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304" r:id="rId2"/>
    <p:sldId id="313" r:id="rId3"/>
    <p:sldId id="1959" r:id="rId4"/>
    <p:sldId id="1347" r:id="rId5"/>
    <p:sldId id="420" r:id="rId6"/>
    <p:sldId id="1960" r:id="rId7"/>
    <p:sldId id="966" r:id="rId8"/>
    <p:sldId id="1345" r:id="rId9"/>
    <p:sldId id="1958" r:id="rId10"/>
    <p:sldId id="261" r:id="rId11"/>
    <p:sldId id="1930" r:id="rId12"/>
    <p:sldId id="1264" r:id="rId13"/>
    <p:sldId id="1348" r:id="rId14"/>
    <p:sldId id="1939" r:id="rId15"/>
    <p:sldId id="1957" r:id="rId16"/>
    <p:sldId id="194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5669"/>
    <a:srgbClr val="3D7BA1"/>
    <a:srgbClr val="FD923B"/>
    <a:srgbClr val="7FB0D1"/>
    <a:srgbClr val="40B6AD"/>
    <a:srgbClr val="F6A754"/>
    <a:srgbClr val="96BF0D"/>
    <a:srgbClr val="FEFFDC"/>
    <a:srgbClr val="FEEFD3"/>
    <a:srgbClr val="41B5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693"/>
    <p:restoredTop sz="84801"/>
  </p:normalViewPr>
  <p:slideViewPr>
    <p:cSldViewPr snapToGrid="0">
      <p:cViewPr varScale="1">
        <p:scale>
          <a:sx n="70" d="100"/>
          <a:sy n="70" d="100"/>
        </p:scale>
        <p:origin x="39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CC5C16-96F7-40D3-B821-D603D12882C6}" type="doc">
      <dgm:prSet loTypeId="urn:microsoft.com/office/officeart/2005/8/layout/hList9" loCatId="list" qsTypeId="urn:microsoft.com/office/officeart/2005/8/quickstyle/simple1#1" qsCatId="simple" csTypeId="urn:microsoft.com/office/officeart/2005/8/colors/accent1_2#1" csCatId="accent1" phldr="1"/>
      <dgm:spPr/>
      <dgm:t>
        <a:bodyPr/>
        <a:lstStyle/>
        <a:p>
          <a:endParaRPr lang="en-US"/>
        </a:p>
      </dgm:t>
    </dgm:pt>
    <dgm:pt modelId="{45AA732A-ED51-487C-9EB8-FB4E10264FAA}">
      <dgm:prSet phldrT="[Text]" phldr="0"/>
      <dgm:spPr/>
      <dgm:t>
        <a:bodyPr/>
        <a:lstStyle/>
        <a:p>
          <a:r>
            <a:rPr lang="en-US" dirty="0"/>
            <a:t>Meaningful Aspect of Health </a:t>
          </a:r>
        </a:p>
      </dgm:t>
    </dgm:pt>
    <dgm:pt modelId="{D639623E-ABD9-4523-9A3A-6643A0EB3717}" type="parTrans" cxnId="{28BF1168-0083-4490-BD0B-02AA6A03BA2F}">
      <dgm:prSet/>
      <dgm:spPr/>
      <dgm:t>
        <a:bodyPr/>
        <a:lstStyle/>
        <a:p>
          <a:endParaRPr lang="en-US"/>
        </a:p>
      </dgm:t>
    </dgm:pt>
    <dgm:pt modelId="{697C05D6-AA81-4E55-8952-84B52C4DC7BC}" type="sibTrans" cxnId="{28BF1168-0083-4490-BD0B-02AA6A03BA2F}">
      <dgm:prSet/>
      <dgm:spPr/>
      <dgm:t>
        <a:bodyPr/>
        <a:lstStyle/>
        <a:p>
          <a:endParaRPr lang="en-US"/>
        </a:p>
      </dgm:t>
    </dgm:pt>
    <dgm:pt modelId="{9371F0FC-746A-4AE7-931A-47CED3ABDB02}">
      <dgm:prSet phldrT="[Text]"/>
      <dgm:spPr/>
      <dgm:t>
        <a:bodyPr/>
        <a:lstStyle/>
        <a:p>
          <a:pPr>
            <a:buNone/>
          </a:pPr>
          <a:r>
            <a:rPr lang="en-US" dirty="0"/>
            <a:t>aspect of how a patient feels, functions, or survives in daily life that is important to them</a:t>
          </a:r>
        </a:p>
      </dgm:t>
    </dgm:pt>
    <dgm:pt modelId="{99392074-23A7-45BE-B5CA-305905A25584}" type="parTrans" cxnId="{A8E221F3-D369-4C2D-8B7F-2582A01ECD69}">
      <dgm:prSet/>
      <dgm:spPr/>
      <dgm:t>
        <a:bodyPr/>
        <a:lstStyle/>
        <a:p>
          <a:endParaRPr lang="en-US"/>
        </a:p>
      </dgm:t>
    </dgm:pt>
    <dgm:pt modelId="{5EDCAF64-1698-4551-B8E8-C74173F0CC7F}" type="sibTrans" cxnId="{A8E221F3-D369-4C2D-8B7F-2582A01ECD69}">
      <dgm:prSet/>
      <dgm:spPr/>
      <dgm:t>
        <a:bodyPr/>
        <a:lstStyle/>
        <a:p>
          <a:endParaRPr lang="en-US"/>
        </a:p>
      </dgm:t>
    </dgm:pt>
    <dgm:pt modelId="{7F44EAF1-A8A1-4442-A649-1844C87F9E81}">
      <dgm:prSet phldrT="[Text]" phldr="0"/>
      <dgm:spPr/>
      <dgm:t>
        <a:bodyPr/>
        <a:lstStyle/>
        <a:p>
          <a:r>
            <a:rPr lang="en-US" dirty="0"/>
            <a:t>Ex: pain, developmental delays </a:t>
          </a:r>
        </a:p>
      </dgm:t>
    </dgm:pt>
    <dgm:pt modelId="{21487AE1-441E-46CD-99F6-9FDCBA24B71E}" type="parTrans" cxnId="{A64DE41F-9C41-49CA-870A-55A6E04CDD1F}">
      <dgm:prSet/>
      <dgm:spPr/>
      <dgm:t>
        <a:bodyPr/>
        <a:lstStyle/>
        <a:p>
          <a:endParaRPr lang="en-US"/>
        </a:p>
      </dgm:t>
    </dgm:pt>
    <dgm:pt modelId="{F482CACB-08D6-4821-AD59-A8D614FC0DEF}" type="sibTrans" cxnId="{A64DE41F-9C41-49CA-870A-55A6E04CDD1F}">
      <dgm:prSet/>
      <dgm:spPr/>
      <dgm:t>
        <a:bodyPr/>
        <a:lstStyle/>
        <a:p>
          <a:endParaRPr lang="en-US"/>
        </a:p>
      </dgm:t>
    </dgm:pt>
    <dgm:pt modelId="{5907BF95-A5F5-43D4-A78E-162CFD3A29D7}">
      <dgm:prSet phldrT="[Text]" phldr="0"/>
      <dgm:spPr/>
      <dgm:t>
        <a:bodyPr/>
        <a:lstStyle/>
        <a:p>
          <a:r>
            <a:rPr lang="en-US" dirty="0"/>
            <a:t>Concept of Interest </a:t>
          </a:r>
        </a:p>
      </dgm:t>
    </dgm:pt>
    <dgm:pt modelId="{C4FFB5D3-1432-464D-BA29-936901E2136D}" type="parTrans" cxnId="{F1ED3495-A3F3-4503-8260-4F8CDFA2FDC3}">
      <dgm:prSet/>
      <dgm:spPr/>
      <dgm:t>
        <a:bodyPr/>
        <a:lstStyle/>
        <a:p>
          <a:endParaRPr lang="en-US"/>
        </a:p>
      </dgm:t>
    </dgm:pt>
    <dgm:pt modelId="{1182D92A-C4C6-4208-BDF5-A771F760B85A}" type="sibTrans" cxnId="{F1ED3495-A3F3-4503-8260-4F8CDFA2FDC3}">
      <dgm:prSet/>
      <dgm:spPr/>
      <dgm:t>
        <a:bodyPr/>
        <a:lstStyle/>
        <a:p>
          <a:endParaRPr lang="en-US"/>
        </a:p>
      </dgm:t>
    </dgm:pt>
    <dgm:pt modelId="{12C1B333-1FBF-492F-BD29-AE57548BFC32}">
      <dgm:prSet phldrT="[Text]"/>
      <dgm:spPr/>
      <dgm:t>
        <a:bodyPr/>
        <a:lstStyle/>
        <a:p>
          <a:pPr>
            <a:buNone/>
          </a:pPr>
          <a:r>
            <a:rPr lang="en-US" dirty="0"/>
            <a:t>The exact variable or target that a test, sensor, or questionnaire</a:t>
          </a:r>
        </a:p>
      </dgm:t>
    </dgm:pt>
    <dgm:pt modelId="{BA2C61AF-B76A-4BBE-9FA3-EEA751136543}" type="parTrans" cxnId="{FC0359C1-D4DC-4A0F-B927-CB06772D735D}">
      <dgm:prSet/>
      <dgm:spPr/>
      <dgm:t>
        <a:bodyPr/>
        <a:lstStyle/>
        <a:p>
          <a:endParaRPr lang="en-US"/>
        </a:p>
      </dgm:t>
    </dgm:pt>
    <dgm:pt modelId="{FD5082C1-781E-41B1-ABF2-9A9D4DBD6AE7}" type="sibTrans" cxnId="{FC0359C1-D4DC-4A0F-B927-CB06772D735D}">
      <dgm:prSet/>
      <dgm:spPr/>
      <dgm:t>
        <a:bodyPr/>
        <a:lstStyle/>
        <a:p>
          <a:endParaRPr lang="en-US"/>
        </a:p>
      </dgm:t>
    </dgm:pt>
    <dgm:pt modelId="{CC631674-0785-4A7F-B64D-054A391428C9}">
      <dgm:prSet phldrT="[Text]" phldr="0"/>
      <dgm:spPr/>
      <dgm:t>
        <a:bodyPr/>
        <a:lstStyle/>
        <a:p>
          <a:r>
            <a:rPr lang="en-US" dirty="0"/>
            <a:t>Communication, cognition, or more specific?  </a:t>
          </a:r>
        </a:p>
      </dgm:t>
    </dgm:pt>
    <dgm:pt modelId="{1DB87EFC-01B2-402E-98F9-7D45FC980530}" type="parTrans" cxnId="{D672CA4C-0A8E-4DD7-8CC5-E17CA9293937}">
      <dgm:prSet/>
      <dgm:spPr/>
      <dgm:t>
        <a:bodyPr/>
        <a:lstStyle/>
        <a:p>
          <a:endParaRPr lang="en-US"/>
        </a:p>
      </dgm:t>
    </dgm:pt>
    <dgm:pt modelId="{18C7EC8B-EB47-425C-A55D-A553459E7C00}" type="sibTrans" cxnId="{D672CA4C-0A8E-4DD7-8CC5-E17CA9293937}">
      <dgm:prSet/>
      <dgm:spPr/>
      <dgm:t>
        <a:bodyPr/>
        <a:lstStyle/>
        <a:p>
          <a:endParaRPr lang="en-US"/>
        </a:p>
      </dgm:t>
    </dgm:pt>
    <dgm:pt modelId="{F6212636-F6C2-4FA8-AABB-42E00E8766C3}" type="pres">
      <dgm:prSet presAssocID="{26CC5C16-96F7-40D3-B821-D603D12882C6}" presName="list" presStyleCnt="0">
        <dgm:presLayoutVars>
          <dgm:dir/>
          <dgm:animLvl val="lvl"/>
        </dgm:presLayoutVars>
      </dgm:prSet>
      <dgm:spPr/>
    </dgm:pt>
    <dgm:pt modelId="{BECBC5C5-919D-4E09-B10D-E212998F3323}" type="pres">
      <dgm:prSet presAssocID="{45AA732A-ED51-487C-9EB8-FB4E10264FAA}" presName="posSpace" presStyleCnt="0"/>
      <dgm:spPr/>
    </dgm:pt>
    <dgm:pt modelId="{995B9B0A-CD51-4C97-90E9-F6C9D4D7384F}" type="pres">
      <dgm:prSet presAssocID="{45AA732A-ED51-487C-9EB8-FB4E10264FAA}" presName="vertFlow" presStyleCnt="0"/>
      <dgm:spPr/>
    </dgm:pt>
    <dgm:pt modelId="{57A79B7A-396F-42B5-8C2A-9810312AE149}" type="pres">
      <dgm:prSet presAssocID="{45AA732A-ED51-487C-9EB8-FB4E10264FAA}" presName="topSpace" presStyleCnt="0"/>
      <dgm:spPr/>
    </dgm:pt>
    <dgm:pt modelId="{7F9F9C05-EF33-4729-BDB1-9A1868DDDDFB}" type="pres">
      <dgm:prSet presAssocID="{45AA732A-ED51-487C-9EB8-FB4E10264FAA}" presName="firstComp" presStyleCnt="0"/>
      <dgm:spPr/>
    </dgm:pt>
    <dgm:pt modelId="{EAC5A192-D14A-42C8-8A0E-2640E54C35F7}" type="pres">
      <dgm:prSet presAssocID="{45AA732A-ED51-487C-9EB8-FB4E10264FAA}" presName="firstChild" presStyleLbl="bgAccFollowNode1" presStyleIdx="0" presStyleCnt="4"/>
      <dgm:spPr/>
    </dgm:pt>
    <dgm:pt modelId="{A84C5282-D069-4D38-B838-63D4412B1216}" type="pres">
      <dgm:prSet presAssocID="{45AA732A-ED51-487C-9EB8-FB4E10264FAA}" presName="firstChildTx" presStyleLbl="bgAccFollowNode1" presStyleIdx="0" presStyleCnt="4">
        <dgm:presLayoutVars>
          <dgm:bulletEnabled val="1"/>
        </dgm:presLayoutVars>
      </dgm:prSet>
      <dgm:spPr/>
    </dgm:pt>
    <dgm:pt modelId="{97998DAA-BF2C-41C1-B922-BF925D8DE9D1}" type="pres">
      <dgm:prSet presAssocID="{7F44EAF1-A8A1-4442-A649-1844C87F9E81}" presName="comp" presStyleCnt="0"/>
      <dgm:spPr/>
    </dgm:pt>
    <dgm:pt modelId="{D41FA3F5-3C76-4DA0-AEDD-5812FDE0426C}" type="pres">
      <dgm:prSet presAssocID="{7F44EAF1-A8A1-4442-A649-1844C87F9E81}" presName="child" presStyleLbl="bgAccFollowNode1" presStyleIdx="1" presStyleCnt="4"/>
      <dgm:spPr/>
    </dgm:pt>
    <dgm:pt modelId="{84C4BA9C-7541-4B14-81C9-228A47765EEC}" type="pres">
      <dgm:prSet presAssocID="{7F44EAF1-A8A1-4442-A649-1844C87F9E81}" presName="childTx" presStyleLbl="bgAccFollowNode1" presStyleIdx="1" presStyleCnt="4">
        <dgm:presLayoutVars>
          <dgm:bulletEnabled val="1"/>
        </dgm:presLayoutVars>
      </dgm:prSet>
      <dgm:spPr/>
    </dgm:pt>
    <dgm:pt modelId="{61B06F17-5F1D-4E96-9A07-1E00AB8C69F5}" type="pres">
      <dgm:prSet presAssocID="{45AA732A-ED51-487C-9EB8-FB4E10264FAA}" presName="negSpace" presStyleCnt="0"/>
      <dgm:spPr/>
    </dgm:pt>
    <dgm:pt modelId="{6B0D9C63-B831-4EBF-A0ED-F9FAE1FB0346}" type="pres">
      <dgm:prSet presAssocID="{45AA732A-ED51-487C-9EB8-FB4E10264FAA}" presName="circle" presStyleLbl="node1" presStyleIdx="0" presStyleCnt="2"/>
      <dgm:spPr/>
    </dgm:pt>
    <dgm:pt modelId="{9F179264-3857-40D4-A476-2CC7B5E3C769}" type="pres">
      <dgm:prSet presAssocID="{697C05D6-AA81-4E55-8952-84B52C4DC7BC}" presName="transSpace" presStyleCnt="0"/>
      <dgm:spPr/>
    </dgm:pt>
    <dgm:pt modelId="{82186AEF-0B07-4745-A47B-44221382168C}" type="pres">
      <dgm:prSet presAssocID="{5907BF95-A5F5-43D4-A78E-162CFD3A29D7}" presName="posSpace" presStyleCnt="0"/>
      <dgm:spPr/>
    </dgm:pt>
    <dgm:pt modelId="{725314A3-7F41-41A2-8FB9-8F6D075BCEBE}" type="pres">
      <dgm:prSet presAssocID="{5907BF95-A5F5-43D4-A78E-162CFD3A29D7}" presName="vertFlow" presStyleCnt="0"/>
      <dgm:spPr/>
    </dgm:pt>
    <dgm:pt modelId="{95B462EC-D642-4356-B729-42596959160C}" type="pres">
      <dgm:prSet presAssocID="{5907BF95-A5F5-43D4-A78E-162CFD3A29D7}" presName="topSpace" presStyleCnt="0"/>
      <dgm:spPr/>
    </dgm:pt>
    <dgm:pt modelId="{AF3DE335-DEFC-44E0-B964-7BEDF66AF426}" type="pres">
      <dgm:prSet presAssocID="{5907BF95-A5F5-43D4-A78E-162CFD3A29D7}" presName="firstComp" presStyleCnt="0"/>
      <dgm:spPr/>
    </dgm:pt>
    <dgm:pt modelId="{EDD82232-B78D-4F68-B7CF-21B87E5F23CB}" type="pres">
      <dgm:prSet presAssocID="{5907BF95-A5F5-43D4-A78E-162CFD3A29D7}" presName="firstChild" presStyleLbl="bgAccFollowNode1" presStyleIdx="2" presStyleCnt="4"/>
      <dgm:spPr/>
    </dgm:pt>
    <dgm:pt modelId="{EF1BF0F3-6F14-48D1-9624-FFFEE55C234F}" type="pres">
      <dgm:prSet presAssocID="{5907BF95-A5F5-43D4-A78E-162CFD3A29D7}" presName="firstChildTx" presStyleLbl="bgAccFollowNode1" presStyleIdx="2" presStyleCnt="4">
        <dgm:presLayoutVars>
          <dgm:bulletEnabled val="1"/>
        </dgm:presLayoutVars>
      </dgm:prSet>
      <dgm:spPr/>
    </dgm:pt>
    <dgm:pt modelId="{19D5650D-81B5-4DB4-88A1-E111DEAF68B3}" type="pres">
      <dgm:prSet presAssocID="{CC631674-0785-4A7F-B64D-054A391428C9}" presName="comp" presStyleCnt="0"/>
      <dgm:spPr/>
    </dgm:pt>
    <dgm:pt modelId="{C07FC63B-5446-4436-B5BB-B79C0CB5366E}" type="pres">
      <dgm:prSet presAssocID="{CC631674-0785-4A7F-B64D-054A391428C9}" presName="child" presStyleLbl="bgAccFollowNode1" presStyleIdx="3" presStyleCnt="4"/>
      <dgm:spPr/>
    </dgm:pt>
    <dgm:pt modelId="{26F43C4A-11F2-4C1E-8FC0-74CF48A6533E}" type="pres">
      <dgm:prSet presAssocID="{CC631674-0785-4A7F-B64D-054A391428C9}" presName="childTx" presStyleLbl="bgAccFollowNode1" presStyleIdx="3" presStyleCnt="4">
        <dgm:presLayoutVars>
          <dgm:bulletEnabled val="1"/>
        </dgm:presLayoutVars>
      </dgm:prSet>
      <dgm:spPr/>
    </dgm:pt>
    <dgm:pt modelId="{37DECA4A-6109-481E-92E1-E5EB92624086}" type="pres">
      <dgm:prSet presAssocID="{5907BF95-A5F5-43D4-A78E-162CFD3A29D7}" presName="negSpace" presStyleCnt="0"/>
      <dgm:spPr/>
    </dgm:pt>
    <dgm:pt modelId="{8C75BEAF-F372-458D-9B54-F980B213E199}" type="pres">
      <dgm:prSet presAssocID="{5907BF95-A5F5-43D4-A78E-162CFD3A29D7}" presName="circle" presStyleLbl="node1" presStyleIdx="1" presStyleCnt="2"/>
      <dgm:spPr/>
    </dgm:pt>
  </dgm:ptLst>
  <dgm:cxnLst>
    <dgm:cxn modelId="{A64DE41F-9C41-49CA-870A-55A6E04CDD1F}" srcId="{45AA732A-ED51-487C-9EB8-FB4E10264FAA}" destId="{7F44EAF1-A8A1-4442-A649-1844C87F9E81}" srcOrd="1" destOrd="0" parTransId="{21487AE1-441E-46CD-99F6-9FDCBA24B71E}" sibTransId="{F482CACB-08D6-4821-AD59-A8D614FC0DEF}"/>
    <dgm:cxn modelId="{F6BBBF28-DB54-49E3-8788-AAC1E11B780D}" type="presOf" srcId="{7F44EAF1-A8A1-4442-A649-1844C87F9E81}" destId="{D41FA3F5-3C76-4DA0-AEDD-5812FDE0426C}" srcOrd="0" destOrd="0" presId="urn:microsoft.com/office/officeart/2005/8/layout/hList9"/>
    <dgm:cxn modelId="{25C7B133-09A3-4CE2-A6E3-66A222DDAD82}" type="presOf" srcId="{CC631674-0785-4A7F-B64D-054A391428C9}" destId="{C07FC63B-5446-4436-B5BB-B79C0CB5366E}" srcOrd="0" destOrd="0" presId="urn:microsoft.com/office/officeart/2005/8/layout/hList9"/>
    <dgm:cxn modelId="{1E80C33D-686C-41EE-B53A-4612289C8EB4}" type="presOf" srcId="{12C1B333-1FBF-492F-BD29-AE57548BFC32}" destId="{EDD82232-B78D-4F68-B7CF-21B87E5F23CB}" srcOrd="0" destOrd="0" presId="urn:microsoft.com/office/officeart/2005/8/layout/hList9"/>
    <dgm:cxn modelId="{28BF1168-0083-4490-BD0B-02AA6A03BA2F}" srcId="{26CC5C16-96F7-40D3-B821-D603D12882C6}" destId="{45AA732A-ED51-487C-9EB8-FB4E10264FAA}" srcOrd="0" destOrd="0" parTransId="{D639623E-ABD9-4523-9A3A-6643A0EB3717}" sibTransId="{697C05D6-AA81-4E55-8952-84B52C4DC7BC}"/>
    <dgm:cxn modelId="{D672CA4C-0A8E-4DD7-8CC5-E17CA9293937}" srcId="{5907BF95-A5F5-43D4-A78E-162CFD3A29D7}" destId="{CC631674-0785-4A7F-B64D-054A391428C9}" srcOrd="1" destOrd="0" parTransId="{1DB87EFC-01B2-402E-98F9-7D45FC980530}" sibTransId="{18C7EC8B-EB47-425C-A55D-A553459E7C00}"/>
    <dgm:cxn modelId="{86E6AA4F-A97A-4E9A-A936-5265CD5F0692}" type="presOf" srcId="{CC631674-0785-4A7F-B64D-054A391428C9}" destId="{26F43C4A-11F2-4C1E-8FC0-74CF48A6533E}" srcOrd="1" destOrd="0" presId="urn:microsoft.com/office/officeart/2005/8/layout/hList9"/>
    <dgm:cxn modelId="{49C1F754-3AA4-4C38-B7F6-BED1F427BC68}" type="presOf" srcId="{26CC5C16-96F7-40D3-B821-D603D12882C6}" destId="{F6212636-F6C2-4FA8-AABB-42E00E8766C3}" srcOrd="0" destOrd="0" presId="urn:microsoft.com/office/officeart/2005/8/layout/hList9"/>
    <dgm:cxn modelId="{31487B7B-0AA0-4ABC-B657-C13CF2A211AD}" type="presOf" srcId="{9371F0FC-746A-4AE7-931A-47CED3ABDB02}" destId="{A84C5282-D069-4D38-B838-63D4412B1216}" srcOrd="1" destOrd="0" presId="urn:microsoft.com/office/officeart/2005/8/layout/hList9"/>
    <dgm:cxn modelId="{F1ED3495-A3F3-4503-8260-4F8CDFA2FDC3}" srcId="{26CC5C16-96F7-40D3-B821-D603D12882C6}" destId="{5907BF95-A5F5-43D4-A78E-162CFD3A29D7}" srcOrd="1" destOrd="0" parTransId="{C4FFB5D3-1432-464D-BA29-936901E2136D}" sibTransId="{1182D92A-C4C6-4208-BDF5-A771F760B85A}"/>
    <dgm:cxn modelId="{7C05309A-2FB1-46F1-8FE3-54E96A38ADB0}" type="presOf" srcId="{45AA732A-ED51-487C-9EB8-FB4E10264FAA}" destId="{6B0D9C63-B831-4EBF-A0ED-F9FAE1FB0346}" srcOrd="0" destOrd="0" presId="urn:microsoft.com/office/officeart/2005/8/layout/hList9"/>
    <dgm:cxn modelId="{FC0359C1-D4DC-4A0F-B927-CB06772D735D}" srcId="{5907BF95-A5F5-43D4-A78E-162CFD3A29D7}" destId="{12C1B333-1FBF-492F-BD29-AE57548BFC32}" srcOrd="0" destOrd="0" parTransId="{BA2C61AF-B76A-4BBE-9FA3-EEA751136543}" sibTransId="{FD5082C1-781E-41B1-ABF2-9A9D4DBD6AE7}"/>
    <dgm:cxn modelId="{B3F16ED7-9867-458E-A7A4-F373D840D788}" type="presOf" srcId="{12C1B333-1FBF-492F-BD29-AE57548BFC32}" destId="{EF1BF0F3-6F14-48D1-9624-FFFEE55C234F}" srcOrd="1" destOrd="0" presId="urn:microsoft.com/office/officeart/2005/8/layout/hList9"/>
    <dgm:cxn modelId="{79BAE1E2-E16D-4F7F-BEF5-7D4BC3296055}" type="presOf" srcId="{7F44EAF1-A8A1-4442-A649-1844C87F9E81}" destId="{84C4BA9C-7541-4B14-81C9-228A47765EEC}" srcOrd="1" destOrd="0" presId="urn:microsoft.com/office/officeart/2005/8/layout/hList9"/>
    <dgm:cxn modelId="{A74028F1-A67C-4957-9138-113F4C732B6D}" type="presOf" srcId="{9371F0FC-746A-4AE7-931A-47CED3ABDB02}" destId="{EAC5A192-D14A-42C8-8A0E-2640E54C35F7}" srcOrd="0" destOrd="0" presId="urn:microsoft.com/office/officeart/2005/8/layout/hList9"/>
    <dgm:cxn modelId="{A8E221F3-D369-4C2D-8B7F-2582A01ECD69}" srcId="{45AA732A-ED51-487C-9EB8-FB4E10264FAA}" destId="{9371F0FC-746A-4AE7-931A-47CED3ABDB02}" srcOrd="0" destOrd="0" parTransId="{99392074-23A7-45BE-B5CA-305905A25584}" sibTransId="{5EDCAF64-1698-4551-B8E8-C74173F0CC7F}"/>
    <dgm:cxn modelId="{0A5EA4FD-87E8-47C9-8AB4-CDAE83BEAC1B}" type="presOf" srcId="{5907BF95-A5F5-43D4-A78E-162CFD3A29D7}" destId="{8C75BEAF-F372-458D-9B54-F980B213E199}" srcOrd="0" destOrd="0" presId="urn:microsoft.com/office/officeart/2005/8/layout/hList9"/>
    <dgm:cxn modelId="{9583851E-DF86-44B5-A911-687967042296}" type="presParOf" srcId="{F6212636-F6C2-4FA8-AABB-42E00E8766C3}" destId="{BECBC5C5-919D-4E09-B10D-E212998F3323}" srcOrd="0" destOrd="0" presId="urn:microsoft.com/office/officeart/2005/8/layout/hList9"/>
    <dgm:cxn modelId="{F8C3AEC3-EB09-4FAB-82D8-CCB02356C7E8}" type="presParOf" srcId="{F6212636-F6C2-4FA8-AABB-42E00E8766C3}" destId="{995B9B0A-CD51-4C97-90E9-F6C9D4D7384F}" srcOrd="1" destOrd="0" presId="urn:microsoft.com/office/officeart/2005/8/layout/hList9"/>
    <dgm:cxn modelId="{E5E18F4D-D7C8-4A74-ADB1-C718290BE32D}" type="presParOf" srcId="{995B9B0A-CD51-4C97-90E9-F6C9D4D7384F}" destId="{57A79B7A-396F-42B5-8C2A-9810312AE149}" srcOrd="0" destOrd="0" presId="urn:microsoft.com/office/officeart/2005/8/layout/hList9"/>
    <dgm:cxn modelId="{8F3376CA-9615-4C15-8E71-C57EF5D9D40B}" type="presParOf" srcId="{995B9B0A-CD51-4C97-90E9-F6C9D4D7384F}" destId="{7F9F9C05-EF33-4729-BDB1-9A1868DDDDFB}" srcOrd="1" destOrd="0" presId="urn:microsoft.com/office/officeart/2005/8/layout/hList9"/>
    <dgm:cxn modelId="{39A0D9DD-E893-4665-9DEA-CEA505A1FA98}" type="presParOf" srcId="{7F9F9C05-EF33-4729-BDB1-9A1868DDDDFB}" destId="{EAC5A192-D14A-42C8-8A0E-2640E54C35F7}" srcOrd="0" destOrd="0" presId="urn:microsoft.com/office/officeart/2005/8/layout/hList9"/>
    <dgm:cxn modelId="{69199034-875C-495D-9A59-3B752679658A}" type="presParOf" srcId="{7F9F9C05-EF33-4729-BDB1-9A1868DDDDFB}" destId="{A84C5282-D069-4D38-B838-63D4412B1216}" srcOrd="1" destOrd="0" presId="urn:microsoft.com/office/officeart/2005/8/layout/hList9"/>
    <dgm:cxn modelId="{C33641C2-65F5-4EAA-A743-A9B07CFB4B13}" type="presParOf" srcId="{995B9B0A-CD51-4C97-90E9-F6C9D4D7384F}" destId="{97998DAA-BF2C-41C1-B922-BF925D8DE9D1}" srcOrd="2" destOrd="0" presId="urn:microsoft.com/office/officeart/2005/8/layout/hList9"/>
    <dgm:cxn modelId="{C39E8DF6-DF45-4058-8F9D-041638E1FC5C}" type="presParOf" srcId="{97998DAA-BF2C-41C1-B922-BF925D8DE9D1}" destId="{D41FA3F5-3C76-4DA0-AEDD-5812FDE0426C}" srcOrd="0" destOrd="0" presId="urn:microsoft.com/office/officeart/2005/8/layout/hList9"/>
    <dgm:cxn modelId="{78AB0FB3-4F5A-42F7-BB1A-E7117EF36CF6}" type="presParOf" srcId="{97998DAA-BF2C-41C1-B922-BF925D8DE9D1}" destId="{84C4BA9C-7541-4B14-81C9-228A47765EEC}" srcOrd="1" destOrd="0" presId="urn:microsoft.com/office/officeart/2005/8/layout/hList9"/>
    <dgm:cxn modelId="{FC6D1373-24FE-442C-9C2F-4B1990684C89}" type="presParOf" srcId="{F6212636-F6C2-4FA8-AABB-42E00E8766C3}" destId="{61B06F17-5F1D-4E96-9A07-1E00AB8C69F5}" srcOrd="2" destOrd="0" presId="urn:microsoft.com/office/officeart/2005/8/layout/hList9"/>
    <dgm:cxn modelId="{785FB93E-469E-4519-BCAF-3EA4116600EB}" type="presParOf" srcId="{F6212636-F6C2-4FA8-AABB-42E00E8766C3}" destId="{6B0D9C63-B831-4EBF-A0ED-F9FAE1FB0346}" srcOrd="3" destOrd="0" presId="urn:microsoft.com/office/officeart/2005/8/layout/hList9"/>
    <dgm:cxn modelId="{DCED3A34-82DA-4123-90E2-230117E25925}" type="presParOf" srcId="{F6212636-F6C2-4FA8-AABB-42E00E8766C3}" destId="{9F179264-3857-40D4-A476-2CC7B5E3C769}" srcOrd="4" destOrd="0" presId="urn:microsoft.com/office/officeart/2005/8/layout/hList9"/>
    <dgm:cxn modelId="{15A21508-12CC-40B9-86C3-8227953A53B6}" type="presParOf" srcId="{F6212636-F6C2-4FA8-AABB-42E00E8766C3}" destId="{82186AEF-0B07-4745-A47B-44221382168C}" srcOrd="5" destOrd="0" presId="urn:microsoft.com/office/officeart/2005/8/layout/hList9"/>
    <dgm:cxn modelId="{AD231FCA-F7CB-4C20-8665-EBBBD2801C85}" type="presParOf" srcId="{F6212636-F6C2-4FA8-AABB-42E00E8766C3}" destId="{725314A3-7F41-41A2-8FB9-8F6D075BCEBE}" srcOrd="6" destOrd="0" presId="urn:microsoft.com/office/officeart/2005/8/layout/hList9"/>
    <dgm:cxn modelId="{673F415B-3173-40F2-BED3-5AC75FC5614C}" type="presParOf" srcId="{725314A3-7F41-41A2-8FB9-8F6D075BCEBE}" destId="{95B462EC-D642-4356-B729-42596959160C}" srcOrd="0" destOrd="0" presId="urn:microsoft.com/office/officeart/2005/8/layout/hList9"/>
    <dgm:cxn modelId="{707A9ADA-A503-40CD-B6FF-791B506F582B}" type="presParOf" srcId="{725314A3-7F41-41A2-8FB9-8F6D075BCEBE}" destId="{AF3DE335-DEFC-44E0-B964-7BEDF66AF426}" srcOrd="1" destOrd="0" presId="urn:microsoft.com/office/officeart/2005/8/layout/hList9"/>
    <dgm:cxn modelId="{19BCC4C9-7D94-4CEF-A166-E480E31CCA09}" type="presParOf" srcId="{AF3DE335-DEFC-44E0-B964-7BEDF66AF426}" destId="{EDD82232-B78D-4F68-B7CF-21B87E5F23CB}" srcOrd="0" destOrd="0" presId="urn:microsoft.com/office/officeart/2005/8/layout/hList9"/>
    <dgm:cxn modelId="{A4254472-F568-4260-9741-D6838F43E3AA}" type="presParOf" srcId="{AF3DE335-DEFC-44E0-B964-7BEDF66AF426}" destId="{EF1BF0F3-6F14-48D1-9624-FFFEE55C234F}" srcOrd="1" destOrd="0" presId="urn:microsoft.com/office/officeart/2005/8/layout/hList9"/>
    <dgm:cxn modelId="{9C2FD49E-5DD0-4ED9-A8BC-70641C21F5D5}" type="presParOf" srcId="{725314A3-7F41-41A2-8FB9-8F6D075BCEBE}" destId="{19D5650D-81B5-4DB4-88A1-E111DEAF68B3}" srcOrd="2" destOrd="0" presId="urn:microsoft.com/office/officeart/2005/8/layout/hList9"/>
    <dgm:cxn modelId="{E4BA9468-8F0C-44E4-97AC-CF5B9E2A0004}" type="presParOf" srcId="{19D5650D-81B5-4DB4-88A1-E111DEAF68B3}" destId="{C07FC63B-5446-4436-B5BB-B79C0CB5366E}" srcOrd="0" destOrd="0" presId="urn:microsoft.com/office/officeart/2005/8/layout/hList9"/>
    <dgm:cxn modelId="{94CB326E-3212-4D08-A979-F5D949A29512}" type="presParOf" srcId="{19D5650D-81B5-4DB4-88A1-E111DEAF68B3}" destId="{26F43C4A-11F2-4C1E-8FC0-74CF48A6533E}" srcOrd="1" destOrd="0" presId="urn:microsoft.com/office/officeart/2005/8/layout/hList9"/>
    <dgm:cxn modelId="{A6A79327-4888-43D5-90E7-961802531F6C}" type="presParOf" srcId="{F6212636-F6C2-4FA8-AABB-42E00E8766C3}" destId="{37DECA4A-6109-481E-92E1-E5EB92624086}" srcOrd="7" destOrd="0" presId="urn:microsoft.com/office/officeart/2005/8/layout/hList9"/>
    <dgm:cxn modelId="{A67EB0B0-93B9-42B3-9F8D-48D8A519899B}" type="presParOf" srcId="{F6212636-F6C2-4FA8-AABB-42E00E8766C3}" destId="{8C75BEAF-F372-458D-9B54-F980B213E199}" srcOrd="8" destOrd="0" presId="urn:microsoft.com/office/officeart/2005/8/layout/hList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C5A192-D14A-42C8-8A0E-2640E54C35F7}">
      <dsp:nvSpPr>
        <dsp:cNvPr id="0" name=""/>
        <dsp:cNvSpPr/>
      </dsp:nvSpPr>
      <dsp:spPr>
        <a:xfrm>
          <a:off x="712264" y="1023448"/>
          <a:ext cx="1333931" cy="889732"/>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64008" rIns="64008" bIns="64008" numCol="1" spcCol="1270" anchor="ctr" anchorCtr="0">
          <a:noAutofit/>
        </a:bodyPr>
        <a:lstStyle/>
        <a:p>
          <a:pPr marL="0" lvl="0" indent="0" algn="l" defTabSz="400050">
            <a:lnSpc>
              <a:spcPct val="90000"/>
            </a:lnSpc>
            <a:spcBef>
              <a:spcPct val="0"/>
            </a:spcBef>
            <a:spcAft>
              <a:spcPct val="35000"/>
            </a:spcAft>
            <a:buNone/>
          </a:pPr>
          <a:r>
            <a:rPr lang="en-US" sz="900" kern="1200" dirty="0"/>
            <a:t>aspect of how a patient feels, functions, or survives in daily life that is important to them</a:t>
          </a:r>
        </a:p>
      </dsp:txBody>
      <dsp:txXfrm>
        <a:off x="925693" y="1023448"/>
        <a:ext cx="1120502" cy="889732"/>
      </dsp:txXfrm>
    </dsp:sp>
    <dsp:sp modelId="{D41FA3F5-3C76-4DA0-AEDD-5812FDE0426C}">
      <dsp:nvSpPr>
        <dsp:cNvPr id="0" name=""/>
        <dsp:cNvSpPr/>
      </dsp:nvSpPr>
      <dsp:spPr>
        <a:xfrm>
          <a:off x="712264" y="1913180"/>
          <a:ext cx="1333931" cy="889732"/>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64008" rIns="64008" bIns="64008" numCol="1" spcCol="1270" anchor="ctr" anchorCtr="0">
          <a:noAutofit/>
        </a:bodyPr>
        <a:lstStyle/>
        <a:p>
          <a:pPr marL="0" lvl="0" indent="0" algn="l" defTabSz="400050">
            <a:lnSpc>
              <a:spcPct val="90000"/>
            </a:lnSpc>
            <a:spcBef>
              <a:spcPct val="0"/>
            </a:spcBef>
            <a:spcAft>
              <a:spcPct val="35000"/>
            </a:spcAft>
            <a:buNone/>
          </a:pPr>
          <a:r>
            <a:rPr lang="en-US" sz="900" kern="1200" dirty="0"/>
            <a:t>Ex: pain, developmental delays </a:t>
          </a:r>
        </a:p>
      </dsp:txBody>
      <dsp:txXfrm>
        <a:off x="925693" y="1913180"/>
        <a:ext cx="1120502" cy="889732"/>
      </dsp:txXfrm>
    </dsp:sp>
    <dsp:sp modelId="{6B0D9C63-B831-4EBF-A0ED-F9FAE1FB0346}">
      <dsp:nvSpPr>
        <dsp:cNvPr id="0" name=""/>
        <dsp:cNvSpPr/>
      </dsp:nvSpPr>
      <dsp:spPr>
        <a:xfrm>
          <a:off x="834" y="667733"/>
          <a:ext cx="889287" cy="889287"/>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US" sz="1000" kern="1200" dirty="0"/>
            <a:t>Meaningful Aspect of Health </a:t>
          </a:r>
        </a:p>
      </dsp:txBody>
      <dsp:txXfrm>
        <a:off x="131067" y="797966"/>
        <a:ext cx="628821" cy="628821"/>
      </dsp:txXfrm>
    </dsp:sp>
    <dsp:sp modelId="{EDD82232-B78D-4F68-B7CF-21B87E5F23CB}">
      <dsp:nvSpPr>
        <dsp:cNvPr id="0" name=""/>
        <dsp:cNvSpPr/>
      </dsp:nvSpPr>
      <dsp:spPr>
        <a:xfrm>
          <a:off x="2935483" y="1023448"/>
          <a:ext cx="1333931" cy="889732"/>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64008" rIns="64008" bIns="64008" numCol="1" spcCol="1270" anchor="ctr" anchorCtr="0">
          <a:noAutofit/>
        </a:bodyPr>
        <a:lstStyle/>
        <a:p>
          <a:pPr marL="0" lvl="0" indent="0" algn="l" defTabSz="400050">
            <a:lnSpc>
              <a:spcPct val="90000"/>
            </a:lnSpc>
            <a:spcBef>
              <a:spcPct val="0"/>
            </a:spcBef>
            <a:spcAft>
              <a:spcPct val="35000"/>
            </a:spcAft>
            <a:buNone/>
          </a:pPr>
          <a:r>
            <a:rPr lang="en-US" sz="900" kern="1200" dirty="0"/>
            <a:t>The exact variable or target that a test, sensor, or questionnaire</a:t>
          </a:r>
        </a:p>
      </dsp:txBody>
      <dsp:txXfrm>
        <a:off x="3148912" y="1023448"/>
        <a:ext cx="1120502" cy="889732"/>
      </dsp:txXfrm>
    </dsp:sp>
    <dsp:sp modelId="{C07FC63B-5446-4436-B5BB-B79C0CB5366E}">
      <dsp:nvSpPr>
        <dsp:cNvPr id="0" name=""/>
        <dsp:cNvSpPr/>
      </dsp:nvSpPr>
      <dsp:spPr>
        <a:xfrm>
          <a:off x="2935483" y="1913180"/>
          <a:ext cx="1333931" cy="889732"/>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64008" rIns="64008" bIns="64008" numCol="1" spcCol="1270" anchor="ctr" anchorCtr="0">
          <a:noAutofit/>
        </a:bodyPr>
        <a:lstStyle/>
        <a:p>
          <a:pPr marL="0" lvl="0" indent="0" algn="l" defTabSz="400050">
            <a:lnSpc>
              <a:spcPct val="90000"/>
            </a:lnSpc>
            <a:spcBef>
              <a:spcPct val="0"/>
            </a:spcBef>
            <a:spcAft>
              <a:spcPct val="35000"/>
            </a:spcAft>
            <a:buNone/>
          </a:pPr>
          <a:r>
            <a:rPr lang="en-US" sz="900" kern="1200" dirty="0"/>
            <a:t>Communication, cognition, or more specific?  </a:t>
          </a:r>
        </a:p>
      </dsp:txBody>
      <dsp:txXfrm>
        <a:off x="3148912" y="1913180"/>
        <a:ext cx="1120502" cy="889732"/>
      </dsp:txXfrm>
    </dsp:sp>
    <dsp:sp modelId="{8C75BEAF-F372-458D-9B54-F980B213E199}">
      <dsp:nvSpPr>
        <dsp:cNvPr id="0" name=""/>
        <dsp:cNvSpPr/>
      </dsp:nvSpPr>
      <dsp:spPr>
        <a:xfrm>
          <a:off x="2224053" y="667733"/>
          <a:ext cx="889287" cy="889287"/>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US" sz="1000" kern="1200" dirty="0"/>
            <a:t>Concept of Interest </a:t>
          </a:r>
        </a:p>
      </dsp:txBody>
      <dsp:txXfrm>
        <a:off x="2354286" y="797966"/>
        <a:ext cx="628821" cy="628821"/>
      </dsp:txXfrm>
    </dsp:sp>
  </dsp:spTree>
</dsp:drawing>
</file>

<file path=ppt/diagrams/layout1.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C5DD7C-F599-F64B-8B72-0A9E5AD7D51F}" type="datetimeFigureOut">
              <a:rPr lang="en-US" smtClean="0"/>
              <a:t>9/23/2026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07C323-E731-334A-84A5-9052BDA3CBF5}" type="slidenum">
              <a:rPr lang="en-US" smtClean="0"/>
              <a:t>‹#›</a:t>
            </a:fld>
            <a:endParaRPr lang="en-US"/>
          </a:p>
        </p:txBody>
      </p:sp>
    </p:spTree>
    <p:extLst>
      <p:ext uri="{BB962C8B-B14F-4D97-AF65-F5344CB8AC3E}">
        <p14:creationId xmlns:p14="http://schemas.microsoft.com/office/powerpoint/2010/main" val="1522084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117CD70-07C8-4CF6-8B46-3971032158FB}" type="slidenum">
              <a:rPr lang="en-US" altLang="en-US" smtClean="0"/>
              <a:pPr/>
              <a:t>5</a:t>
            </a:fld>
            <a:endParaRPr lang="en-US" altLang="en-US" dirty="0"/>
          </a:p>
        </p:txBody>
      </p:sp>
    </p:spTree>
    <p:extLst>
      <p:ext uri="{BB962C8B-B14F-4D97-AF65-F5344CB8AC3E}">
        <p14:creationId xmlns:p14="http://schemas.microsoft.com/office/powerpoint/2010/main" val="39277879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Points of this slide</a:t>
            </a:r>
          </a:p>
          <a:p>
            <a:pPr marL="171450" indent="-171450">
              <a:buFont typeface="Arial" panose="020B0604020202020204" pitchFamily="34" charset="0"/>
              <a:buChar char="•"/>
            </a:pPr>
            <a:r>
              <a:rPr lang="en-US" dirty="0"/>
              <a:t>But it’s not just the COA itself that you have to consider, it’s how you’re operationalizing performance on that COA – the score – and all of the other aspects of the endpoint, like timing</a:t>
            </a:r>
          </a:p>
          <a:p>
            <a:pPr marL="171450" indent="-171450">
              <a:buFont typeface="Arial" panose="020B0604020202020204" pitchFamily="34" charset="0"/>
              <a:buChar char="•"/>
            </a:pPr>
            <a:r>
              <a:rPr lang="en-US" dirty="0"/>
              <a:t>These things dramatically affect the validity and responsiveness of COA. So, I’m going to be really thinking about the endpoint, rather than the COA in isolation, when I evaluate the psychometric argument</a:t>
            </a:r>
          </a:p>
        </p:txBody>
      </p:sp>
      <p:sp>
        <p:nvSpPr>
          <p:cNvPr id="4" name="Slide Number Placeholder 3"/>
          <p:cNvSpPr>
            <a:spLocks noGrp="1"/>
          </p:cNvSpPr>
          <p:nvPr>
            <p:ph type="sldNum" sz="quarter" idx="5"/>
          </p:nvPr>
        </p:nvSpPr>
        <p:spPr/>
        <p:txBody>
          <a:bodyPr/>
          <a:lstStyle/>
          <a:p>
            <a:fld id="{2EF2D645-DF39-4EDB-AFE3-48FBA9C42118}" type="slidenum">
              <a:rPr lang="en-US" altLang="en-US" smtClean="0"/>
              <a:pPr/>
              <a:t>8</a:t>
            </a:fld>
            <a:endParaRPr lang="en-US" altLang="en-US"/>
          </a:p>
        </p:txBody>
      </p:sp>
    </p:spTree>
    <p:extLst>
      <p:ext uri="{BB962C8B-B14F-4D97-AF65-F5344CB8AC3E}">
        <p14:creationId xmlns:p14="http://schemas.microsoft.com/office/powerpoint/2010/main" val="9518091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DA5C6-ECFD-A721-DB2C-704185BD4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B5D7A0-7D71-9468-F5C7-7A72EE833D62}"/>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0F75F00-BB70-E983-D277-B7034B0CB4A8}"/>
              </a:ext>
            </a:extLst>
          </p:cNvPr>
          <p:cNvSpPr>
            <a:spLocks noGrp="1"/>
          </p:cNvSpPr>
          <p:nvPr>
            <p:ph type="body" idx="1"/>
          </p:nvPr>
        </p:nvSpPr>
        <p:spPr/>
        <p:txBody>
          <a:bodyPr/>
          <a:lstStyle/>
          <a:p>
            <a:r>
              <a:rPr lang="en-US" dirty="0"/>
              <a:t>Finally, before turning it over to Dr. Thurm, I want to finally define a word that I’ve already used a few times, “endpoint.” During our time today, we will talk about maximizing both COAs and more specifically, the endpoints using those COAs. The endpoint is the precise variable being used to support the efficacy argument to the FDA, so this is referring to the use of the COA in the statistical model. </a:t>
            </a:r>
          </a:p>
        </p:txBody>
      </p:sp>
      <p:sp>
        <p:nvSpPr>
          <p:cNvPr id="4" name="Slide Number Placeholder 3">
            <a:extLst>
              <a:ext uri="{FF2B5EF4-FFF2-40B4-BE49-F238E27FC236}">
                <a16:creationId xmlns:a16="http://schemas.microsoft.com/office/drawing/2014/main" id="{377C9ECB-0F4B-FE9D-2F57-E5AB0FE65E2B}"/>
              </a:ext>
            </a:extLst>
          </p:cNvPr>
          <p:cNvSpPr>
            <a:spLocks noGrp="1"/>
          </p:cNvSpPr>
          <p:nvPr>
            <p:ph type="sldNum" sz="quarter" idx="5"/>
          </p:nvPr>
        </p:nvSpPr>
        <p:spPr/>
        <p:txBody>
          <a:bodyPr/>
          <a:lstStyle/>
          <a:p>
            <a:fld id="{2EF2D645-DF39-4EDB-AFE3-48FBA9C42118}" type="slidenum">
              <a:rPr lang="en-US" altLang="en-US" smtClean="0"/>
              <a:pPr/>
              <a:t>9</a:t>
            </a:fld>
            <a:endParaRPr lang="en-US" altLang="en-US"/>
          </a:p>
        </p:txBody>
      </p:sp>
    </p:spTree>
    <p:extLst>
      <p:ext uri="{BB962C8B-B14F-4D97-AF65-F5344CB8AC3E}">
        <p14:creationId xmlns:p14="http://schemas.microsoft.com/office/powerpoint/2010/main" val="7160434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 patient reported outcome</a:t>
            </a:r>
          </a:p>
          <a:p>
            <a:r>
              <a:rPr lang="en-US" dirty="0" err="1"/>
              <a:t>PerfO</a:t>
            </a:r>
            <a:r>
              <a:rPr lang="en-US" dirty="0"/>
              <a:t> = performance based outcome assessments </a:t>
            </a:r>
          </a:p>
        </p:txBody>
      </p:sp>
      <p:sp>
        <p:nvSpPr>
          <p:cNvPr id="4" name="Slide Number Placeholder 3"/>
          <p:cNvSpPr>
            <a:spLocks noGrp="1"/>
          </p:cNvSpPr>
          <p:nvPr>
            <p:ph type="sldNum" sz="quarter" idx="5"/>
          </p:nvPr>
        </p:nvSpPr>
        <p:spPr/>
        <p:txBody>
          <a:bodyPr/>
          <a:lstStyle/>
          <a:p>
            <a:fld id="{2EF2D645-DF39-4EDB-AFE3-48FBA9C42118}" type="slidenum">
              <a:rPr lang="en-US" altLang="en-US" smtClean="0"/>
              <a:pPr/>
              <a:t>12</a:t>
            </a:fld>
            <a:endParaRPr lang="en-US" altLang="en-US"/>
          </a:p>
        </p:txBody>
      </p:sp>
    </p:spTree>
    <p:extLst>
      <p:ext uri="{BB962C8B-B14F-4D97-AF65-F5344CB8AC3E}">
        <p14:creationId xmlns:p14="http://schemas.microsoft.com/office/powerpoint/2010/main" val="1190842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7B828-D113-B007-F745-78E50A483E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1C071A7-1747-C2B3-516C-3EB3D8F2F2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F18BCB5-86BA-8255-493F-3E1884DCCB94}"/>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3D2DB389-8EAE-A684-9533-4506D8871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4104E3-6FD9-BEB4-AF57-6DD829A197F0}"/>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6341585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5A7E-BAF0-9C59-658E-077FB6D9E5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413354-BBF3-F3BE-DE83-050C166678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47F2A4-7B7F-418C-7079-1B29953D9EE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9ADBDB2F-B18F-4867-8629-D773710312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627A76-52E0-1CDE-FB37-925C81885E85}"/>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4129146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BBE9B-B40E-6117-1CB8-0945BBA5CA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8873E48-CC0B-8D7A-8396-1C98D1DE59E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07DAED-4759-4590-1B75-AADE231590D2}"/>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1D97CE70-141F-4DC1-25D3-1B05EE9E93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2B9FDB-DA52-93B6-4DB0-CB6D11C681C8}"/>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455767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51236-80A0-AC36-A29D-0A5680DF2F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FFC157-C0F9-B1A5-6223-6F2E73C13A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08D98E-4762-08FC-6D60-0D17B710EF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443723-09C5-461F-4433-0ACC4F03B70F}"/>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519CDDE8-3BEE-9525-E784-86461DD633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3634A7-5301-069D-7785-7E38AE4B144D}"/>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765897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69C8A-1EE0-D070-55A1-B16272D3C12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9248E4-F35D-0BFC-BA81-1CEF7BA2CB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8D0D2F-063D-828A-D853-1AC2F14639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A48B8B5-FFEB-A0E8-32C9-DEC375BFCE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CBC6E9-42E6-D85D-C5CA-0C7BBD8149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8A75D07-7B36-2EE8-4451-57F2E93E74D4}"/>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8" name="Footer Placeholder 7">
            <a:extLst>
              <a:ext uri="{FF2B5EF4-FFF2-40B4-BE49-F238E27FC236}">
                <a16:creationId xmlns:a16="http://schemas.microsoft.com/office/drawing/2014/main" id="{BC15111C-8C2D-3D52-94EA-9B17569400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214616C-0C58-8956-AB7D-D1F70AD79072}"/>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413683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B2E07-EE44-008E-BD77-ECE6B95FE3C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F046A2D-76F7-7E51-DFF8-335B93953AA5}"/>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4" name="Footer Placeholder 3">
            <a:extLst>
              <a:ext uri="{FF2B5EF4-FFF2-40B4-BE49-F238E27FC236}">
                <a16:creationId xmlns:a16="http://schemas.microsoft.com/office/drawing/2014/main" id="{BCEB33E6-4BED-BE63-2E2C-A0036EAA951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C03A7B-B34D-4523-1427-11ACE9EFD427}"/>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4554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18EF6-26FF-DF33-97A7-60F3881D0DB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3" name="Footer Placeholder 2">
            <a:extLst>
              <a:ext uri="{FF2B5EF4-FFF2-40B4-BE49-F238E27FC236}">
                <a16:creationId xmlns:a16="http://schemas.microsoft.com/office/drawing/2014/main" id="{F9395459-529F-9F5D-1CBE-FB2AE580E8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0A383-4B32-D463-CFE6-7D24DB09A963}"/>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2736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001AB-DE3E-16CE-6DF5-B045DD02F2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9149FA1-0DC6-0F4D-DF6F-C0858718F3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0ADE294-B0B5-D489-1904-98C493E4D5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EE3639-45E8-5BF1-46DE-5B3753E75913}"/>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584473FA-0692-159D-6770-9D40C45E96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154EA1-D7D0-4E3F-234D-3E0755838F1B}"/>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806725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E3427-C157-EFBD-2149-7C1D3C752F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E7D5925-AFF9-30E7-CF2B-678F9E7276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CA7A776-4F8F-06EB-8E71-A6A60422C5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9C56EC-C3DD-3CE6-0260-7155A24C0721}"/>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6FFED7CB-2C01-D0BB-C963-FBBA04FBB6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E248D7-76AD-5F86-EBF3-F680560F6EAB}"/>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434507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D0091-0D5B-B456-B5CC-273F70BB549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E415254-26B0-E164-F543-B278E5CAB1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99F83B-E12A-0D52-AE28-3C4115F5C730}"/>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5C5592DB-E64F-D39A-E6EB-AF85CAF15C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607257-670A-BE7E-11CF-599FE85425D7}"/>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904349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69FE16-1F7D-46CF-A162-AEB90D0C1BC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9ABE35F-4919-36B3-32AE-1C4DC41BBFC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B21FDA-4BE3-9C15-1455-E3DC7061AE8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6434D5F-D23B-DBD3-E873-CDCD375BD6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2F1825-33EA-1560-4CF5-2B84EC9C3EC4}"/>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5193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H1">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3555BCF-50D1-D74A-B673-1594107E69F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568"/>
            <a:ext cx="12192000" cy="6850864"/>
          </a:xfrm>
          <a:prstGeom prst="rect">
            <a:avLst/>
          </a:prstGeom>
        </p:spPr>
      </p:pic>
      <p:sp>
        <p:nvSpPr>
          <p:cNvPr id="12" name="Title 1">
            <a:extLst>
              <a:ext uri="{FF2B5EF4-FFF2-40B4-BE49-F238E27FC236}">
                <a16:creationId xmlns:a16="http://schemas.microsoft.com/office/drawing/2014/main" id="{FF6678A4-D464-FD43-A453-B4DB98D0A595}"/>
              </a:ext>
            </a:extLst>
          </p:cNvPr>
          <p:cNvSpPr>
            <a:spLocks noGrp="1"/>
          </p:cNvSpPr>
          <p:nvPr>
            <p:ph type="title"/>
          </p:nvPr>
        </p:nvSpPr>
        <p:spPr>
          <a:xfrm>
            <a:off x="310895" y="365126"/>
            <a:ext cx="11566779" cy="628888"/>
          </a:xfrm>
        </p:spPr>
        <p:txBody>
          <a:bodyPr>
            <a:noAutofit/>
          </a:bodyPr>
          <a:lstStyle>
            <a:lvl1pPr>
              <a:defRPr sz="3200" b="1">
                <a:solidFill>
                  <a:schemeClr val="tx1"/>
                </a:solidFill>
              </a:defRPr>
            </a:lvl1pPr>
          </a:lstStyle>
          <a:p>
            <a:r>
              <a:rPr lang="en-US"/>
              <a:t>Click to edit Master title style</a:t>
            </a:r>
            <a:endParaRPr lang="en-US" dirty="0"/>
          </a:p>
        </p:txBody>
      </p:sp>
      <p:sp>
        <p:nvSpPr>
          <p:cNvPr id="5" name="Slide Number Placeholder 5">
            <a:extLst>
              <a:ext uri="{FF2B5EF4-FFF2-40B4-BE49-F238E27FC236}">
                <a16:creationId xmlns:a16="http://schemas.microsoft.com/office/drawing/2014/main" id="{79D2D203-F458-B649-8BE8-3B5EA5106DFF}"/>
              </a:ext>
            </a:extLst>
          </p:cNvPr>
          <p:cNvSpPr txBox="1">
            <a:spLocks/>
          </p:cNvSpPr>
          <p:nvPr userDrawn="1"/>
        </p:nvSpPr>
        <p:spPr>
          <a:xfrm>
            <a:off x="11277599" y="5628558"/>
            <a:ext cx="914399" cy="365125"/>
          </a:xfrm>
          <a:prstGeom prst="rect">
            <a:avLst/>
          </a:prstGeom>
        </p:spPr>
        <p:txBody>
          <a:bodyPr anchor="ctr"/>
          <a:lstStyle>
            <a:lvl1pPr>
              <a:defRPr>
                <a:solidFill>
                  <a:schemeClr val="tx1"/>
                </a:solidFill>
                <a:latin typeface="Calibri" panose="020F0502020204030204" pitchFamily="34" charset="0"/>
                <a:ea typeface="ヒラギノ角ゴ Pro W3" pitchFamily="126" charset="-128"/>
              </a:defRPr>
            </a:lvl1pPr>
            <a:lvl2pPr marL="742950" indent="-285750">
              <a:defRPr>
                <a:solidFill>
                  <a:schemeClr val="tx1"/>
                </a:solidFill>
                <a:latin typeface="Calibri" panose="020F0502020204030204" pitchFamily="34" charset="0"/>
                <a:ea typeface="ヒラギノ角ゴ Pro W3" pitchFamily="126" charset="-128"/>
              </a:defRPr>
            </a:lvl2pPr>
            <a:lvl3pPr marL="1143000" indent="-228600">
              <a:defRPr>
                <a:solidFill>
                  <a:schemeClr val="tx1"/>
                </a:solidFill>
                <a:latin typeface="Calibri" panose="020F0502020204030204" pitchFamily="34" charset="0"/>
                <a:ea typeface="ヒラギノ角ゴ Pro W3" pitchFamily="126" charset="-128"/>
              </a:defRPr>
            </a:lvl3pPr>
            <a:lvl4pPr marL="1600200" indent="-228600">
              <a:defRPr>
                <a:solidFill>
                  <a:schemeClr val="tx1"/>
                </a:solidFill>
                <a:latin typeface="Calibri" panose="020F0502020204030204" pitchFamily="34" charset="0"/>
                <a:ea typeface="ヒラギノ角ゴ Pro W3" pitchFamily="126" charset="-128"/>
              </a:defRPr>
            </a:lvl4pPr>
            <a:lvl5pPr marL="2057400" indent="-228600">
              <a:defRPr>
                <a:solidFill>
                  <a:schemeClr val="tx1"/>
                </a:solidFill>
                <a:latin typeface="Calibri" panose="020F0502020204030204" pitchFamily="34" charset="0"/>
                <a:ea typeface="ヒラギノ角ゴ Pro W3" pitchFamily="126" charset="-128"/>
              </a:defRPr>
            </a:lvl5pPr>
            <a:lvl6pPr marL="25146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6pPr>
            <a:lvl7pPr marL="29718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7pPr>
            <a:lvl8pPr marL="34290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8pPr>
            <a:lvl9pPr marL="38862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9pPr>
          </a:lstStyle>
          <a:p>
            <a:pPr algn="r"/>
            <a:endParaRPr lang="en-US" altLang="en-US" sz="1200" dirty="0">
              <a:solidFill>
                <a:schemeClr val="tx1"/>
              </a:solidFill>
              <a:latin typeface="Calibri Light" panose="020F0302020204030204" pitchFamily="34" charset="0"/>
            </a:endParaRPr>
          </a:p>
        </p:txBody>
      </p:sp>
    </p:spTree>
    <p:extLst>
      <p:ext uri="{BB962C8B-B14F-4D97-AF65-F5344CB8AC3E}">
        <p14:creationId xmlns:p14="http://schemas.microsoft.com/office/powerpoint/2010/main" val="1670632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7FEDD25-7877-1746-80A1-667856CE18C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568"/>
            <a:ext cx="12192000" cy="6850864"/>
          </a:xfrm>
          <a:prstGeom prst="rect">
            <a:avLst/>
          </a:prstGeom>
        </p:spPr>
      </p:pic>
      <p:sp>
        <p:nvSpPr>
          <p:cNvPr id="14" name="Title 1"/>
          <p:cNvSpPr>
            <a:spLocks noGrp="1"/>
          </p:cNvSpPr>
          <p:nvPr>
            <p:ph type="title"/>
          </p:nvPr>
        </p:nvSpPr>
        <p:spPr>
          <a:xfrm>
            <a:off x="314324" y="365126"/>
            <a:ext cx="7661275" cy="628888"/>
          </a:xfrm>
        </p:spPr>
        <p:txBody>
          <a:bodyPr>
            <a:noAutofit/>
          </a:bodyPr>
          <a:lstStyle>
            <a:lvl1pPr>
              <a:defRPr sz="3200" b="1">
                <a:solidFill>
                  <a:schemeClr val="tx1"/>
                </a:solidFill>
              </a:defRPr>
            </a:lvl1pPr>
          </a:lstStyle>
          <a:p>
            <a:r>
              <a:rPr lang="en-US"/>
              <a:t>Click to edit Master title style</a:t>
            </a:r>
            <a:endParaRPr lang="en-US" dirty="0"/>
          </a:p>
        </p:txBody>
      </p:sp>
      <p:sp>
        <p:nvSpPr>
          <p:cNvPr id="7" name="Picture Placeholder 5">
            <a:extLst>
              <a:ext uri="{FF2B5EF4-FFF2-40B4-BE49-F238E27FC236}">
                <a16:creationId xmlns:a16="http://schemas.microsoft.com/office/drawing/2014/main" id="{8170587B-09DA-8449-AF3A-8D0C10EC92AB}"/>
              </a:ext>
            </a:extLst>
          </p:cNvPr>
          <p:cNvSpPr>
            <a:spLocks noGrp="1"/>
          </p:cNvSpPr>
          <p:nvPr>
            <p:ph type="pic" sz="quarter" idx="11"/>
          </p:nvPr>
        </p:nvSpPr>
        <p:spPr>
          <a:xfrm>
            <a:off x="8551864" y="-14289"/>
            <a:ext cx="3643313" cy="3314701"/>
          </a:xfrm>
          <a:solidFill>
            <a:schemeClr val="bg1"/>
          </a:solidFill>
        </p:spPr>
        <p:txBody>
          <a:bodyPr/>
          <a:lstStyle/>
          <a:p>
            <a:r>
              <a:rPr lang="en-US"/>
              <a:t>Click icon to add picture</a:t>
            </a:r>
            <a:endParaRPr lang="en-US" dirty="0"/>
          </a:p>
        </p:txBody>
      </p:sp>
      <p:sp>
        <p:nvSpPr>
          <p:cNvPr id="8" name="Picture Placeholder 5">
            <a:extLst>
              <a:ext uri="{FF2B5EF4-FFF2-40B4-BE49-F238E27FC236}">
                <a16:creationId xmlns:a16="http://schemas.microsoft.com/office/drawing/2014/main" id="{D4F79D88-7311-FD4D-AF91-2FBD7617B538}"/>
              </a:ext>
            </a:extLst>
          </p:cNvPr>
          <p:cNvSpPr>
            <a:spLocks noGrp="1"/>
          </p:cNvSpPr>
          <p:nvPr>
            <p:ph type="pic" sz="quarter" idx="12"/>
          </p:nvPr>
        </p:nvSpPr>
        <p:spPr>
          <a:xfrm>
            <a:off x="8551864" y="3363912"/>
            <a:ext cx="3643313" cy="2250358"/>
          </a:xfrm>
          <a:solidFill>
            <a:schemeClr val="bg1"/>
          </a:solidFill>
        </p:spPr>
        <p:txBody>
          <a:bodyPr/>
          <a:lstStyle/>
          <a:p>
            <a:r>
              <a:rPr lang="en-US"/>
              <a:t>Click icon to add picture</a:t>
            </a:r>
            <a:endParaRPr lang="en-US" dirty="0"/>
          </a:p>
        </p:txBody>
      </p:sp>
      <p:sp>
        <p:nvSpPr>
          <p:cNvPr id="10" name="Slide Number Placeholder 5">
            <a:extLst>
              <a:ext uri="{FF2B5EF4-FFF2-40B4-BE49-F238E27FC236}">
                <a16:creationId xmlns:a16="http://schemas.microsoft.com/office/drawing/2014/main" id="{01886916-F6B3-4545-BAF5-233CC0A62B31}"/>
              </a:ext>
            </a:extLst>
          </p:cNvPr>
          <p:cNvSpPr txBox="1">
            <a:spLocks/>
          </p:cNvSpPr>
          <p:nvPr userDrawn="1"/>
        </p:nvSpPr>
        <p:spPr>
          <a:xfrm>
            <a:off x="11277599" y="5628558"/>
            <a:ext cx="914399" cy="365125"/>
          </a:xfrm>
          <a:prstGeom prst="rect">
            <a:avLst/>
          </a:prstGeom>
        </p:spPr>
        <p:txBody>
          <a:bodyPr anchor="ctr"/>
          <a:lstStyle>
            <a:lvl1pPr>
              <a:defRPr>
                <a:solidFill>
                  <a:schemeClr val="tx1"/>
                </a:solidFill>
                <a:latin typeface="Calibri" panose="020F0502020204030204" pitchFamily="34" charset="0"/>
                <a:ea typeface="ヒラギノ角ゴ Pro W3" pitchFamily="126" charset="-128"/>
              </a:defRPr>
            </a:lvl1pPr>
            <a:lvl2pPr marL="742950" indent="-285750">
              <a:defRPr>
                <a:solidFill>
                  <a:schemeClr val="tx1"/>
                </a:solidFill>
                <a:latin typeface="Calibri" panose="020F0502020204030204" pitchFamily="34" charset="0"/>
                <a:ea typeface="ヒラギノ角ゴ Pro W3" pitchFamily="126" charset="-128"/>
              </a:defRPr>
            </a:lvl2pPr>
            <a:lvl3pPr marL="1143000" indent="-228600">
              <a:defRPr>
                <a:solidFill>
                  <a:schemeClr val="tx1"/>
                </a:solidFill>
                <a:latin typeface="Calibri" panose="020F0502020204030204" pitchFamily="34" charset="0"/>
                <a:ea typeface="ヒラギノ角ゴ Pro W3" pitchFamily="126" charset="-128"/>
              </a:defRPr>
            </a:lvl3pPr>
            <a:lvl4pPr marL="1600200" indent="-228600">
              <a:defRPr>
                <a:solidFill>
                  <a:schemeClr val="tx1"/>
                </a:solidFill>
                <a:latin typeface="Calibri" panose="020F0502020204030204" pitchFamily="34" charset="0"/>
                <a:ea typeface="ヒラギノ角ゴ Pro W3" pitchFamily="126" charset="-128"/>
              </a:defRPr>
            </a:lvl4pPr>
            <a:lvl5pPr marL="2057400" indent="-228600">
              <a:defRPr>
                <a:solidFill>
                  <a:schemeClr val="tx1"/>
                </a:solidFill>
                <a:latin typeface="Calibri" panose="020F0502020204030204" pitchFamily="34" charset="0"/>
                <a:ea typeface="ヒラギノ角ゴ Pro W3" pitchFamily="126" charset="-128"/>
              </a:defRPr>
            </a:lvl5pPr>
            <a:lvl6pPr marL="25146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6pPr>
            <a:lvl7pPr marL="29718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7pPr>
            <a:lvl8pPr marL="34290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8pPr>
            <a:lvl9pPr marL="38862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9pPr>
          </a:lstStyle>
          <a:p>
            <a:pPr algn="r"/>
            <a:endParaRPr lang="en-US" altLang="en-US" sz="1200" dirty="0">
              <a:solidFill>
                <a:schemeClr val="tx1"/>
              </a:solidFill>
              <a:latin typeface="Calibri Light" panose="020F0302020204030204" pitchFamily="34" charset="0"/>
            </a:endParaRPr>
          </a:p>
        </p:txBody>
      </p:sp>
      <p:sp>
        <p:nvSpPr>
          <p:cNvPr id="12" name="Text Placeholder 7">
            <a:extLst>
              <a:ext uri="{FF2B5EF4-FFF2-40B4-BE49-F238E27FC236}">
                <a16:creationId xmlns:a16="http://schemas.microsoft.com/office/drawing/2014/main" id="{B73CB8AB-4172-4542-8076-989693AC6837}"/>
              </a:ext>
            </a:extLst>
          </p:cNvPr>
          <p:cNvSpPr>
            <a:spLocks noGrp="1"/>
          </p:cNvSpPr>
          <p:nvPr>
            <p:ph type="body" sz="quarter" idx="16"/>
          </p:nvPr>
        </p:nvSpPr>
        <p:spPr>
          <a:xfrm>
            <a:off x="332676" y="1353312"/>
            <a:ext cx="7661275" cy="4275246"/>
          </a:xfrm>
        </p:spPr>
        <p:txBody>
          <a:bodyPr/>
          <a:lstStyle>
            <a:lvl1pPr marL="182880" indent="-182880">
              <a:lnSpc>
                <a:spcPct val="100000"/>
              </a:lnSpc>
              <a:spcBef>
                <a:spcPts val="0"/>
              </a:spcBef>
              <a:buFont typeface="Arial" panose="020B0604020202020204" pitchFamily="34" charset="0"/>
              <a:buChar char="•"/>
              <a:tabLst/>
              <a:defRPr sz="1800" baseline="0">
                <a:solidFill>
                  <a:schemeClr val="tx1"/>
                </a:solidFill>
              </a:defRPr>
            </a:lvl1pPr>
            <a:lvl2pPr marL="365760" indent="-182880" defTabSz="182880">
              <a:lnSpc>
                <a:spcPct val="100000"/>
              </a:lnSpc>
              <a:spcBef>
                <a:spcPts val="0"/>
              </a:spcBef>
              <a:buFont typeface="Arial" panose="020B0604020202020204" pitchFamily="34" charset="0"/>
              <a:buChar char="•"/>
              <a:tabLst>
                <a:tab pos="182880" algn="l"/>
              </a:tabLst>
              <a:defRPr sz="1800" baseline="0">
                <a:solidFill>
                  <a:schemeClr val="tx1"/>
                </a:solidFill>
              </a:defRPr>
            </a:lvl2pPr>
            <a:lvl3pPr marL="548640" indent="-182880">
              <a:lnSpc>
                <a:spcPct val="100000"/>
              </a:lnSpc>
              <a:spcBef>
                <a:spcPts val="0"/>
              </a:spcBef>
              <a:buFont typeface="Arial" panose="020B0604020202020204" pitchFamily="34" charset="0"/>
              <a:buChar char="•"/>
              <a:tabLst/>
              <a:defRPr sz="1800" baseline="0">
                <a:solidFill>
                  <a:schemeClr val="tx1"/>
                </a:solidFill>
              </a:defRPr>
            </a:lvl3pPr>
            <a:lvl4pPr marL="731520" indent="-182880">
              <a:lnSpc>
                <a:spcPct val="100000"/>
              </a:lnSpc>
              <a:spcBef>
                <a:spcPts val="0"/>
              </a:spcBef>
              <a:buFont typeface="Arial" panose="020B0604020202020204" pitchFamily="34" charset="0"/>
              <a:buChar char="•"/>
              <a:tabLst/>
              <a:defRPr sz="1800" baseline="0">
                <a:solidFill>
                  <a:schemeClr val="tx1"/>
                </a:solidFill>
              </a:defRPr>
            </a:lvl4pPr>
            <a:lvl5pPr marL="914400" indent="-182880">
              <a:lnSpc>
                <a:spcPct val="100000"/>
              </a:lnSpc>
              <a:spcBef>
                <a:spcPts val="0"/>
              </a:spcBef>
              <a:buFont typeface="Arial" panose="020B0604020202020204" pitchFamily="34" charset="0"/>
              <a:buChar char="•"/>
              <a:tabLst/>
              <a:defRPr sz="1800" baseline="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93189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L">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58F210A-2C29-B64B-8BD9-5BE5CDAFEED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568"/>
            <a:ext cx="12192000" cy="6850864"/>
          </a:xfrm>
          <a:prstGeom prst="rect">
            <a:avLst/>
          </a:prstGeom>
        </p:spPr>
      </p:pic>
      <p:sp>
        <p:nvSpPr>
          <p:cNvPr id="4" name="Title 1">
            <a:extLst>
              <a:ext uri="{FF2B5EF4-FFF2-40B4-BE49-F238E27FC236}">
                <a16:creationId xmlns:a16="http://schemas.microsoft.com/office/drawing/2014/main" id="{D33268D5-9712-D741-BB81-2ED2A0E922C6}"/>
              </a:ext>
            </a:extLst>
          </p:cNvPr>
          <p:cNvSpPr>
            <a:spLocks noGrp="1"/>
          </p:cNvSpPr>
          <p:nvPr>
            <p:ph type="title"/>
          </p:nvPr>
        </p:nvSpPr>
        <p:spPr>
          <a:xfrm>
            <a:off x="310895" y="365126"/>
            <a:ext cx="11566779" cy="628888"/>
          </a:xfrm>
        </p:spPr>
        <p:txBody>
          <a:bodyPr>
            <a:noAutofit/>
          </a:bodyPr>
          <a:lstStyle>
            <a:lvl1pPr>
              <a:defRPr sz="3200" b="1">
                <a:solidFill>
                  <a:schemeClr val="tx1"/>
                </a:solidFill>
              </a:defRPr>
            </a:lvl1pPr>
          </a:lstStyle>
          <a:p>
            <a:r>
              <a:rPr lang="en-US"/>
              <a:t>Click to edit Master title style</a:t>
            </a:r>
            <a:endParaRPr lang="en-US" dirty="0"/>
          </a:p>
        </p:txBody>
      </p:sp>
      <p:sp>
        <p:nvSpPr>
          <p:cNvPr id="7" name="Slide Number Placeholder 5">
            <a:extLst>
              <a:ext uri="{FF2B5EF4-FFF2-40B4-BE49-F238E27FC236}">
                <a16:creationId xmlns:a16="http://schemas.microsoft.com/office/drawing/2014/main" id="{9334BE66-104A-A943-A50F-5314C3353620}"/>
              </a:ext>
            </a:extLst>
          </p:cNvPr>
          <p:cNvSpPr txBox="1">
            <a:spLocks/>
          </p:cNvSpPr>
          <p:nvPr userDrawn="1"/>
        </p:nvSpPr>
        <p:spPr>
          <a:xfrm>
            <a:off x="11277599" y="5628558"/>
            <a:ext cx="914399" cy="365125"/>
          </a:xfrm>
          <a:prstGeom prst="rect">
            <a:avLst/>
          </a:prstGeom>
        </p:spPr>
        <p:txBody>
          <a:bodyPr anchor="ctr"/>
          <a:lstStyle>
            <a:lvl1pPr>
              <a:defRPr>
                <a:solidFill>
                  <a:schemeClr val="tx1"/>
                </a:solidFill>
                <a:latin typeface="Calibri" panose="020F0502020204030204" pitchFamily="34" charset="0"/>
                <a:ea typeface="ヒラギノ角ゴ Pro W3" pitchFamily="126" charset="-128"/>
              </a:defRPr>
            </a:lvl1pPr>
            <a:lvl2pPr marL="742950" indent="-285750">
              <a:defRPr>
                <a:solidFill>
                  <a:schemeClr val="tx1"/>
                </a:solidFill>
                <a:latin typeface="Calibri" panose="020F0502020204030204" pitchFamily="34" charset="0"/>
                <a:ea typeface="ヒラギノ角ゴ Pro W3" pitchFamily="126" charset="-128"/>
              </a:defRPr>
            </a:lvl2pPr>
            <a:lvl3pPr marL="1143000" indent="-228600">
              <a:defRPr>
                <a:solidFill>
                  <a:schemeClr val="tx1"/>
                </a:solidFill>
                <a:latin typeface="Calibri" panose="020F0502020204030204" pitchFamily="34" charset="0"/>
                <a:ea typeface="ヒラギノ角ゴ Pro W3" pitchFamily="126" charset="-128"/>
              </a:defRPr>
            </a:lvl3pPr>
            <a:lvl4pPr marL="1600200" indent="-228600">
              <a:defRPr>
                <a:solidFill>
                  <a:schemeClr val="tx1"/>
                </a:solidFill>
                <a:latin typeface="Calibri" panose="020F0502020204030204" pitchFamily="34" charset="0"/>
                <a:ea typeface="ヒラギノ角ゴ Pro W3" pitchFamily="126" charset="-128"/>
              </a:defRPr>
            </a:lvl4pPr>
            <a:lvl5pPr marL="2057400" indent="-228600">
              <a:defRPr>
                <a:solidFill>
                  <a:schemeClr val="tx1"/>
                </a:solidFill>
                <a:latin typeface="Calibri" panose="020F0502020204030204" pitchFamily="34" charset="0"/>
                <a:ea typeface="ヒラギノ角ゴ Pro W3" pitchFamily="126" charset="-128"/>
              </a:defRPr>
            </a:lvl5pPr>
            <a:lvl6pPr marL="25146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6pPr>
            <a:lvl7pPr marL="29718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7pPr>
            <a:lvl8pPr marL="34290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8pPr>
            <a:lvl9pPr marL="3886200" indent="-228600" fontAlgn="base">
              <a:spcBef>
                <a:spcPct val="0"/>
              </a:spcBef>
              <a:spcAft>
                <a:spcPct val="0"/>
              </a:spcAft>
              <a:defRPr>
                <a:solidFill>
                  <a:schemeClr val="tx1"/>
                </a:solidFill>
                <a:latin typeface="Calibri" panose="020F0502020204030204" pitchFamily="34" charset="0"/>
                <a:ea typeface="ヒラギノ角ゴ Pro W3" pitchFamily="126" charset="-128"/>
              </a:defRPr>
            </a:lvl9pPr>
          </a:lstStyle>
          <a:p>
            <a:pPr algn="r"/>
            <a:fld id="{1A12950C-7100-48C3-AB35-5629E38EBDE1}" type="slidenum">
              <a:rPr lang="en-US" altLang="en-US" sz="1200">
                <a:solidFill>
                  <a:schemeClr val="tx1"/>
                </a:solidFill>
                <a:latin typeface="Calibri Light" panose="020F0302020204030204" pitchFamily="34" charset="0"/>
              </a:rPr>
              <a:pPr algn="r"/>
              <a:t>‹#›</a:t>
            </a:fld>
            <a:endParaRPr lang="en-US" altLang="en-US" sz="1200" dirty="0">
              <a:solidFill>
                <a:schemeClr val="tx1"/>
              </a:solidFill>
              <a:latin typeface="Calibri Light" panose="020F0302020204030204" pitchFamily="34" charset="0"/>
            </a:endParaRPr>
          </a:p>
        </p:txBody>
      </p:sp>
    </p:spTree>
    <p:extLst>
      <p:ext uri="{BB962C8B-B14F-4D97-AF65-F5344CB8AC3E}">
        <p14:creationId xmlns:p14="http://schemas.microsoft.com/office/powerpoint/2010/main" val="14157447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Title only - no logo">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D2D8D040-54B2-482D-AC71-3B758487701E}"/>
              </a:ext>
            </a:extLst>
          </p:cNvPr>
          <p:cNvSpPr>
            <a:spLocks noGrp="1"/>
          </p:cNvSpPr>
          <p:nvPr>
            <p:ph type="title"/>
          </p:nvPr>
        </p:nvSpPr>
        <p:spPr bwMode="auto">
          <a:xfrm>
            <a:off x="290911" y="290515"/>
            <a:ext cx="11499455" cy="7418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sz="3200"/>
            </a:lvl1pPr>
          </a:lstStyle>
          <a:p>
            <a:pPr lvl="0"/>
            <a:r>
              <a:rPr lang="en-US" dirty="0"/>
              <a:t>Click to edit Master title style</a:t>
            </a:r>
          </a:p>
        </p:txBody>
      </p:sp>
    </p:spTree>
    <p:extLst>
      <p:ext uri="{BB962C8B-B14F-4D97-AF65-F5344CB8AC3E}">
        <p14:creationId xmlns:p14="http://schemas.microsoft.com/office/powerpoint/2010/main" val="127439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547096-9250-4696-BFA2-36FFFCA472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DBC9B2-6D37-F567-A6E8-9ECBEE509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C39E96-4C89-1016-26D6-7476498C50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75977AE-2090-2A08-8BBC-F3CFA192D8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740B38C-71EF-1CDA-70D9-5DBC12915F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503152-D1FD-6D4C-9CB6-598AE6246F7A}" type="slidenum">
              <a:rPr lang="en-US" smtClean="0"/>
              <a:t>‹#›</a:t>
            </a:fld>
            <a:endParaRPr lang="en-US"/>
          </a:p>
        </p:txBody>
      </p:sp>
    </p:spTree>
    <p:extLst>
      <p:ext uri="{BB962C8B-B14F-4D97-AF65-F5344CB8AC3E}">
        <p14:creationId xmlns:p14="http://schemas.microsoft.com/office/powerpoint/2010/main" val="22991121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emf"/><Relationship Id="rId7"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emf"/><Relationship Id="rId7" Type="http://schemas.openxmlformats.org/officeDocument/2006/relationships/image" Target="../media/image9.emf"/><Relationship Id="rId2" Type="http://schemas.openxmlformats.org/officeDocument/2006/relationships/image" Target="../media/image4.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 Id="rId9"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s://www.fda.gov/drugs/development-approval-process-drugs/fda-patient-focused-drug-development-guidance-series-enhancing-incorporation-patients-voice-medical#collapseOne" TargetMode="External"/><Relationship Id="rId7" Type="http://schemas.openxmlformats.org/officeDocument/2006/relationships/image" Target="../media/image10.png"/><Relationship Id="rId2" Type="http://schemas.openxmlformats.org/officeDocument/2006/relationships/image" Target="../media/image17.jpeg"/><Relationship Id="rId1" Type="http://schemas.openxmlformats.org/officeDocument/2006/relationships/slideLayout" Target="../slideLayouts/slideLayout6.xml"/><Relationship Id="rId6" Type="http://schemas.openxmlformats.org/officeDocument/2006/relationships/hyperlink" Target="https://www.fda.gov/drugs/development-approval-process-drugs/fda-patient-focused-drug-development-guidance-series-enhancing-incorporation-patients-voice-medical#collapseFour" TargetMode="External"/><Relationship Id="rId5" Type="http://schemas.openxmlformats.org/officeDocument/2006/relationships/hyperlink" Target="https://www.fda.gov/drugs/development-approval-process-drugs/fda-patient-focused-drug-development-guidance-series-enhancing-incorporation-patients-voice-medical#collapseThree" TargetMode="External"/><Relationship Id="rId4" Type="http://schemas.openxmlformats.org/officeDocument/2006/relationships/hyperlink" Target="https://www.fda.gov/drugs/development-approval-process-drugs/fda-patient-focused-drug-development-guidance-series-enhancing-incorporation-patients-voice-medical#collapseTwo"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9.emf"/><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hyperlink" Target="https://www.sciencedirect.com/bookseries/international-review-of-research-in-developmental-disabilities" TargetMode="External"/><Relationship Id="rId5" Type="http://schemas.openxmlformats.org/officeDocument/2006/relationships/image" Target="../media/image24.pn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svg"/><Relationship Id="rId1" Type="http://schemas.openxmlformats.org/officeDocument/2006/relationships/slideLayout" Target="../slideLayouts/slideLayout15.xml"/><Relationship Id="rId4" Type="http://schemas.openxmlformats.org/officeDocument/2006/relationships/image" Target="../media/image27.sv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0.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1C8EA-9DBB-CCA6-7E08-F3428D161A0C}"/>
            </a:ext>
          </a:extLst>
        </p:cNvPr>
        <p:cNvGrpSpPr/>
        <p:nvPr/>
      </p:nvGrpSpPr>
      <p:grpSpPr>
        <a:xfrm>
          <a:off x="0" y="0"/>
          <a:ext cx="0" cy="0"/>
          <a:chOff x="0" y="0"/>
          <a:chExt cx="0" cy="0"/>
        </a:xfrm>
      </p:grpSpPr>
      <p:pic>
        <p:nvPicPr>
          <p:cNvPr id="18" name="Picture 17" descr="A black background with blue text&#10;&#10;AI-generated content may be incorrect.">
            <a:extLst>
              <a:ext uri="{FF2B5EF4-FFF2-40B4-BE49-F238E27FC236}">
                <a16:creationId xmlns:a16="http://schemas.microsoft.com/office/drawing/2014/main" id="{D5C0611B-6C98-D532-873F-588AD4A7B82B}"/>
              </a:ext>
            </a:extLst>
          </p:cNvPr>
          <p:cNvPicPr>
            <a:picLocks noChangeAspect="1"/>
          </p:cNvPicPr>
          <p:nvPr/>
        </p:nvPicPr>
        <p:blipFill>
          <a:blip r:embed="rId2"/>
          <a:stretch>
            <a:fillRect/>
          </a:stretch>
        </p:blipFill>
        <p:spPr>
          <a:xfrm>
            <a:off x="4607110" y="1953169"/>
            <a:ext cx="6911285" cy="2606038"/>
          </a:xfrm>
          <a:prstGeom prst="rect">
            <a:avLst/>
          </a:prstGeom>
        </p:spPr>
      </p:pic>
      <p:cxnSp>
        <p:nvCxnSpPr>
          <p:cNvPr id="45" name="Straight Connector 44">
            <a:extLst>
              <a:ext uri="{FF2B5EF4-FFF2-40B4-BE49-F238E27FC236}">
                <a16:creationId xmlns:a16="http://schemas.microsoft.com/office/drawing/2014/main" id="{696A5C49-8611-EA87-2D4E-BBD652BB3DE5}"/>
              </a:ext>
            </a:extLst>
          </p:cNvPr>
          <p:cNvCxnSpPr>
            <a:cxnSpLocks/>
          </p:cNvCxnSpPr>
          <p:nvPr/>
        </p:nvCxnSpPr>
        <p:spPr>
          <a:xfrm>
            <a:off x="4279349" y="1611695"/>
            <a:ext cx="0" cy="3291840"/>
          </a:xfrm>
          <a:prstGeom prst="line">
            <a:avLst/>
          </a:prstGeom>
          <a:ln>
            <a:solidFill>
              <a:srgbClr val="7FB0D1"/>
            </a:solidFill>
          </a:ln>
        </p:spPr>
        <p:style>
          <a:lnRef idx="2">
            <a:schemeClr val="accent1"/>
          </a:lnRef>
          <a:fillRef idx="0">
            <a:schemeClr val="accent1"/>
          </a:fillRef>
          <a:effectRef idx="1">
            <a:schemeClr val="accent1"/>
          </a:effectRef>
          <a:fontRef idx="minor">
            <a:schemeClr val="tx1"/>
          </a:fontRef>
        </p:style>
      </p:cxnSp>
      <p:grpSp>
        <p:nvGrpSpPr>
          <p:cNvPr id="5" name="Group 4">
            <a:extLst>
              <a:ext uri="{FF2B5EF4-FFF2-40B4-BE49-F238E27FC236}">
                <a16:creationId xmlns:a16="http://schemas.microsoft.com/office/drawing/2014/main" id="{0008563B-56C4-8874-4263-7E93D3249B39}"/>
              </a:ext>
            </a:extLst>
          </p:cNvPr>
          <p:cNvGrpSpPr>
            <a:grpSpLocks noChangeAspect="1"/>
          </p:cNvGrpSpPr>
          <p:nvPr/>
        </p:nvGrpSpPr>
        <p:grpSpPr>
          <a:xfrm>
            <a:off x="846266" y="1931735"/>
            <a:ext cx="2853698" cy="2651760"/>
            <a:chOff x="906449" y="2090947"/>
            <a:chExt cx="2810246" cy="2611382"/>
          </a:xfrm>
        </p:grpSpPr>
        <p:grpSp>
          <p:nvGrpSpPr>
            <p:cNvPr id="7" name="Group 6">
              <a:extLst>
                <a:ext uri="{FF2B5EF4-FFF2-40B4-BE49-F238E27FC236}">
                  <a16:creationId xmlns:a16="http://schemas.microsoft.com/office/drawing/2014/main" id="{56CCF09B-A7D3-FC86-02A8-86BCCA5681BE}"/>
                </a:ext>
              </a:extLst>
            </p:cNvPr>
            <p:cNvGrpSpPr/>
            <p:nvPr/>
          </p:nvGrpSpPr>
          <p:grpSpPr>
            <a:xfrm>
              <a:off x="2257994" y="2090947"/>
              <a:ext cx="1458701" cy="1645920"/>
              <a:chOff x="2257994" y="2090947"/>
              <a:chExt cx="1458701" cy="1645920"/>
            </a:xfrm>
          </p:grpSpPr>
          <p:pic>
            <p:nvPicPr>
              <p:cNvPr id="15" name="Picture 14">
                <a:extLst>
                  <a:ext uri="{FF2B5EF4-FFF2-40B4-BE49-F238E27FC236}">
                    <a16:creationId xmlns:a16="http://schemas.microsoft.com/office/drawing/2014/main" id="{5CE2ADE8-E3BE-D480-3A37-E1C891D9AC6C}"/>
                  </a:ext>
                </a:extLst>
              </p:cNvPr>
              <p:cNvPicPr>
                <a:picLocks noChangeAspect="1"/>
              </p:cNvPicPr>
              <p:nvPr/>
            </p:nvPicPr>
            <p:blipFill>
              <a:blip r:embed="rId3"/>
              <a:srcRect l="-1530" t="536" r="-621" b="316"/>
              <a:stretch/>
            </p:blipFill>
            <p:spPr>
              <a:xfrm>
                <a:off x="2257994" y="2090947"/>
                <a:ext cx="1458701" cy="1645920"/>
              </a:xfrm>
              <a:prstGeom prst="rect">
                <a:avLst/>
              </a:prstGeom>
            </p:spPr>
          </p:pic>
          <p:pic>
            <p:nvPicPr>
              <p:cNvPr id="16" name="Picture 15">
                <a:extLst>
                  <a:ext uri="{FF2B5EF4-FFF2-40B4-BE49-F238E27FC236}">
                    <a16:creationId xmlns:a16="http://schemas.microsoft.com/office/drawing/2014/main" id="{AED0145D-BEEE-EF2A-F1DF-37C4F31C6029}"/>
                  </a:ext>
                </a:extLst>
              </p:cNvPr>
              <p:cNvPicPr>
                <a:picLocks noChangeAspect="1"/>
              </p:cNvPicPr>
              <p:nvPr/>
            </p:nvPicPr>
            <p:blipFill>
              <a:blip r:embed="rId4">
                <a:lum contrast="20000"/>
              </a:blip>
              <a:stretch>
                <a:fillRect/>
              </a:stretch>
            </p:blipFill>
            <p:spPr>
              <a:xfrm>
                <a:off x="2467279" y="2319547"/>
                <a:ext cx="1040130" cy="1188720"/>
              </a:xfrm>
              <a:prstGeom prst="rect">
                <a:avLst/>
              </a:prstGeom>
            </p:spPr>
          </p:pic>
        </p:grpSp>
        <p:grpSp>
          <p:nvGrpSpPr>
            <p:cNvPr id="8" name="Group 7">
              <a:extLst>
                <a:ext uri="{FF2B5EF4-FFF2-40B4-BE49-F238E27FC236}">
                  <a16:creationId xmlns:a16="http://schemas.microsoft.com/office/drawing/2014/main" id="{F3B72B03-ED83-9250-DA57-B0CB9DAB6A83}"/>
                </a:ext>
              </a:extLst>
            </p:cNvPr>
            <p:cNvGrpSpPr/>
            <p:nvPr/>
          </p:nvGrpSpPr>
          <p:grpSpPr>
            <a:xfrm>
              <a:off x="1683089" y="3422169"/>
              <a:ext cx="1117886" cy="1280160"/>
              <a:chOff x="1683089" y="3422169"/>
              <a:chExt cx="1117886" cy="1280160"/>
            </a:xfrm>
          </p:grpSpPr>
          <p:pic>
            <p:nvPicPr>
              <p:cNvPr id="12" name="Picture 11">
                <a:extLst>
                  <a:ext uri="{FF2B5EF4-FFF2-40B4-BE49-F238E27FC236}">
                    <a16:creationId xmlns:a16="http://schemas.microsoft.com/office/drawing/2014/main" id="{4AFAF887-378D-B626-6728-76248098EE11}"/>
                  </a:ext>
                </a:extLst>
              </p:cNvPr>
              <p:cNvPicPr>
                <a:picLocks noChangeAspect="1"/>
              </p:cNvPicPr>
              <p:nvPr/>
            </p:nvPicPr>
            <p:blipFill>
              <a:blip r:embed="rId5"/>
              <a:stretch>
                <a:fillRect/>
              </a:stretch>
            </p:blipFill>
            <p:spPr>
              <a:xfrm>
                <a:off x="1683089" y="3422169"/>
                <a:ext cx="1117886" cy="1280160"/>
              </a:xfrm>
              <a:prstGeom prst="rect">
                <a:avLst/>
              </a:prstGeom>
            </p:spPr>
          </p:pic>
          <p:pic>
            <p:nvPicPr>
              <p:cNvPr id="13" name="Picture 12">
                <a:extLst>
                  <a:ext uri="{FF2B5EF4-FFF2-40B4-BE49-F238E27FC236}">
                    <a16:creationId xmlns:a16="http://schemas.microsoft.com/office/drawing/2014/main" id="{26D6F78B-3943-EE99-3055-302B2E9CD197}"/>
                  </a:ext>
                </a:extLst>
              </p:cNvPr>
              <p:cNvPicPr>
                <a:picLocks noChangeAspect="1"/>
              </p:cNvPicPr>
              <p:nvPr/>
            </p:nvPicPr>
            <p:blipFill>
              <a:blip r:embed="rId6"/>
              <a:stretch>
                <a:fillRect/>
              </a:stretch>
            </p:blipFill>
            <p:spPr>
              <a:xfrm rot="21132968">
                <a:off x="2001240" y="3692157"/>
                <a:ext cx="654517" cy="731520"/>
              </a:xfrm>
              <a:prstGeom prst="rect">
                <a:avLst/>
              </a:prstGeom>
            </p:spPr>
          </p:pic>
          <p:pic>
            <p:nvPicPr>
              <p:cNvPr id="14" name="Picture 13">
                <a:extLst>
                  <a:ext uri="{FF2B5EF4-FFF2-40B4-BE49-F238E27FC236}">
                    <a16:creationId xmlns:a16="http://schemas.microsoft.com/office/drawing/2014/main" id="{9F44B709-0AF1-D7B3-AE04-C7DA6727D3DE}"/>
                  </a:ext>
                </a:extLst>
              </p:cNvPr>
              <p:cNvPicPr>
                <a:picLocks noChangeAspect="1"/>
              </p:cNvPicPr>
              <p:nvPr/>
            </p:nvPicPr>
            <p:blipFill>
              <a:blip r:embed="rId6">
                <a:lum bright="20000" contrast="-20000"/>
              </a:blip>
              <a:stretch>
                <a:fillRect/>
              </a:stretch>
            </p:blipFill>
            <p:spPr>
              <a:xfrm rot="1971218">
                <a:off x="2085653" y="3852467"/>
                <a:ext cx="409073" cy="457200"/>
              </a:xfrm>
              <a:prstGeom prst="rect">
                <a:avLst/>
              </a:prstGeom>
            </p:spPr>
          </p:pic>
        </p:grpSp>
        <p:grpSp>
          <p:nvGrpSpPr>
            <p:cNvPr id="9" name="Group 8">
              <a:extLst>
                <a:ext uri="{FF2B5EF4-FFF2-40B4-BE49-F238E27FC236}">
                  <a16:creationId xmlns:a16="http://schemas.microsoft.com/office/drawing/2014/main" id="{9A20409B-423B-D951-3068-0E0C77719DB0}"/>
                </a:ext>
              </a:extLst>
            </p:cNvPr>
            <p:cNvGrpSpPr/>
            <p:nvPr/>
          </p:nvGrpSpPr>
          <p:grpSpPr>
            <a:xfrm>
              <a:off x="906449" y="2243057"/>
              <a:ext cx="1271453" cy="1463040"/>
              <a:chOff x="906449" y="2243057"/>
              <a:chExt cx="1271453" cy="1463040"/>
            </a:xfrm>
          </p:grpSpPr>
          <p:pic>
            <p:nvPicPr>
              <p:cNvPr id="10" name="Picture 9">
                <a:extLst>
                  <a:ext uri="{FF2B5EF4-FFF2-40B4-BE49-F238E27FC236}">
                    <a16:creationId xmlns:a16="http://schemas.microsoft.com/office/drawing/2014/main" id="{4F79B9A2-9E8C-EB45-0374-5C1374D310D6}"/>
                  </a:ext>
                </a:extLst>
              </p:cNvPr>
              <p:cNvPicPr>
                <a:picLocks noChangeAspect="1"/>
              </p:cNvPicPr>
              <p:nvPr/>
            </p:nvPicPr>
            <p:blipFill>
              <a:blip r:embed="rId7"/>
              <a:stretch>
                <a:fillRect/>
              </a:stretch>
            </p:blipFill>
            <p:spPr>
              <a:xfrm>
                <a:off x="906449" y="2243057"/>
                <a:ext cx="1271453" cy="1463040"/>
              </a:xfrm>
              <a:prstGeom prst="rect">
                <a:avLst/>
              </a:prstGeom>
            </p:spPr>
          </p:pic>
          <p:pic>
            <p:nvPicPr>
              <p:cNvPr id="11" name="Picture 10">
                <a:extLst>
                  <a:ext uri="{FF2B5EF4-FFF2-40B4-BE49-F238E27FC236}">
                    <a16:creationId xmlns:a16="http://schemas.microsoft.com/office/drawing/2014/main" id="{F6F9A98B-BDFD-94D5-7C52-F6AE47237594}"/>
                  </a:ext>
                </a:extLst>
              </p:cNvPr>
              <p:cNvPicPr>
                <a:picLocks noChangeAspect="1"/>
              </p:cNvPicPr>
              <p:nvPr/>
            </p:nvPicPr>
            <p:blipFill>
              <a:blip r:embed="rId8"/>
              <a:stretch>
                <a:fillRect/>
              </a:stretch>
            </p:blipFill>
            <p:spPr>
              <a:xfrm>
                <a:off x="1166476" y="2563097"/>
                <a:ext cx="751398" cy="822960"/>
              </a:xfrm>
              <a:prstGeom prst="rect">
                <a:avLst/>
              </a:prstGeom>
            </p:spPr>
          </p:pic>
        </p:grpSp>
      </p:grpSp>
      <p:sp>
        <p:nvSpPr>
          <p:cNvPr id="2" name="TextBox 1">
            <a:extLst>
              <a:ext uri="{FF2B5EF4-FFF2-40B4-BE49-F238E27FC236}">
                <a16:creationId xmlns:a16="http://schemas.microsoft.com/office/drawing/2014/main" id="{982569C7-255C-E36A-7A24-C7D1D3634627}"/>
              </a:ext>
            </a:extLst>
          </p:cNvPr>
          <p:cNvSpPr txBox="1"/>
          <p:nvPr/>
        </p:nvSpPr>
        <p:spPr>
          <a:xfrm>
            <a:off x="4830239" y="4938930"/>
            <a:ext cx="6164825" cy="400110"/>
          </a:xfrm>
          <a:prstGeom prst="rect">
            <a:avLst/>
          </a:prstGeom>
          <a:noFill/>
        </p:spPr>
        <p:txBody>
          <a:bodyPr wrap="square" rtlCol="0">
            <a:spAutoFit/>
          </a:bodyPr>
          <a:lstStyle/>
          <a:p>
            <a:r>
              <a:rPr lang="en-US" sz="2000" dirty="0">
                <a:solidFill>
                  <a:srgbClr val="40B6AD"/>
                </a:solidFill>
                <a:latin typeface="Arial" panose="020B0604020202020204" pitchFamily="34" charset="0"/>
                <a:ea typeface="Roboto Light" panose="02000000000000000000" pitchFamily="2" charset="0"/>
                <a:cs typeface="Arial" panose="020B0604020202020204" pitchFamily="34" charset="0"/>
              </a:rPr>
              <a:t>September 9 – 11, 2026 |   Boston, Mass</a:t>
            </a:r>
          </a:p>
        </p:txBody>
      </p:sp>
      <p:pic>
        <p:nvPicPr>
          <p:cNvPr id="19" name="Picture 18" descr="A black background with blue text&#10;&#10;AI-generated content may be incorrect.">
            <a:extLst>
              <a:ext uri="{FF2B5EF4-FFF2-40B4-BE49-F238E27FC236}">
                <a16:creationId xmlns:a16="http://schemas.microsoft.com/office/drawing/2014/main" id="{6A97B12E-4D04-8051-D235-26A3F23E9634}"/>
              </a:ext>
            </a:extLst>
          </p:cNvPr>
          <p:cNvPicPr>
            <a:picLocks noChangeAspect="1"/>
          </p:cNvPicPr>
          <p:nvPr/>
        </p:nvPicPr>
        <p:blipFill>
          <a:blip r:embed="rId9"/>
          <a:stretch>
            <a:fillRect/>
          </a:stretch>
        </p:blipFill>
        <p:spPr>
          <a:xfrm>
            <a:off x="10453173" y="202959"/>
            <a:ext cx="1617249" cy="787589"/>
          </a:xfrm>
          <a:prstGeom prst="rect">
            <a:avLst/>
          </a:prstGeom>
        </p:spPr>
      </p:pic>
    </p:spTree>
    <p:extLst>
      <p:ext uri="{BB962C8B-B14F-4D97-AF65-F5344CB8AC3E}">
        <p14:creationId xmlns:p14="http://schemas.microsoft.com/office/powerpoint/2010/main" val="1988896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F5669"/>
        </a:solidFill>
        <a:effectLst/>
      </p:bgPr>
    </p:bg>
    <p:spTree>
      <p:nvGrpSpPr>
        <p:cNvPr id="1" name="">
          <a:extLst>
            <a:ext uri="{FF2B5EF4-FFF2-40B4-BE49-F238E27FC236}">
              <a16:creationId xmlns:a16="http://schemas.microsoft.com/office/drawing/2014/main" id="{E94AB9E7-446D-2E2B-C257-61C448112A32}"/>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A51F7B2A-40F2-BFCA-F40B-995920D05382}"/>
              </a:ext>
            </a:extLst>
          </p:cNvPr>
          <p:cNvGrpSpPr>
            <a:grpSpLocks noChangeAspect="1"/>
          </p:cNvGrpSpPr>
          <p:nvPr/>
        </p:nvGrpSpPr>
        <p:grpSpPr>
          <a:xfrm>
            <a:off x="1" y="1"/>
            <a:ext cx="4342660" cy="4924926"/>
            <a:chOff x="1469101" y="2073345"/>
            <a:chExt cx="2247594" cy="2548953"/>
          </a:xfrm>
        </p:grpSpPr>
        <p:grpSp>
          <p:nvGrpSpPr>
            <p:cNvPr id="5" name="Group 4">
              <a:extLst>
                <a:ext uri="{FF2B5EF4-FFF2-40B4-BE49-F238E27FC236}">
                  <a16:creationId xmlns:a16="http://schemas.microsoft.com/office/drawing/2014/main" id="{90241146-87E8-B748-8E77-2BC495AC3ACC}"/>
                </a:ext>
              </a:extLst>
            </p:cNvPr>
            <p:cNvGrpSpPr/>
            <p:nvPr/>
          </p:nvGrpSpPr>
          <p:grpSpPr>
            <a:xfrm>
              <a:off x="2257994" y="2073345"/>
              <a:ext cx="1458701" cy="1583491"/>
              <a:chOff x="2257994" y="2153376"/>
              <a:chExt cx="1458701" cy="1583491"/>
            </a:xfrm>
          </p:grpSpPr>
          <p:pic>
            <p:nvPicPr>
              <p:cNvPr id="13" name="Picture 12">
                <a:extLst>
                  <a:ext uri="{FF2B5EF4-FFF2-40B4-BE49-F238E27FC236}">
                    <a16:creationId xmlns:a16="http://schemas.microsoft.com/office/drawing/2014/main" id="{2AECDB8E-E856-91D7-D2A7-FD9852FFD521}"/>
                  </a:ext>
                </a:extLst>
              </p:cNvPr>
              <p:cNvPicPr>
                <a:picLocks noChangeAspect="1"/>
              </p:cNvPicPr>
              <p:nvPr/>
            </p:nvPicPr>
            <p:blipFill>
              <a:blip r:embed="rId2"/>
              <a:srcRect l="-1530" t="4297" r="-621" b="315"/>
              <a:stretch/>
            </p:blipFill>
            <p:spPr>
              <a:xfrm>
                <a:off x="2257994" y="2153376"/>
                <a:ext cx="1458701" cy="1583491"/>
              </a:xfrm>
              <a:prstGeom prst="rect">
                <a:avLst/>
              </a:prstGeom>
            </p:spPr>
          </p:pic>
          <p:pic>
            <p:nvPicPr>
              <p:cNvPr id="14" name="Picture 13">
                <a:extLst>
                  <a:ext uri="{FF2B5EF4-FFF2-40B4-BE49-F238E27FC236}">
                    <a16:creationId xmlns:a16="http://schemas.microsoft.com/office/drawing/2014/main" id="{F2906310-D342-4265-DDC6-662FA45D3BDA}"/>
                  </a:ext>
                </a:extLst>
              </p:cNvPr>
              <p:cNvPicPr>
                <a:picLocks noChangeAspect="1"/>
              </p:cNvPicPr>
              <p:nvPr/>
            </p:nvPicPr>
            <p:blipFill>
              <a:blip r:embed="rId3">
                <a:lum contrast="20000"/>
              </a:blip>
              <a:stretch>
                <a:fillRect/>
              </a:stretch>
            </p:blipFill>
            <p:spPr>
              <a:xfrm>
                <a:off x="2467279" y="2319547"/>
                <a:ext cx="1040130" cy="1188720"/>
              </a:xfrm>
              <a:prstGeom prst="rect">
                <a:avLst/>
              </a:prstGeom>
            </p:spPr>
          </p:pic>
        </p:grpSp>
        <p:grpSp>
          <p:nvGrpSpPr>
            <p:cNvPr id="6" name="Group 5">
              <a:extLst>
                <a:ext uri="{FF2B5EF4-FFF2-40B4-BE49-F238E27FC236}">
                  <a16:creationId xmlns:a16="http://schemas.microsoft.com/office/drawing/2014/main" id="{694FCF17-3A10-FB8B-325B-4C85AC0553FC}"/>
                </a:ext>
              </a:extLst>
            </p:cNvPr>
            <p:cNvGrpSpPr/>
            <p:nvPr/>
          </p:nvGrpSpPr>
          <p:grpSpPr>
            <a:xfrm>
              <a:off x="1675351" y="3342138"/>
              <a:ext cx="1117886" cy="1280160"/>
              <a:chOff x="1675351" y="3422169"/>
              <a:chExt cx="1117886" cy="1280160"/>
            </a:xfrm>
          </p:grpSpPr>
          <p:pic>
            <p:nvPicPr>
              <p:cNvPr id="10" name="Picture 9">
                <a:extLst>
                  <a:ext uri="{FF2B5EF4-FFF2-40B4-BE49-F238E27FC236}">
                    <a16:creationId xmlns:a16="http://schemas.microsoft.com/office/drawing/2014/main" id="{C2C3B33D-23BA-E90C-85E5-DD3FF917A644}"/>
                  </a:ext>
                </a:extLst>
              </p:cNvPr>
              <p:cNvPicPr>
                <a:picLocks noChangeAspect="1"/>
              </p:cNvPicPr>
              <p:nvPr/>
            </p:nvPicPr>
            <p:blipFill>
              <a:blip r:embed="rId4"/>
              <a:stretch>
                <a:fillRect/>
              </a:stretch>
            </p:blipFill>
            <p:spPr>
              <a:xfrm>
                <a:off x="1675351" y="3422169"/>
                <a:ext cx="1117886" cy="1280160"/>
              </a:xfrm>
              <a:prstGeom prst="rect">
                <a:avLst/>
              </a:prstGeom>
            </p:spPr>
          </p:pic>
          <p:pic>
            <p:nvPicPr>
              <p:cNvPr id="11" name="Picture 10">
                <a:extLst>
                  <a:ext uri="{FF2B5EF4-FFF2-40B4-BE49-F238E27FC236}">
                    <a16:creationId xmlns:a16="http://schemas.microsoft.com/office/drawing/2014/main" id="{26F60FA6-3022-8641-64F2-35CA7966D483}"/>
                  </a:ext>
                </a:extLst>
              </p:cNvPr>
              <p:cNvPicPr>
                <a:picLocks noChangeAspect="1"/>
              </p:cNvPicPr>
              <p:nvPr/>
            </p:nvPicPr>
            <p:blipFill>
              <a:blip r:embed="rId5"/>
              <a:stretch>
                <a:fillRect/>
              </a:stretch>
            </p:blipFill>
            <p:spPr>
              <a:xfrm rot="21132968">
                <a:off x="1993502" y="3692157"/>
                <a:ext cx="654517" cy="731520"/>
              </a:xfrm>
              <a:prstGeom prst="rect">
                <a:avLst/>
              </a:prstGeom>
            </p:spPr>
          </p:pic>
          <p:pic>
            <p:nvPicPr>
              <p:cNvPr id="12" name="Picture 11">
                <a:extLst>
                  <a:ext uri="{FF2B5EF4-FFF2-40B4-BE49-F238E27FC236}">
                    <a16:creationId xmlns:a16="http://schemas.microsoft.com/office/drawing/2014/main" id="{80A87F1C-EF30-1E95-7049-174FE120D9E2}"/>
                  </a:ext>
                </a:extLst>
              </p:cNvPr>
              <p:cNvPicPr>
                <a:picLocks noChangeAspect="1"/>
              </p:cNvPicPr>
              <p:nvPr/>
            </p:nvPicPr>
            <p:blipFill>
              <a:blip r:embed="rId5">
                <a:lum bright="20000" contrast="-20000"/>
              </a:blip>
              <a:stretch>
                <a:fillRect/>
              </a:stretch>
            </p:blipFill>
            <p:spPr>
              <a:xfrm rot="1971218">
                <a:off x="2077915" y="3852467"/>
                <a:ext cx="409073" cy="457200"/>
              </a:xfrm>
              <a:prstGeom prst="rect">
                <a:avLst/>
              </a:prstGeom>
            </p:spPr>
          </p:pic>
        </p:grpSp>
        <p:grpSp>
          <p:nvGrpSpPr>
            <p:cNvPr id="7" name="Group 6">
              <a:extLst>
                <a:ext uri="{FF2B5EF4-FFF2-40B4-BE49-F238E27FC236}">
                  <a16:creationId xmlns:a16="http://schemas.microsoft.com/office/drawing/2014/main" id="{59CD2CCA-8989-75F5-EDB0-F5AA5F78A704}"/>
                </a:ext>
              </a:extLst>
            </p:cNvPr>
            <p:cNvGrpSpPr/>
            <p:nvPr/>
          </p:nvGrpSpPr>
          <p:grpSpPr>
            <a:xfrm>
              <a:off x="1469101" y="2163026"/>
              <a:ext cx="708801" cy="1463040"/>
              <a:chOff x="1469101" y="2243057"/>
              <a:chExt cx="708801" cy="1463040"/>
            </a:xfrm>
          </p:grpSpPr>
          <p:pic>
            <p:nvPicPr>
              <p:cNvPr id="8" name="Picture 7">
                <a:extLst>
                  <a:ext uri="{FF2B5EF4-FFF2-40B4-BE49-F238E27FC236}">
                    <a16:creationId xmlns:a16="http://schemas.microsoft.com/office/drawing/2014/main" id="{8241740C-B849-4E7D-5A23-AF4A3128A703}"/>
                  </a:ext>
                </a:extLst>
              </p:cNvPr>
              <p:cNvPicPr>
                <a:picLocks noChangeAspect="1"/>
              </p:cNvPicPr>
              <p:nvPr/>
            </p:nvPicPr>
            <p:blipFill>
              <a:blip r:embed="rId6">
                <a:biLevel thresh="25000"/>
              </a:blip>
              <a:srcRect l="44253"/>
              <a:stretch/>
            </p:blipFill>
            <p:spPr>
              <a:xfrm>
                <a:off x="1469101" y="2243057"/>
                <a:ext cx="708801" cy="1463040"/>
              </a:xfrm>
              <a:prstGeom prst="rect">
                <a:avLst/>
              </a:prstGeom>
            </p:spPr>
          </p:pic>
          <p:pic>
            <p:nvPicPr>
              <p:cNvPr id="9" name="Picture 8">
                <a:extLst>
                  <a:ext uri="{FF2B5EF4-FFF2-40B4-BE49-F238E27FC236}">
                    <a16:creationId xmlns:a16="http://schemas.microsoft.com/office/drawing/2014/main" id="{A55C21F1-C95A-5A74-55B4-4FF2F7B6C901}"/>
                  </a:ext>
                </a:extLst>
              </p:cNvPr>
              <p:cNvPicPr>
                <a:picLocks noChangeAspect="1"/>
              </p:cNvPicPr>
              <p:nvPr/>
            </p:nvPicPr>
            <p:blipFill>
              <a:blip r:embed="rId7">
                <a:lum bright="20000" contrast="-20000"/>
              </a:blip>
              <a:srcRect l="40275" r="-1"/>
              <a:stretch/>
            </p:blipFill>
            <p:spPr>
              <a:xfrm>
                <a:off x="1469101" y="2563097"/>
                <a:ext cx="448773" cy="822960"/>
              </a:xfrm>
              <a:prstGeom prst="rect">
                <a:avLst/>
              </a:prstGeom>
            </p:spPr>
          </p:pic>
        </p:grpSp>
      </p:grpSp>
      <p:pic>
        <p:nvPicPr>
          <p:cNvPr id="16" name="Picture 15" descr="A black background with blue text&#10;&#10;AI-generated content may be incorrect.">
            <a:extLst>
              <a:ext uri="{FF2B5EF4-FFF2-40B4-BE49-F238E27FC236}">
                <a16:creationId xmlns:a16="http://schemas.microsoft.com/office/drawing/2014/main" id="{05C534AD-A1AF-A9C4-51FB-4ABE3690671C}"/>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100000"/>
                    </a14:imgEffect>
                    <a14:imgEffect>
                      <a14:brightnessContrast bright="100000" contrast="100000"/>
                    </a14:imgEffect>
                  </a14:imgLayer>
                </a14:imgProps>
              </a:ext>
            </a:extLst>
          </a:blip>
          <a:stretch>
            <a:fillRect/>
          </a:stretch>
        </p:blipFill>
        <p:spPr>
          <a:xfrm>
            <a:off x="10396177" y="118814"/>
            <a:ext cx="1659518" cy="808173"/>
          </a:xfrm>
          <a:prstGeom prst="rect">
            <a:avLst/>
          </a:prstGeom>
        </p:spPr>
      </p:pic>
      <p:sp>
        <p:nvSpPr>
          <p:cNvPr id="2" name="TextBox 1">
            <a:extLst>
              <a:ext uri="{FF2B5EF4-FFF2-40B4-BE49-F238E27FC236}">
                <a16:creationId xmlns:a16="http://schemas.microsoft.com/office/drawing/2014/main" id="{2659CF24-A4CE-5C89-9779-4C153D46178E}"/>
              </a:ext>
            </a:extLst>
          </p:cNvPr>
          <p:cNvSpPr txBox="1"/>
          <p:nvPr/>
        </p:nvSpPr>
        <p:spPr>
          <a:xfrm>
            <a:off x="2143104" y="3226540"/>
            <a:ext cx="10048896" cy="1569660"/>
          </a:xfrm>
          <a:prstGeom prst="rect">
            <a:avLst/>
          </a:prstGeom>
          <a:noFill/>
        </p:spPr>
        <p:txBody>
          <a:bodyPr wrap="square" rtlCol="0">
            <a:spAutoFit/>
          </a:bodyPr>
          <a:lstStyle/>
          <a:p>
            <a:pPr algn="ctr"/>
            <a:r>
              <a:rPr lang="en-US" sz="4800" b="1" spc="300" dirty="0">
                <a:solidFill>
                  <a:schemeClr val="bg1"/>
                </a:solidFill>
                <a:latin typeface="Arial" panose="020B0604020202020204" pitchFamily="34" charset="0"/>
                <a:ea typeface="Roboto Black" panose="02000000000000000000" pitchFamily="2" charset="0"/>
                <a:cs typeface="Arial" panose="020B0604020202020204" pitchFamily="34" charset="0"/>
              </a:rPr>
              <a:t>Endpoint Development in Clinical Trial Preparation</a:t>
            </a:r>
            <a:endParaRPr lang="en-US" sz="1600" b="1" spc="300" dirty="0">
              <a:solidFill>
                <a:schemeClr val="bg1"/>
              </a:solidFill>
              <a:latin typeface="Arial" panose="020B0604020202020204" pitchFamily="34" charset="0"/>
              <a:ea typeface="Roboto Black" panose="02000000000000000000" pitchFamily="2" charset="0"/>
              <a:cs typeface="Arial" panose="020B0604020202020204" pitchFamily="34" charset="0"/>
            </a:endParaRPr>
          </a:p>
        </p:txBody>
      </p:sp>
      <p:sp>
        <p:nvSpPr>
          <p:cNvPr id="26" name="TextBox 25">
            <a:extLst>
              <a:ext uri="{FF2B5EF4-FFF2-40B4-BE49-F238E27FC236}">
                <a16:creationId xmlns:a16="http://schemas.microsoft.com/office/drawing/2014/main" id="{191DF49A-921E-1726-BBF6-923E7E05D81B}"/>
              </a:ext>
            </a:extLst>
          </p:cNvPr>
          <p:cNvSpPr txBox="1"/>
          <p:nvPr/>
        </p:nvSpPr>
        <p:spPr>
          <a:xfrm>
            <a:off x="9642764" y="6262255"/>
            <a:ext cx="2299854" cy="369332"/>
          </a:xfrm>
          <a:prstGeom prst="rect">
            <a:avLst/>
          </a:prstGeom>
          <a:noFill/>
        </p:spPr>
        <p:txBody>
          <a:bodyPr wrap="square" rtlCol="0">
            <a:spAutoFit/>
          </a:bodyPr>
          <a:lstStyle/>
          <a:p>
            <a:pPr algn="r"/>
            <a:r>
              <a:rPr lang="en-US" i="1" dirty="0">
                <a:solidFill>
                  <a:srgbClr val="40B6AD"/>
                </a:solidFill>
                <a:latin typeface="Arial" panose="020B0604020202020204" pitchFamily="34" charset="0"/>
                <a:cs typeface="Arial" panose="020B0604020202020204" pitchFamily="34" charset="0"/>
              </a:rPr>
              <a:t>#RDDS2026</a:t>
            </a:r>
          </a:p>
        </p:txBody>
      </p:sp>
    </p:spTree>
    <p:extLst>
      <p:ext uri="{BB962C8B-B14F-4D97-AF65-F5344CB8AC3E}">
        <p14:creationId xmlns:p14="http://schemas.microsoft.com/office/powerpoint/2010/main" val="3704630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AC08C-CE16-1E8A-DA0D-E5D5BD80EC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DA3EF6-048E-F5EB-C117-1E4CCB51A400}"/>
              </a:ext>
            </a:extLst>
          </p:cNvPr>
          <p:cNvSpPr>
            <a:spLocks noGrp="1"/>
          </p:cNvSpPr>
          <p:nvPr>
            <p:ph type="title"/>
          </p:nvPr>
        </p:nvSpPr>
        <p:spPr>
          <a:xfrm>
            <a:off x="568035" y="395891"/>
            <a:ext cx="10356273" cy="1071764"/>
          </a:xfrm>
        </p:spPr>
        <p:txBody>
          <a:bodyPr>
            <a:noAutofit/>
          </a:bodyPr>
          <a:lstStyle/>
          <a:p>
            <a:r>
              <a:rPr lang="en-US" b="1" spc="300" dirty="0">
                <a:solidFill>
                  <a:srgbClr val="0F5669"/>
                </a:solidFill>
                <a:latin typeface="Roboto" panose="02000000000000000000" pitchFamily="2" charset="0"/>
                <a:ea typeface="Roboto" panose="02000000000000000000" pitchFamily="2" charset="0"/>
                <a:cs typeface="Roboto" panose="02000000000000000000" pitchFamily="2" charset="0"/>
              </a:rPr>
              <a:t>Endpoint Development in </a:t>
            </a:r>
            <a:br>
              <a:rPr lang="en-US" b="1" spc="300" dirty="0">
                <a:solidFill>
                  <a:srgbClr val="0F5669"/>
                </a:solidFill>
                <a:latin typeface="Roboto" panose="02000000000000000000" pitchFamily="2" charset="0"/>
                <a:ea typeface="Roboto" panose="02000000000000000000" pitchFamily="2" charset="0"/>
                <a:cs typeface="Roboto" panose="02000000000000000000" pitchFamily="2" charset="0"/>
              </a:rPr>
            </a:br>
            <a:r>
              <a:rPr lang="en-US" b="1" spc="300" dirty="0">
                <a:solidFill>
                  <a:srgbClr val="0F5669"/>
                </a:solidFill>
                <a:latin typeface="Roboto" panose="02000000000000000000" pitchFamily="2" charset="0"/>
                <a:ea typeface="Roboto" panose="02000000000000000000" pitchFamily="2" charset="0"/>
                <a:cs typeface="Roboto" panose="02000000000000000000" pitchFamily="2" charset="0"/>
              </a:rPr>
              <a:t>Clinical Trial Preparation</a:t>
            </a:r>
            <a:endParaRPr lang="en-US" sz="1400" b="1" spc="300" dirty="0">
              <a:solidFill>
                <a:srgbClr val="0F5669"/>
              </a:solidFill>
              <a:latin typeface="Roboto" panose="02000000000000000000" pitchFamily="2" charset="0"/>
              <a:ea typeface="Roboto" panose="02000000000000000000" pitchFamily="2" charset="0"/>
              <a:cs typeface="Roboto" panose="02000000000000000000" pitchFamily="2" charset="0"/>
            </a:endParaRPr>
          </a:p>
        </p:txBody>
      </p:sp>
      <p:cxnSp>
        <p:nvCxnSpPr>
          <p:cNvPr id="10" name="Straight Arrow Connector 9">
            <a:extLst>
              <a:ext uri="{FF2B5EF4-FFF2-40B4-BE49-F238E27FC236}">
                <a16:creationId xmlns:a16="http://schemas.microsoft.com/office/drawing/2014/main" id="{511167C0-3367-049E-7283-BE996AFB6269}"/>
              </a:ext>
            </a:extLst>
          </p:cNvPr>
          <p:cNvCxnSpPr/>
          <p:nvPr/>
        </p:nvCxnSpPr>
        <p:spPr>
          <a:xfrm>
            <a:off x="568034" y="1586893"/>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11" name="Picture 10" descr="A black background with blue text&#10;&#10;AI-generated content may be incorrect.">
            <a:extLst>
              <a:ext uri="{FF2B5EF4-FFF2-40B4-BE49-F238E27FC236}">
                <a16:creationId xmlns:a16="http://schemas.microsoft.com/office/drawing/2014/main" id="{B0FD9A3B-52FD-0F36-E99E-437C5EB6AD4A}"/>
              </a:ext>
            </a:extLst>
          </p:cNvPr>
          <p:cNvPicPr>
            <a:picLocks noChangeAspect="1"/>
          </p:cNvPicPr>
          <p:nvPr/>
        </p:nvPicPr>
        <p:blipFill>
          <a:blip r:embed="rId2"/>
          <a:stretch>
            <a:fillRect/>
          </a:stretch>
        </p:blipFill>
        <p:spPr>
          <a:xfrm>
            <a:off x="10453173" y="202959"/>
            <a:ext cx="1617249" cy="787589"/>
          </a:xfrm>
          <a:prstGeom prst="rect">
            <a:avLst/>
          </a:prstGeom>
        </p:spPr>
      </p:pic>
      <p:pic>
        <p:nvPicPr>
          <p:cNvPr id="4" name="Picture 3">
            <a:extLst>
              <a:ext uri="{FF2B5EF4-FFF2-40B4-BE49-F238E27FC236}">
                <a16:creationId xmlns:a16="http://schemas.microsoft.com/office/drawing/2014/main" id="{6E8204CB-493A-AF3A-9331-3258900FEE84}"/>
              </a:ext>
            </a:extLst>
          </p:cNvPr>
          <p:cNvPicPr>
            <a:picLocks noChangeAspect="1"/>
          </p:cNvPicPr>
          <p:nvPr/>
        </p:nvPicPr>
        <p:blipFill>
          <a:blip r:embed="rId3"/>
          <a:srcRect l="19634"/>
          <a:stretch>
            <a:fillRect/>
          </a:stretch>
        </p:blipFill>
        <p:spPr>
          <a:xfrm rot="5400000">
            <a:off x="8737840" y="3263274"/>
            <a:ext cx="5724836" cy="1351900"/>
          </a:xfrm>
          <a:prstGeom prst="rect">
            <a:avLst/>
          </a:prstGeom>
        </p:spPr>
      </p:pic>
      <p:grpSp>
        <p:nvGrpSpPr>
          <p:cNvPr id="7" name="Group 14">
            <a:extLst>
              <a:ext uri="{FF2B5EF4-FFF2-40B4-BE49-F238E27FC236}">
                <a16:creationId xmlns:a16="http://schemas.microsoft.com/office/drawing/2014/main" id="{44BA8F72-99FA-2C23-D368-8355521FD748}"/>
              </a:ext>
            </a:extLst>
          </p:cNvPr>
          <p:cNvGrpSpPr/>
          <p:nvPr/>
        </p:nvGrpSpPr>
        <p:grpSpPr>
          <a:xfrm>
            <a:off x="924590" y="2220666"/>
            <a:ext cx="2882317" cy="2522210"/>
            <a:chOff x="0" y="0"/>
            <a:chExt cx="4282440" cy="3708400"/>
          </a:xfrm>
        </p:grpSpPr>
        <p:sp>
          <p:nvSpPr>
            <p:cNvPr id="8" name="Freeform 15">
              <a:extLst>
                <a:ext uri="{FF2B5EF4-FFF2-40B4-BE49-F238E27FC236}">
                  <a16:creationId xmlns:a16="http://schemas.microsoft.com/office/drawing/2014/main" id="{4755FE1F-FFD0-1D3E-E70D-F28FDB31295B}"/>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4"/>
              <a:stretch>
                <a:fillRect t="-7739" b="-7739"/>
              </a:stretch>
            </a:blipFill>
            <a:ln w="95250" cap="sq">
              <a:solidFill>
                <a:srgbClr val="FD923C"/>
              </a:solidFill>
              <a:prstDash val="solid"/>
              <a:miter/>
            </a:ln>
          </p:spPr>
          <p:txBody>
            <a:bodyPr/>
            <a:lstStyle/>
            <a:p>
              <a:endParaRPr lang="en-US"/>
            </a:p>
          </p:txBody>
        </p:sp>
      </p:grpSp>
      <p:grpSp>
        <p:nvGrpSpPr>
          <p:cNvPr id="9" name="Group 16">
            <a:extLst>
              <a:ext uri="{FF2B5EF4-FFF2-40B4-BE49-F238E27FC236}">
                <a16:creationId xmlns:a16="http://schemas.microsoft.com/office/drawing/2014/main" id="{6D998AC9-86F8-7959-D6E0-2030AA7CD43E}"/>
              </a:ext>
            </a:extLst>
          </p:cNvPr>
          <p:cNvGrpSpPr/>
          <p:nvPr/>
        </p:nvGrpSpPr>
        <p:grpSpPr>
          <a:xfrm>
            <a:off x="5278055" y="2220666"/>
            <a:ext cx="2882317" cy="2522210"/>
            <a:chOff x="0" y="0"/>
            <a:chExt cx="4282440" cy="3708400"/>
          </a:xfrm>
        </p:grpSpPr>
        <p:sp>
          <p:nvSpPr>
            <p:cNvPr id="12" name="Freeform 17">
              <a:extLst>
                <a:ext uri="{FF2B5EF4-FFF2-40B4-BE49-F238E27FC236}">
                  <a16:creationId xmlns:a16="http://schemas.microsoft.com/office/drawing/2014/main" id="{2D68C079-2374-BBEC-AA65-A6DB25C35233}"/>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5"/>
              <a:stretch>
                <a:fillRect l="-2089" t="-21413" r="-11144" b="-9348"/>
              </a:stretch>
            </a:blipFill>
            <a:ln w="95250" cap="sq">
              <a:solidFill>
                <a:srgbClr val="FD923C"/>
              </a:solidFill>
              <a:prstDash val="solid"/>
              <a:miter/>
            </a:ln>
          </p:spPr>
          <p:txBody>
            <a:bodyPr/>
            <a:lstStyle/>
            <a:p>
              <a:endParaRPr lang="en-US"/>
            </a:p>
          </p:txBody>
        </p:sp>
      </p:grpSp>
      <p:sp>
        <p:nvSpPr>
          <p:cNvPr id="13" name="TextBox 12">
            <a:extLst>
              <a:ext uri="{FF2B5EF4-FFF2-40B4-BE49-F238E27FC236}">
                <a16:creationId xmlns:a16="http://schemas.microsoft.com/office/drawing/2014/main" id="{56585D07-4262-DB0D-0E7B-8E9C02F66419}"/>
              </a:ext>
            </a:extLst>
          </p:cNvPr>
          <p:cNvSpPr txBox="1"/>
          <p:nvPr/>
        </p:nvSpPr>
        <p:spPr>
          <a:xfrm>
            <a:off x="426296" y="4961149"/>
            <a:ext cx="3878904" cy="830997"/>
          </a:xfrm>
          <a:prstGeom prst="rect">
            <a:avLst/>
          </a:prstGeom>
          <a:noFill/>
        </p:spPr>
        <p:txBody>
          <a:bodyPr wrap="square" rtlCol="0">
            <a:spAutoFit/>
          </a:bodyPr>
          <a:lstStyle/>
          <a:p>
            <a:pPr algn="ctr"/>
            <a:r>
              <a:rPr lang="en-US" sz="2400" b="1" dirty="0">
                <a:solidFill>
                  <a:srgbClr val="0F5669"/>
                </a:solidFill>
                <a:latin typeface="Roboto" panose="02000000000000000000" pitchFamily="2" charset="0"/>
                <a:ea typeface="Roboto" panose="02000000000000000000" pitchFamily="2" charset="0"/>
                <a:cs typeface="Roboto" panose="02000000000000000000" pitchFamily="2" charset="0"/>
              </a:rPr>
              <a:t>Mustafa Sahin, M.D., Ph.D.</a:t>
            </a:r>
          </a:p>
          <a:p>
            <a:pPr algn="ctr"/>
            <a:r>
              <a:rPr lang="en-US" sz="2400" dirty="0">
                <a:solidFill>
                  <a:srgbClr val="0F5669"/>
                </a:solidFill>
                <a:latin typeface="Roboto" panose="02000000000000000000" pitchFamily="2" charset="0"/>
                <a:ea typeface="Roboto" panose="02000000000000000000" pitchFamily="2" charset="0"/>
                <a:cs typeface="Roboto" panose="02000000000000000000" pitchFamily="2" charset="0"/>
              </a:rPr>
              <a:t>Boston Children’s Hospital</a:t>
            </a:r>
          </a:p>
        </p:txBody>
      </p:sp>
      <p:sp>
        <p:nvSpPr>
          <p:cNvPr id="15" name="TextBox 14">
            <a:extLst>
              <a:ext uri="{FF2B5EF4-FFF2-40B4-BE49-F238E27FC236}">
                <a16:creationId xmlns:a16="http://schemas.microsoft.com/office/drawing/2014/main" id="{276FADDB-CF40-4915-D95A-4A18C699A683}"/>
              </a:ext>
            </a:extLst>
          </p:cNvPr>
          <p:cNvSpPr txBox="1"/>
          <p:nvPr/>
        </p:nvSpPr>
        <p:spPr>
          <a:xfrm>
            <a:off x="4779761" y="4961149"/>
            <a:ext cx="3878904" cy="830997"/>
          </a:xfrm>
          <a:prstGeom prst="rect">
            <a:avLst/>
          </a:prstGeom>
          <a:noFill/>
        </p:spPr>
        <p:txBody>
          <a:bodyPr wrap="square" rtlCol="0">
            <a:spAutoFit/>
          </a:bodyPr>
          <a:lstStyle/>
          <a:p>
            <a:pPr algn="ctr"/>
            <a:r>
              <a:rPr lang="en-US" sz="2400" b="1" dirty="0">
                <a:solidFill>
                  <a:srgbClr val="0F5669"/>
                </a:solidFill>
                <a:latin typeface="Roboto" panose="02000000000000000000" pitchFamily="2" charset="0"/>
                <a:ea typeface="Roboto" panose="02000000000000000000" pitchFamily="2" charset="0"/>
                <a:cs typeface="Roboto" panose="02000000000000000000" pitchFamily="2" charset="0"/>
              </a:rPr>
              <a:t>Audrey Thurm, Ph.D.</a:t>
            </a:r>
          </a:p>
          <a:p>
            <a:pPr algn="ctr"/>
            <a:r>
              <a:rPr lang="en-US" sz="2400" dirty="0">
                <a:solidFill>
                  <a:srgbClr val="0F5669"/>
                </a:solidFill>
                <a:latin typeface="Roboto" panose="02000000000000000000" pitchFamily="2" charset="0"/>
                <a:ea typeface="Roboto" panose="02000000000000000000" pitchFamily="2" charset="0"/>
                <a:cs typeface="Roboto" panose="02000000000000000000" pitchFamily="2" charset="0"/>
              </a:rPr>
              <a:t>Boston Children’s Hospital</a:t>
            </a:r>
          </a:p>
        </p:txBody>
      </p:sp>
    </p:spTree>
    <p:extLst>
      <p:ext uri="{BB962C8B-B14F-4D97-AF65-F5344CB8AC3E}">
        <p14:creationId xmlns:p14="http://schemas.microsoft.com/office/powerpoint/2010/main" val="3505558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B93CA94-058B-E65C-0C78-BDDD992E0367}"/>
              </a:ext>
            </a:extLst>
          </p:cNvPr>
          <p:cNvSpPr/>
          <p:nvPr/>
        </p:nvSpPr>
        <p:spPr bwMode="auto">
          <a:xfrm>
            <a:off x="836162" y="142500"/>
            <a:ext cx="7503468" cy="6079613"/>
          </a:xfrm>
          <a:prstGeom prst="rect">
            <a:avLst/>
          </a:prstGeom>
          <a:solidFill>
            <a:schemeClr val="bg1"/>
          </a:solidFill>
          <a:ln w="9525" cap="flat" cmpd="sng" algn="ctr">
            <a:solidFill>
              <a:srgbClr val="251F2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0"/>
            </a:endParaRPr>
          </a:p>
        </p:txBody>
      </p:sp>
      <p:pic>
        <p:nvPicPr>
          <p:cNvPr id="6" name="Picture 5">
            <a:extLst>
              <a:ext uri="{FF2B5EF4-FFF2-40B4-BE49-F238E27FC236}">
                <a16:creationId xmlns:a16="http://schemas.microsoft.com/office/drawing/2014/main" id="{CEDCE627-2B21-CAB3-25A7-D398D0D0D5CC}"/>
              </a:ext>
            </a:extLst>
          </p:cNvPr>
          <p:cNvPicPr>
            <a:picLocks noChangeAspect="1"/>
          </p:cNvPicPr>
          <p:nvPr/>
        </p:nvPicPr>
        <p:blipFill rotWithShape="1">
          <a:blip r:embed="rId2"/>
          <a:srcRect l="29999" t="28675" r="31215" b="10001"/>
          <a:stretch/>
        </p:blipFill>
        <p:spPr>
          <a:xfrm>
            <a:off x="1299307" y="194753"/>
            <a:ext cx="6714309" cy="5971463"/>
          </a:xfrm>
          <a:prstGeom prst="rect">
            <a:avLst/>
          </a:prstGeom>
        </p:spPr>
      </p:pic>
      <p:sp>
        <p:nvSpPr>
          <p:cNvPr id="8" name="TextBox 7">
            <a:extLst>
              <a:ext uri="{FF2B5EF4-FFF2-40B4-BE49-F238E27FC236}">
                <a16:creationId xmlns:a16="http://schemas.microsoft.com/office/drawing/2014/main" id="{495AF26C-C01B-3757-A41E-6A5CC42E9C46}"/>
              </a:ext>
            </a:extLst>
          </p:cNvPr>
          <p:cNvSpPr txBox="1"/>
          <p:nvPr/>
        </p:nvSpPr>
        <p:spPr>
          <a:xfrm>
            <a:off x="5663837" y="6376946"/>
            <a:ext cx="6528163" cy="338554"/>
          </a:xfrm>
          <a:prstGeom prst="rect">
            <a:avLst/>
          </a:prstGeom>
          <a:noFill/>
        </p:spPr>
        <p:txBody>
          <a:bodyPr wrap="square">
            <a:spAutoFit/>
          </a:bodyPr>
          <a:lstStyle/>
          <a:p>
            <a:r>
              <a:rPr lang="en-US" sz="800" dirty="0"/>
              <a:t>https://www.fda.gov/drugs/development-approval-process-drugs/cder-patient-focused-drug-development#:~:text=Patient%2Dfocused%20drug%20development%20(PFDD,into%20drug%20development%20and%20evaluation.</a:t>
            </a:r>
          </a:p>
        </p:txBody>
      </p:sp>
      <p:pic>
        <p:nvPicPr>
          <p:cNvPr id="9" name="Picture 8">
            <a:extLst>
              <a:ext uri="{FF2B5EF4-FFF2-40B4-BE49-F238E27FC236}">
                <a16:creationId xmlns:a16="http://schemas.microsoft.com/office/drawing/2014/main" id="{3DFEB981-C5F7-709C-D7B7-BBD80726B095}"/>
              </a:ext>
            </a:extLst>
          </p:cNvPr>
          <p:cNvPicPr>
            <a:picLocks noChangeAspect="1"/>
          </p:cNvPicPr>
          <p:nvPr/>
        </p:nvPicPr>
        <p:blipFill rotWithShape="1">
          <a:blip r:embed="rId2"/>
          <a:srcRect l="45393" t="9999" r="50537" b="73610"/>
          <a:stretch/>
        </p:blipFill>
        <p:spPr>
          <a:xfrm>
            <a:off x="0" y="129438"/>
            <a:ext cx="836162" cy="1894286"/>
          </a:xfrm>
          <a:prstGeom prst="rect">
            <a:avLst/>
          </a:prstGeom>
        </p:spPr>
      </p:pic>
      <p:pic>
        <p:nvPicPr>
          <p:cNvPr id="10" name="Picture 9">
            <a:extLst>
              <a:ext uri="{FF2B5EF4-FFF2-40B4-BE49-F238E27FC236}">
                <a16:creationId xmlns:a16="http://schemas.microsoft.com/office/drawing/2014/main" id="{FF350F21-E5B2-50FC-3A7B-BF9C28A76FC6}"/>
              </a:ext>
            </a:extLst>
          </p:cNvPr>
          <p:cNvPicPr>
            <a:picLocks noChangeAspect="1"/>
          </p:cNvPicPr>
          <p:nvPr/>
        </p:nvPicPr>
        <p:blipFill rotWithShape="1">
          <a:blip r:embed="rId2"/>
          <a:srcRect l="49177" t="9999" r="31787" b="73610"/>
          <a:stretch/>
        </p:blipFill>
        <p:spPr>
          <a:xfrm>
            <a:off x="8339630" y="4382409"/>
            <a:ext cx="3852370" cy="1865831"/>
          </a:xfrm>
          <a:prstGeom prst="rect">
            <a:avLst/>
          </a:prstGeom>
        </p:spPr>
      </p:pic>
      <p:pic>
        <p:nvPicPr>
          <p:cNvPr id="4" name="Picture 3" descr="A black background with blue text&#10;&#10;AI-generated content may be incorrect.">
            <a:extLst>
              <a:ext uri="{FF2B5EF4-FFF2-40B4-BE49-F238E27FC236}">
                <a16:creationId xmlns:a16="http://schemas.microsoft.com/office/drawing/2014/main" id="{15DCD64F-B3D5-9B35-3857-125CC62AA36F}"/>
              </a:ext>
            </a:extLst>
          </p:cNvPr>
          <p:cNvPicPr>
            <a:picLocks noChangeAspect="1"/>
          </p:cNvPicPr>
          <p:nvPr/>
        </p:nvPicPr>
        <p:blipFill>
          <a:blip r:embed="rId3"/>
          <a:stretch>
            <a:fillRect/>
          </a:stretch>
        </p:blipFill>
        <p:spPr>
          <a:xfrm>
            <a:off x="10453173" y="202959"/>
            <a:ext cx="1617249" cy="787589"/>
          </a:xfrm>
          <a:prstGeom prst="rect">
            <a:avLst/>
          </a:prstGeom>
        </p:spPr>
      </p:pic>
    </p:spTree>
    <p:extLst>
      <p:ext uri="{BB962C8B-B14F-4D97-AF65-F5344CB8AC3E}">
        <p14:creationId xmlns:p14="http://schemas.microsoft.com/office/powerpoint/2010/main" val="2392334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B8919BC-AF81-C705-6E4F-1269E5AF71B2}"/>
              </a:ext>
            </a:extLst>
          </p:cNvPr>
          <p:cNvSpPr>
            <a:spLocks noGrp="1"/>
          </p:cNvSpPr>
          <p:nvPr>
            <p:ph type="title"/>
          </p:nvPr>
        </p:nvSpPr>
        <p:spPr>
          <a:xfrm>
            <a:off x="602170" y="377183"/>
            <a:ext cx="10987660" cy="628888"/>
          </a:xfrm>
        </p:spPr>
        <p:txBody>
          <a:bodyPr/>
          <a:lstStyle/>
          <a:p>
            <a:r>
              <a:rPr lang="en-US" sz="4000" dirty="0">
                <a:solidFill>
                  <a:srgbClr val="0F5669"/>
                </a:solidFill>
                <a:latin typeface="Roboto" panose="02000000000000000000" pitchFamily="2" charset="0"/>
                <a:ea typeface="Roboto" panose="02000000000000000000" pitchFamily="2" charset="0"/>
                <a:cs typeface="Roboto" panose="02000000000000000000" pitchFamily="2" charset="0"/>
              </a:rPr>
              <a:t>FDA’s Framework for Approach to Clinical Outcome Assessments </a:t>
            </a:r>
          </a:p>
        </p:txBody>
      </p:sp>
      <p:pic>
        <p:nvPicPr>
          <p:cNvPr id="3080" name="Picture 8" descr="No alternative text description for this image">
            <a:extLst>
              <a:ext uri="{FF2B5EF4-FFF2-40B4-BE49-F238E27FC236}">
                <a16:creationId xmlns:a16="http://schemas.microsoft.com/office/drawing/2014/main" id="{ECAF6B80-ACFC-ADD8-7DE1-AA3AD944BC7E}"/>
              </a:ext>
            </a:extLst>
          </p:cNvPr>
          <p:cNvPicPr>
            <a:picLocks noGrp="1" noChangeAspect="1" noChangeArrowheads="1"/>
          </p:cNvPicPr>
          <p:nvPr>
            <p:ph type="pic" sz="quarter" idx="11"/>
          </p:nvPr>
        </p:nvPicPr>
        <p:blipFill>
          <a:blip r:embed="rId3">
            <a:extLst>
              <a:ext uri="{28A0092B-C50C-407E-A947-70E740481C1C}">
                <a14:useLocalDpi xmlns:a14="http://schemas.microsoft.com/office/drawing/2010/main" val="0"/>
              </a:ext>
            </a:extLst>
          </a:blip>
          <a:srcRect t="4510" b="4510"/>
          <a:stretch>
            <a:fillRect/>
          </a:stretch>
        </p:blipFill>
        <p:spPr bwMode="auto">
          <a:xfrm>
            <a:off x="3121472" y="1380636"/>
            <a:ext cx="5949055" cy="4485705"/>
          </a:xfrm>
          <a:prstGeom prst="rect">
            <a:avLst/>
          </a:prstGeom>
          <a:noFill/>
          <a:extLst>
            <a:ext uri="{909E8E84-426E-40DD-AFC4-6F175D3DCCD1}">
              <a14:hiddenFill xmlns:a14="http://schemas.microsoft.com/office/drawing/2010/main">
                <a:solidFill>
                  <a:srgbClr val="FFFFFF"/>
                </a:solidFill>
              </a14:hiddenFill>
            </a:ext>
          </a:extLst>
        </p:spPr>
      </p:pic>
      <p:cxnSp>
        <p:nvCxnSpPr>
          <p:cNvPr id="2" name="Straight Arrow Connector 1">
            <a:extLst>
              <a:ext uri="{FF2B5EF4-FFF2-40B4-BE49-F238E27FC236}">
                <a16:creationId xmlns:a16="http://schemas.microsoft.com/office/drawing/2014/main" id="{994105ED-B834-B548-030D-AFA0C6E17D3D}"/>
              </a:ext>
            </a:extLst>
          </p:cNvPr>
          <p:cNvCxnSpPr/>
          <p:nvPr/>
        </p:nvCxnSpPr>
        <p:spPr>
          <a:xfrm>
            <a:off x="776378" y="1193353"/>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63176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53845-81C0-B69F-B05F-EC2C56D3D765}"/>
              </a:ext>
            </a:extLst>
          </p:cNvPr>
          <p:cNvSpPr>
            <a:spLocks noGrp="1"/>
          </p:cNvSpPr>
          <p:nvPr>
            <p:ph type="title"/>
          </p:nvPr>
        </p:nvSpPr>
        <p:spPr>
          <a:xfrm>
            <a:off x="433086" y="272527"/>
            <a:ext cx="9335947" cy="1325563"/>
          </a:xfrm>
        </p:spPr>
        <p:txBody>
          <a:bodyPr>
            <a:noAutofit/>
          </a:bodyPr>
          <a:lstStyle/>
          <a:p>
            <a:r>
              <a:rPr lang="en-US" altLang="en-US" sz="2600" b="1" dirty="0">
                <a:solidFill>
                  <a:srgbClr val="0F5669"/>
                </a:solidFill>
                <a:latin typeface="Roboto" panose="02000000000000000000" pitchFamily="2" charset="0"/>
                <a:ea typeface="Roboto" panose="02000000000000000000" pitchFamily="2" charset="0"/>
                <a:cs typeface="Roboto" panose="02000000000000000000" pitchFamily="2" charset="0"/>
              </a:rPr>
              <a:t>FDA Patient-Focused Drug Development Guidance Series for Enhancing the Incorporation of the Patient’s Voice in Medical Product Development and Regulatory Decision Making</a:t>
            </a:r>
            <a:endParaRPr lang="en-US" sz="2600" dirty="0"/>
          </a:p>
        </p:txBody>
      </p:sp>
      <p:cxnSp>
        <p:nvCxnSpPr>
          <p:cNvPr id="3" name="Straight Arrow Connector 2">
            <a:extLst>
              <a:ext uri="{FF2B5EF4-FFF2-40B4-BE49-F238E27FC236}">
                <a16:creationId xmlns:a16="http://schemas.microsoft.com/office/drawing/2014/main" id="{E9176730-A602-3B5F-6CFB-22C5F04F8475}"/>
              </a:ext>
            </a:extLst>
          </p:cNvPr>
          <p:cNvCxnSpPr/>
          <p:nvPr/>
        </p:nvCxnSpPr>
        <p:spPr>
          <a:xfrm>
            <a:off x="568034" y="1586893"/>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5" name="Picture 4" descr="Patient-Focused Drug Development">
            <a:extLst>
              <a:ext uri="{FF2B5EF4-FFF2-40B4-BE49-F238E27FC236}">
                <a16:creationId xmlns:a16="http://schemas.microsoft.com/office/drawing/2014/main" id="{BA08603B-3820-2040-AD93-676E22A82C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7221" y="1756995"/>
            <a:ext cx="6797558" cy="198262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FE5DDAA-7805-B6BA-44F7-3606FF99003F}"/>
              </a:ext>
            </a:extLst>
          </p:cNvPr>
          <p:cNvSpPr txBox="1"/>
          <p:nvPr/>
        </p:nvSpPr>
        <p:spPr>
          <a:xfrm>
            <a:off x="433086" y="3898522"/>
            <a:ext cx="11439671" cy="2308324"/>
          </a:xfrm>
          <a:prstGeom prst="rect">
            <a:avLst/>
          </a:prstGeom>
          <a:noFill/>
        </p:spPr>
        <p:txBody>
          <a:bodyPr wrap="square" rtlCol="0">
            <a:spAutoFit/>
          </a:bodyPr>
          <a:lstStyle/>
          <a:p>
            <a:r>
              <a:rPr lang="en-US" sz="2400" b="1" dirty="0">
                <a:solidFill>
                  <a:srgbClr val="1E428A"/>
                </a:solidFill>
                <a:latin typeface="Roboto" panose="02000000000000000000" pitchFamily="2" charset="0"/>
                <a:ea typeface="Roboto" panose="02000000000000000000" pitchFamily="2" charset="0"/>
                <a:cs typeface="Roboto" panose="02000000000000000000" pitchFamily="2" charset="0"/>
                <a:hlinkClick r:id="rId3"/>
              </a:rPr>
              <a:t>Guidance 1: Collecting Comprehensive and Representative Input</a:t>
            </a:r>
            <a:endParaRPr lang="en-US" sz="2400" b="1" dirty="0">
              <a:solidFill>
                <a:srgbClr val="1E428A"/>
              </a:solidFill>
              <a:latin typeface="Roboto" panose="02000000000000000000" pitchFamily="2" charset="0"/>
              <a:ea typeface="Roboto" panose="02000000000000000000" pitchFamily="2" charset="0"/>
              <a:cs typeface="Roboto" panose="02000000000000000000" pitchFamily="2" charset="0"/>
            </a:endParaRPr>
          </a:p>
          <a:p>
            <a:r>
              <a:rPr lang="en-US" sz="2400" b="1" dirty="0">
                <a:solidFill>
                  <a:srgbClr val="333333"/>
                </a:solidFill>
                <a:latin typeface="Roboto" panose="02000000000000000000" pitchFamily="2" charset="0"/>
                <a:ea typeface="Roboto" panose="02000000000000000000" pitchFamily="2" charset="0"/>
                <a:cs typeface="Roboto" panose="02000000000000000000" pitchFamily="2" charset="0"/>
                <a:hlinkClick r:id="rId4"/>
              </a:rPr>
              <a:t>Guidance 2: Methods to Identify What is Important to Patients</a:t>
            </a:r>
            <a:endParaRPr lang="en-US" sz="2400" b="1" dirty="0">
              <a:solidFill>
                <a:srgbClr val="333333"/>
              </a:solidFill>
              <a:latin typeface="Roboto" panose="02000000000000000000" pitchFamily="2" charset="0"/>
              <a:ea typeface="Roboto" panose="02000000000000000000" pitchFamily="2" charset="0"/>
              <a:cs typeface="Roboto" panose="02000000000000000000" pitchFamily="2" charset="0"/>
            </a:endParaRPr>
          </a:p>
          <a:p>
            <a:r>
              <a:rPr lang="en-US" sz="2400" b="1" dirty="0">
                <a:solidFill>
                  <a:srgbClr val="333333"/>
                </a:solidFill>
                <a:latin typeface="Roboto" panose="02000000000000000000" pitchFamily="2" charset="0"/>
                <a:ea typeface="Roboto" panose="02000000000000000000" pitchFamily="2" charset="0"/>
                <a:cs typeface="Roboto" panose="02000000000000000000" pitchFamily="2" charset="0"/>
                <a:hlinkClick r:id="rId5"/>
              </a:rPr>
              <a:t>Guidance 3: Selecting, Developing or Modifying Fit-for-Purpose Clinical Outcomes Assessments</a:t>
            </a:r>
            <a:endParaRPr lang="en-US" sz="2400" b="1" dirty="0">
              <a:solidFill>
                <a:srgbClr val="333333"/>
              </a:solidFill>
              <a:latin typeface="Roboto" panose="02000000000000000000" pitchFamily="2" charset="0"/>
              <a:ea typeface="Roboto" panose="02000000000000000000" pitchFamily="2" charset="0"/>
              <a:cs typeface="Roboto" panose="02000000000000000000" pitchFamily="2" charset="0"/>
            </a:endParaRPr>
          </a:p>
          <a:p>
            <a:r>
              <a:rPr lang="en-US" sz="2400" b="1" dirty="0">
                <a:solidFill>
                  <a:srgbClr val="333333"/>
                </a:solidFill>
                <a:latin typeface="Roboto" panose="02000000000000000000" pitchFamily="2" charset="0"/>
                <a:ea typeface="Roboto" panose="02000000000000000000" pitchFamily="2" charset="0"/>
                <a:cs typeface="Roboto" panose="02000000000000000000" pitchFamily="2" charset="0"/>
                <a:hlinkClick r:id="rId6"/>
              </a:rPr>
              <a:t>Guidance 4: Incorporating Clinical Outcome Assessments into Endpoints for Regulatory Decision Making</a:t>
            </a:r>
            <a:endParaRPr lang="en-US" sz="2400" b="1" dirty="0">
              <a:solidFill>
                <a:srgbClr val="333333"/>
              </a:solidFill>
              <a:latin typeface="Roboto" panose="02000000000000000000" pitchFamily="2" charset="0"/>
              <a:ea typeface="Roboto" panose="02000000000000000000" pitchFamily="2" charset="0"/>
              <a:cs typeface="Roboto" panose="02000000000000000000" pitchFamily="2" charset="0"/>
            </a:endParaRPr>
          </a:p>
        </p:txBody>
      </p:sp>
      <p:sp>
        <p:nvSpPr>
          <p:cNvPr id="11" name="TextBox 10">
            <a:extLst>
              <a:ext uri="{FF2B5EF4-FFF2-40B4-BE49-F238E27FC236}">
                <a16:creationId xmlns:a16="http://schemas.microsoft.com/office/drawing/2014/main" id="{5F611C98-34DE-E6C0-B5FB-84B0D3CBDB0C}"/>
              </a:ext>
            </a:extLst>
          </p:cNvPr>
          <p:cNvSpPr txBox="1"/>
          <p:nvPr/>
        </p:nvSpPr>
        <p:spPr>
          <a:xfrm>
            <a:off x="9642764" y="6262255"/>
            <a:ext cx="2299854" cy="369332"/>
          </a:xfrm>
          <a:prstGeom prst="rect">
            <a:avLst/>
          </a:prstGeom>
          <a:noFill/>
        </p:spPr>
        <p:txBody>
          <a:bodyPr wrap="square" rtlCol="0">
            <a:spAutoFit/>
          </a:bodyPr>
          <a:lstStyle/>
          <a:p>
            <a:pPr algn="r"/>
            <a:r>
              <a:rPr lang="en-US" i="1" dirty="0">
                <a:solidFill>
                  <a:srgbClr val="40B6AD"/>
                </a:solidFill>
                <a:latin typeface="Arial" panose="020B0604020202020204" pitchFamily="34" charset="0"/>
                <a:cs typeface="Arial" panose="020B0604020202020204" pitchFamily="34" charset="0"/>
              </a:rPr>
              <a:t>#RDDS2026</a:t>
            </a:r>
          </a:p>
        </p:txBody>
      </p:sp>
      <p:pic>
        <p:nvPicPr>
          <p:cNvPr id="13" name="Picture 12" descr="A black background with blue text&#10;&#10;AI-generated content may be incorrect.">
            <a:extLst>
              <a:ext uri="{FF2B5EF4-FFF2-40B4-BE49-F238E27FC236}">
                <a16:creationId xmlns:a16="http://schemas.microsoft.com/office/drawing/2014/main" id="{42316D87-CB89-2192-1EE6-CF1F1509D8D4}"/>
              </a:ext>
            </a:extLst>
          </p:cNvPr>
          <p:cNvPicPr>
            <a:picLocks noChangeAspect="1"/>
          </p:cNvPicPr>
          <p:nvPr/>
        </p:nvPicPr>
        <p:blipFill>
          <a:blip r:embed="rId7"/>
          <a:stretch>
            <a:fillRect/>
          </a:stretch>
        </p:blipFill>
        <p:spPr>
          <a:xfrm>
            <a:off x="10325369" y="226413"/>
            <a:ext cx="1617249" cy="787589"/>
          </a:xfrm>
          <a:prstGeom prst="rect">
            <a:avLst/>
          </a:prstGeom>
        </p:spPr>
      </p:pic>
    </p:spTree>
    <p:extLst>
      <p:ext uri="{BB962C8B-B14F-4D97-AF65-F5344CB8AC3E}">
        <p14:creationId xmlns:p14="http://schemas.microsoft.com/office/powerpoint/2010/main" val="3713097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1F3EF-D3B0-7CB7-36FC-582DBB7AF30F}"/>
              </a:ext>
            </a:extLst>
          </p:cNvPr>
          <p:cNvSpPr>
            <a:spLocks noGrp="1"/>
          </p:cNvSpPr>
          <p:nvPr>
            <p:ph type="title"/>
          </p:nvPr>
        </p:nvSpPr>
        <p:spPr>
          <a:xfrm>
            <a:off x="406402" y="279400"/>
            <a:ext cx="9432080" cy="1033669"/>
          </a:xfrm>
        </p:spPr>
        <p:txBody>
          <a:bodyPr vert="horz" wrap="square" lIns="91440" tIns="45720" rIns="91440" bIns="45720" numCol="1" rtlCol="0" anchor="ctr" anchorCtr="0" compatLnSpc="1">
            <a:prstTxWarp prst="textNoShape">
              <a:avLst/>
            </a:prstTxWarp>
            <a:normAutofit/>
          </a:bodyPr>
          <a:lstStyle/>
          <a:p>
            <a:r>
              <a:rPr lang="en-US" sz="2800" b="1" dirty="0">
                <a:solidFill>
                  <a:srgbClr val="0F5669"/>
                </a:solidFill>
                <a:latin typeface="Roboto" panose="02000000000000000000" pitchFamily="2" charset="0"/>
                <a:ea typeface="Roboto" panose="02000000000000000000" pitchFamily="2" charset="0"/>
                <a:cs typeface="Roboto" panose="02000000000000000000" pitchFamily="2" charset="0"/>
              </a:rPr>
              <a:t>Guidance 3: includes Roadmap to Patient-Focused Outcome Measurement in Clinical Trials</a:t>
            </a:r>
            <a:endParaRPr lang="en-US" dirty="0">
              <a:solidFill>
                <a:srgbClr val="0F5669"/>
              </a:solidFill>
              <a:latin typeface="Roboto" panose="02000000000000000000" pitchFamily="2" charset="0"/>
              <a:ea typeface="Roboto" panose="02000000000000000000" pitchFamily="2" charset="0"/>
              <a:cs typeface="Roboto" panose="02000000000000000000" pitchFamily="2" charset="0"/>
            </a:endParaRPr>
          </a:p>
        </p:txBody>
      </p:sp>
      <p:pic>
        <p:nvPicPr>
          <p:cNvPr id="7" name="Picture 6">
            <a:extLst>
              <a:ext uri="{FF2B5EF4-FFF2-40B4-BE49-F238E27FC236}">
                <a16:creationId xmlns:a16="http://schemas.microsoft.com/office/drawing/2014/main" id="{2D9C6C34-4D1F-4DF3-DA19-28DC94E806E6}"/>
              </a:ext>
            </a:extLst>
          </p:cNvPr>
          <p:cNvPicPr>
            <a:picLocks noChangeAspect="1"/>
          </p:cNvPicPr>
          <p:nvPr/>
        </p:nvPicPr>
        <p:blipFill>
          <a:blip r:embed="rId2"/>
          <a:stretch>
            <a:fillRect/>
          </a:stretch>
        </p:blipFill>
        <p:spPr>
          <a:xfrm>
            <a:off x="689865" y="1283825"/>
            <a:ext cx="10383519" cy="4573382"/>
          </a:xfrm>
          <a:prstGeom prst="rect">
            <a:avLst/>
          </a:prstGeom>
        </p:spPr>
      </p:pic>
      <p:sp>
        <p:nvSpPr>
          <p:cNvPr id="5" name="TextBox 4">
            <a:extLst>
              <a:ext uri="{FF2B5EF4-FFF2-40B4-BE49-F238E27FC236}">
                <a16:creationId xmlns:a16="http://schemas.microsoft.com/office/drawing/2014/main" id="{99BDFD19-C52C-240D-2C5E-DF4E07855A35}"/>
              </a:ext>
            </a:extLst>
          </p:cNvPr>
          <p:cNvSpPr txBox="1"/>
          <p:nvPr/>
        </p:nvSpPr>
        <p:spPr>
          <a:xfrm>
            <a:off x="406402" y="5738017"/>
            <a:ext cx="11277600" cy="1119983"/>
          </a:xfrm>
          <a:prstGeom prst="rect">
            <a:avLst/>
          </a:prstGeom>
        </p:spPr>
        <p:txBody>
          <a:bodyPr vert="horz" lIns="91440" tIns="45720" rIns="91440" bIns="45720" rtlCol="0" anchor="ctr">
            <a:normAutofit/>
          </a:bodyPr>
          <a:lstStyle/>
          <a:p>
            <a:pPr>
              <a:lnSpc>
                <a:spcPct val="90000"/>
              </a:lnSpc>
              <a:spcAft>
                <a:spcPts val="600"/>
              </a:spcAft>
            </a:pPr>
            <a:r>
              <a:rPr lang="en-US" sz="2000" dirty="0">
                <a:latin typeface="Roboto" panose="02000000000000000000" pitchFamily="2" charset="0"/>
                <a:ea typeface="Roboto" panose="02000000000000000000" pitchFamily="2" charset="0"/>
                <a:cs typeface="Roboto" panose="02000000000000000000" pitchFamily="2" charset="0"/>
              </a:rPr>
              <a:t>Available at https://www.fda.gov/regulatory-information/search-fda-guidance-documents/patient-focused-drug-development-selecting-developing-or-modifying-fit-purpose-clinical-outcome</a:t>
            </a:r>
          </a:p>
        </p:txBody>
      </p:sp>
      <p:sp>
        <p:nvSpPr>
          <p:cNvPr id="4" name="TextBox 3">
            <a:extLst>
              <a:ext uri="{FF2B5EF4-FFF2-40B4-BE49-F238E27FC236}">
                <a16:creationId xmlns:a16="http://schemas.microsoft.com/office/drawing/2014/main" id="{3508BB95-70D7-1F1F-8309-84E7F28AB692}"/>
              </a:ext>
            </a:extLst>
          </p:cNvPr>
          <p:cNvSpPr txBox="1"/>
          <p:nvPr/>
        </p:nvSpPr>
        <p:spPr>
          <a:xfrm>
            <a:off x="3047281" y="3244334"/>
            <a:ext cx="6094562" cy="369332"/>
          </a:xfrm>
          <a:prstGeom prst="rect">
            <a:avLst/>
          </a:prstGeom>
          <a:noFill/>
        </p:spPr>
        <p:txBody>
          <a:bodyPr wrap="square">
            <a:spAutoFit/>
          </a:bodyPr>
          <a:lstStyle/>
          <a:p>
            <a:endParaRPr lang="en-US" dirty="0"/>
          </a:p>
        </p:txBody>
      </p:sp>
      <p:pic>
        <p:nvPicPr>
          <p:cNvPr id="6" name="Picture 5" descr="A black background with blue text&#10;&#10;AI-generated content may be incorrect.">
            <a:extLst>
              <a:ext uri="{FF2B5EF4-FFF2-40B4-BE49-F238E27FC236}">
                <a16:creationId xmlns:a16="http://schemas.microsoft.com/office/drawing/2014/main" id="{C8C60533-0FF0-3B6A-D1D6-F6003D74E57D}"/>
              </a:ext>
            </a:extLst>
          </p:cNvPr>
          <p:cNvPicPr>
            <a:picLocks noChangeAspect="1"/>
          </p:cNvPicPr>
          <p:nvPr/>
        </p:nvPicPr>
        <p:blipFill>
          <a:blip r:embed="rId3"/>
          <a:stretch>
            <a:fillRect/>
          </a:stretch>
        </p:blipFill>
        <p:spPr>
          <a:xfrm>
            <a:off x="10325369" y="226413"/>
            <a:ext cx="1617249" cy="787589"/>
          </a:xfrm>
          <a:prstGeom prst="rect">
            <a:avLst/>
          </a:prstGeom>
        </p:spPr>
      </p:pic>
      <p:cxnSp>
        <p:nvCxnSpPr>
          <p:cNvPr id="8" name="Straight Arrow Connector 7">
            <a:extLst>
              <a:ext uri="{FF2B5EF4-FFF2-40B4-BE49-F238E27FC236}">
                <a16:creationId xmlns:a16="http://schemas.microsoft.com/office/drawing/2014/main" id="{45C44C2F-C8BD-8DDD-A665-3EF5ADC7BF01}"/>
              </a:ext>
            </a:extLst>
          </p:cNvPr>
          <p:cNvCxnSpPr/>
          <p:nvPr/>
        </p:nvCxnSpPr>
        <p:spPr>
          <a:xfrm>
            <a:off x="510161" y="1273412"/>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93222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26ECEE9-5CED-16E0-A1DF-BA9C82C6A307}"/>
              </a:ext>
            </a:extLst>
          </p:cNvPr>
          <p:cNvPicPr>
            <a:picLocks noChangeAspect="1"/>
          </p:cNvPicPr>
          <p:nvPr/>
        </p:nvPicPr>
        <p:blipFill>
          <a:blip r:embed="rId3"/>
          <a:stretch>
            <a:fillRect/>
          </a:stretch>
        </p:blipFill>
        <p:spPr>
          <a:xfrm>
            <a:off x="820484" y="185517"/>
            <a:ext cx="10551031" cy="4643326"/>
          </a:xfrm>
          <a:prstGeom prst="rect">
            <a:avLst/>
          </a:prstGeom>
        </p:spPr>
      </p:pic>
      <p:sp>
        <p:nvSpPr>
          <p:cNvPr id="4" name="TextBox 3">
            <a:extLst>
              <a:ext uri="{FF2B5EF4-FFF2-40B4-BE49-F238E27FC236}">
                <a16:creationId xmlns:a16="http://schemas.microsoft.com/office/drawing/2014/main" id="{97F28D14-3EFA-C108-A6EE-E5E9392EF592}"/>
              </a:ext>
            </a:extLst>
          </p:cNvPr>
          <p:cNvSpPr txBox="1"/>
          <p:nvPr/>
        </p:nvSpPr>
        <p:spPr>
          <a:xfrm>
            <a:off x="4808988" y="6456947"/>
            <a:ext cx="7237879" cy="338554"/>
          </a:xfrm>
          <a:prstGeom prst="rect">
            <a:avLst/>
          </a:prstGeom>
          <a:noFill/>
        </p:spPr>
        <p:txBody>
          <a:bodyPr wrap="square">
            <a:spAutoFit/>
          </a:bodyPr>
          <a:lstStyle/>
          <a:p>
            <a:r>
              <a:rPr lang="en-US" sz="800" dirty="0"/>
              <a:t>FDA, PFDD Guidance #3 Snapshot</a:t>
            </a:r>
          </a:p>
          <a:p>
            <a:r>
              <a:rPr lang="en-US" sz="800" dirty="0"/>
              <a:t>https://www.fda.gov/media/159516/download#:~:text=%E2%80%A2%20Concept%20of%20Interest%20is,the%20COA%20is%20intended%20to</a:t>
            </a:r>
          </a:p>
        </p:txBody>
      </p:sp>
      <p:sp>
        <p:nvSpPr>
          <p:cNvPr id="2" name="TextBox 1">
            <a:extLst>
              <a:ext uri="{FF2B5EF4-FFF2-40B4-BE49-F238E27FC236}">
                <a16:creationId xmlns:a16="http://schemas.microsoft.com/office/drawing/2014/main" id="{F564F3A9-4D65-15FC-ED99-B4CC4F59CFBE}"/>
              </a:ext>
            </a:extLst>
          </p:cNvPr>
          <p:cNvSpPr txBox="1"/>
          <p:nvPr/>
        </p:nvSpPr>
        <p:spPr>
          <a:xfrm>
            <a:off x="2100644" y="5068949"/>
            <a:ext cx="7801002" cy="1200329"/>
          </a:xfrm>
          <a:custGeom>
            <a:avLst/>
            <a:gdLst>
              <a:gd name="csX0" fmla="*/ 0 w 7801002"/>
              <a:gd name="csY0" fmla="*/ 0 h 1200329"/>
              <a:gd name="csX1" fmla="*/ 806104 w 7801002"/>
              <a:gd name="csY1" fmla="*/ 0 h 1200329"/>
              <a:gd name="csX2" fmla="*/ 1612207 w 7801002"/>
              <a:gd name="csY2" fmla="*/ 0 h 1200329"/>
              <a:gd name="csX3" fmla="*/ 2262291 w 7801002"/>
              <a:gd name="csY3" fmla="*/ 0 h 1200329"/>
              <a:gd name="csX4" fmla="*/ 2990384 w 7801002"/>
              <a:gd name="csY4" fmla="*/ 0 h 1200329"/>
              <a:gd name="csX5" fmla="*/ 3562458 w 7801002"/>
              <a:gd name="csY5" fmla="*/ 0 h 1200329"/>
              <a:gd name="csX6" fmla="*/ 4212541 w 7801002"/>
              <a:gd name="csY6" fmla="*/ 0 h 1200329"/>
              <a:gd name="csX7" fmla="*/ 5018645 w 7801002"/>
              <a:gd name="csY7" fmla="*/ 0 h 1200329"/>
              <a:gd name="csX8" fmla="*/ 5512708 w 7801002"/>
              <a:gd name="csY8" fmla="*/ 0 h 1200329"/>
              <a:gd name="csX9" fmla="*/ 6240802 w 7801002"/>
              <a:gd name="csY9" fmla="*/ 0 h 1200329"/>
              <a:gd name="csX10" fmla="*/ 6734865 w 7801002"/>
              <a:gd name="csY10" fmla="*/ 0 h 1200329"/>
              <a:gd name="csX11" fmla="*/ 7801002 w 7801002"/>
              <a:gd name="csY11" fmla="*/ 0 h 1200329"/>
              <a:gd name="csX12" fmla="*/ 7801002 w 7801002"/>
              <a:gd name="csY12" fmla="*/ 612168 h 1200329"/>
              <a:gd name="csX13" fmla="*/ 7801002 w 7801002"/>
              <a:gd name="csY13" fmla="*/ 1200329 h 1200329"/>
              <a:gd name="csX14" fmla="*/ 6994898 w 7801002"/>
              <a:gd name="csY14" fmla="*/ 1200329 h 1200329"/>
              <a:gd name="csX15" fmla="*/ 6344815 w 7801002"/>
              <a:gd name="csY15" fmla="*/ 1200329 h 1200329"/>
              <a:gd name="csX16" fmla="*/ 5694731 w 7801002"/>
              <a:gd name="csY16" fmla="*/ 1200329 h 1200329"/>
              <a:gd name="csX17" fmla="*/ 5044648 w 7801002"/>
              <a:gd name="csY17" fmla="*/ 1200329 h 1200329"/>
              <a:gd name="csX18" fmla="*/ 4394564 w 7801002"/>
              <a:gd name="csY18" fmla="*/ 1200329 h 1200329"/>
              <a:gd name="csX19" fmla="*/ 3822491 w 7801002"/>
              <a:gd name="csY19" fmla="*/ 1200329 h 1200329"/>
              <a:gd name="csX20" fmla="*/ 3094397 w 7801002"/>
              <a:gd name="csY20" fmla="*/ 1200329 h 1200329"/>
              <a:gd name="csX21" fmla="*/ 2444314 w 7801002"/>
              <a:gd name="csY21" fmla="*/ 1200329 h 1200329"/>
              <a:gd name="csX22" fmla="*/ 1638210 w 7801002"/>
              <a:gd name="csY22" fmla="*/ 1200329 h 1200329"/>
              <a:gd name="csX23" fmla="*/ 832107 w 7801002"/>
              <a:gd name="csY23" fmla="*/ 1200329 h 1200329"/>
              <a:gd name="csX24" fmla="*/ 0 w 7801002"/>
              <a:gd name="csY24" fmla="*/ 1200329 h 1200329"/>
              <a:gd name="csX25" fmla="*/ 0 w 7801002"/>
              <a:gd name="csY25" fmla="*/ 588161 h 1200329"/>
              <a:gd name="csX26" fmla="*/ 0 w 7801002"/>
              <a:gd name="csY26" fmla="*/ 0 h 12003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7801002" h="1200329" fill="none" extrusionOk="0">
                <a:moveTo>
                  <a:pt x="0" y="0"/>
                </a:moveTo>
                <a:cubicBezTo>
                  <a:pt x="361254" y="-31410"/>
                  <a:pt x="482393" y="-2779"/>
                  <a:pt x="806104" y="0"/>
                </a:cubicBezTo>
                <a:cubicBezTo>
                  <a:pt x="1129815" y="2779"/>
                  <a:pt x="1379708" y="-33864"/>
                  <a:pt x="1612207" y="0"/>
                </a:cubicBezTo>
                <a:cubicBezTo>
                  <a:pt x="1844706" y="33864"/>
                  <a:pt x="1943117" y="32322"/>
                  <a:pt x="2262291" y="0"/>
                </a:cubicBezTo>
                <a:cubicBezTo>
                  <a:pt x="2581465" y="-32322"/>
                  <a:pt x="2770572" y="10059"/>
                  <a:pt x="2990384" y="0"/>
                </a:cubicBezTo>
                <a:cubicBezTo>
                  <a:pt x="3210196" y="-10059"/>
                  <a:pt x="3414035" y="-3188"/>
                  <a:pt x="3562458" y="0"/>
                </a:cubicBezTo>
                <a:cubicBezTo>
                  <a:pt x="3710881" y="3188"/>
                  <a:pt x="4030683" y="11731"/>
                  <a:pt x="4212541" y="0"/>
                </a:cubicBezTo>
                <a:cubicBezTo>
                  <a:pt x="4394399" y="-11731"/>
                  <a:pt x="4823146" y="-24826"/>
                  <a:pt x="5018645" y="0"/>
                </a:cubicBezTo>
                <a:cubicBezTo>
                  <a:pt x="5214144" y="24826"/>
                  <a:pt x="5347408" y="-22436"/>
                  <a:pt x="5512708" y="0"/>
                </a:cubicBezTo>
                <a:cubicBezTo>
                  <a:pt x="5678008" y="22436"/>
                  <a:pt x="5909588" y="-24381"/>
                  <a:pt x="6240802" y="0"/>
                </a:cubicBezTo>
                <a:cubicBezTo>
                  <a:pt x="6572016" y="24381"/>
                  <a:pt x="6511900" y="4308"/>
                  <a:pt x="6734865" y="0"/>
                </a:cubicBezTo>
                <a:cubicBezTo>
                  <a:pt x="6957830" y="-4308"/>
                  <a:pt x="7269346" y="34664"/>
                  <a:pt x="7801002" y="0"/>
                </a:cubicBezTo>
                <a:cubicBezTo>
                  <a:pt x="7820899" y="188791"/>
                  <a:pt x="7784758" y="320551"/>
                  <a:pt x="7801002" y="612168"/>
                </a:cubicBezTo>
                <a:cubicBezTo>
                  <a:pt x="7817246" y="903785"/>
                  <a:pt x="7787029" y="1072235"/>
                  <a:pt x="7801002" y="1200329"/>
                </a:cubicBezTo>
                <a:cubicBezTo>
                  <a:pt x="7518802" y="1182734"/>
                  <a:pt x="7187932" y="1208724"/>
                  <a:pt x="6994898" y="1200329"/>
                </a:cubicBezTo>
                <a:cubicBezTo>
                  <a:pt x="6801864" y="1191934"/>
                  <a:pt x="6548989" y="1232548"/>
                  <a:pt x="6344815" y="1200329"/>
                </a:cubicBezTo>
                <a:cubicBezTo>
                  <a:pt x="6140641" y="1168110"/>
                  <a:pt x="5871651" y="1231764"/>
                  <a:pt x="5694731" y="1200329"/>
                </a:cubicBezTo>
                <a:cubicBezTo>
                  <a:pt x="5517811" y="1168894"/>
                  <a:pt x="5320225" y="1232200"/>
                  <a:pt x="5044648" y="1200329"/>
                </a:cubicBezTo>
                <a:cubicBezTo>
                  <a:pt x="4769071" y="1168458"/>
                  <a:pt x="4653604" y="1192887"/>
                  <a:pt x="4394564" y="1200329"/>
                </a:cubicBezTo>
                <a:cubicBezTo>
                  <a:pt x="4135524" y="1207771"/>
                  <a:pt x="4018455" y="1190881"/>
                  <a:pt x="3822491" y="1200329"/>
                </a:cubicBezTo>
                <a:cubicBezTo>
                  <a:pt x="3626527" y="1209777"/>
                  <a:pt x="3299346" y="1169579"/>
                  <a:pt x="3094397" y="1200329"/>
                </a:cubicBezTo>
                <a:cubicBezTo>
                  <a:pt x="2889448" y="1231079"/>
                  <a:pt x="2743256" y="1225732"/>
                  <a:pt x="2444314" y="1200329"/>
                </a:cubicBezTo>
                <a:cubicBezTo>
                  <a:pt x="2145372" y="1174926"/>
                  <a:pt x="1836811" y="1187666"/>
                  <a:pt x="1638210" y="1200329"/>
                </a:cubicBezTo>
                <a:cubicBezTo>
                  <a:pt x="1439609" y="1212992"/>
                  <a:pt x="1041859" y="1162683"/>
                  <a:pt x="832107" y="1200329"/>
                </a:cubicBezTo>
                <a:cubicBezTo>
                  <a:pt x="622355" y="1237975"/>
                  <a:pt x="265581" y="1178053"/>
                  <a:pt x="0" y="1200329"/>
                </a:cubicBezTo>
                <a:cubicBezTo>
                  <a:pt x="261" y="965399"/>
                  <a:pt x="-12010" y="776490"/>
                  <a:pt x="0" y="588161"/>
                </a:cubicBezTo>
                <a:cubicBezTo>
                  <a:pt x="12010" y="399832"/>
                  <a:pt x="-16146" y="164528"/>
                  <a:pt x="0" y="0"/>
                </a:cubicBezTo>
                <a:close/>
              </a:path>
              <a:path w="7801002" h="1200329" stroke="0" extrusionOk="0">
                <a:moveTo>
                  <a:pt x="0" y="0"/>
                </a:moveTo>
                <a:cubicBezTo>
                  <a:pt x="164577" y="-25329"/>
                  <a:pt x="399724" y="12199"/>
                  <a:pt x="572073" y="0"/>
                </a:cubicBezTo>
                <a:cubicBezTo>
                  <a:pt x="744422" y="-12199"/>
                  <a:pt x="831366" y="-9733"/>
                  <a:pt x="988127" y="0"/>
                </a:cubicBezTo>
                <a:cubicBezTo>
                  <a:pt x="1144888" y="9733"/>
                  <a:pt x="1552483" y="17331"/>
                  <a:pt x="1794230" y="0"/>
                </a:cubicBezTo>
                <a:cubicBezTo>
                  <a:pt x="2035977" y="-17331"/>
                  <a:pt x="2135200" y="20633"/>
                  <a:pt x="2366304" y="0"/>
                </a:cubicBezTo>
                <a:cubicBezTo>
                  <a:pt x="2597408" y="-20633"/>
                  <a:pt x="2701983" y="3010"/>
                  <a:pt x="2938377" y="0"/>
                </a:cubicBezTo>
                <a:cubicBezTo>
                  <a:pt x="3174771" y="-3010"/>
                  <a:pt x="3498699" y="-13011"/>
                  <a:pt x="3744481" y="0"/>
                </a:cubicBezTo>
                <a:cubicBezTo>
                  <a:pt x="3990263" y="13011"/>
                  <a:pt x="4020106" y="-7955"/>
                  <a:pt x="4238544" y="0"/>
                </a:cubicBezTo>
                <a:cubicBezTo>
                  <a:pt x="4456982" y="7955"/>
                  <a:pt x="4743781" y="-4079"/>
                  <a:pt x="5044648" y="0"/>
                </a:cubicBezTo>
                <a:cubicBezTo>
                  <a:pt x="5345515" y="4079"/>
                  <a:pt x="5667909" y="3893"/>
                  <a:pt x="5850752" y="0"/>
                </a:cubicBezTo>
                <a:cubicBezTo>
                  <a:pt x="6033595" y="-3893"/>
                  <a:pt x="6176201" y="7278"/>
                  <a:pt x="6500835" y="0"/>
                </a:cubicBezTo>
                <a:cubicBezTo>
                  <a:pt x="6825469" y="-7278"/>
                  <a:pt x="7422279" y="42516"/>
                  <a:pt x="7801002" y="0"/>
                </a:cubicBezTo>
                <a:cubicBezTo>
                  <a:pt x="7784142" y="211126"/>
                  <a:pt x="7791965" y="459431"/>
                  <a:pt x="7801002" y="588161"/>
                </a:cubicBezTo>
                <a:cubicBezTo>
                  <a:pt x="7810039" y="716891"/>
                  <a:pt x="7814693" y="899973"/>
                  <a:pt x="7801002" y="1200329"/>
                </a:cubicBezTo>
                <a:cubicBezTo>
                  <a:pt x="7550019" y="1174363"/>
                  <a:pt x="7385842" y="1192732"/>
                  <a:pt x="7150919" y="1200329"/>
                </a:cubicBezTo>
                <a:cubicBezTo>
                  <a:pt x="6915996" y="1207926"/>
                  <a:pt x="6802777" y="1198050"/>
                  <a:pt x="6656855" y="1200329"/>
                </a:cubicBezTo>
                <a:cubicBezTo>
                  <a:pt x="6510933" y="1202608"/>
                  <a:pt x="6238676" y="1215333"/>
                  <a:pt x="6006772" y="1200329"/>
                </a:cubicBezTo>
                <a:cubicBezTo>
                  <a:pt x="5774868" y="1185325"/>
                  <a:pt x="5559554" y="1200072"/>
                  <a:pt x="5200668" y="1200329"/>
                </a:cubicBezTo>
                <a:cubicBezTo>
                  <a:pt x="4841782" y="1200586"/>
                  <a:pt x="4756993" y="1201645"/>
                  <a:pt x="4550585" y="1200329"/>
                </a:cubicBezTo>
                <a:cubicBezTo>
                  <a:pt x="4344177" y="1199013"/>
                  <a:pt x="4319002" y="1194770"/>
                  <a:pt x="4134531" y="1200329"/>
                </a:cubicBezTo>
                <a:cubicBezTo>
                  <a:pt x="3950060" y="1205888"/>
                  <a:pt x="3741895" y="1192311"/>
                  <a:pt x="3640468" y="1200329"/>
                </a:cubicBezTo>
                <a:cubicBezTo>
                  <a:pt x="3539041" y="1208347"/>
                  <a:pt x="3048807" y="1207392"/>
                  <a:pt x="2834364" y="1200329"/>
                </a:cubicBezTo>
                <a:cubicBezTo>
                  <a:pt x="2619921" y="1193266"/>
                  <a:pt x="2326712" y="1212495"/>
                  <a:pt x="2184281" y="1200329"/>
                </a:cubicBezTo>
                <a:cubicBezTo>
                  <a:pt x="2041850" y="1188163"/>
                  <a:pt x="1800758" y="1184410"/>
                  <a:pt x="1690217" y="1200329"/>
                </a:cubicBezTo>
                <a:cubicBezTo>
                  <a:pt x="1579676" y="1216248"/>
                  <a:pt x="1319176" y="1209439"/>
                  <a:pt x="1040134" y="1200329"/>
                </a:cubicBezTo>
                <a:cubicBezTo>
                  <a:pt x="761092" y="1191219"/>
                  <a:pt x="813328" y="1204541"/>
                  <a:pt x="624080" y="1200329"/>
                </a:cubicBezTo>
                <a:cubicBezTo>
                  <a:pt x="434832" y="1196117"/>
                  <a:pt x="204926" y="1186043"/>
                  <a:pt x="0" y="1200329"/>
                </a:cubicBezTo>
                <a:cubicBezTo>
                  <a:pt x="-784" y="1029674"/>
                  <a:pt x="-7866" y="875161"/>
                  <a:pt x="0" y="600165"/>
                </a:cubicBezTo>
                <a:cubicBezTo>
                  <a:pt x="7866" y="325169"/>
                  <a:pt x="-27907" y="177875"/>
                  <a:pt x="0" y="0"/>
                </a:cubicBezTo>
                <a:close/>
              </a:path>
            </a:pathLst>
          </a:custGeom>
          <a:solidFill>
            <a:schemeClr val="bg1"/>
          </a:solidFill>
          <a:ln w="63500">
            <a:solidFill>
              <a:srgbClr val="3B3B3B"/>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wrap="square" rtlCol="0" anchor="ctr">
            <a:spAutoFit/>
          </a:bodyPr>
          <a:lstStyle/>
          <a:p>
            <a:pPr algn="ctr"/>
            <a:r>
              <a:rPr lang="en-US" dirty="0">
                <a:latin typeface="Segoe Print" panose="02000600000000000000" pitchFamily="2" charset="0"/>
              </a:rPr>
              <a:t>The study endpoint is the quantity used to judge statistical significance – does the effect seem to be more than just random noise?</a:t>
            </a:r>
          </a:p>
        </p:txBody>
      </p:sp>
      <p:sp>
        <p:nvSpPr>
          <p:cNvPr id="6" name="TextBox 5">
            <a:extLst>
              <a:ext uri="{FF2B5EF4-FFF2-40B4-BE49-F238E27FC236}">
                <a16:creationId xmlns:a16="http://schemas.microsoft.com/office/drawing/2014/main" id="{A8477151-0616-5D3C-60C2-0DB006BDFD8C}"/>
              </a:ext>
            </a:extLst>
          </p:cNvPr>
          <p:cNvSpPr txBox="1"/>
          <p:nvPr/>
        </p:nvSpPr>
        <p:spPr>
          <a:xfrm>
            <a:off x="9608040" y="6147426"/>
            <a:ext cx="2299854" cy="369332"/>
          </a:xfrm>
          <a:prstGeom prst="rect">
            <a:avLst/>
          </a:prstGeom>
          <a:noFill/>
        </p:spPr>
        <p:txBody>
          <a:bodyPr wrap="square" rtlCol="0">
            <a:spAutoFit/>
          </a:bodyPr>
          <a:lstStyle/>
          <a:p>
            <a:pPr algn="r"/>
            <a:r>
              <a:rPr lang="en-US" i="1" dirty="0">
                <a:solidFill>
                  <a:srgbClr val="40B6AD"/>
                </a:solidFill>
                <a:latin typeface="Arial" panose="020B0604020202020204" pitchFamily="34" charset="0"/>
                <a:cs typeface="Arial" panose="020B0604020202020204" pitchFamily="34" charset="0"/>
              </a:rPr>
              <a:t>#RDDS2026</a:t>
            </a:r>
          </a:p>
        </p:txBody>
      </p:sp>
    </p:spTree>
    <p:extLst>
      <p:ext uri="{BB962C8B-B14F-4D97-AF65-F5344CB8AC3E}">
        <p14:creationId xmlns:p14="http://schemas.microsoft.com/office/powerpoint/2010/main" val="3345880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B7022-C940-38B1-C310-1112B476E82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08872AB-8AB4-2E83-7886-6EE58E399955}"/>
              </a:ext>
            </a:extLst>
          </p:cNvPr>
          <p:cNvPicPr>
            <a:picLocks noChangeAspect="1"/>
          </p:cNvPicPr>
          <p:nvPr/>
        </p:nvPicPr>
        <p:blipFill>
          <a:blip r:embed="rId3"/>
          <a:stretch>
            <a:fillRect/>
          </a:stretch>
        </p:blipFill>
        <p:spPr>
          <a:xfrm>
            <a:off x="4322569" y="2168154"/>
            <a:ext cx="7886349" cy="3470646"/>
          </a:xfrm>
          <a:prstGeom prst="rect">
            <a:avLst/>
          </a:prstGeom>
        </p:spPr>
      </p:pic>
      <p:sp>
        <p:nvSpPr>
          <p:cNvPr id="4" name="TextBox 3">
            <a:extLst>
              <a:ext uri="{FF2B5EF4-FFF2-40B4-BE49-F238E27FC236}">
                <a16:creationId xmlns:a16="http://schemas.microsoft.com/office/drawing/2014/main" id="{7F55752D-2006-545D-F06E-BED68A779E23}"/>
              </a:ext>
            </a:extLst>
          </p:cNvPr>
          <p:cNvSpPr txBox="1"/>
          <p:nvPr/>
        </p:nvSpPr>
        <p:spPr>
          <a:xfrm>
            <a:off x="4808990" y="6456949"/>
            <a:ext cx="7237879" cy="338554"/>
          </a:xfrm>
          <a:prstGeom prst="rect">
            <a:avLst/>
          </a:prstGeom>
          <a:noFill/>
        </p:spPr>
        <p:txBody>
          <a:bodyPr wrap="square">
            <a:spAutoFit/>
          </a:bodyPr>
          <a:lstStyle/>
          <a:p>
            <a:r>
              <a:rPr lang="en-US" sz="800" dirty="0"/>
              <a:t>FDA, PFDD Guidance #3 Snapshot</a:t>
            </a:r>
          </a:p>
          <a:p>
            <a:r>
              <a:rPr lang="en-US" sz="800" dirty="0"/>
              <a:t>https://www.fda.gov/media/159516/download#:~:text=%E2%80%A2%20Concept%20of%20Interest%20is,the%20COA%20is%20intended%20to</a:t>
            </a:r>
          </a:p>
        </p:txBody>
      </p:sp>
      <p:graphicFrame>
        <p:nvGraphicFramePr>
          <p:cNvPr id="2" name="Diagram 1">
            <a:extLst>
              <a:ext uri="{FF2B5EF4-FFF2-40B4-BE49-F238E27FC236}">
                <a16:creationId xmlns:a16="http://schemas.microsoft.com/office/drawing/2014/main" id="{176EB862-D0F9-302B-D45B-A464396EB060}"/>
              </a:ext>
            </a:extLst>
          </p:cNvPr>
          <p:cNvGraphicFramePr/>
          <p:nvPr>
            <p:extLst>
              <p:ext uri="{D42A27DB-BD31-4B8C-83A1-F6EECF244321}">
                <p14:modId xmlns:p14="http://schemas.microsoft.com/office/powerpoint/2010/main" val="4131029800"/>
              </p:ext>
            </p:extLst>
          </p:nvPr>
        </p:nvGraphicFramePr>
        <p:xfrm>
          <a:off x="104053" y="2658543"/>
          <a:ext cx="4270249" cy="347064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2232AD78-B5A4-5F89-7FAA-31875F4FC1F5}"/>
              </a:ext>
            </a:extLst>
          </p:cNvPr>
          <p:cNvSpPr txBox="1"/>
          <p:nvPr/>
        </p:nvSpPr>
        <p:spPr>
          <a:xfrm>
            <a:off x="9642764" y="6129189"/>
            <a:ext cx="2299854" cy="369332"/>
          </a:xfrm>
          <a:prstGeom prst="rect">
            <a:avLst/>
          </a:prstGeom>
          <a:noFill/>
        </p:spPr>
        <p:txBody>
          <a:bodyPr wrap="square" rtlCol="0">
            <a:spAutoFit/>
          </a:bodyPr>
          <a:lstStyle/>
          <a:p>
            <a:pPr algn="r"/>
            <a:r>
              <a:rPr lang="en-US" i="1" dirty="0">
                <a:solidFill>
                  <a:srgbClr val="40B6AD"/>
                </a:solidFill>
                <a:latin typeface="Arial" panose="020B0604020202020204" pitchFamily="34" charset="0"/>
                <a:cs typeface="Arial" panose="020B0604020202020204" pitchFamily="34" charset="0"/>
              </a:rPr>
              <a:t>#RDDS2026</a:t>
            </a:r>
          </a:p>
        </p:txBody>
      </p:sp>
      <p:pic>
        <p:nvPicPr>
          <p:cNvPr id="8" name="Picture 7" descr="A black background with blue text&#10;&#10;AI-generated content may be incorrect.">
            <a:extLst>
              <a:ext uri="{FF2B5EF4-FFF2-40B4-BE49-F238E27FC236}">
                <a16:creationId xmlns:a16="http://schemas.microsoft.com/office/drawing/2014/main" id="{9C4B74F3-7F87-E8C0-B5DC-4077FCA412AD}"/>
              </a:ext>
            </a:extLst>
          </p:cNvPr>
          <p:cNvPicPr>
            <a:picLocks noChangeAspect="1"/>
          </p:cNvPicPr>
          <p:nvPr/>
        </p:nvPicPr>
        <p:blipFill>
          <a:blip r:embed="rId9"/>
          <a:stretch>
            <a:fillRect/>
          </a:stretch>
        </p:blipFill>
        <p:spPr>
          <a:xfrm>
            <a:off x="10325369" y="226413"/>
            <a:ext cx="1617249" cy="787589"/>
          </a:xfrm>
          <a:prstGeom prst="rect">
            <a:avLst/>
          </a:prstGeom>
        </p:spPr>
      </p:pic>
    </p:spTree>
    <p:extLst>
      <p:ext uri="{BB962C8B-B14F-4D97-AF65-F5344CB8AC3E}">
        <p14:creationId xmlns:p14="http://schemas.microsoft.com/office/powerpoint/2010/main" val="3672750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989262-A1AC-A418-EFCA-EFF742E538F4}"/>
              </a:ext>
            </a:extLst>
          </p:cNvPr>
          <p:cNvSpPr>
            <a:spLocks noGrp="1"/>
          </p:cNvSpPr>
          <p:nvPr>
            <p:ph type="title"/>
          </p:nvPr>
        </p:nvSpPr>
        <p:spPr>
          <a:xfrm>
            <a:off x="838200" y="257220"/>
            <a:ext cx="10515600" cy="1325563"/>
          </a:xfrm>
        </p:spPr>
        <p:txBody>
          <a:bodyPr/>
          <a:lstStyle/>
          <a:p>
            <a:r>
              <a:rPr lang="en-US" b="1" dirty="0">
                <a:solidFill>
                  <a:srgbClr val="0F5669"/>
                </a:solidFill>
                <a:latin typeface="Roboto" panose="02000000000000000000" pitchFamily="2" charset="0"/>
                <a:ea typeface="Roboto" panose="02000000000000000000" pitchFamily="2" charset="0"/>
                <a:cs typeface="Roboto" panose="02000000000000000000" pitchFamily="2" charset="0"/>
              </a:rPr>
              <a:t>Systematic Review: </a:t>
            </a:r>
            <a:br>
              <a:rPr lang="en-US" b="1" dirty="0">
                <a:solidFill>
                  <a:srgbClr val="0F5669"/>
                </a:solidFill>
                <a:latin typeface="Roboto" panose="02000000000000000000" pitchFamily="2" charset="0"/>
                <a:ea typeface="Roboto" panose="02000000000000000000" pitchFamily="2" charset="0"/>
                <a:cs typeface="Roboto" panose="02000000000000000000" pitchFamily="2" charset="0"/>
              </a:rPr>
            </a:br>
            <a:r>
              <a:rPr lang="en-US" b="1" dirty="0">
                <a:solidFill>
                  <a:srgbClr val="0F5669"/>
                </a:solidFill>
                <a:latin typeface="Roboto" panose="02000000000000000000" pitchFamily="2" charset="0"/>
                <a:ea typeface="Roboto" panose="02000000000000000000" pitchFamily="2" charset="0"/>
                <a:cs typeface="Roboto" panose="02000000000000000000" pitchFamily="2" charset="0"/>
              </a:rPr>
              <a:t>Conditions included in the analyses</a:t>
            </a:r>
          </a:p>
        </p:txBody>
      </p:sp>
      <p:graphicFrame>
        <p:nvGraphicFramePr>
          <p:cNvPr id="5" name="Table 4">
            <a:extLst>
              <a:ext uri="{FF2B5EF4-FFF2-40B4-BE49-F238E27FC236}">
                <a16:creationId xmlns:a16="http://schemas.microsoft.com/office/drawing/2014/main" id="{3AE53E62-231A-6718-3F96-1CC7B863351A}"/>
              </a:ext>
            </a:extLst>
          </p:cNvPr>
          <p:cNvGraphicFramePr>
            <a:graphicFrameLocks noGrp="1"/>
          </p:cNvGraphicFramePr>
          <p:nvPr>
            <p:extLst>
              <p:ext uri="{D42A27DB-BD31-4B8C-83A1-F6EECF244321}">
                <p14:modId xmlns:p14="http://schemas.microsoft.com/office/powerpoint/2010/main" val="603224794"/>
              </p:ext>
            </p:extLst>
          </p:nvPr>
        </p:nvGraphicFramePr>
        <p:xfrm>
          <a:off x="694481" y="2002420"/>
          <a:ext cx="9744919" cy="4213180"/>
        </p:xfrm>
        <a:graphic>
          <a:graphicData uri="http://schemas.openxmlformats.org/drawingml/2006/table">
            <a:tbl>
              <a:tblPr firstRow="1" firstCol="1" bandRow="1">
                <a:tableStyleId>{5C22544A-7EE6-4342-B048-85BDC9FD1C3A}</a:tableStyleId>
              </a:tblPr>
              <a:tblGrid>
                <a:gridCol w="7382515">
                  <a:extLst>
                    <a:ext uri="{9D8B030D-6E8A-4147-A177-3AD203B41FA5}">
                      <a16:colId xmlns:a16="http://schemas.microsoft.com/office/drawing/2014/main" val="3639759915"/>
                    </a:ext>
                  </a:extLst>
                </a:gridCol>
                <a:gridCol w="2362404">
                  <a:extLst>
                    <a:ext uri="{9D8B030D-6E8A-4147-A177-3AD203B41FA5}">
                      <a16:colId xmlns:a16="http://schemas.microsoft.com/office/drawing/2014/main" val="2659437699"/>
                    </a:ext>
                  </a:extLst>
                </a:gridCol>
              </a:tblGrid>
              <a:tr h="265799">
                <a:tc>
                  <a:txBody>
                    <a:bodyPr/>
                    <a:lstStyle/>
                    <a:p>
                      <a:pPr marL="0" marR="0">
                        <a:lnSpc>
                          <a:spcPct val="107000"/>
                        </a:lnSpc>
                        <a:spcAft>
                          <a:spcPts val="800"/>
                        </a:spcAft>
                        <a:buNone/>
                      </a:pPr>
                      <a:r>
                        <a:rPr lang="en-US" sz="1100" kern="0">
                          <a:effectLst/>
                        </a:rPr>
                        <a:t>Condition</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Short Name</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24748801"/>
                  </a:ext>
                </a:extLst>
              </a:tr>
              <a:tr h="265799">
                <a:tc>
                  <a:txBody>
                    <a:bodyPr/>
                    <a:lstStyle/>
                    <a:p>
                      <a:pPr marL="0" marR="0">
                        <a:lnSpc>
                          <a:spcPct val="107000"/>
                        </a:lnSpc>
                        <a:spcAft>
                          <a:spcPts val="800"/>
                        </a:spcAft>
                        <a:buNone/>
                      </a:pPr>
                      <a:r>
                        <a:rPr lang="en-US" sz="1100" kern="0">
                          <a:effectLst/>
                        </a:rPr>
                        <a:t>Cyclin-dependent kinase-like 5 deficiency disorder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CDKL5DD</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12404911"/>
                  </a:ext>
                </a:extLst>
              </a:tr>
              <a:tr h="265799">
                <a:tc>
                  <a:txBody>
                    <a:bodyPr/>
                    <a:lstStyle/>
                    <a:p>
                      <a:pPr marL="0" marR="0">
                        <a:lnSpc>
                          <a:spcPct val="107000"/>
                        </a:lnSpc>
                        <a:spcAft>
                          <a:spcPts val="800"/>
                        </a:spcAft>
                        <a:buNone/>
                      </a:pPr>
                      <a:r>
                        <a:rPr lang="en-US" sz="1100" kern="0">
                          <a:effectLst/>
                        </a:rPr>
                        <a:t>Dravet Syndrome</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DS</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33249139"/>
                  </a:ext>
                </a:extLst>
              </a:tr>
              <a:tr h="265799">
                <a:tc>
                  <a:txBody>
                    <a:bodyPr/>
                    <a:lstStyle/>
                    <a:p>
                      <a:pPr marL="0" marR="0">
                        <a:lnSpc>
                          <a:spcPct val="107000"/>
                        </a:lnSpc>
                        <a:spcAft>
                          <a:spcPts val="800"/>
                        </a:spcAft>
                        <a:buNone/>
                      </a:pPr>
                      <a:r>
                        <a:rPr lang="en-US" sz="1100" kern="0">
                          <a:effectLst/>
                        </a:rPr>
                        <a:t>STXBP1</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STXBP1</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15641893"/>
                  </a:ext>
                </a:extLst>
              </a:tr>
              <a:tr h="265799">
                <a:tc>
                  <a:txBody>
                    <a:bodyPr/>
                    <a:lstStyle/>
                    <a:p>
                      <a:pPr marL="0" marR="0">
                        <a:lnSpc>
                          <a:spcPct val="107000"/>
                        </a:lnSpc>
                        <a:spcAft>
                          <a:spcPts val="800"/>
                        </a:spcAft>
                        <a:buNone/>
                      </a:pPr>
                      <a:r>
                        <a:rPr lang="en-US" sz="1100" kern="0">
                          <a:effectLst/>
                        </a:rPr>
                        <a:t>Metachromatic Leukodystrophy</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ML</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11461482"/>
                  </a:ext>
                </a:extLst>
              </a:tr>
              <a:tr h="491994">
                <a:tc>
                  <a:txBody>
                    <a:bodyPr/>
                    <a:lstStyle/>
                    <a:p>
                      <a:pPr marL="0" marR="0">
                        <a:lnSpc>
                          <a:spcPct val="107000"/>
                        </a:lnSpc>
                        <a:spcAft>
                          <a:spcPts val="800"/>
                        </a:spcAft>
                        <a:buNone/>
                      </a:pPr>
                      <a:r>
                        <a:rPr lang="en-US" sz="1100" kern="0">
                          <a:effectLst/>
                        </a:rPr>
                        <a:t>Cerebral Creatine Deficiency Syndromes: L-arginine:glycine amidinotransferase deficiency, guanidinoacetate methyltransferase deficiency, and creatine transporter deficiency</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CCDS</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39080951"/>
                  </a:ext>
                </a:extLst>
              </a:tr>
              <a:tr h="265799">
                <a:tc>
                  <a:txBody>
                    <a:bodyPr/>
                    <a:lstStyle/>
                    <a:p>
                      <a:pPr marL="0" marR="0">
                        <a:lnSpc>
                          <a:spcPct val="107000"/>
                        </a:lnSpc>
                        <a:spcAft>
                          <a:spcPts val="800"/>
                        </a:spcAft>
                        <a:buNone/>
                      </a:pPr>
                      <a:r>
                        <a:rPr lang="en-US" sz="1100" kern="0">
                          <a:effectLst/>
                        </a:rPr>
                        <a:t>Classical Homocystinuria</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CH</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66673085"/>
                  </a:ext>
                </a:extLst>
              </a:tr>
              <a:tr h="265799">
                <a:tc>
                  <a:txBody>
                    <a:bodyPr/>
                    <a:lstStyle/>
                    <a:p>
                      <a:pPr marL="0" marR="0">
                        <a:lnSpc>
                          <a:spcPct val="107000"/>
                        </a:lnSpc>
                        <a:spcAft>
                          <a:spcPts val="800"/>
                        </a:spcAft>
                        <a:buNone/>
                      </a:pPr>
                      <a:r>
                        <a:rPr lang="en-US" sz="1100" kern="0">
                          <a:effectLst/>
                        </a:rPr>
                        <a:t>Galactosemia</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Galacto</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12881128"/>
                  </a:ext>
                </a:extLst>
              </a:tr>
              <a:tr h="265799">
                <a:tc>
                  <a:txBody>
                    <a:bodyPr/>
                    <a:lstStyle/>
                    <a:p>
                      <a:pPr marL="0" marR="0">
                        <a:lnSpc>
                          <a:spcPct val="107000"/>
                        </a:lnSpc>
                        <a:spcAft>
                          <a:spcPts val="800"/>
                        </a:spcAft>
                        <a:buNone/>
                      </a:pPr>
                      <a:r>
                        <a:rPr lang="en-US" sz="1100" kern="0">
                          <a:effectLst/>
                        </a:rPr>
                        <a:t>GM1 gangliosidosis</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GM1</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59599630"/>
                  </a:ext>
                </a:extLst>
              </a:tr>
              <a:tr h="265799">
                <a:tc>
                  <a:txBody>
                    <a:bodyPr/>
                    <a:lstStyle/>
                    <a:p>
                      <a:pPr marL="0" marR="0">
                        <a:lnSpc>
                          <a:spcPct val="107000"/>
                        </a:lnSpc>
                        <a:spcAft>
                          <a:spcPts val="800"/>
                        </a:spcAft>
                        <a:buNone/>
                      </a:pPr>
                      <a:r>
                        <a:rPr lang="en-US" sz="1100" kern="0">
                          <a:effectLst/>
                        </a:rPr>
                        <a:t>GM2 gangliosidoses (Tay-Sachs and Sandhoff diseases)</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GM2-Inf, GM2-Late</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58088012"/>
                  </a:ext>
                </a:extLst>
              </a:tr>
              <a:tr h="265799">
                <a:tc>
                  <a:txBody>
                    <a:bodyPr/>
                    <a:lstStyle/>
                    <a:p>
                      <a:pPr marL="0" marR="0">
                        <a:lnSpc>
                          <a:spcPct val="107000"/>
                        </a:lnSpc>
                        <a:spcAft>
                          <a:spcPts val="800"/>
                        </a:spcAft>
                        <a:buNone/>
                      </a:pPr>
                      <a:r>
                        <a:rPr lang="en-US" sz="1100" kern="0">
                          <a:effectLst/>
                        </a:rPr>
                        <a:t>Mitochondrial Disease</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Mito</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21773970"/>
                  </a:ext>
                </a:extLst>
              </a:tr>
              <a:tr h="265799">
                <a:tc>
                  <a:txBody>
                    <a:bodyPr/>
                    <a:lstStyle/>
                    <a:p>
                      <a:pPr marL="0" marR="0">
                        <a:lnSpc>
                          <a:spcPct val="107000"/>
                        </a:lnSpc>
                        <a:spcAft>
                          <a:spcPts val="800"/>
                        </a:spcAft>
                        <a:buNone/>
                      </a:pPr>
                      <a:r>
                        <a:rPr lang="en-US" sz="1100" kern="0">
                          <a:effectLst/>
                        </a:rPr>
                        <a:t>Fragile X Syndrome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FXS</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33065704"/>
                  </a:ext>
                </a:extLst>
              </a:tr>
              <a:tr h="265799">
                <a:tc>
                  <a:txBody>
                    <a:bodyPr/>
                    <a:lstStyle/>
                    <a:p>
                      <a:pPr marL="0" marR="0">
                        <a:lnSpc>
                          <a:spcPct val="107000"/>
                        </a:lnSpc>
                        <a:spcAft>
                          <a:spcPts val="800"/>
                        </a:spcAft>
                        <a:buNone/>
                      </a:pPr>
                      <a:r>
                        <a:rPr lang="en-US" sz="1100" kern="0">
                          <a:effectLst/>
                        </a:rPr>
                        <a:t>Phelan-McDermid Syndrome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PMS</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7389238"/>
                  </a:ext>
                </a:extLst>
              </a:tr>
              <a:tr h="265799">
                <a:tc>
                  <a:txBody>
                    <a:bodyPr/>
                    <a:lstStyle/>
                    <a:p>
                      <a:pPr marL="0" marR="0">
                        <a:lnSpc>
                          <a:spcPct val="107000"/>
                        </a:lnSpc>
                        <a:spcAft>
                          <a:spcPts val="800"/>
                        </a:spcAft>
                        <a:buNone/>
                      </a:pPr>
                      <a:r>
                        <a:rPr lang="en-US" sz="1100" kern="0">
                          <a:effectLst/>
                        </a:rPr>
                        <a:t>Rett Syndrome</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a:effectLst/>
                        </a:rPr>
                        <a:t>RS</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61913902"/>
                  </a:ext>
                </a:extLst>
              </a:tr>
              <a:tr h="265799">
                <a:tc>
                  <a:txBody>
                    <a:bodyPr/>
                    <a:lstStyle/>
                    <a:p>
                      <a:pPr marL="0" marR="0">
                        <a:lnSpc>
                          <a:spcPct val="107000"/>
                        </a:lnSpc>
                        <a:spcAft>
                          <a:spcPts val="800"/>
                        </a:spcAft>
                        <a:buNone/>
                      </a:pPr>
                      <a:r>
                        <a:rPr lang="en-US" sz="1100" kern="0" dirty="0">
                          <a:effectLst/>
                        </a:rPr>
                        <a:t>Tuberous Sclerosis Complex </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pPr>
                      <a:r>
                        <a:rPr lang="en-US" sz="1100" kern="0" dirty="0">
                          <a:effectLst/>
                        </a:rPr>
                        <a:t>TSC</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79384279"/>
                  </a:ext>
                </a:extLst>
              </a:tr>
            </a:tbl>
          </a:graphicData>
        </a:graphic>
      </p:graphicFrame>
      <p:sp>
        <p:nvSpPr>
          <p:cNvPr id="3" name="TextBox 2">
            <a:extLst>
              <a:ext uri="{FF2B5EF4-FFF2-40B4-BE49-F238E27FC236}">
                <a16:creationId xmlns:a16="http://schemas.microsoft.com/office/drawing/2014/main" id="{35B4A79B-DC55-9E2D-1095-E9E52F2283E6}"/>
              </a:ext>
            </a:extLst>
          </p:cNvPr>
          <p:cNvSpPr txBox="1"/>
          <p:nvPr/>
        </p:nvSpPr>
        <p:spPr>
          <a:xfrm>
            <a:off x="8737599" y="6340994"/>
            <a:ext cx="3049059" cy="369332"/>
          </a:xfrm>
          <a:prstGeom prst="rect">
            <a:avLst/>
          </a:prstGeom>
          <a:noFill/>
        </p:spPr>
        <p:txBody>
          <a:bodyPr wrap="square" rtlCol="0">
            <a:spAutoFit/>
          </a:bodyPr>
          <a:lstStyle/>
          <a:p>
            <a:r>
              <a:rPr lang="en-US" dirty="0"/>
              <a:t>Farmer et al., 2026</a:t>
            </a:r>
          </a:p>
        </p:txBody>
      </p:sp>
      <p:cxnSp>
        <p:nvCxnSpPr>
          <p:cNvPr id="4" name="Straight Arrow Connector 3">
            <a:extLst>
              <a:ext uri="{FF2B5EF4-FFF2-40B4-BE49-F238E27FC236}">
                <a16:creationId xmlns:a16="http://schemas.microsoft.com/office/drawing/2014/main" id="{9020865E-9384-B3F7-4113-435AC5092946}"/>
              </a:ext>
            </a:extLst>
          </p:cNvPr>
          <p:cNvCxnSpPr/>
          <p:nvPr/>
        </p:nvCxnSpPr>
        <p:spPr>
          <a:xfrm>
            <a:off x="1077320" y="1582783"/>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7" name="Picture 6" descr="A black background with blue text&#10;&#10;AI-generated content may be incorrect.">
            <a:extLst>
              <a:ext uri="{FF2B5EF4-FFF2-40B4-BE49-F238E27FC236}">
                <a16:creationId xmlns:a16="http://schemas.microsoft.com/office/drawing/2014/main" id="{1238973C-4D2A-1BC2-6EBF-D9FFB598D257}"/>
              </a:ext>
            </a:extLst>
          </p:cNvPr>
          <p:cNvPicPr>
            <a:picLocks noChangeAspect="1"/>
          </p:cNvPicPr>
          <p:nvPr/>
        </p:nvPicPr>
        <p:blipFill>
          <a:blip r:embed="rId2"/>
          <a:stretch>
            <a:fillRect/>
          </a:stretch>
        </p:blipFill>
        <p:spPr>
          <a:xfrm>
            <a:off x="10325369" y="226413"/>
            <a:ext cx="1617249" cy="787589"/>
          </a:xfrm>
          <a:prstGeom prst="rect">
            <a:avLst/>
          </a:prstGeom>
        </p:spPr>
      </p:pic>
    </p:spTree>
    <p:extLst>
      <p:ext uri="{BB962C8B-B14F-4D97-AF65-F5344CB8AC3E}">
        <p14:creationId xmlns:p14="http://schemas.microsoft.com/office/powerpoint/2010/main" val="2782944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2BDD6E1F-D0AA-DEB0-56F4-D9B97F5AB014}"/>
              </a:ext>
            </a:extLst>
          </p:cNvPr>
          <p:cNvSpPr>
            <a:spLocks noGrp="1"/>
          </p:cNvSpPr>
          <p:nvPr>
            <p:ph type="title"/>
          </p:nvPr>
        </p:nvSpPr>
        <p:spPr>
          <a:xfrm>
            <a:off x="2510917" y="324134"/>
            <a:ext cx="7049772" cy="925931"/>
          </a:xfrm>
        </p:spPr>
        <p:txBody>
          <a:bodyPr>
            <a:normAutofit/>
          </a:bodyPr>
          <a:lstStyle/>
          <a:p>
            <a:r>
              <a:rPr lang="en-US" sz="2400" b="1" dirty="0">
                <a:solidFill>
                  <a:srgbClr val="0F5669"/>
                </a:solidFill>
                <a:latin typeface="Roboto" panose="02000000000000000000" pitchFamily="2" charset="0"/>
                <a:ea typeface="Roboto" panose="02000000000000000000" pitchFamily="2" charset="0"/>
                <a:cs typeface="Roboto" panose="02000000000000000000" pitchFamily="2" charset="0"/>
              </a:rPr>
              <a:t>Developmental concepts were commonly endorsed across most conditions</a:t>
            </a:r>
          </a:p>
        </p:txBody>
      </p:sp>
      <p:pic>
        <p:nvPicPr>
          <p:cNvPr id="11" name="Picture 10">
            <a:extLst>
              <a:ext uri="{FF2B5EF4-FFF2-40B4-BE49-F238E27FC236}">
                <a16:creationId xmlns:a16="http://schemas.microsoft.com/office/drawing/2014/main" id="{FFC972C2-CD02-7DEB-DC38-4E8F398CE8A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0745" y="2111309"/>
            <a:ext cx="11200065" cy="4289491"/>
          </a:xfrm>
          <a:prstGeom prst="rect">
            <a:avLst/>
          </a:prstGeom>
          <a:noFill/>
        </p:spPr>
      </p:pic>
      <p:sp>
        <p:nvSpPr>
          <p:cNvPr id="12" name="TextBox 11">
            <a:extLst>
              <a:ext uri="{FF2B5EF4-FFF2-40B4-BE49-F238E27FC236}">
                <a16:creationId xmlns:a16="http://schemas.microsoft.com/office/drawing/2014/main" id="{8DC1432D-48C6-81F6-E93F-CEFCC5924ECE}"/>
              </a:ext>
            </a:extLst>
          </p:cNvPr>
          <p:cNvSpPr txBox="1"/>
          <p:nvPr/>
        </p:nvSpPr>
        <p:spPr>
          <a:xfrm>
            <a:off x="53340" y="6488378"/>
            <a:ext cx="9814560" cy="307777"/>
          </a:xfrm>
          <a:prstGeom prst="rect">
            <a:avLst/>
          </a:prstGeom>
          <a:noFill/>
        </p:spPr>
        <p:txBody>
          <a:bodyPr wrap="square" rtlCol="0">
            <a:spAutoFit/>
          </a:bodyPr>
          <a:lstStyle/>
          <a:p>
            <a:r>
              <a:rPr lang="en-US" sz="1400" i="1" dirty="0"/>
              <a:t>Note: Conditions with no color did not endorse any concept at a rate &gt;30%</a:t>
            </a:r>
          </a:p>
        </p:txBody>
      </p:sp>
      <p:sp>
        <p:nvSpPr>
          <p:cNvPr id="2" name="TextBox 1">
            <a:extLst>
              <a:ext uri="{FF2B5EF4-FFF2-40B4-BE49-F238E27FC236}">
                <a16:creationId xmlns:a16="http://schemas.microsoft.com/office/drawing/2014/main" id="{A76EF5B6-C6F9-840D-D65C-0357A2F45D32}"/>
              </a:ext>
            </a:extLst>
          </p:cNvPr>
          <p:cNvSpPr txBox="1"/>
          <p:nvPr/>
        </p:nvSpPr>
        <p:spPr>
          <a:xfrm>
            <a:off x="8737599" y="6340994"/>
            <a:ext cx="3049059" cy="369332"/>
          </a:xfrm>
          <a:prstGeom prst="rect">
            <a:avLst/>
          </a:prstGeom>
          <a:noFill/>
        </p:spPr>
        <p:txBody>
          <a:bodyPr wrap="square" rtlCol="0">
            <a:spAutoFit/>
          </a:bodyPr>
          <a:lstStyle/>
          <a:p>
            <a:r>
              <a:rPr lang="en-US" dirty="0"/>
              <a:t>Farmer et al., 2026</a:t>
            </a:r>
          </a:p>
        </p:txBody>
      </p:sp>
      <p:pic>
        <p:nvPicPr>
          <p:cNvPr id="3" name="Picture 2">
            <a:extLst>
              <a:ext uri="{FF2B5EF4-FFF2-40B4-BE49-F238E27FC236}">
                <a16:creationId xmlns:a16="http://schemas.microsoft.com/office/drawing/2014/main" id="{D1D8D666-50D6-2D83-DC58-4F9AEA51951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1190" y="0"/>
            <a:ext cx="1499535" cy="2369510"/>
          </a:xfrm>
          <a:prstGeom prst="rect">
            <a:avLst/>
          </a:prstGeom>
          <a:noFill/>
        </p:spPr>
      </p:pic>
      <p:pic>
        <p:nvPicPr>
          <p:cNvPr id="5" name="Picture 4" descr="A black background with blue text&#10;&#10;AI-generated content may be incorrect.">
            <a:extLst>
              <a:ext uri="{FF2B5EF4-FFF2-40B4-BE49-F238E27FC236}">
                <a16:creationId xmlns:a16="http://schemas.microsoft.com/office/drawing/2014/main" id="{6C807B80-B1D2-930E-444F-F5341FE343EC}"/>
              </a:ext>
            </a:extLst>
          </p:cNvPr>
          <p:cNvPicPr>
            <a:picLocks noChangeAspect="1"/>
          </p:cNvPicPr>
          <p:nvPr/>
        </p:nvPicPr>
        <p:blipFill>
          <a:blip r:embed="rId4"/>
          <a:stretch>
            <a:fillRect/>
          </a:stretch>
        </p:blipFill>
        <p:spPr>
          <a:xfrm>
            <a:off x="10325369" y="226413"/>
            <a:ext cx="1617249" cy="787589"/>
          </a:xfrm>
          <a:prstGeom prst="rect">
            <a:avLst/>
          </a:prstGeom>
        </p:spPr>
      </p:pic>
    </p:spTree>
    <p:extLst>
      <p:ext uri="{BB962C8B-B14F-4D97-AF65-F5344CB8AC3E}">
        <p14:creationId xmlns:p14="http://schemas.microsoft.com/office/powerpoint/2010/main" val="42751431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30AD005-3442-4773-85AA-153729E1849F}"/>
              </a:ext>
            </a:extLst>
          </p:cNvPr>
          <p:cNvSpPr>
            <a:spLocks noGrp="1"/>
          </p:cNvSpPr>
          <p:nvPr>
            <p:ph type="title"/>
          </p:nvPr>
        </p:nvSpPr>
        <p:spPr>
          <a:xfrm>
            <a:off x="210313" y="365126"/>
            <a:ext cx="11859768" cy="628888"/>
          </a:xfrm>
          <a:prstGeom prst="rect">
            <a:avLst/>
          </a:prstGeom>
        </p:spPr>
        <p:txBody>
          <a:bodyPr/>
          <a:lstStyle/>
          <a:p>
            <a:r>
              <a:rPr lang="en-US" sz="2800" dirty="0">
                <a:solidFill>
                  <a:srgbClr val="0F5669"/>
                </a:solidFill>
                <a:latin typeface="Roboto" panose="02000000000000000000" pitchFamily="2" charset="0"/>
                <a:ea typeface="Roboto" panose="02000000000000000000" pitchFamily="2" charset="0"/>
                <a:cs typeface="Roboto" panose="02000000000000000000" pitchFamily="2" charset="0"/>
              </a:rPr>
              <a:t>FDA’s Categorization of Clinical Outcome Assessments</a:t>
            </a:r>
          </a:p>
        </p:txBody>
      </p:sp>
      <p:pic>
        <p:nvPicPr>
          <p:cNvPr id="16" name="Picture 15">
            <a:extLst>
              <a:ext uri="{FF2B5EF4-FFF2-40B4-BE49-F238E27FC236}">
                <a16:creationId xmlns:a16="http://schemas.microsoft.com/office/drawing/2014/main" id="{E1DF7485-7821-4917-8F52-B7D791EB7370}"/>
              </a:ext>
            </a:extLst>
          </p:cNvPr>
          <p:cNvPicPr>
            <a:picLocks noChangeAspect="1"/>
          </p:cNvPicPr>
          <p:nvPr/>
        </p:nvPicPr>
        <p:blipFill>
          <a:blip r:embed="rId3"/>
          <a:stretch>
            <a:fillRect/>
          </a:stretch>
        </p:blipFill>
        <p:spPr>
          <a:xfrm>
            <a:off x="1653631" y="1309494"/>
            <a:ext cx="8298641" cy="3663798"/>
          </a:xfrm>
          <a:prstGeom prst="rect">
            <a:avLst/>
          </a:prstGeom>
        </p:spPr>
      </p:pic>
      <p:sp>
        <p:nvSpPr>
          <p:cNvPr id="4" name="Rectangle: Top Corners Snipped 3">
            <a:extLst>
              <a:ext uri="{FF2B5EF4-FFF2-40B4-BE49-F238E27FC236}">
                <a16:creationId xmlns:a16="http://schemas.microsoft.com/office/drawing/2014/main" id="{EADA7B48-DB9F-D336-52CE-A542D46A5009}"/>
              </a:ext>
            </a:extLst>
          </p:cNvPr>
          <p:cNvSpPr/>
          <p:nvPr/>
        </p:nvSpPr>
        <p:spPr bwMode="auto">
          <a:xfrm>
            <a:off x="5509905" y="2670048"/>
            <a:ext cx="586095" cy="649224"/>
          </a:xfrm>
          <a:prstGeom prst="snip2SameRect">
            <a:avLst>
              <a:gd name="adj1" fmla="val 50000"/>
              <a:gd name="adj2" fmla="val 0"/>
            </a:avLst>
          </a:prstGeom>
          <a:blipFill dpi="0" rotWithShape="1">
            <a:blip r:embed="rId4"/>
            <a:srcRect/>
            <a:stretch>
              <a:fillRect l="-16000" r="-16000"/>
            </a:stretch>
          </a:blipFill>
          <a:ln w="38100"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effectLst/>
              <a:latin typeface="Arial" charset="0"/>
              <a:ea typeface="ＭＳ Ｐゴシック" charset="0"/>
            </a:endParaRPr>
          </a:p>
        </p:txBody>
      </p:sp>
      <p:sp>
        <p:nvSpPr>
          <p:cNvPr id="5" name="Rectangle: Top Corners Snipped 4">
            <a:extLst>
              <a:ext uri="{FF2B5EF4-FFF2-40B4-BE49-F238E27FC236}">
                <a16:creationId xmlns:a16="http://schemas.microsoft.com/office/drawing/2014/main" id="{0CCA35A5-2E37-9216-ACBC-D828050D57E9}"/>
              </a:ext>
            </a:extLst>
          </p:cNvPr>
          <p:cNvSpPr/>
          <p:nvPr/>
        </p:nvSpPr>
        <p:spPr bwMode="auto">
          <a:xfrm rot="16200000">
            <a:off x="7893773" y="3925277"/>
            <a:ext cx="763098" cy="877826"/>
          </a:xfrm>
          <a:prstGeom prst="snip2SameRect">
            <a:avLst>
              <a:gd name="adj1" fmla="val 0"/>
              <a:gd name="adj2" fmla="val 50000"/>
            </a:avLst>
          </a:prstGeom>
          <a:blipFill dpi="0" rotWithShape="0">
            <a:blip r:embed="rId5"/>
            <a:srcRect/>
            <a:stretch>
              <a:fillRect l="-35000" r="-35000"/>
            </a:stretch>
          </a:blipFill>
          <a:ln w="38100"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effectLst/>
              <a:latin typeface="Arial" charset="0"/>
              <a:ea typeface="ＭＳ Ｐゴシック" charset="0"/>
            </a:endParaRPr>
          </a:p>
        </p:txBody>
      </p:sp>
      <p:sp>
        <p:nvSpPr>
          <p:cNvPr id="7" name="TextBox 6">
            <a:extLst>
              <a:ext uri="{FF2B5EF4-FFF2-40B4-BE49-F238E27FC236}">
                <a16:creationId xmlns:a16="http://schemas.microsoft.com/office/drawing/2014/main" id="{435D4D25-8FF0-CCE8-CF77-818423CCF71C}"/>
              </a:ext>
            </a:extLst>
          </p:cNvPr>
          <p:cNvSpPr txBox="1"/>
          <p:nvPr/>
        </p:nvSpPr>
        <p:spPr>
          <a:xfrm>
            <a:off x="3950208" y="5949766"/>
            <a:ext cx="8522208" cy="384080"/>
          </a:xfrm>
          <a:prstGeom prst="rect">
            <a:avLst/>
          </a:prstGeom>
          <a:noFill/>
        </p:spPr>
        <p:txBody>
          <a:bodyPr wrap="square">
            <a:spAutoFit/>
          </a:bodyPr>
          <a:lstStyle/>
          <a:p>
            <a:pPr algn="ctr">
              <a:lnSpc>
                <a:spcPts val="2400"/>
              </a:lnSpc>
              <a:buNone/>
            </a:pPr>
            <a:r>
              <a:rPr lang="en-US" b="0" i="0" u="none" strike="noStrike" dirty="0">
                <a:solidFill>
                  <a:srgbClr val="1F1F1F"/>
                </a:solidFill>
                <a:effectLst/>
                <a:latin typeface="ElsevierSans"/>
                <a:hlinkClick r:id="rId6" tooltip="Go to International Review of Research in Developmental Disabilities on ScienceDirect"/>
              </a:rPr>
              <a:t>Farmer et al., 2022; International Review of Research in Developmental Disabilities</a:t>
            </a:r>
            <a:endParaRPr lang="en-US" b="0" i="0" dirty="0">
              <a:solidFill>
                <a:srgbClr val="1F1F1F"/>
              </a:solidFill>
              <a:effectLst/>
              <a:latin typeface="ElsevierSans"/>
            </a:endParaRPr>
          </a:p>
        </p:txBody>
      </p:sp>
      <p:sp>
        <p:nvSpPr>
          <p:cNvPr id="9" name="TextBox 8">
            <a:extLst>
              <a:ext uri="{FF2B5EF4-FFF2-40B4-BE49-F238E27FC236}">
                <a16:creationId xmlns:a16="http://schemas.microsoft.com/office/drawing/2014/main" id="{F47E9D5D-DBBF-9940-3D70-F6D036A65615}"/>
              </a:ext>
            </a:extLst>
          </p:cNvPr>
          <p:cNvSpPr txBox="1"/>
          <p:nvPr/>
        </p:nvSpPr>
        <p:spPr>
          <a:xfrm>
            <a:off x="727899" y="5122048"/>
            <a:ext cx="10732770" cy="461665"/>
          </a:xfrm>
          <a:prstGeom prst="rect">
            <a:avLst/>
          </a:prstGeom>
          <a:noFill/>
        </p:spPr>
        <p:txBody>
          <a:bodyPr wrap="square">
            <a:spAutoFit/>
          </a:bodyPr>
          <a:lstStyle/>
          <a:p>
            <a:r>
              <a:rPr lang="en-US" sz="1200" b="0" i="0" dirty="0">
                <a:solidFill>
                  <a:srgbClr val="1F1F1F"/>
                </a:solidFill>
                <a:effectLst/>
                <a:latin typeface="ElsevierGulliver"/>
              </a:rPr>
              <a:t>Note; Categories of clinical outcome assessment. Schematic illustrates how COAs may be categorized based on the responder, and that COAs for developmental concepts often combine aspects of more than one category. For each category, examples of COAs sometimes used in CGAND or neurodevelopmental disability studies are provided.</a:t>
            </a:r>
            <a:endParaRPr lang="en-US" sz="1200" dirty="0"/>
          </a:p>
        </p:txBody>
      </p:sp>
      <p:cxnSp>
        <p:nvCxnSpPr>
          <p:cNvPr id="8" name="Straight Arrow Connector 7">
            <a:extLst>
              <a:ext uri="{FF2B5EF4-FFF2-40B4-BE49-F238E27FC236}">
                <a16:creationId xmlns:a16="http://schemas.microsoft.com/office/drawing/2014/main" id="{387315A6-1714-4E5C-C76C-ECFD5CE4B1FF}"/>
              </a:ext>
            </a:extLst>
          </p:cNvPr>
          <p:cNvCxnSpPr/>
          <p:nvPr/>
        </p:nvCxnSpPr>
        <p:spPr>
          <a:xfrm>
            <a:off x="301816" y="994014"/>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11" name="Picture 10" descr="A black background with blue text&#10;&#10;AI-generated content may be incorrect.">
            <a:extLst>
              <a:ext uri="{FF2B5EF4-FFF2-40B4-BE49-F238E27FC236}">
                <a16:creationId xmlns:a16="http://schemas.microsoft.com/office/drawing/2014/main" id="{907E858C-D963-3B60-DDEC-2C13C7B516C5}"/>
              </a:ext>
            </a:extLst>
          </p:cNvPr>
          <p:cNvPicPr>
            <a:picLocks noChangeAspect="1"/>
          </p:cNvPicPr>
          <p:nvPr/>
        </p:nvPicPr>
        <p:blipFill>
          <a:blip r:embed="rId7"/>
          <a:stretch>
            <a:fillRect/>
          </a:stretch>
        </p:blipFill>
        <p:spPr>
          <a:xfrm>
            <a:off x="10325369" y="226413"/>
            <a:ext cx="1617249" cy="787589"/>
          </a:xfrm>
          <a:prstGeom prst="rect">
            <a:avLst/>
          </a:prstGeom>
        </p:spPr>
      </p:pic>
    </p:spTree>
    <p:extLst>
      <p:ext uri="{BB962C8B-B14F-4D97-AF65-F5344CB8AC3E}">
        <p14:creationId xmlns:p14="http://schemas.microsoft.com/office/powerpoint/2010/main" val="26344613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raphic 10" descr="Unicorn outline">
            <a:extLst>
              <a:ext uri="{FF2B5EF4-FFF2-40B4-BE49-F238E27FC236}">
                <a16:creationId xmlns:a16="http://schemas.microsoft.com/office/drawing/2014/main" id="{215B21FC-8717-0000-E4A3-EDB9D5E20D9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806067" y="1320142"/>
            <a:ext cx="2066724" cy="2066724"/>
          </a:xfrm>
          <a:prstGeom prst="rect">
            <a:avLst/>
          </a:prstGeom>
        </p:spPr>
      </p:pic>
      <p:sp>
        <p:nvSpPr>
          <p:cNvPr id="2" name="Title 1">
            <a:extLst>
              <a:ext uri="{FF2B5EF4-FFF2-40B4-BE49-F238E27FC236}">
                <a16:creationId xmlns:a16="http://schemas.microsoft.com/office/drawing/2014/main" id="{81060AD8-B7FF-963B-19BC-2F1E3CD1FB4A}"/>
              </a:ext>
            </a:extLst>
          </p:cNvPr>
          <p:cNvSpPr>
            <a:spLocks noGrp="1"/>
          </p:cNvSpPr>
          <p:nvPr>
            <p:ph type="title"/>
          </p:nvPr>
        </p:nvSpPr>
        <p:spPr/>
        <p:txBody>
          <a:bodyPr>
            <a:normAutofit fontScale="90000"/>
          </a:bodyPr>
          <a:lstStyle/>
          <a:p>
            <a:r>
              <a:rPr lang="en-US" b="1" dirty="0">
                <a:solidFill>
                  <a:srgbClr val="0F5669"/>
                </a:solidFill>
                <a:latin typeface="Roboto" panose="02000000000000000000" pitchFamily="2" charset="0"/>
                <a:ea typeface="Roboto" panose="02000000000000000000" pitchFamily="2" charset="0"/>
                <a:cs typeface="Roboto" panose="02000000000000000000" pitchFamily="2" charset="0"/>
              </a:rPr>
              <a:t>Why is this especially challenging in Genetic Conditions Associated with Neurodevelopmental disorders (GCAND)?</a:t>
            </a:r>
          </a:p>
        </p:txBody>
      </p:sp>
      <p:pic>
        <p:nvPicPr>
          <p:cNvPr id="1026" name="Picture 2" descr="Heterogeneity in Data and Samples for Statistics - Statistics By Jim">
            <a:extLst>
              <a:ext uri="{FF2B5EF4-FFF2-40B4-BE49-F238E27FC236}">
                <a16:creationId xmlns:a16="http://schemas.microsoft.com/office/drawing/2014/main" id="{C60E8747-CB70-6DFB-7F97-8195E447043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7740" y="1482443"/>
            <a:ext cx="1737373" cy="1685925"/>
          </a:xfrm>
          <a:custGeom>
            <a:avLst/>
            <a:gdLst>
              <a:gd name="csX0" fmla="*/ 0 w 1737373"/>
              <a:gd name="csY0" fmla="*/ 842963 h 1685925"/>
              <a:gd name="csX1" fmla="*/ 868687 w 1737373"/>
              <a:gd name="csY1" fmla="*/ 0 h 1685925"/>
              <a:gd name="csX2" fmla="*/ 1737374 w 1737373"/>
              <a:gd name="csY2" fmla="*/ 842963 h 1685925"/>
              <a:gd name="csX3" fmla="*/ 868687 w 1737373"/>
              <a:gd name="csY3" fmla="*/ 1685926 h 1685925"/>
              <a:gd name="csX4" fmla="*/ 0 w 1737373"/>
              <a:gd name="csY4" fmla="*/ 842963 h 1685925"/>
            </a:gdLst>
            <a:ahLst/>
            <a:cxnLst>
              <a:cxn ang="0">
                <a:pos x="csX0" y="csY0"/>
              </a:cxn>
              <a:cxn ang="0">
                <a:pos x="csX1" y="csY1"/>
              </a:cxn>
              <a:cxn ang="0">
                <a:pos x="csX2" y="csY2"/>
              </a:cxn>
              <a:cxn ang="0">
                <a:pos x="csX3" y="csY3"/>
              </a:cxn>
              <a:cxn ang="0">
                <a:pos x="csX4" y="csY4"/>
              </a:cxn>
            </a:cxnLst>
            <a:rect l="l" t="t" r="r" b="b"/>
            <a:pathLst>
              <a:path w="1737373" h="1685925" extrusionOk="0">
                <a:moveTo>
                  <a:pt x="0" y="842963"/>
                </a:moveTo>
                <a:cubicBezTo>
                  <a:pt x="-35138" y="279176"/>
                  <a:pt x="382688" y="-75680"/>
                  <a:pt x="868687" y="0"/>
                </a:cubicBezTo>
                <a:cubicBezTo>
                  <a:pt x="1250007" y="-23843"/>
                  <a:pt x="1706258" y="383268"/>
                  <a:pt x="1737374" y="842963"/>
                </a:cubicBezTo>
                <a:cubicBezTo>
                  <a:pt x="1761846" y="1360289"/>
                  <a:pt x="1376474" y="1674285"/>
                  <a:pt x="868687" y="1685926"/>
                </a:cubicBezTo>
                <a:cubicBezTo>
                  <a:pt x="423802" y="1687576"/>
                  <a:pt x="6138" y="1378647"/>
                  <a:pt x="0" y="842963"/>
                </a:cubicBezTo>
                <a:close/>
              </a:path>
            </a:pathLst>
          </a:custGeom>
          <a:noFill/>
          <a:ln w="57150">
            <a:solidFill>
              <a:schemeClr val="accent1"/>
            </a:solidFill>
            <a:extLst>
              <a:ext uri="{C807C97D-BFC1-408E-A445-0C87EB9F89A2}">
                <ask:lineSketchStyleProps xmlns:ask="http://schemas.microsoft.com/office/drawing/2018/sketchyshapes" sd="264327539">
                  <a:prstGeom prst="ellipse">
                    <a:avLst/>
                  </a:prstGeom>
                  <ask:type>
                    <ask:lineSketchFreehand/>
                  </ask:type>
                </ask:lineSketchStyleProps>
              </a:ext>
            </a:extLst>
          </a:ln>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B1A7AC4-8D04-4703-9513-966ADD02119B}"/>
              </a:ext>
            </a:extLst>
          </p:cNvPr>
          <p:cNvSpPr txBox="1"/>
          <p:nvPr/>
        </p:nvSpPr>
        <p:spPr>
          <a:xfrm>
            <a:off x="24202" y="3379141"/>
            <a:ext cx="4009628" cy="2862322"/>
          </a:xfrm>
          <a:prstGeom prst="rect">
            <a:avLst/>
          </a:prstGeom>
          <a:noFill/>
        </p:spPr>
        <p:txBody>
          <a:bodyPr wrap="square">
            <a:spAutoFit/>
          </a:bodyPr>
          <a:lstStyle/>
          <a:p>
            <a:pPr marL="285737"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Single COI often elusive</a:t>
            </a:r>
          </a:p>
          <a:p>
            <a:pPr marL="285737"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Validity and responsiveness of common solutions – including most disease severity scales – is often lacking</a:t>
            </a:r>
          </a:p>
          <a:p>
            <a:pPr marL="742913" lvl="1"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COAs that cover multiple discrete COIs </a:t>
            </a:r>
          </a:p>
          <a:p>
            <a:pPr marL="742913" lvl="1"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“composite endpoints” that combine multiple COAs</a:t>
            </a:r>
          </a:p>
          <a:p>
            <a:pPr marL="285737"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Multiple endpoints reduces power</a:t>
            </a:r>
          </a:p>
        </p:txBody>
      </p:sp>
      <p:sp>
        <p:nvSpPr>
          <p:cNvPr id="5" name="TextBox 4">
            <a:extLst>
              <a:ext uri="{FF2B5EF4-FFF2-40B4-BE49-F238E27FC236}">
                <a16:creationId xmlns:a16="http://schemas.microsoft.com/office/drawing/2014/main" id="{AE00817F-9C87-A389-EEA5-D36F7B187901}"/>
              </a:ext>
            </a:extLst>
          </p:cNvPr>
          <p:cNvSpPr txBox="1"/>
          <p:nvPr/>
        </p:nvSpPr>
        <p:spPr>
          <a:xfrm>
            <a:off x="632947" y="2173915"/>
            <a:ext cx="2383591" cy="369332"/>
          </a:xfrm>
          <a:custGeom>
            <a:avLst/>
            <a:gdLst>
              <a:gd name="csX0" fmla="*/ 0 w 2383591"/>
              <a:gd name="csY0" fmla="*/ 0 h 369332"/>
              <a:gd name="csX1" fmla="*/ 548226 w 2383591"/>
              <a:gd name="csY1" fmla="*/ 0 h 369332"/>
              <a:gd name="csX2" fmla="*/ 1191796 w 2383591"/>
              <a:gd name="csY2" fmla="*/ 0 h 369332"/>
              <a:gd name="csX3" fmla="*/ 1835365 w 2383591"/>
              <a:gd name="csY3" fmla="*/ 0 h 369332"/>
              <a:gd name="csX4" fmla="*/ 2383591 w 2383591"/>
              <a:gd name="csY4" fmla="*/ 0 h 369332"/>
              <a:gd name="csX5" fmla="*/ 2383591 w 2383591"/>
              <a:gd name="csY5" fmla="*/ 369332 h 369332"/>
              <a:gd name="csX6" fmla="*/ 1763857 w 2383591"/>
              <a:gd name="csY6" fmla="*/ 369332 h 369332"/>
              <a:gd name="csX7" fmla="*/ 1167960 w 2383591"/>
              <a:gd name="csY7" fmla="*/ 369332 h 369332"/>
              <a:gd name="csX8" fmla="*/ 524390 w 2383591"/>
              <a:gd name="csY8" fmla="*/ 369332 h 369332"/>
              <a:gd name="csX9" fmla="*/ 0 w 2383591"/>
              <a:gd name="csY9" fmla="*/ 369332 h 369332"/>
              <a:gd name="csX10" fmla="*/ 0 w 2383591"/>
              <a:gd name="csY10" fmla="*/ 0 h 3693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383591" h="369332" fill="none" extrusionOk="0">
                <a:moveTo>
                  <a:pt x="0" y="0"/>
                </a:moveTo>
                <a:cubicBezTo>
                  <a:pt x="187118" y="10330"/>
                  <a:pt x="393202" y="19453"/>
                  <a:pt x="548226" y="0"/>
                </a:cubicBezTo>
                <a:cubicBezTo>
                  <a:pt x="703250" y="-19453"/>
                  <a:pt x="957318" y="-25006"/>
                  <a:pt x="1191796" y="0"/>
                </a:cubicBezTo>
                <a:cubicBezTo>
                  <a:pt x="1426274" y="25006"/>
                  <a:pt x="1553921" y="23332"/>
                  <a:pt x="1835365" y="0"/>
                </a:cubicBezTo>
                <a:cubicBezTo>
                  <a:pt x="2116809" y="-23332"/>
                  <a:pt x="2189035" y="10369"/>
                  <a:pt x="2383591" y="0"/>
                </a:cubicBezTo>
                <a:cubicBezTo>
                  <a:pt x="2390810" y="119004"/>
                  <a:pt x="2367778" y="202724"/>
                  <a:pt x="2383591" y="369332"/>
                </a:cubicBezTo>
                <a:cubicBezTo>
                  <a:pt x="2205175" y="355469"/>
                  <a:pt x="1966466" y="366171"/>
                  <a:pt x="1763857" y="369332"/>
                </a:cubicBezTo>
                <a:cubicBezTo>
                  <a:pt x="1561248" y="372493"/>
                  <a:pt x="1339220" y="341512"/>
                  <a:pt x="1167960" y="369332"/>
                </a:cubicBezTo>
                <a:cubicBezTo>
                  <a:pt x="996700" y="397152"/>
                  <a:pt x="796663" y="399555"/>
                  <a:pt x="524390" y="369332"/>
                </a:cubicBezTo>
                <a:cubicBezTo>
                  <a:pt x="252117" y="339110"/>
                  <a:pt x="232563" y="356346"/>
                  <a:pt x="0" y="369332"/>
                </a:cubicBezTo>
                <a:cubicBezTo>
                  <a:pt x="17661" y="231093"/>
                  <a:pt x="6140" y="144201"/>
                  <a:pt x="0" y="0"/>
                </a:cubicBezTo>
                <a:close/>
              </a:path>
              <a:path w="2383591" h="369332" stroke="0" extrusionOk="0">
                <a:moveTo>
                  <a:pt x="0" y="0"/>
                </a:moveTo>
                <a:cubicBezTo>
                  <a:pt x="269700" y="19483"/>
                  <a:pt x="277256" y="5715"/>
                  <a:pt x="548226" y="0"/>
                </a:cubicBezTo>
                <a:cubicBezTo>
                  <a:pt x="819196" y="-5715"/>
                  <a:pt x="916271" y="-19911"/>
                  <a:pt x="1120288" y="0"/>
                </a:cubicBezTo>
                <a:cubicBezTo>
                  <a:pt x="1324305" y="19911"/>
                  <a:pt x="1540397" y="-7215"/>
                  <a:pt x="1763857" y="0"/>
                </a:cubicBezTo>
                <a:cubicBezTo>
                  <a:pt x="1987317" y="7215"/>
                  <a:pt x="2099765" y="27760"/>
                  <a:pt x="2383591" y="0"/>
                </a:cubicBezTo>
                <a:cubicBezTo>
                  <a:pt x="2371711" y="84467"/>
                  <a:pt x="2401125" y="220066"/>
                  <a:pt x="2383591" y="369332"/>
                </a:cubicBezTo>
                <a:cubicBezTo>
                  <a:pt x="2185816" y="366256"/>
                  <a:pt x="2055079" y="372587"/>
                  <a:pt x="1740021" y="369332"/>
                </a:cubicBezTo>
                <a:cubicBezTo>
                  <a:pt x="1424963" y="366078"/>
                  <a:pt x="1428029" y="352041"/>
                  <a:pt x="1120288" y="369332"/>
                </a:cubicBezTo>
                <a:cubicBezTo>
                  <a:pt x="812547" y="386623"/>
                  <a:pt x="406988" y="369644"/>
                  <a:pt x="0" y="369332"/>
                </a:cubicBezTo>
                <a:cubicBezTo>
                  <a:pt x="-6476" y="218724"/>
                  <a:pt x="9159" y="98353"/>
                  <a:pt x="0" y="0"/>
                </a:cubicBezTo>
                <a:close/>
              </a:path>
            </a:pathLst>
          </a:custGeom>
          <a:solidFill>
            <a:schemeClr val="bg1"/>
          </a:solidFill>
          <a:ln w="57150">
            <a:solidFill>
              <a:schemeClr val="accent1"/>
            </a:solidFill>
            <a:extLst>
              <a:ext uri="{C807C97D-BFC1-408E-A445-0C87EB9F89A2}">
                <ask:lineSketchStyleProps xmlns:ask="http://schemas.microsoft.com/office/drawing/2018/sketchyshapes" sd="4185301577">
                  <a:prstGeom prst="rect">
                    <a:avLst/>
                  </a:prstGeom>
                  <ask:type>
                    <ask:lineSketchFreehand/>
                  </ask:type>
                </ask:lineSketchStyleProps>
              </a:ext>
            </a:extLst>
          </a:ln>
        </p:spPr>
        <p:txBody>
          <a:bodyPr wrap="square" anchor="ctr">
            <a:spAutoFit/>
          </a:bodyPr>
          <a:lstStyle/>
          <a:p>
            <a:pPr algn="ctr"/>
            <a:r>
              <a:rPr lang="en-US" b="1" dirty="0">
                <a:solidFill>
                  <a:schemeClr val="accent1"/>
                </a:solidFill>
                <a:latin typeface="Times New Roman" panose="02020603050405020304" pitchFamily="18" charset="0"/>
              </a:rPr>
              <a:t>Heterogeneous</a:t>
            </a:r>
            <a:endParaRPr lang="en-US" dirty="0">
              <a:solidFill>
                <a:schemeClr val="accent1"/>
              </a:solidFill>
              <a:latin typeface="Times New Roman" panose="02020603050405020304" pitchFamily="18" charset="0"/>
            </a:endParaRPr>
          </a:p>
        </p:txBody>
      </p:sp>
      <p:sp>
        <p:nvSpPr>
          <p:cNvPr id="7" name="TextBox 6">
            <a:extLst>
              <a:ext uri="{FF2B5EF4-FFF2-40B4-BE49-F238E27FC236}">
                <a16:creationId xmlns:a16="http://schemas.microsoft.com/office/drawing/2014/main" id="{79F7F3DD-7D35-0661-3DD7-66C006DE75BD}"/>
              </a:ext>
            </a:extLst>
          </p:cNvPr>
          <p:cNvSpPr txBox="1"/>
          <p:nvPr/>
        </p:nvSpPr>
        <p:spPr>
          <a:xfrm>
            <a:off x="8663931" y="2173916"/>
            <a:ext cx="2383591" cy="369332"/>
          </a:xfrm>
          <a:custGeom>
            <a:avLst/>
            <a:gdLst>
              <a:gd name="csX0" fmla="*/ 0 w 2383591"/>
              <a:gd name="csY0" fmla="*/ 0 h 369332"/>
              <a:gd name="csX1" fmla="*/ 548226 w 2383591"/>
              <a:gd name="csY1" fmla="*/ 0 h 369332"/>
              <a:gd name="csX2" fmla="*/ 1191796 w 2383591"/>
              <a:gd name="csY2" fmla="*/ 0 h 369332"/>
              <a:gd name="csX3" fmla="*/ 1835365 w 2383591"/>
              <a:gd name="csY3" fmla="*/ 0 h 369332"/>
              <a:gd name="csX4" fmla="*/ 2383591 w 2383591"/>
              <a:gd name="csY4" fmla="*/ 0 h 369332"/>
              <a:gd name="csX5" fmla="*/ 2383591 w 2383591"/>
              <a:gd name="csY5" fmla="*/ 369332 h 369332"/>
              <a:gd name="csX6" fmla="*/ 1763857 w 2383591"/>
              <a:gd name="csY6" fmla="*/ 369332 h 369332"/>
              <a:gd name="csX7" fmla="*/ 1167960 w 2383591"/>
              <a:gd name="csY7" fmla="*/ 369332 h 369332"/>
              <a:gd name="csX8" fmla="*/ 524390 w 2383591"/>
              <a:gd name="csY8" fmla="*/ 369332 h 369332"/>
              <a:gd name="csX9" fmla="*/ 0 w 2383591"/>
              <a:gd name="csY9" fmla="*/ 369332 h 369332"/>
              <a:gd name="csX10" fmla="*/ 0 w 2383591"/>
              <a:gd name="csY10" fmla="*/ 0 h 3693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383591" h="369332" fill="none" extrusionOk="0">
                <a:moveTo>
                  <a:pt x="0" y="0"/>
                </a:moveTo>
                <a:cubicBezTo>
                  <a:pt x="187118" y="10330"/>
                  <a:pt x="393202" y="19453"/>
                  <a:pt x="548226" y="0"/>
                </a:cubicBezTo>
                <a:cubicBezTo>
                  <a:pt x="703250" y="-19453"/>
                  <a:pt x="957318" y="-25006"/>
                  <a:pt x="1191796" y="0"/>
                </a:cubicBezTo>
                <a:cubicBezTo>
                  <a:pt x="1426274" y="25006"/>
                  <a:pt x="1553921" y="23332"/>
                  <a:pt x="1835365" y="0"/>
                </a:cubicBezTo>
                <a:cubicBezTo>
                  <a:pt x="2116809" y="-23332"/>
                  <a:pt x="2189035" y="10369"/>
                  <a:pt x="2383591" y="0"/>
                </a:cubicBezTo>
                <a:cubicBezTo>
                  <a:pt x="2390810" y="119004"/>
                  <a:pt x="2367778" y="202724"/>
                  <a:pt x="2383591" y="369332"/>
                </a:cubicBezTo>
                <a:cubicBezTo>
                  <a:pt x="2205175" y="355469"/>
                  <a:pt x="1966466" y="366171"/>
                  <a:pt x="1763857" y="369332"/>
                </a:cubicBezTo>
                <a:cubicBezTo>
                  <a:pt x="1561248" y="372493"/>
                  <a:pt x="1339220" y="341512"/>
                  <a:pt x="1167960" y="369332"/>
                </a:cubicBezTo>
                <a:cubicBezTo>
                  <a:pt x="996700" y="397152"/>
                  <a:pt x="796663" y="399555"/>
                  <a:pt x="524390" y="369332"/>
                </a:cubicBezTo>
                <a:cubicBezTo>
                  <a:pt x="252117" y="339110"/>
                  <a:pt x="232563" y="356346"/>
                  <a:pt x="0" y="369332"/>
                </a:cubicBezTo>
                <a:cubicBezTo>
                  <a:pt x="17661" y="231093"/>
                  <a:pt x="6140" y="144201"/>
                  <a:pt x="0" y="0"/>
                </a:cubicBezTo>
                <a:close/>
              </a:path>
              <a:path w="2383591" h="369332" stroke="0" extrusionOk="0">
                <a:moveTo>
                  <a:pt x="0" y="0"/>
                </a:moveTo>
                <a:cubicBezTo>
                  <a:pt x="269700" y="19483"/>
                  <a:pt x="277256" y="5715"/>
                  <a:pt x="548226" y="0"/>
                </a:cubicBezTo>
                <a:cubicBezTo>
                  <a:pt x="819196" y="-5715"/>
                  <a:pt x="916271" y="-19911"/>
                  <a:pt x="1120288" y="0"/>
                </a:cubicBezTo>
                <a:cubicBezTo>
                  <a:pt x="1324305" y="19911"/>
                  <a:pt x="1540397" y="-7215"/>
                  <a:pt x="1763857" y="0"/>
                </a:cubicBezTo>
                <a:cubicBezTo>
                  <a:pt x="1987317" y="7215"/>
                  <a:pt x="2099765" y="27760"/>
                  <a:pt x="2383591" y="0"/>
                </a:cubicBezTo>
                <a:cubicBezTo>
                  <a:pt x="2371711" y="84467"/>
                  <a:pt x="2401125" y="220066"/>
                  <a:pt x="2383591" y="369332"/>
                </a:cubicBezTo>
                <a:cubicBezTo>
                  <a:pt x="2185816" y="366256"/>
                  <a:pt x="2055079" y="372587"/>
                  <a:pt x="1740021" y="369332"/>
                </a:cubicBezTo>
                <a:cubicBezTo>
                  <a:pt x="1424963" y="366078"/>
                  <a:pt x="1428029" y="352041"/>
                  <a:pt x="1120288" y="369332"/>
                </a:cubicBezTo>
                <a:cubicBezTo>
                  <a:pt x="812547" y="386623"/>
                  <a:pt x="406988" y="369644"/>
                  <a:pt x="0" y="369332"/>
                </a:cubicBezTo>
                <a:cubicBezTo>
                  <a:pt x="-6476" y="218724"/>
                  <a:pt x="9159" y="98353"/>
                  <a:pt x="0" y="0"/>
                </a:cubicBezTo>
                <a:close/>
              </a:path>
            </a:pathLst>
          </a:custGeom>
          <a:solidFill>
            <a:schemeClr val="bg1"/>
          </a:solidFill>
          <a:ln w="57150">
            <a:solidFill>
              <a:schemeClr val="accent1"/>
            </a:solidFill>
            <a:extLst>
              <a:ext uri="{C807C97D-BFC1-408E-A445-0C87EB9F89A2}">
                <ask:lineSketchStyleProps xmlns:ask="http://schemas.microsoft.com/office/drawing/2018/sketchyshapes" sd="4185301577">
                  <a:prstGeom prst="rect">
                    <a:avLst/>
                  </a:prstGeom>
                  <ask:type>
                    <ask:lineSketchFreehand/>
                  </ask:type>
                </ask:lineSketchStyleProps>
              </a:ext>
            </a:extLst>
          </a:ln>
        </p:spPr>
        <p:txBody>
          <a:bodyPr wrap="square" anchor="ctr">
            <a:spAutoFit/>
          </a:bodyPr>
          <a:lstStyle/>
          <a:p>
            <a:pPr algn="ctr"/>
            <a:r>
              <a:rPr lang="en-US" b="1" dirty="0">
                <a:solidFill>
                  <a:schemeClr val="accent1"/>
                </a:solidFill>
                <a:latin typeface="Times New Roman" panose="02020603050405020304" pitchFamily="18" charset="0"/>
              </a:rPr>
              <a:t>Rare</a:t>
            </a:r>
          </a:p>
        </p:txBody>
      </p:sp>
      <p:sp>
        <p:nvSpPr>
          <p:cNvPr id="13" name="TextBox 12">
            <a:extLst>
              <a:ext uri="{FF2B5EF4-FFF2-40B4-BE49-F238E27FC236}">
                <a16:creationId xmlns:a16="http://schemas.microsoft.com/office/drawing/2014/main" id="{441DCA5A-A080-BAF5-E4D9-80D5850942E0}"/>
              </a:ext>
            </a:extLst>
          </p:cNvPr>
          <p:cNvSpPr txBox="1"/>
          <p:nvPr/>
        </p:nvSpPr>
        <p:spPr>
          <a:xfrm>
            <a:off x="8143890" y="3379143"/>
            <a:ext cx="4009628" cy="1477328"/>
          </a:xfrm>
          <a:prstGeom prst="rect">
            <a:avLst/>
          </a:prstGeom>
          <a:noFill/>
        </p:spPr>
        <p:txBody>
          <a:bodyPr wrap="square">
            <a:spAutoFit/>
          </a:bodyPr>
          <a:lstStyle/>
          <a:p>
            <a:pPr marL="285737"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Burden to show that existing COAs valid for your context</a:t>
            </a:r>
          </a:p>
          <a:p>
            <a:pPr marL="285737"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If no valid COA, must create new</a:t>
            </a:r>
          </a:p>
          <a:p>
            <a:pPr marL="285737"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Either way – techniques usually require large samples!</a:t>
            </a:r>
          </a:p>
        </p:txBody>
      </p:sp>
      <p:pic>
        <p:nvPicPr>
          <p:cNvPr id="17" name="Graphic 16" descr="Hockey Stick Curve Graph with solid fill">
            <a:extLst>
              <a:ext uri="{FF2B5EF4-FFF2-40B4-BE49-F238E27FC236}">
                <a16:creationId xmlns:a16="http://schemas.microsoft.com/office/drawing/2014/main" id="{EC0CA602-6D8F-387C-871C-FA7A313B0F6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86303" y="1136731"/>
            <a:ext cx="2322151" cy="2322151"/>
          </a:xfrm>
          <a:prstGeom prst="rect">
            <a:avLst/>
          </a:prstGeom>
        </p:spPr>
      </p:pic>
      <p:sp>
        <p:nvSpPr>
          <p:cNvPr id="19" name="TextBox 18">
            <a:extLst>
              <a:ext uri="{FF2B5EF4-FFF2-40B4-BE49-F238E27FC236}">
                <a16:creationId xmlns:a16="http://schemas.microsoft.com/office/drawing/2014/main" id="{583C2424-7F77-78F1-F7A0-58AD2D62AA7E}"/>
              </a:ext>
            </a:extLst>
          </p:cNvPr>
          <p:cNvSpPr txBox="1"/>
          <p:nvPr/>
        </p:nvSpPr>
        <p:spPr>
          <a:xfrm>
            <a:off x="4544167" y="2173916"/>
            <a:ext cx="2383591" cy="369332"/>
          </a:xfrm>
          <a:custGeom>
            <a:avLst/>
            <a:gdLst>
              <a:gd name="csX0" fmla="*/ 0 w 2383591"/>
              <a:gd name="csY0" fmla="*/ 0 h 369332"/>
              <a:gd name="csX1" fmla="*/ 548226 w 2383591"/>
              <a:gd name="csY1" fmla="*/ 0 h 369332"/>
              <a:gd name="csX2" fmla="*/ 1191796 w 2383591"/>
              <a:gd name="csY2" fmla="*/ 0 h 369332"/>
              <a:gd name="csX3" fmla="*/ 1835365 w 2383591"/>
              <a:gd name="csY3" fmla="*/ 0 h 369332"/>
              <a:gd name="csX4" fmla="*/ 2383591 w 2383591"/>
              <a:gd name="csY4" fmla="*/ 0 h 369332"/>
              <a:gd name="csX5" fmla="*/ 2383591 w 2383591"/>
              <a:gd name="csY5" fmla="*/ 369332 h 369332"/>
              <a:gd name="csX6" fmla="*/ 1763857 w 2383591"/>
              <a:gd name="csY6" fmla="*/ 369332 h 369332"/>
              <a:gd name="csX7" fmla="*/ 1167960 w 2383591"/>
              <a:gd name="csY7" fmla="*/ 369332 h 369332"/>
              <a:gd name="csX8" fmla="*/ 524390 w 2383591"/>
              <a:gd name="csY8" fmla="*/ 369332 h 369332"/>
              <a:gd name="csX9" fmla="*/ 0 w 2383591"/>
              <a:gd name="csY9" fmla="*/ 369332 h 369332"/>
              <a:gd name="csX10" fmla="*/ 0 w 2383591"/>
              <a:gd name="csY10" fmla="*/ 0 h 3693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383591" h="369332" fill="none" extrusionOk="0">
                <a:moveTo>
                  <a:pt x="0" y="0"/>
                </a:moveTo>
                <a:cubicBezTo>
                  <a:pt x="187118" y="10330"/>
                  <a:pt x="393202" y="19453"/>
                  <a:pt x="548226" y="0"/>
                </a:cubicBezTo>
                <a:cubicBezTo>
                  <a:pt x="703250" y="-19453"/>
                  <a:pt x="957318" y="-25006"/>
                  <a:pt x="1191796" y="0"/>
                </a:cubicBezTo>
                <a:cubicBezTo>
                  <a:pt x="1426274" y="25006"/>
                  <a:pt x="1553921" y="23332"/>
                  <a:pt x="1835365" y="0"/>
                </a:cubicBezTo>
                <a:cubicBezTo>
                  <a:pt x="2116809" y="-23332"/>
                  <a:pt x="2189035" y="10369"/>
                  <a:pt x="2383591" y="0"/>
                </a:cubicBezTo>
                <a:cubicBezTo>
                  <a:pt x="2390810" y="119004"/>
                  <a:pt x="2367778" y="202724"/>
                  <a:pt x="2383591" y="369332"/>
                </a:cubicBezTo>
                <a:cubicBezTo>
                  <a:pt x="2205175" y="355469"/>
                  <a:pt x="1966466" y="366171"/>
                  <a:pt x="1763857" y="369332"/>
                </a:cubicBezTo>
                <a:cubicBezTo>
                  <a:pt x="1561248" y="372493"/>
                  <a:pt x="1339220" y="341512"/>
                  <a:pt x="1167960" y="369332"/>
                </a:cubicBezTo>
                <a:cubicBezTo>
                  <a:pt x="996700" y="397152"/>
                  <a:pt x="796663" y="399555"/>
                  <a:pt x="524390" y="369332"/>
                </a:cubicBezTo>
                <a:cubicBezTo>
                  <a:pt x="252117" y="339110"/>
                  <a:pt x="232563" y="356346"/>
                  <a:pt x="0" y="369332"/>
                </a:cubicBezTo>
                <a:cubicBezTo>
                  <a:pt x="17661" y="231093"/>
                  <a:pt x="6140" y="144201"/>
                  <a:pt x="0" y="0"/>
                </a:cubicBezTo>
                <a:close/>
              </a:path>
              <a:path w="2383591" h="369332" stroke="0" extrusionOk="0">
                <a:moveTo>
                  <a:pt x="0" y="0"/>
                </a:moveTo>
                <a:cubicBezTo>
                  <a:pt x="269700" y="19483"/>
                  <a:pt x="277256" y="5715"/>
                  <a:pt x="548226" y="0"/>
                </a:cubicBezTo>
                <a:cubicBezTo>
                  <a:pt x="819196" y="-5715"/>
                  <a:pt x="916271" y="-19911"/>
                  <a:pt x="1120288" y="0"/>
                </a:cubicBezTo>
                <a:cubicBezTo>
                  <a:pt x="1324305" y="19911"/>
                  <a:pt x="1540397" y="-7215"/>
                  <a:pt x="1763857" y="0"/>
                </a:cubicBezTo>
                <a:cubicBezTo>
                  <a:pt x="1987317" y="7215"/>
                  <a:pt x="2099765" y="27760"/>
                  <a:pt x="2383591" y="0"/>
                </a:cubicBezTo>
                <a:cubicBezTo>
                  <a:pt x="2371711" y="84467"/>
                  <a:pt x="2401125" y="220066"/>
                  <a:pt x="2383591" y="369332"/>
                </a:cubicBezTo>
                <a:cubicBezTo>
                  <a:pt x="2185816" y="366256"/>
                  <a:pt x="2055079" y="372587"/>
                  <a:pt x="1740021" y="369332"/>
                </a:cubicBezTo>
                <a:cubicBezTo>
                  <a:pt x="1424963" y="366078"/>
                  <a:pt x="1428029" y="352041"/>
                  <a:pt x="1120288" y="369332"/>
                </a:cubicBezTo>
                <a:cubicBezTo>
                  <a:pt x="812547" y="386623"/>
                  <a:pt x="406988" y="369644"/>
                  <a:pt x="0" y="369332"/>
                </a:cubicBezTo>
                <a:cubicBezTo>
                  <a:pt x="-6476" y="218724"/>
                  <a:pt x="9159" y="98353"/>
                  <a:pt x="0" y="0"/>
                </a:cubicBezTo>
                <a:close/>
              </a:path>
            </a:pathLst>
          </a:custGeom>
          <a:solidFill>
            <a:schemeClr val="bg1"/>
          </a:solidFill>
          <a:ln w="57150">
            <a:solidFill>
              <a:schemeClr val="accent1"/>
            </a:solidFill>
            <a:extLst>
              <a:ext uri="{C807C97D-BFC1-408E-A445-0C87EB9F89A2}">
                <ask:lineSketchStyleProps xmlns:ask="http://schemas.microsoft.com/office/drawing/2018/sketchyshapes" sd="4185301577">
                  <a:prstGeom prst="rect">
                    <a:avLst/>
                  </a:prstGeom>
                  <ask:type>
                    <ask:lineSketchFreehand/>
                  </ask:type>
                </ask:lineSketchStyleProps>
              </a:ext>
            </a:extLst>
          </a:ln>
        </p:spPr>
        <p:txBody>
          <a:bodyPr wrap="square" anchor="ctr">
            <a:spAutoFit/>
          </a:bodyPr>
          <a:lstStyle/>
          <a:p>
            <a:pPr algn="ctr"/>
            <a:r>
              <a:rPr lang="en-US" b="1" dirty="0">
                <a:solidFill>
                  <a:schemeClr val="accent1"/>
                </a:solidFill>
                <a:latin typeface="Times New Roman" panose="02020603050405020304" pitchFamily="18" charset="0"/>
              </a:rPr>
              <a:t>Developmental</a:t>
            </a:r>
          </a:p>
        </p:txBody>
      </p:sp>
      <p:sp>
        <p:nvSpPr>
          <p:cNvPr id="20" name="TextBox 19">
            <a:extLst>
              <a:ext uri="{FF2B5EF4-FFF2-40B4-BE49-F238E27FC236}">
                <a16:creationId xmlns:a16="http://schemas.microsoft.com/office/drawing/2014/main" id="{15D1EB65-5AAE-2B65-06C0-72014C35A58C}"/>
              </a:ext>
            </a:extLst>
          </p:cNvPr>
          <p:cNvSpPr txBox="1"/>
          <p:nvPr/>
        </p:nvSpPr>
        <p:spPr>
          <a:xfrm>
            <a:off x="4033830" y="3379140"/>
            <a:ext cx="4009628" cy="2308324"/>
          </a:xfrm>
          <a:prstGeom prst="rect">
            <a:avLst/>
          </a:prstGeom>
          <a:noFill/>
        </p:spPr>
        <p:txBody>
          <a:bodyPr wrap="square">
            <a:spAutoFit/>
          </a:bodyPr>
          <a:lstStyle/>
          <a:p>
            <a:pPr marL="285737"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Timing of endpoint </a:t>
            </a:r>
            <a:r>
              <a:rPr lang="en-US" i="1" dirty="0">
                <a:solidFill>
                  <a:srgbClr val="000000"/>
                </a:solidFill>
                <a:latin typeface="Roboto" panose="02000000000000000000" pitchFamily="2" charset="0"/>
                <a:ea typeface="Roboto" panose="02000000000000000000" pitchFamily="2" charset="0"/>
                <a:cs typeface="Roboto" panose="02000000000000000000" pitchFamily="2" charset="0"/>
              </a:rPr>
              <a:t>really</a:t>
            </a: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 matters </a:t>
            </a:r>
          </a:p>
          <a:p>
            <a:pPr marL="285737"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COI and COA selection can depend heavily on individual factors</a:t>
            </a:r>
          </a:p>
          <a:p>
            <a:pPr marL="285737"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Even for single COI, often no single COA that will work for everyone</a:t>
            </a:r>
          </a:p>
          <a:p>
            <a:pPr marL="285737" indent="-285737">
              <a:buFont typeface="Arial" panose="020B0604020202020204" pitchFamily="34" charset="0"/>
              <a:buChar char="•"/>
            </a:pPr>
            <a:r>
              <a:rPr lang="en-US" dirty="0">
                <a:solidFill>
                  <a:srgbClr val="000000"/>
                </a:solidFill>
                <a:latin typeface="Roboto" panose="02000000000000000000" pitchFamily="2" charset="0"/>
                <a:ea typeface="Roboto" panose="02000000000000000000" pitchFamily="2" charset="0"/>
                <a:cs typeface="Roboto" panose="02000000000000000000" pitchFamily="2" charset="0"/>
              </a:rPr>
              <a:t>Interconnectedness of outcomes – improvement in one COI may cause “worsening” in another</a:t>
            </a:r>
          </a:p>
        </p:txBody>
      </p:sp>
      <p:sp>
        <p:nvSpPr>
          <p:cNvPr id="6" name="TextBox 5">
            <a:extLst>
              <a:ext uri="{FF2B5EF4-FFF2-40B4-BE49-F238E27FC236}">
                <a16:creationId xmlns:a16="http://schemas.microsoft.com/office/drawing/2014/main" id="{08EF98D7-A92B-8A3A-0ADC-AA1BAE042C41}"/>
              </a:ext>
            </a:extLst>
          </p:cNvPr>
          <p:cNvSpPr txBox="1"/>
          <p:nvPr/>
        </p:nvSpPr>
        <p:spPr>
          <a:xfrm>
            <a:off x="9642764" y="6129189"/>
            <a:ext cx="2299854" cy="369332"/>
          </a:xfrm>
          <a:prstGeom prst="rect">
            <a:avLst/>
          </a:prstGeom>
          <a:noFill/>
        </p:spPr>
        <p:txBody>
          <a:bodyPr wrap="square" rtlCol="0">
            <a:spAutoFit/>
          </a:bodyPr>
          <a:lstStyle/>
          <a:p>
            <a:pPr algn="r"/>
            <a:r>
              <a:rPr lang="en-US" i="1" dirty="0">
                <a:solidFill>
                  <a:srgbClr val="40B6AD"/>
                </a:solidFill>
                <a:latin typeface="Arial" panose="020B0604020202020204" pitchFamily="34" charset="0"/>
                <a:cs typeface="Arial" panose="020B0604020202020204" pitchFamily="34" charset="0"/>
              </a:rPr>
              <a:t>#RDDS2026</a:t>
            </a:r>
          </a:p>
        </p:txBody>
      </p:sp>
    </p:spTree>
    <p:extLst>
      <p:ext uri="{BB962C8B-B14F-4D97-AF65-F5344CB8AC3E}">
        <p14:creationId xmlns:p14="http://schemas.microsoft.com/office/powerpoint/2010/main" val="1173413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 graph of different colored lines&#10;&#10;AI-generated content may be incorrect.">
            <a:extLst>
              <a:ext uri="{FF2B5EF4-FFF2-40B4-BE49-F238E27FC236}">
                <a16:creationId xmlns:a16="http://schemas.microsoft.com/office/drawing/2014/main" id="{6FD04525-64B0-BC18-2E68-553D4C6440D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50283" y="68262"/>
            <a:ext cx="7468305" cy="6721475"/>
          </a:xfrm>
          <a:prstGeom prst="rect">
            <a:avLst/>
          </a:prstGeom>
          <a:solidFill>
            <a:srgbClr val="FFFFFF"/>
          </a:solidFill>
        </p:spPr>
      </p:pic>
      <p:sp>
        <p:nvSpPr>
          <p:cNvPr id="2" name="TextBox 1">
            <a:extLst>
              <a:ext uri="{FF2B5EF4-FFF2-40B4-BE49-F238E27FC236}">
                <a16:creationId xmlns:a16="http://schemas.microsoft.com/office/drawing/2014/main" id="{2195F412-2E29-9D7D-5314-420D2878B3A1}"/>
              </a:ext>
            </a:extLst>
          </p:cNvPr>
          <p:cNvSpPr txBox="1"/>
          <p:nvPr/>
        </p:nvSpPr>
        <p:spPr>
          <a:xfrm>
            <a:off x="8348472" y="6181344"/>
            <a:ext cx="3319272" cy="369332"/>
          </a:xfrm>
          <a:prstGeom prst="rect">
            <a:avLst/>
          </a:prstGeom>
          <a:noFill/>
        </p:spPr>
        <p:txBody>
          <a:bodyPr wrap="square" rtlCol="0">
            <a:spAutoFit/>
          </a:bodyPr>
          <a:lstStyle/>
          <a:p>
            <a:r>
              <a:rPr lang="en-US" dirty="0"/>
              <a:t>Baribeau  et al., in preparation</a:t>
            </a:r>
          </a:p>
        </p:txBody>
      </p:sp>
      <p:pic>
        <p:nvPicPr>
          <p:cNvPr id="4" name="Picture 3" descr="A black background with blue text&#10;&#10;AI-generated content may be incorrect.">
            <a:extLst>
              <a:ext uri="{FF2B5EF4-FFF2-40B4-BE49-F238E27FC236}">
                <a16:creationId xmlns:a16="http://schemas.microsoft.com/office/drawing/2014/main" id="{752BB9E5-D389-7BEE-6D60-CAFF9A1F2C2F}"/>
              </a:ext>
            </a:extLst>
          </p:cNvPr>
          <p:cNvPicPr>
            <a:picLocks noChangeAspect="1"/>
          </p:cNvPicPr>
          <p:nvPr/>
        </p:nvPicPr>
        <p:blipFill>
          <a:blip r:embed="rId3"/>
          <a:stretch>
            <a:fillRect/>
          </a:stretch>
        </p:blipFill>
        <p:spPr>
          <a:xfrm>
            <a:off x="10325369" y="226413"/>
            <a:ext cx="1617249" cy="787589"/>
          </a:xfrm>
          <a:prstGeom prst="rect">
            <a:avLst/>
          </a:prstGeom>
        </p:spPr>
      </p:pic>
    </p:spTree>
    <p:extLst>
      <p:ext uri="{BB962C8B-B14F-4D97-AF65-F5344CB8AC3E}">
        <p14:creationId xmlns:p14="http://schemas.microsoft.com/office/powerpoint/2010/main" val="7258829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D6C2A-EF8D-A58D-7856-7D547DC186DD}"/>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C8EACF7A-BB3B-AAD0-9229-D1220FC910B2}"/>
              </a:ext>
            </a:extLst>
          </p:cNvPr>
          <p:cNvSpPr>
            <a:spLocks noGrp="1"/>
          </p:cNvSpPr>
          <p:nvPr>
            <p:ph type="title"/>
          </p:nvPr>
        </p:nvSpPr>
        <p:spPr/>
        <p:txBody>
          <a:bodyPr/>
          <a:lstStyle/>
          <a:p>
            <a:r>
              <a:rPr lang="en-US" dirty="0">
                <a:solidFill>
                  <a:srgbClr val="0F5669"/>
                </a:solidFill>
                <a:latin typeface="Roboto" panose="02000000000000000000" pitchFamily="2" charset="0"/>
                <a:ea typeface="Roboto" panose="02000000000000000000" pitchFamily="2" charset="0"/>
                <a:cs typeface="Roboto" panose="02000000000000000000" pitchFamily="2" charset="0"/>
              </a:rPr>
              <a:t>How do developmental constructs fit into the FDA paradigm?</a:t>
            </a:r>
          </a:p>
        </p:txBody>
      </p:sp>
      <p:pic>
        <p:nvPicPr>
          <p:cNvPr id="16" name="Picture 15">
            <a:extLst>
              <a:ext uri="{FF2B5EF4-FFF2-40B4-BE49-F238E27FC236}">
                <a16:creationId xmlns:a16="http://schemas.microsoft.com/office/drawing/2014/main" id="{5CF3581A-16C6-4C23-8993-41B9B2D44100}"/>
              </a:ext>
            </a:extLst>
          </p:cNvPr>
          <p:cNvPicPr>
            <a:picLocks noChangeAspect="1"/>
          </p:cNvPicPr>
          <p:nvPr/>
        </p:nvPicPr>
        <p:blipFill>
          <a:blip r:embed="rId2"/>
          <a:stretch>
            <a:fillRect/>
          </a:stretch>
        </p:blipFill>
        <p:spPr>
          <a:xfrm>
            <a:off x="2846618" y="1186115"/>
            <a:ext cx="4982872" cy="4485769"/>
          </a:xfrm>
          <a:prstGeom prst="rect">
            <a:avLst/>
          </a:prstGeom>
        </p:spPr>
      </p:pic>
      <p:cxnSp>
        <p:nvCxnSpPr>
          <p:cNvPr id="2" name="Straight Arrow Connector 1">
            <a:extLst>
              <a:ext uri="{FF2B5EF4-FFF2-40B4-BE49-F238E27FC236}">
                <a16:creationId xmlns:a16="http://schemas.microsoft.com/office/drawing/2014/main" id="{50B296C0-3BD7-249E-F9DC-C8011EEED2FF}"/>
              </a:ext>
            </a:extLst>
          </p:cNvPr>
          <p:cNvCxnSpPr>
            <a:cxnSpLocks/>
          </p:cNvCxnSpPr>
          <p:nvPr/>
        </p:nvCxnSpPr>
        <p:spPr>
          <a:xfrm>
            <a:off x="475437" y="994014"/>
            <a:ext cx="10879328"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489502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4B0B065F-B9EB-3168-4FB4-0560E9BB57FC}"/>
              </a:ext>
            </a:extLst>
          </p:cNvPr>
          <p:cNvSpPr>
            <a:spLocks noGrp="1"/>
          </p:cNvSpPr>
          <p:nvPr>
            <p:ph type="title"/>
          </p:nvPr>
        </p:nvSpPr>
        <p:spPr>
          <a:xfrm>
            <a:off x="375212" y="352142"/>
            <a:ext cx="9868383" cy="1325563"/>
          </a:xfrm>
        </p:spPr>
        <p:txBody>
          <a:bodyPr>
            <a:normAutofit/>
          </a:bodyPr>
          <a:lstStyle/>
          <a:p>
            <a:r>
              <a:rPr lang="en-US" sz="3600" b="1" dirty="0">
                <a:solidFill>
                  <a:srgbClr val="0F5669"/>
                </a:solidFill>
                <a:latin typeface="Roboto" panose="02000000000000000000" pitchFamily="2" charset="0"/>
                <a:ea typeface="Roboto" panose="02000000000000000000" pitchFamily="2" charset="0"/>
                <a:cs typeface="Roboto" panose="02000000000000000000" pitchFamily="2" charset="0"/>
              </a:rPr>
              <a:t>Patient Advocacy Groups and networks of PAGS together are critical to this process </a:t>
            </a:r>
          </a:p>
        </p:txBody>
      </p:sp>
      <p:pic>
        <p:nvPicPr>
          <p:cNvPr id="6" name="Picture 5">
            <a:extLst>
              <a:ext uri="{FF2B5EF4-FFF2-40B4-BE49-F238E27FC236}">
                <a16:creationId xmlns:a16="http://schemas.microsoft.com/office/drawing/2014/main" id="{145B0DAD-A0E4-8153-641D-BD01139E6EE3}"/>
              </a:ext>
            </a:extLst>
          </p:cNvPr>
          <p:cNvPicPr>
            <a:picLocks noChangeAspect="1"/>
          </p:cNvPicPr>
          <p:nvPr/>
        </p:nvPicPr>
        <p:blipFill>
          <a:blip r:embed="rId2"/>
          <a:stretch>
            <a:fillRect/>
          </a:stretch>
        </p:blipFill>
        <p:spPr>
          <a:xfrm>
            <a:off x="1015348" y="1596682"/>
            <a:ext cx="8588110" cy="4586832"/>
          </a:xfrm>
          <a:prstGeom prst="rect">
            <a:avLst/>
          </a:prstGeom>
          <a:noFill/>
        </p:spPr>
      </p:pic>
      <p:sp>
        <p:nvSpPr>
          <p:cNvPr id="4" name="Slide Number Placeholder 3">
            <a:extLst>
              <a:ext uri="{FF2B5EF4-FFF2-40B4-BE49-F238E27FC236}">
                <a16:creationId xmlns:a16="http://schemas.microsoft.com/office/drawing/2014/main" id="{FDD49B0E-4EF0-4654-8674-D2ECEA5840FA}"/>
              </a:ext>
            </a:extLst>
          </p:cNvPr>
          <p:cNvSpPr>
            <a:spLocks noGrp="1"/>
          </p:cNvSpPr>
          <p:nvPr>
            <p:ph type="sldNum" sz="quarter" idx="12"/>
          </p:nvPr>
        </p:nvSpPr>
        <p:spPr/>
        <p:txBody>
          <a:bodyPr/>
          <a:lstStyle/>
          <a:p>
            <a:pPr>
              <a:spcAft>
                <a:spcPts val="600"/>
              </a:spcAft>
            </a:pPr>
            <a:fld id="{86CB4B4D-7CA3-9044-876B-883B54F8677D}" type="slidenum">
              <a:rPr lang="en-US" smtClean="0"/>
              <a:pPr>
                <a:spcAft>
                  <a:spcPts val="600"/>
                </a:spcAft>
              </a:pPr>
              <a:t>16</a:t>
            </a:fld>
            <a:endParaRPr lang="en-US"/>
          </a:p>
        </p:txBody>
      </p:sp>
      <p:sp>
        <p:nvSpPr>
          <p:cNvPr id="7" name="TextBox 6">
            <a:extLst>
              <a:ext uri="{FF2B5EF4-FFF2-40B4-BE49-F238E27FC236}">
                <a16:creationId xmlns:a16="http://schemas.microsoft.com/office/drawing/2014/main" id="{80665B09-CA40-C32C-402B-E9A8B9D0A17B}"/>
              </a:ext>
            </a:extLst>
          </p:cNvPr>
          <p:cNvSpPr txBox="1"/>
          <p:nvPr/>
        </p:nvSpPr>
        <p:spPr>
          <a:xfrm>
            <a:off x="6095999" y="5822950"/>
            <a:ext cx="10013410" cy="800219"/>
          </a:xfrm>
          <a:prstGeom prst="rect">
            <a:avLst/>
          </a:prstGeom>
          <a:noFill/>
        </p:spPr>
        <p:txBody>
          <a:bodyPr wrap="square" rtlCol="0">
            <a:spAutoFit/>
          </a:bodyPr>
          <a:lstStyle/>
          <a:p>
            <a:endParaRPr lang="en-US" dirty="0"/>
          </a:p>
          <a:p>
            <a:r>
              <a:rPr lang="en-US" dirty="0"/>
              <a:t> </a:t>
            </a:r>
            <a:r>
              <a:rPr lang="en-US" sz="1000" dirty="0"/>
              <a:t>from: Philanthropic drug development: understanding its importance, mechanisms, and future prospects </a:t>
            </a:r>
          </a:p>
          <a:p>
            <a:r>
              <a:rPr lang="en-US" sz="1000" dirty="0"/>
              <a:t>Reichel,  </a:t>
            </a:r>
            <a:r>
              <a:rPr lang="en-US" sz="1000" dirty="0" err="1"/>
              <a:t>Murauer</a:t>
            </a:r>
            <a:r>
              <a:rPr lang="en-US" sz="1000" dirty="0"/>
              <a:t>, Steiner, Coch &amp; </a:t>
            </a:r>
            <a:r>
              <a:rPr lang="en-US" sz="1000" dirty="0" err="1"/>
              <a:t>Trübel</a:t>
            </a:r>
            <a:r>
              <a:rPr lang="en-US" sz="1000" dirty="0"/>
              <a:t>, 2025</a:t>
            </a:r>
          </a:p>
        </p:txBody>
      </p:sp>
      <p:cxnSp>
        <p:nvCxnSpPr>
          <p:cNvPr id="2" name="Straight Arrow Connector 1">
            <a:extLst>
              <a:ext uri="{FF2B5EF4-FFF2-40B4-BE49-F238E27FC236}">
                <a16:creationId xmlns:a16="http://schemas.microsoft.com/office/drawing/2014/main" id="{62787B01-4942-67BA-DB47-593D6677DFFA}"/>
              </a:ext>
            </a:extLst>
          </p:cNvPr>
          <p:cNvCxnSpPr/>
          <p:nvPr/>
        </p:nvCxnSpPr>
        <p:spPr>
          <a:xfrm>
            <a:off x="561109" y="1596682"/>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5" name="Picture 4" descr="A black background with blue text&#10;&#10;AI-generated content may be incorrect.">
            <a:extLst>
              <a:ext uri="{FF2B5EF4-FFF2-40B4-BE49-F238E27FC236}">
                <a16:creationId xmlns:a16="http://schemas.microsoft.com/office/drawing/2014/main" id="{104B0611-5B1A-95A1-A841-B294A7EFD965}"/>
              </a:ext>
            </a:extLst>
          </p:cNvPr>
          <p:cNvPicPr>
            <a:picLocks noChangeAspect="1"/>
          </p:cNvPicPr>
          <p:nvPr/>
        </p:nvPicPr>
        <p:blipFill>
          <a:blip r:embed="rId3"/>
          <a:stretch>
            <a:fillRect/>
          </a:stretch>
        </p:blipFill>
        <p:spPr>
          <a:xfrm>
            <a:off x="10325369" y="226413"/>
            <a:ext cx="1617249" cy="787589"/>
          </a:xfrm>
          <a:prstGeom prst="rect">
            <a:avLst/>
          </a:prstGeom>
        </p:spPr>
      </p:pic>
    </p:spTree>
    <p:extLst>
      <p:ext uri="{BB962C8B-B14F-4D97-AF65-F5344CB8AC3E}">
        <p14:creationId xmlns:p14="http://schemas.microsoft.com/office/powerpoint/2010/main" val="3867041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57269</TotalTime>
  <Words>905</Words>
  <Application>Microsoft Office PowerPoint</Application>
  <PresentationFormat>Widescreen</PresentationFormat>
  <Paragraphs>103</Paragraphs>
  <Slides>16</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Aptos</vt:lpstr>
      <vt:lpstr>Aptos Display</vt:lpstr>
      <vt:lpstr>Arial</vt:lpstr>
      <vt:lpstr>Calibri Light</vt:lpstr>
      <vt:lpstr>ElsevierGulliver</vt:lpstr>
      <vt:lpstr>ElsevierSans</vt:lpstr>
      <vt:lpstr>Roboto</vt:lpstr>
      <vt:lpstr>Segoe Print</vt:lpstr>
      <vt:lpstr>Times New Roman</vt:lpstr>
      <vt:lpstr>Office Theme</vt:lpstr>
      <vt:lpstr>PowerPoint Presentation</vt:lpstr>
      <vt:lpstr>PowerPoint Presentation</vt:lpstr>
      <vt:lpstr>Endpoint Development in  Clinical Trial Preparation</vt:lpstr>
      <vt:lpstr>PowerPoint Presentation</vt:lpstr>
      <vt:lpstr>FDA’s Framework for Approach to Clinical Outcome Assessments </vt:lpstr>
      <vt:lpstr>FDA Patient-Focused Drug Development Guidance Series for Enhancing the Incorporation of the Patient’s Voice in Medical Product Development and Regulatory Decision Making</vt:lpstr>
      <vt:lpstr>Guidance 3: includes Roadmap to Patient-Focused Outcome Measurement in Clinical Trials</vt:lpstr>
      <vt:lpstr>PowerPoint Presentation</vt:lpstr>
      <vt:lpstr>PowerPoint Presentation</vt:lpstr>
      <vt:lpstr>Systematic Review:  Conditions included in the analyses</vt:lpstr>
      <vt:lpstr>Developmental concepts were commonly endorsed across most conditions</vt:lpstr>
      <vt:lpstr>FDA’s Categorization of Clinical Outcome Assessments</vt:lpstr>
      <vt:lpstr>Why is this especially challenging in Genetic Conditions Associated with Neurodevelopmental disorders (GCAND)?</vt:lpstr>
      <vt:lpstr>PowerPoint Presentation</vt:lpstr>
      <vt:lpstr>How do developmental constructs fit into the FDA paradigm?</vt:lpstr>
      <vt:lpstr>Patient Advocacy Groups and networks of PAGS together are critical to this process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Bethany Kraynack</dc:creator>
  <cp:lastModifiedBy>Michele Whiteside</cp:lastModifiedBy>
  <cp:revision>27</cp:revision>
  <dcterms:created xsi:type="dcterms:W3CDTF">2025-03-07T02:34:24Z</dcterms:created>
  <dcterms:modified xsi:type="dcterms:W3CDTF">2026-09-23T17:35:09Z</dcterms:modified>
</cp:coreProperties>
</file>