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2" r:id="rId2"/>
    <p:sldMasterId id="2147483669" r:id="rId3"/>
    <p:sldMasterId id="2147483671" r:id="rId4"/>
  </p:sldMasterIdLst>
  <p:notesMasterIdLst>
    <p:notesMasterId r:id="rId44"/>
  </p:notesMasterIdLst>
  <p:sldIdLst>
    <p:sldId id="304" r:id="rId5"/>
    <p:sldId id="338" r:id="rId6"/>
    <p:sldId id="335" r:id="rId7"/>
    <p:sldId id="345" r:id="rId8"/>
    <p:sldId id="359" r:id="rId9"/>
    <p:sldId id="349" r:id="rId10"/>
    <p:sldId id="257" r:id="rId11"/>
    <p:sldId id="258" r:id="rId12"/>
    <p:sldId id="350" r:id="rId13"/>
    <p:sldId id="351" r:id="rId14"/>
    <p:sldId id="352" r:id="rId15"/>
    <p:sldId id="353" r:id="rId16"/>
    <p:sldId id="354" r:id="rId17"/>
    <p:sldId id="264" r:id="rId18"/>
    <p:sldId id="355" r:id="rId19"/>
    <p:sldId id="266" r:id="rId20"/>
    <p:sldId id="356" r:id="rId21"/>
    <p:sldId id="268" r:id="rId22"/>
    <p:sldId id="357" r:id="rId23"/>
    <p:sldId id="358" r:id="rId24"/>
    <p:sldId id="360" r:id="rId25"/>
    <p:sldId id="362" r:id="rId26"/>
    <p:sldId id="280" r:id="rId27"/>
    <p:sldId id="284" r:id="rId28"/>
    <p:sldId id="363" r:id="rId29"/>
    <p:sldId id="364" r:id="rId30"/>
    <p:sldId id="365" r:id="rId31"/>
    <p:sldId id="275" r:id="rId32"/>
    <p:sldId id="366" r:id="rId33"/>
    <p:sldId id="367" r:id="rId34"/>
    <p:sldId id="368" r:id="rId35"/>
    <p:sldId id="272" r:id="rId36"/>
    <p:sldId id="369" r:id="rId37"/>
    <p:sldId id="285" r:id="rId38"/>
    <p:sldId id="370" r:id="rId39"/>
    <p:sldId id="371" r:id="rId40"/>
    <p:sldId id="372" r:id="rId41"/>
    <p:sldId id="318" r:id="rId42"/>
    <p:sldId id="37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5669"/>
    <a:srgbClr val="3D7BA1"/>
    <a:srgbClr val="FD923B"/>
    <a:srgbClr val="7FB0D1"/>
    <a:srgbClr val="40B6AD"/>
    <a:srgbClr val="F6A754"/>
    <a:srgbClr val="96BF0D"/>
    <a:srgbClr val="FEFFDC"/>
    <a:srgbClr val="FEEFD3"/>
    <a:srgbClr val="41B5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693"/>
    <p:restoredTop sz="84801"/>
  </p:normalViewPr>
  <p:slideViewPr>
    <p:cSldViewPr snapToGrid="0">
      <p:cViewPr varScale="1">
        <p:scale>
          <a:sx n="70" d="100"/>
          <a:sy n="70" d="100"/>
        </p:scale>
        <p:origin x="390" y="66"/>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C5DD7C-F599-F64B-8B72-0A9E5AD7D51F}" type="datetimeFigureOut">
              <a:rPr lang="en-US" smtClean="0"/>
              <a:t>9/23/2026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07C323-E731-334A-84A5-9052BDA3CBF5}" type="slidenum">
              <a:rPr lang="en-US" smtClean="0"/>
              <a:t>‹#›</a:t>
            </a:fld>
            <a:endParaRPr lang="en-US"/>
          </a:p>
        </p:txBody>
      </p:sp>
    </p:spTree>
    <p:extLst>
      <p:ext uri="{BB962C8B-B14F-4D97-AF65-F5344CB8AC3E}">
        <p14:creationId xmlns:p14="http://schemas.microsoft.com/office/powerpoint/2010/main" val="1522084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107C323-E731-334A-84A5-9052BDA3CBF5}" type="slidenum">
              <a:rPr lang="en-US" smtClean="0"/>
              <a:t>3</a:t>
            </a:fld>
            <a:endParaRPr lang="en-US"/>
          </a:p>
        </p:txBody>
      </p:sp>
    </p:spTree>
    <p:extLst>
      <p:ext uri="{BB962C8B-B14F-4D97-AF65-F5344CB8AC3E}">
        <p14:creationId xmlns:p14="http://schemas.microsoft.com/office/powerpoint/2010/main" val="3616172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EC58A-0756-1529-6A21-38993AF4A1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9E05AA-E23A-1255-71E5-136C89ADE5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AEC441-1F91-DB12-46B6-64B31F8963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A00B30-76F0-C959-A6CA-629E1C14D649}"/>
              </a:ext>
            </a:extLst>
          </p:cNvPr>
          <p:cNvSpPr>
            <a:spLocks noGrp="1"/>
          </p:cNvSpPr>
          <p:nvPr>
            <p:ph type="sldNum" sz="quarter" idx="5"/>
          </p:nvPr>
        </p:nvSpPr>
        <p:spPr/>
        <p:txBody>
          <a:bodyPr/>
          <a:lstStyle/>
          <a:p>
            <a:fld id="{0107C323-E731-334A-84A5-9052BDA3CBF5}" type="slidenum">
              <a:rPr lang="en-US" smtClean="0"/>
              <a:t>4</a:t>
            </a:fld>
            <a:endParaRPr lang="en-US"/>
          </a:p>
        </p:txBody>
      </p:sp>
    </p:spTree>
    <p:extLst>
      <p:ext uri="{BB962C8B-B14F-4D97-AF65-F5344CB8AC3E}">
        <p14:creationId xmlns:p14="http://schemas.microsoft.com/office/powerpoint/2010/main" val="35158888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4D06C-9DBD-6C5B-B194-0B1BFDEFA6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C07E15-F822-0BDE-303E-FDEF4944B1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4C6CA4-6977-8D7C-845A-3D892CECF9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FF87D5-AD12-FC80-40E4-0263D9B99409}"/>
              </a:ext>
            </a:extLst>
          </p:cNvPr>
          <p:cNvSpPr>
            <a:spLocks noGrp="1"/>
          </p:cNvSpPr>
          <p:nvPr>
            <p:ph type="sldNum" sz="quarter" idx="5"/>
          </p:nvPr>
        </p:nvSpPr>
        <p:spPr/>
        <p:txBody>
          <a:bodyPr/>
          <a:lstStyle/>
          <a:p>
            <a:fld id="{0107C323-E731-334A-84A5-9052BDA3CBF5}" type="slidenum">
              <a:rPr lang="en-US" smtClean="0"/>
              <a:t>5</a:t>
            </a:fld>
            <a:endParaRPr lang="en-US"/>
          </a:p>
        </p:txBody>
      </p:sp>
    </p:spTree>
    <p:extLst>
      <p:ext uri="{BB962C8B-B14F-4D97-AF65-F5344CB8AC3E}">
        <p14:creationId xmlns:p14="http://schemas.microsoft.com/office/powerpoint/2010/main" val="1155049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Hi Folks – Thank you for this amazing opportunity.  I am Jamas LaFreniere, President and Founder of Sophie’s Hope Foundation and Cure GSD1b, and most importantly, I am Sophie’s dad, and as you can probably tell, she is the inspiration behind all the amazing work you will hear about today.</a:t>
            </a:r>
          </a:p>
          <a:p>
            <a:endParaRPr lang="en-US" dirty="0"/>
          </a:p>
          <a:p>
            <a:r>
              <a:rPr lang="en-US" dirty="0"/>
              <a:t>I will be speaking with you today about de-risking Glycogen Storage Disease1b for industry…and how what started as a single family fundraiser has grown into a coordinated research agenda with a partner-ready patient network. </a:t>
            </a:r>
          </a:p>
          <a:p>
            <a:endParaRPr lang="en-US" dirty="0"/>
          </a:p>
          <a:p>
            <a:r>
              <a:rPr lang="en-US" dirty="0"/>
              <a:t>To back up a little...</a:t>
            </a:r>
          </a:p>
          <a:p>
            <a:endParaRPr lang="en-US" dirty="0"/>
          </a:p>
          <a:p>
            <a:r>
              <a:rPr lang="en-US" dirty="0"/>
              <a:t>Back in 2020, just shy of Sophie’s 2</a:t>
            </a:r>
            <a:r>
              <a:rPr lang="en-US" baseline="30000" dirty="0"/>
              <a:t>nd</a:t>
            </a:r>
            <a:r>
              <a:rPr lang="en-US" dirty="0"/>
              <a:t> birthday, she was diagnosed with GSD1b. After we finally confirmed her diagnosis, my wife and I were sent on our way with very little information, a weak plan, a pat on the back, and a "good luck." This simply was not good enough for us, and we made the decision that no other family should go through that same isolation and fear.</a:t>
            </a:r>
          </a:p>
          <a:p>
            <a:endParaRPr lang="en-US" dirty="0"/>
          </a:p>
          <a:p>
            <a:r>
              <a:rPr lang="en-US" dirty="0"/>
              <a:t>In six years, our foundation has turned GSD1b from a scattered set of case reports into a disease with a global registry, a coordinated research agenda, and ready-to-engage patient and academic networks. </a:t>
            </a:r>
          </a:p>
          <a:p>
            <a:endParaRPr lang="en-US" dirty="0"/>
          </a:p>
          <a:p>
            <a:r>
              <a:rPr lang="en-US" dirty="0"/>
              <a:t>Today I am here as a potential partner to show you how we've de-risked GSD1b so you can move faster and more efficiently.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1213750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Here is what we will focus on today:</a:t>
            </a:r>
          </a:p>
          <a:p>
            <a:endParaRPr lang="en-US" dirty="0"/>
          </a:p>
          <a:p>
            <a:r>
              <a:rPr lang="en-US" dirty="0"/>
              <a:t>You will see that we are biotech-ready.</a:t>
            </a:r>
          </a:p>
          <a:p>
            <a:endParaRPr lang="en-US" dirty="0"/>
          </a:p>
          <a:p>
            <a:r>
              <a:rPr lang="en-US" dirty="0"/>
              <a:t>We are looking for a development partner. </a:t>
            </a:r>
          </a:p>
          <a:p>
            <a:endParaRPr lang="en-US" dirty="0"/>
          </a:p>
          <a:p>
            <a:r>
              <a:rPr lang="en-US" dirty="0"/>
              <a:t>We hope to impress you with the current state of GSD1b, especially our natural history study, which we will begin enrolling patients in very soon.</a:t>
            </a:r>
          </a:p>
          <a:p>
            <a:endParaRPr lang="en-US" dirty="0"/>
          </a:p>
          <a:p>
            <a:r>
              <a:rPr lang="en-US" dirty="0"/>
              <a:t>We have the registry, the biomarkers, and the community. It’s a very exciting time for GSD1b.</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2235930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While we have made incredible progress, there is still a severe unmet need for this disease. </a:t>
            </a:r>
          </a:p>
          <a:p>
            <a:endParaRPr lang="en-US" dirty="0"/>
          </a:p>
          <a:p>
            <a:r>
              <a:rPr lang="en-US" dirty="0"/>
              <a:t>GSD1b is an ultra-rare metabolic genetic liver disease. </a:t>
            </a:r>
          </a:p>
          <a:p>
            <a:endParaRPr lang="en-US" dirty="0"/>
          </a:p>
          <a:p>
            <a:r>
              <a:rPr lang="en-US" dirty="0"/>
              <a:t>It presents with chronic and life threatening low blood sugar, and neutropenia…which often leads to severe infections and inflammatory bowel disease. </a:t>
            </a:r>
          </a:p>
          <a:p>
            <a:endParaRPr lang="en-US" dirty="0"/>
          </a:p>
          <a:p>
            <a:r>
              <a:rPr lang="en-US" dirty="0"/>
              <a:t>There are no FDA or EMA approved treatment. Patients rely on frequent, large doses of uncooked cornstarch around the clock, and the use of off-label SGLT2 inhibitors, like </a:t>
            </a:r>
            <a:r>
              <a:rPr lang="en-US" dirty="0" err="1"/>
              <a:t>empaglifozin</a:t>
            </a:r>
            <a:r>
              <a:rPr lang="en-US" dirty="0"/>
              <a:t> (aka </a:t>
            </a:r>
            <a:r>
              <a:rPr lang="en-US" dirty="0" err="1"/>
              <a:t>Empa</a:t>
            </a:r>
            <a:r>
              <a:rPr lang="en-US" dirty="0"/>
              <a:t>) to survive. In addition, patients must adhere to an extremely strict medical diet.  This diet severely restricts all forms of glucose and limits carbohydrates in order to improve metabolic control and avoid glycogen accumulation in the liver and kidneys.  </a:t>
            </a:r>
          </a:p>
          <a:p>
            <a:endParaRPr lang="en-US" dirty="0"/>
          </a:p>
          <a:p>
            <a:r>
              <a:rPr lang="en-US" dirty="0"/>
              <a:t>A missed dose, a common infection, or a simple feeding pump error can be fatal.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3965222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our population size has historically been a challenge in engaging with industry…..but the work we have done over the past several years, and changes in the industry have turned what used to be a deterrent into an opportunity.</a:t>
            </a:r>
          </a:p>
          <a:p>
            <a:endParaRPr lang="en-US" dirty="0"/>
          </a:p>
          <a:p>
            <a:r>
              <a:rPr lang="en-US" dirty="0"/>
              <a:t>GSD1b affects roughly one to two per million births — so smaller than GSD1a or PKU, but this is not an n-of-1 bespoke situation either. That distinction matters two ways: </a:t>
            </a:r>
          </a:p>
          <a:p>
            <a:endParaRPr lang="en-US" dirty="0"/>
          </a:p>
          <a:p>
            <a:r>
              <a:rPr lang="en-US" dirty="0"/>
              <a:t>First, the biology is shared, not siloed: GSD1b gene sits in the same pathway as GSD1a's, and the immune mechanism overlaps with other congenital neutropenia syndromes — meaning a therapy proven here can extend outward, and is not a dead-end. </a:t>
            </a:r>
          </a:p>
          <a:p>
            <a:endParaRPr lang="en-US" dirty="0"/>
          </a:p>
          <a:p>
            <a:r>
              <a:rPr lang="en-US" dirty="0"/>
              <a:t>Second, this is exactly the profile that basket-trial designs were built for: bundling related ultra-rare cohorts under one protocol to solve the numbers problem that makes sponsors nervous about single-indication ultra-rare programs. </a:t>
            </a:r>
          </a:p>
          <a:p>
            <a:endParaRPr lang="en-US" dirty="0"/>
          </a:p>
          <a:p>
            <a:r>
              <a:rPr lang="en-US" dirty="0"/>
              <a:t>We're not pitching a single-indication moonshot — we're offering a foothold into a broader mechanism with a trial-ready population and a clear path to scale.'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755404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Some more positive news…The biology for GSD1b is well-characterized!  We are absolutely not starting from zero.</a:t>
            </a:r>
          </a:p>
          <a:p>
            <a:endParaRPr lang="en-US" dirty="0"/>
          </a:p>
          <a:p>
            <a:r>
              <a:rPr lang="en-US" dirty="0"/>
              <a:t>We have a comprehensive disease review from the RTW Foundation. </a:t>
            </a:r>
          </a:p>
          <a:p>
            <a:endParaRPr lang="en-US" dirty="0"/>
          </a:p>
          <a:p>
            <a:r>
              <a:rPr lang="en-US" dirty="0"/>
              <a:t>We already have potential therapeutics mapped. </a:t>
            </a:r>
          </a:p>
          <a:p>
            <a:endParaRPr lang="en-US" dirty="0"/>
          </a:p>
          <a:p>
            <a:r>
              <a:rPr lang="en-US" dirty="0"/>
              <a:t>And…We have mouse models that show partial G6PT restoration that normalizes the metabolic features of this disease.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1828073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But what does any of that mean and who are we doing this for?  Behind the numbers, stats, and scientific terms there are real people struggling and suffering… </a:t>
            </a:r>
          </a:p>
          <a:p>
            <a:endParaRPr lang="en-US" dirty="0"/>
          </a:p>
          <a:p>
            <a:r>
              <a:rPr lang="en-US" dirty="0"/>
              <a:t>A diagnosis of GSD1b often leaves caregivers with little information, few clinicians who know the disease well, and more questions than answers. It means uncertainty, unpredictability, and a tight rope of metabolic control and infection prevention.</a:t>
            </a:r>
          </a:p>
          <a:p>
            <a:endParaRPr lang="en-US" dirty="0"/>
          </a:p>
          <a:p>
            <a:r>
              <a:rPr lang="en-US" dirty="0"/>
              <a:t>Life with this disease is grueling. We live our lives by the clock, waiting on the next alarm. Cornstarch doses are titrated to the gram and the timing to the minute.  Patients and caregivers are always on alert for the next low blood sugar, the next illness. Sleep deprivation and the need for constant perfection in GSD1b are taken to a new level... missing a cornstarch dose could be the difference between life and death.</a:t>
            </a:r>
          </a:p>
          <a:p>
            <a:r>
              <a:rPr lang="en-US" b="1" dirty="0"/>
              <a:t>Pause and Show Cornstarch</a:t>
            </a:r>
            <a:r>
              <a:rPr lang="en-US" dirty="0"/>
              <a:t>: This is a 24 </a:t>
            </a:r>
            <a:r>
              <a:rPr lang="en-US" dirty="0" err="1"/>
              <a:t>hr</a:t>
            </a:r>
            <a:r>
              <a:rPr lang="en-US" dirty="0"/>
              <a:t> snapshot of Sophie’s doses.  210 grams over 7 doses, around the clock every 3-4 hours.  There is never a break.</a:t>
            </a:r>
          </a:p>
          <a:p>
            <a:endParaRPr lang="en-US" dirty="0"/>
          </a:p>
          <a:p>
            <a:r>
              <a:rPr lang="en-US" dirty="0"/>
              <a:t>A better therapy will be life-changing for patients and caregivers. It would mean a life without alarms (or at least a lot less), without repeated and severe infections, and a life without being tethered to a feeding pump or a hospital.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22899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Now lets shift the why to the how. let's talk about de-risking.  </a:t>
            </a:r>
          </a:p>
          <a:p>
            <a:endParaRPr lang="en-US" dirty="0"/>
          </a:p>
          <a:p>
            <a:r>
              <a:rPr lang="en-US" dirty="0"/>
              <a:t>I think we can all agree that data is critical, but not just any random data.  Well-thought-out and carefully collected data!  That has been a focus of ours for many years.  </a:t>
            </a:r>
          </a:p>
          <a:p>
            <a:endParaRPr lang="en-US" dirty="0"/>
          </a:p>
          <a:p>
            <a:r>
              <a:rPr lang="en-US" dirty="0"/>
              <a:t>We completed a retrospective natural history study at Duke University.  The publication is under review and will be published soon.</a:t>
            </a:r>
          </a:p>
          <a:p>
            <a:endParaRPr lang="en-US" dirty="0"/>
          </a:p>
          <a:p>
            <a:r>
              <a:rPr lang="en-US" dirty="0"/>
              <a:t>We used that data to help develop our prospective natural history study and registry.  This registry is both a structured natural history dataset AND a living, trial-ready patient registry.  It is designed with input from experts and the patient community….and includes patient reported outcome measures that were created through our work with the GSD Value Project.  The GSD Value Project is an amazing example of collaboration and a methodical approach.</a:t>
            </a:r>
          </a:p>
          <a:p>
            <a:endParaRPr lang="en-US" dirty="0"/>
          </a:p>
          <a:p>
            <a:r>
              <a:rPr lang="en-US" dirty="0"/>
              <a:t>Our Natural History Study and registry will generate the outcomes and biomarkers your trial will need.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34379539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Moving on to the data package this provides: This is the control arm you won't have to build alone.</a:t>
            </a:r>
          </a:p>
          <a:p>
            <a:endParaRPr lang="en-US" dirty="0"/>
          </a:p>
          <a:p>
            <a:r>
              <a:rPr lang="en-US" dirty="0"/>
              <a:t>As you can see, it includes both clinical and metabolic data-- covering the liver and kidneys, lab and treatment history. </a:t>
            </a:r>
          </a:p>
          <a:p>
            <a:endParaRPr lang="en-US" dirty="0"/>
          </a:p>
          <a:p>
            <a:r>
              <a:rPr lang="en-US" dirty="0"/>
              <a:t>It includes immune and GI data, It also includes neutropenia, infections, and IBD data and treatment responses to SGLT2 inhibitors (</a:t>
            </a:r>
            <a:r>
              <a:rPr lang="en-US" dirty="0" err="1"/>
              <a:t>empa</a:t>
            </a:r>
            <a:r>
              <a:rPr lang="en-US" dirty="0"/>
              <a:t>) that is used to address these issues.  </a:t>
            </a:r>
          </a:p>
          <a:p>
            <a:endParaRPr lang="en-US" dirty="0"/>
          </a:p>
          <a:p>
            <a:r>
              <a:rPr lang="en-US" dirty="0"/>
              <a:t>The data package is also patient-centered.  It includes quality-of-life instruments, caregiver burden measures, hospitalization data, and patient-reported outcome measures.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33056350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Our third de-risking measure is our global reach and network.</a:t>
            </a:r>
          </a:p>
          <a:p>
            <a:endParaRPr lang="en-US" dirty="0"/>
          </a:p>
          <a:p>
            <a:r>
              <a:rPr lang="en-US" dirty="0"/>
              <a:t>For the natural history study every site enrolls into the same standardized data model — the same variable definitions, same data collection standards — which is what makes this dataset usable as more than a description of natural history. </a:t>
            </a:r>
          </a:p>
          <a:p>
            <a:endParaRPr lang="en-US" dirty="0"/>
          </a:p>
          <a:p>
            <a:r>
              <a:rPr lang="en-US" dirty="0"/>
              <a:t>That consistency would let a sponsor build an external control arm, validate candidate endpoints, and run real feasibility and calculations against actual numbers instead of assumptions. </a:t>
            </a:r>
          </a:p>
          <a:p>
            <a:endParaRPr lang="en-US" dirty="0"/>
          </a:p>
          <a:p>
            <a:r>
              <a:rPr lang="en-US" dirty="0"/>
              <a:t>Of note, it's worth connecting this back to the size conversation from earlier: a standardized data model across GSD1b sites is also exactly the infrastructure a basket-trial design would need if GSD1b were bundled with related cohorts — so this isn't just supporting a single-indication program, it's laying groundwork that could support a broader trial strategy too.</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2826131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Let's talk a little more about the global network we have created: it matters because it helps us recruit and retain patients, as well as co-design.</a:t>
            </a:r>
          </a:p>
          <a:p>
            <a:endParaRPr lang="en-US" dirty="0"/>
          </a:p>
          <a:p>
            <a:r>
              <a:rPr lang="en-US" dirty="0"/>
              <a:t>We have over 250 patients registered on our patient contact registry, from over 50 countries and counting. We have established relationships with the largest GSD1b population centers globally. </a:t>
            </a:r>
          </a:p>
          <a:p>
            <a:endParaRPr lang="en-US" dirty="0"/>
          </a:p>
          <a:p>
            <a:r>
              <a:rPr lang="en-US" dirty="0"/>
              <a:t>Our patient community is very engaged through our mailing list, social media channels, and the educational programs we have established. They are educated and involved, including participating in an FDA listening session in 2022.  </a:t>
            </a:r>
          </a:p>
          <a:p>
            <a:endParaRPr lang="en-US" dirty="0"/>
          </a:p>
          <a:p>
            <a:r>
              <a:rPr lang="en-US" dirty="0"/>
              <a:t>As our community has grown, so has patient and caregiver involvement. Our fundraising and awareness campaigns have consistently grown year over year.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2273876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SLOW DOWN HERE AGAIN.</a:t>
            </a:r>
          </a:p>
          <a:p>
            <a:endParaRPr lang="en-US" dirty="0"/>
          </a:p>
          <a:p>
            <a:r>
              <a:rPr lang="en-US" dirty="0"/>
              <a:t>We have talked about the data package and the community…….but what does it really mean for a potential partner? </a:t>
            </a:r>
          </a:p>
          <a:p>
            <a:endParaRPr lang="en-US" dirty="0"/>
          </a:p>
          <a:p>
            <a:r>
              <a:rPr lang="en-US" dirty="0"/>
              <a:t>It means faster feasibility and recruitment-- there is no cold start, we have the network for you. </a:t>
            </a:r>
          </a:p>
          <a:p>
            <a:r>
              <a:rPr lang="en-US" dirty="0"/>
              <a:t> </a:t>
            </a:r>
          </a:p>
          <a:p>
            <a:r>
              <a:rPr lang="en-US" dirty="0"/>
              <a:t>Our informed trial materials mean better trial literacy, consent, and retention. </a:t>
            </a:r>
          </a:p>
          <a:p>
            <a:endParaRPr lang="en-US" dirty="0"/>
          </a:p>
          <a:p>
            <a:r>
              <a:rPr lang="en-US" dirty="0"/>
              <a:t>And early patient insight-- again this ties back to our patient reported outcomes- and biomarker-endpoint validation. This work is already underway.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2554153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As a research partner, we are invested.</a:t>
            </a:r>
          </a:p>
          <a:p>
            <a:endParaRPr lang="en-US" dirty="0"/>
          </a:p>
          <a:p>
            <a:r>
              <a:rPr lang="en-US" dirty="0"/>
              <a:t>We have funded over a half million dollars in research since 2020, and have another $1M+ committed over the next several years to projects that will directly benefit any potential industry partners.  </a:t>
            </a:r>
          </a:p>
          <a:p>
            <a:endParaRPr lang="en-US" dirty="0"/>
          </a:p>
          <a:p>
            <a:r>
              <a:rPr lang="en-US" dirty="0"/>
              <a:t>Three examples of research directly relevant to partnering include:</a:t>
            </a:r>
          </a:p>
          <a:p>
            <a:endParaRPr lang="en-US" dirty="0"/>
          </a:p>
          <a:p>
            <a:r>
              <a:rPr lang="en-US" dirty="0"/>
              <a:t>First, we have supported Dr. Maria Veiga De Cunha for many years.  She has been focused on neutropenia in GSD1b, which until recently was not very well understood.  Her work directly informed the SGLT2-inhibitor repurposing (</a:t>
            </a:r>
            <a:r>
              <a:rPr lang="en-US" dirty="0" err="1"/>
              <a:t>empa</a:t>
            </a:r>
            <a:r>
              <a:rPr lang="en-US" dirty="0"/>
              <a:t>), which is now used off-label and is a core part of GSD1b care.  </a:t>
            </a:r>
          </a:p>
          <a:p>
            <a:endParaRPr lang="en-US" dirty="0"/>
          </a:p>
          <a:p>
            <a:r>
              <a:rPr lang="en-US" dirty="0"/>
              <a:t>Second, Janice Chou’s gene-therapy and kidney-disease models—we did not fund this research, as it predates the foundation's existence, but it shows an active, engaged research community that we are very well connected to.  </a:t>
            </a:r>
          </a:p>
          <a:p>
            <a:endParaRPr lang="en-US" dirty="0"/>
          </a:p>
          <a:p>
            <a:r>
              <a:rPr lang="en-US" dirty="0"/>
              <a:t>Lastly, we created a novel mouse model alongside Jackson Labs and Dr Brunetti-Pierri in Italy. This mouse model has enhanced and accelerated his work.  The best part of that is this mouse model is now available to anyone in the world.  This is a concrete and usable research tool already available.</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1181971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I want to point out that this research is not just one lab, it's a network spanning four disciplines. We have participated in research collaborations across the US, Europe and Asia, including fully funding the 2023 GSD1b Empagliflozin International Consensus Meeting, which led to use recommendations for off-label SGLT2 use.</a:t>
            </a:r>
          </a:p>
          <a:p>
            <a:endParaRPr lang="en-US" dirty="0"/>
          </a:p>
          <a:p>
            <a:r>
              <a:rPr lang="en-US" dirty="0"/>
              <a:t>Our work reflects the broader field's work in GSD1b, which we've tracked and synthesized. </a:t>
            </a:r>
          </a:p>
          <a:p>
            <a:endParaRPr lang="en-US" dirty="0"/>
          </a:p>
          <a:p>
            <a:r>
              <a:rPr lang="en-US" dirty="0"/>
              <a:t>What we bring to a partner is knowing who's doing what and where.</a:t>
            </a:r>
          </a:p>
          <a:p>
            <a:endParaRPr lang="en-US" dirty="0"/>
          </a:p>
          <a:p>
            <a:r>
              <a:rPr lang="en-US" dirty="0"/>
              <a:t>There is a translational precedent already established here with groups working on additional SGLT2 work, small molecule and mRNA therapy. </a:t>
            </a:r>
          </a:p>
          <a:p>
            <a:endParaRPr lang="en-US" dirty="0"/>
          </a:p>
          <a:p>
            <a:r>
              <a:rPr lang="en-US" dirty="0"/>
              <a:t>All of this means we can assemble the right team and advisory board quickly.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2954278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So lets wrap this up…</a:t>
            </a:r>
          </a:p>
          <a:p>
            <a:endParaRPr lang="en-US" dirty="0"/>
          </a:p>
          <a:p>
            <a:r>
              <a:rPr lang="en-US" dirty="0"/>
              <a:t>We are looking for industry partners to advance treatment for GSD1b.  We have already done or have started much of the heavy lifting and are ready to play an active role in the next phase.  GSD1b is ready:</a:t>
            </a:r>
          </a:p>
          <a:p>
            <a:pPr marL="171450" indent="-171450">
              <a:buFontTx/>
              <a:buChar char="-"/>
            </a:pPr>
            <a:r>
              <a:rPr lang="en-US" dirty="0"/>
              <a:t>GSD1b is well understood and characterized</a:t>
            </a:r>
          </a:p>
          <a:p>
            <a:pPr marL="171450" indent="-171450">
              <a:buFontTx/>
              <a:buChar char="-"/>
            </a:pPr>
            <a:r>
              <a:rPr lang="en-US" dirty="0"/>
              <a:t>Our retrospective natural history study is done</a:t>
            </a:r>
          </a:p>
          <a:p>
            <a:pPr marL="171450" indent="-171450">
              <a:buFontTx/>
              <a:buChar char="-"/>
            </a:pPr>
            <a:r>
              <a:rPr lang="en-US" dirty="0"/>
              <a:t>The prospective natural history study is ready to go and the time is now to make any changes or additions</a:t>
            </a:r>
          </a:p>
          <a:p>
            <a:pPr marL="171450" indent="-171450">
              <a:buFontTx/>
              <a:buChar char="-"/>
            </a:pPr>
            <a:r>
              <a:rPr lang="en-US" dirty="0"/>
              <a:t>We have a dedicated and motivated global network of clinicians and researchers.</a:t>
            </a:r>
          </a:p>
          <a:p>
            <a:pPr marL="171450" indent="-171450">
              <a:buFontTx/>
              <a:buChar char="-"/>
            </a:pPr>
            <a:r>
              <a:rPr lang="en-US" dirty="0"/>
              <a:t>And we have a motivated and well organized patient community.</a:t>
            </a:r>
          </a:p>
          <a:p>
            <a:endParaRPr lang="en-US" dirty="0"/>
          </a:p>
          <a:p>
            <a:endParaRPr lang="en-US" dirty="0"/>
          </a:p>
          <a:p>
            <a:r>
              <a:rPr lang="en-US" dirty="0"/>
              <a:t>The only missing piece for a brighter future for GSD1b is a therapeutic partner!  Now is the time to join us!</a:t>
            </a:r>
          </a:p>
          <a:p>
            <a:endParaRPr lang="en-US" dirty="0"/>
          </a:p>
          <a:p>
            <a:r>
              <a:rPr lang="en-US" dirty="0"/>
              <a:t>THANK YOU!</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30379505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Thank you.</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11210452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81A1D-F774-667A-1F81-343C3A57AB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23EA1E-E4FE-729C-0D34-FF5D32E7D4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86625E-99A9-2643-9F29-BA0742BEA3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4CF0EE-D00E-3083-21A2-E42C9D547020}"/>
              </a:ext>
            </a:extLst>
          </p:cNvPr>
          <p:cNvSpPr>
            <a:spLocks noGrp="1"/>
          </p:cNvSpPr>
          <p:nvPr>
            <p:ph type="sldNum" sz="quarter" idx="5"/>
          </p:nvPr>
        </p:nvSpPr>
        <p:spPr/>
        <p:txBody>
          <a:bodyPr/>
          <a:lstStyle/>
          <a:p>
            <a:fld id="{0107C323-E731-334A-84A5-9052BDA3CBF5}" type="slidenum">
              <a:rPr lang="en-US" smtClean="0"/>
              <a:t>21</a:t>
            </a:fld>
            <a:endParaRPr lang="en-US"/>
          </a:p>
        </p:txBody>
      </p:sp>
    </p:spTree>
    <p:extLst>
      <p:ext uri="{BB962C8B-B14F-4D97-AF65-F5344CB8AC3E}">
        <p14:creationId xmlns:p14="http://schemas.microsoft.com/office/powerpoint/2010/main" val="18839410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3058978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base population of approximately 36,000 patients.  With approximately 600 new DADA2 patients and an estimated 30,000 eligible carriers born per year.</a:t>
            </a:r>
          </a:p>
          <a:p>
            <a:endParaRPr lang="en-US" dirty="0"/>
          </a:p>
          <a:p>
            <a:r>
              <a:rPr lang="en-US" dirty="0"/>
              <a:t>Depending upon the specific mutation, DADA2 carriers can be symptomatic due to reduced ADA2 blood enzyme levels.  Examples of other autosomal recessive genetic diseases where carriers are symptomatic include Sickle cell disease, Beta-thalassemia, alpha- thalassemia, Cystic fibrosis, Familial Mediterranean Fever and others…...  Therefore, a subset of DADA2 carriers represents an expanded urgent unmet need and market.</a:t>
            </a:r>
          </a:p>
          <a:p>
            <a:endParaRPr lang="en-US" dirty="0"/>
          </a:p>
          <a:p>
            <a:r>
              <a:rPr lang="en-US" dirty="0"/>
              <a:t>Stroke is often the first symptom and the average age of first stroke is approximately 6 years old.</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744790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DADA2 has a complex clinical presentation, including three primary phenotypes: inflammatory/vasculitic, hematologic, and immunodeficiency. In addition, there are an estimated 132 symptoms, some of which are restricted to one clinical phenotype, while other can present across multiple clinical phenotypes..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8302625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Three clinical phenotypes: Vasculitic/Inflammatory, Bone Marrow Failure, Immunodeficiency.</a:t>
            </a:r>
          </a:p>
          <a:p>
            <a:endParaRPr lang="en-US"/>
          </a:p>
          <a:p>
            <a:r>
              <a:rPr lang="en-US"/>
              <a:t>TNF inhibitors are highly effective for treating DADA2 inflammatory/vasculitic disease. However, as in other inflammatory diseases such as Crohn's disease and arthritis, patients may over time develop resistance, necessitating a product change. </a:t>
            </a:r>
          </a:p>
          <a:p>
            <a:endParaRPr lang="en-US"/>
          </a:p>
          <a:p>
            <a:r>
              <a:rPr lang="en-US"/>
              <a:t>Bone marrow transplantation has been shown to be highly effective and even curative; however, it comes with many challenges, including finding suitable donors.</a:t>
            </a:r>
          </a:p>
          <a:p>
            <a:endParaRPr lang="en-US"/>
          </a:p>
          <a:p>
            <a:r>
              <a:rPr lang="en-US"/>
              <a:t>There are no effective therapies for DADA2 Immunodeficiency only supportive therapies such as IVIG and antibiotics.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3518829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a:extLst>
            <a:ext uri="{FF2B5EF4-FFF2-40B4-BE49-F238E27FC236}">
              <a16:creationId xmlns:a16="http://schemas.microsoft.com/office/drawing/2014/main" id="{113BDAF6-A9D2-D891-148E-135C8CEA2A22}"/>
            </a:ext>
          </a:extLst>
        </p:cNvPr>
        <p:cNvGrpSpPr/>
        <p:nvPr/>
      </p:nvGrpSpPr>
      <p:grpSpPr>
        <a:xfrm>
          <a:off x="0" y="0"/>
          <a:ext cx="0" cy="0"/>
          <a:chOff x="0" y="0"/>
          <a:chExt cx="0" cy="0"/>
        </a:xfrm>
      </p:grpSpPr>
      <p:sp>
        <p:nvSpPr>
          <p:cNvPr id="123" name="Shape 123">
            <a:extLst>
              <a:ext uri="{FF2B5EF4-FFF2-40B4-BE49-F238E27FC236}">
                <a16:creationId xmlns:a16="http://schemas.microsoft.com/office/drawing/2014/main" id="{6374E2B4-9CAB-43D8-4402-A4BCA1CE79B9}"/>
              </a:ext>
            </a:extLst>
          </p:cNvPr>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txBody>
          <a:bodyPr/>
          <a:lstStyle/>
          <a:p>
            <a:endParaRPr lang="en-US"/>
          </a:p>
        </p:txBody>
      </p:sp>
      <p:sp>
        <p:nvSpPr>
          <p:cNvPr id="124" name="Shape 124">
            <a:extLst>
              <a:ext uri="{FF2B5EF4-FFF2-40B4-BE49-F238E27FC236}">
                <a16:creationId xmlns:a16="http://schemas.microsoft.com/office/drawing/2014/main" id="{B1011C76-94A8-9213-2D81-13C2C9230DD4}"/>
              </a:ext>
            </a:extLst>
          </p:cNvPr>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US"/>
              <a:t>We are unique in the patient advocacy universe because we were founded and led by a physician with children with DADA2 coupled with strong drug development and rare disease expertise on staff.</a:t>
            </a:r>
            <a:endParaRPr/>
          </a:p>
        </p:txBody>
      </p:sp>
    </p:spTree>
    <p:extLst>
      <p:ext uri="{BB962C8B-B14F-4D97-AF65-F5344CB8AC3E}">
        <p14:creationId xmlns:p14="http://schemas.microsoft.com/office/powerpoint/2010/main" val="21329943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All our academic collaborators are conducting cutting edge clinically relevant research and experienced drug developers. </a:t>
            </a:r>
          </a:p>
          <a:p>
            <a:endParaRPr lang="en-US"/>
          </a:p>
          <a:p>
            <a:r>
              <a:rPr lang="en-US"/>
              <a:t>Preliminary discussions with the NIH about a Clinical Trial Cooperative Research and Development Agreement or CT-CRADA.</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7479058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 we stated earlier, DADA2 is caused by the loss of ADA2 enzyme activity in the body.  Rather than trying to intervene therapeutically downstream, the goal here is to address the primary metabolic defect with enzyme replacement therapy.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0817695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Of course, at the top of the list is that DADA2 is an enzyme deficiency and like many other enzyme deficiencies, DADA2 can be treated by enzyme replacement.</a:t>
            </a:r>
          </a:p>
          <a:p>
            <a:endParaRPr lang="en-US"/>
          </a:p>
          <a:p>
            <a:r>
              <a:rPr lang="en-US"/>
              <a:t>ADA2 replacement has been evaluated in systems modeling each of the DADA2 clinical phenotypes DADA2 and has been shown to be beneficial.</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These data are extracted and summarized from multiple publications from the DADA2 Foundation’s SAB and Global Clinical Research Network.</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3647135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E7AB2-CFC8-2B3C-B6D4-23C245A86F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4D38F9-D69D-EE5E-9972-010CBCD91A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2C945A-3BD0-FB14-A000-1623F8079A87}"/>
              </a:ext>
            </a:extLst>
          </p:cNvPr>
          <p:cNvSpPr>
            <a:spLocks noGrp="1"/>
          </p:cNvSpPr>
          <p:nvPr>
            <p:ph type="body" idx="1"/>
          </p:nvPr>
        </p:nvSpPr>
        <p:spPr/>
        <p:txBody>
          <a:bodyPr/>
          <a:lstStyle/>
          <a:p>
            <a:r>
              <a:rPr lang="en-US"/>
              <a:t>Of course, at the top of the list is that DADA2 is an enzyme deficiency and like many other enzyme deficiencies, DADA2 can be treated by enzyme replacement.</a:t>
            </a:r>
          </a:p>
          <a:p>
            <a:endParaRPr lang="en-US"/>
          </a:p>
          <a:p>
            <a:r>
              <a:rPr lang="en-US"/>
              <a:t>ADA2 replacement has been evaluated in systems modeling each of the DADA2 clinical phenotypes DADA2 and has been shown to be beneficial.</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These data are extracted and summarized from multiple publications from the DADA2 Foundation’s SAB and Global Clinical Research Network.</a:t>
            </a:r>
          </a:p>
          <a:p>
            <a:endParaRPr lang="en-US"/>
          </a:p>
        </p:txBody>
      </p:sp>
      <p:sp>
        <p:nvSpPr>
          <p:cNvPr id="4" name="Slide Number Placeholder 3">
            <a:extLst>
              <a:ext uri="{FF2B5EF4-FFF2-40B4-BE49-F238E27FC236}">
                <a16:creationId xmlns:a16="http://schemas.microsoft.com/office/drawing/2014/main" id="{DE90E8B8-3B17-09C3-7175-FD1F953AD99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7477393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9867C-E6BA-B46B-6607-8A70ACD8D6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665302-71E8-2C42-772A-D768D58DE8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20A09E-FCC5-0BB6-16BB-5055013CEB98}"/>
              </a:ext>
            </a:extLst>
          </p:cNvPr>
          <p:cNvSpPr>
            <a:spLocks noGrp="1"/>
          </p:cNvSpPr>
          <p:nvPr>
            <p:ph type="body" idx="1"/>
          </p:nvPr>
        </p:nvSpPr>
        <p:spPr/>
        <p:txBody>
          <a:bodyPr/>
          <a:lstStyle/>
          <a:p>
            <a:r>
              <a:rPr lang="en-US"/>
              <a:t>While PEG-ADA2 has not yet been rigorously evaluated in standard toxicology testing a series of studies using multiple delivery systems in multiple models of DADA2 clinical phenotypes have been promising.</a:t>
            </a:r>
          </a:p>
          <a:p>
            <a:r>
              <a:rPr lang="en-US"/>
              <a:t>These data are extracted and summarized from multiple publications from the DADA2 Foundation’s SAB and Global Clinical Research Network.</a:t>
            </a:r>
          </a:p>
        </p:txBody>
      </p:sp>
      <p:sp>
        <p:nvSpPr>
          <p:cNvPr id="4" name="Slide Number Placeholder 3">
            <a:extLst>
              <a:ext uri="{FF2B5EF4-FFF2-40B4-BE49-F238E27FC236}">
                <a16:creationId xmlns:a16="http://schemas.microsoft.com/office/drawing/2014/main" id="{73E00565-B9F7-B4F6-FAA7-9F82116B3D5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2893189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Add bullet point to suggest we will conduct preclinical development plan with CRO.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935622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B788B-BFEA-1045-D52F-F18478AA55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0719DA-BE3C-8E4D-6A4F-6925A85C67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530B86-6175-4AAD-E74D-234FB1D02B09}"/>
              </a:ext>
            </a:extLst>
          </p:cNvPr>
          <p:cNvSpPr>
            <a:spLocks noGrp="1"/>
          </p:cNvSpPr>
          <p:nvPr>
            <p:ph type="body" idx="1"/>
          </p:nvPr>
        </p:nvSpPr>
        <p:spPr/>
        <p:txBody>
          <a:bodyPr/>
          <a:lstStyle/>
          <a:p>
            <a:r>
              <a:rPr lang="en-US"/>
              <a:t>DADA2 has a complex clinical presentation, including three primary phenotypes: inflammatory/vasculitic, hematologic, and immunodeficiency. In addition, there are an estimated 132 symptoms, some of which are restricted to one clinical phenotype, while other can present across multiple clinical phenotypes..</a:t>
            </a:r>
          </a:p>
        </p:txBody>
      </p:sp>
      <p:sp>
        <p:nvSpPr>
          <p:cNvPr id="4" name="Slide Number Placeholder 3">
            <a:extLst>
              <a:ext uri="{FF2B5EF4-FFF2-40B4-BE49-F238E27FC236}">
                <a16:creationId xmlns:a16="http://schemas.microsoft.com/office/drawing/2014/main" id="{8FBF7E13-1C4B-531D-3075-BEE477DBC7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0284941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30937459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72458F-38C4-E445-B4B9-8FC6AEAB70C7}" type="slidenum">
              <a:rPr kumimoji="0" lang="en-US" sz="1200" b="0" i="0" u="none" strike="noStrike" kern="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8102661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7B828-D113-B007-F745-78E50A483E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1C071A7-1747-C2B3-516C-3EB3D8F2F2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F18BCB5-86BA-8255-493F-3E1884DCCB94}"/>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3D2DB389-8EAE-A684-9533-4506D8871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4104E3-6FD9-BEB4-AF57-6DD829A197F0}"/>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634158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5A7E-BAF0-9C59-658E-077FB6D9E5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413354-BBF3-F3BE-DE83-050C166678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47F2A4-7B7F-418C-7079-1B29953D9EE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9ADBDB2F-B18F-4867-8629-D773710312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627A76-52E0-1CDE-FB37-925C81885E85}"/>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4129146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BBE9B-B40E-6117-1CB8-0945BBA5CA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8873E48-CC0B-8D7A-8396-1C98D1DE59E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07DAED-4759-4590-1B75-AADE231590D2}"/>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1D97CE70-141F-4DC1-25D3-1B05EE9E93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2B9FDB-DA52-93B6-4DB0-CB6D11C681C8}"/>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455767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51236-80A0-AC36-A29D-0A5680DF2F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FFC157-C0F9-B1A5-6223-6F2E73C13A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08D98E-4762-08FC-6D60-0D17B710EF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443723-09C5-461F-4433-0ACC4F03B70F}"/>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519CDDE8-3BEE-9525-E784-86461DD633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3634A7-5301-069D-7785-7E38AE4B144D}"/>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765897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69C8A-1EE0-D070-55A1-B16272D3C12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9248E4-F35D-0BFC-BA81-1CEF7BA2CB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8D0D2F-063D-828A-D853-1AC2F14639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A48B8B5-FFEB-A0E8-32C9-DEC375BFCE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CBC6E9-42E6-D85D-C5CA-0C7BBD8149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8A75D07-7B36-2EE8-4451-57F2E93E74D4}"/>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8" name="Footer Placeholder 7">
            <a:extLst>
              <a:ext uri="{FF2B5EF4-FFF2-40B4-BE49-F238E27FC236}">
                <a16:creationId xmlns:a16="http://schemas.microsoft.com/office/drawing/2014/main" id="{BC15111C-8C2D-3D52-94EA-9B17569400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214616C-0C58-8956-AB7D-D1F70AD79072}"/>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413683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B2E07-EE44-008E-BD77-ECE6B95FE3C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F046A2D-76F7-7E51-DFF8-335B93953AA5}"/>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4" name="Footer Placeholder 3">
            <a:extLst>
              <a:ext uri="{FF2B5EF4-FFF2-40B4-BE49-F238E27FC236}">
                <a16:creationId xmlns:a16="http://schemas.microsoft.com/office/drawing/2014/main" id="{BCEB33E6-4BED-BE63-2E2C-A0036EAA951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C03A7B-B34D-4523-1427-11ACE9EFD427}"/>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4554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18EF6-26FF-DF33-97A7-60F3881D0DB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2736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001AB-DE3E-16CE-6DF5-B045DD02F2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9149FA1-0DC6-0F4D-DF6F-C0858718F3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0ADE294-B0B5-D489-1904-98C493E4D5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EE3639-45E8-5BF1-46DE-5B3753E75913}"/>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584473FA-0692-159D-6770-9D40C45E96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154EA1-D7D0-4E3F-234D-3E0755838F1B}"/>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806725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E3427-C157-EFBD-2149-7C1D3C752F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E7D5925-AFF9-30E7-CF2B-678F9E7276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CA7A776-4F8F-06EB-8E71-A6A60422C5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9C56EC-C3DD-3CE6-0260-7155A24C0721}"/>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6FFED7CB-2C01-D0BB-C963-FBBA04FBB6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E248D7-76AD-5F86-EBF3-F680560F6EAB}"/>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434507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D0091-0D5B-B456-B5CC-273F70BB549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E415254-26B0-E164-F543-B278E5CAB1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99F83B-E12A-0D52-AE28-3C4115F5C730}"/>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5C5592DB-E64F-D39A-E6EB-AF85CAF15C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607257-670A-BE7E-11CF-599FE85425D7}"/>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904349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69FE16-1F7D-46CF-A162-AEB90D0C1BC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9ABE35F-4919-36B3-32AE-1C4DC41BBFC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B21FDA-4BE3-9C15-1455-E3DC7061AE8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6434D5F-D23B-DBD3-E873-CDCD375BD6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2F1825-33EA-1560-4CF5-2B84EC9C3EC4}"/>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5193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18EF6-26FF-DF33-97A7-60F3881D0DB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3942995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593236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cSld name="Title Page">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Shape 16"/>
          <p:cNvSpPr txBox="1">
            <a:spLocks noGrp="1"/>
          </p:cNvSpPr>
          <p:nvPr>
            <p:ph type="title"/>
          </p:nvPr>
        </p:nvSpPr>
        <p:spPr>
          <a:xfrm>
            <a:off x="697307" y="1298900"/>
            <a:ext cx="11022400" cy="1122400"/>
          </a:xfrm>
          <a:prstGeom prst="rect">
            <a:avLst/>
          </a:prstGeom>
        </p:spPr>
        <p:txBody>
          <a:bodyPr lIns="91425" tIns="91425" rIns="91425" bIns="91425" anchor="ctr" anchorCtr="0"/>
          <a:lstStyle>
            <a:lvl1pPr lvl="0" algn="ctr">
              <a:spcBef>
                <a:spcPts val="0"/>
              </a:spcBef>
              <a:buClr>
                <a:srgbClr val="333333"/>
              </a:buClr>
              <a:buSzPct val="100000"/>
              <a:defRPr sz="4800" b="1">
                <a:solidFill>
                  <a:srgbClr val="333333"/>
                </a:solidFill>
                <a:latin typeface="Aptos" panose="020B0004020202020204" pitchFamily="34" charset="0"/>
                <a:ea typeface="Verdana" panose="020B0604030504040204" pitchFamily="34" charset="0"/>
                <a:cs typeface="Verdana" panose="020B0604030504040204" pitchFamily="34" charset="0"/>
              </a:defRPr>
            </a:lvl1pPr>
            <a:lvl2pPr lvl="1" algn="ctr">
              <a:spcBef>
                <a:spcPts val="0"/>
              </a:spcBef>
              <a:buSzPct val="100000"/>
              <a:defRPr sz="4800"/>
            </a:lvl2pPr>
            <a:lvl3pPr lvl="2" algn="ctr">
              <a:spcBef>
                <a:spcPts val="0"/>
              </a:spcBef>
              <a:buSzPct val="100000"/>
              <a:defRPr sz="4800"/>
            </a:lvl3pPr>
            <a:lvl4pPr lvl="3" algn="ctr">
              <a:spcBef>
                <a:spcPts val="0"/>
              </a:spcBef>
              <a:buSzPct val="100000"/>
              <a:defRPr sz="4800"/>
            </a:lvl4pPr>
            <a:lvl5pPr lvl="4" algn="ctr">
              <a:spcBef>
                <a:spcPts val="0"/>
              </a:spcBef>
              <a:buSzPct val="100000"/>
              <a:defRPr sz="4800"/>
            </a:lvl5pPr>
            <a:lvl6pPr lvl="5" algn="ctr">
              <a:spcBef>
                <a:spcPts val="0"/>
              </a:spcBef>
              <a:buSzPct val="100000"/>
              <a:defRPr sz="4800"/>
            </a:lvl6pPr>
            <a:lvl7pPr lvl="6" algn="ctr">
              <a:spcBef>
                <a:spcPts val="0"/>
              </a:spcBef>
              <a:buSzPct val="100000"/>
              <a:defRPr sz="4800"/>
            </a:lvl7pPr>
            <a:lvl8pPr lvl="7" algn="ctr">
              <a:spcBef>
                <a:spcPts val="0"/>
              </a:spcBef>
              <a:buSzPct val="100000"/>
              <a:defRPr sz="4800"/>
            </a:lvl8pPr>
            <a:lvl9pPr lvl="8" algn="ctr">
              <a:spcBef>
                <a:spcPts val="0"/>
              </a:spcBef>
              <a:buSzPct val="100000"/>
              <a:defRPr sz="4800"/>
            </a:lvl9pPr>
          </a:lstStyle>
          <a:p>
            <a:r>
              <a:rPr lang="en-US"/>
              <a:t>Click to edit Master title style</a:t>
            </a:r>
            <a:endParaRPr/>
          </a:p>
        </p:txBody>
      </p:sp>
      <p:sp>
        <p:nvSpPr>
          <p:cNvPr id="17" name="Shape 17"/>
          <p:cNvSpPr txBox="1">
            <a:spLocks noGrp="1"/>
          </p:cNvSpPr>
          <p:nvPr>
            <p:ph type="sldNum" idx="12"/>
          </p:nvPr>
        </p:nvSpPr>
        <p:spPr>
          <a:xfrm>
            <a:off x="11296609" y="6217621"/>
            <a:ext cx="731600" cy="524800"/>
          </a:xfrm>
          <a:prstGeom prst="rect">
            <a:avLst/>
          </a:prstGeom>
        </p:spPr>
        <p:txBody>
          <a:bodyPr lIns="91425" tIns="91425" rIns="91425" bIns="91425" anchor="ctr" anchorCtr="0">
            <a:noAutofit/>
          </a:bodyPr>
          <a:lstStyle/>
          <a:p>
            <a:fld id="{F2DBBFC4-070E-9549-807C-A67F6C5F8825}" type="slidenum">
              <a:rPr lang="en-US" smtClean="0"/>
              <a:t>‹#›</a:t>
            </a:fld>
            <a:endParaRPr lang="en-US"/>
          </a:p>
        </p:txBody>
      </p:sp>
      <p:sp>
        <p:nvSpPr>
          <p:cNvPr id="18" name="Shape 18"/>
          <p:cNvSpPr txBox="1">
            <a:spLocks noGrp="1"/>
          </p:cNvSpPr>
          <p:nvPr>
            <p:ph type="subTitle" idx="1"/>
          </p:nvPr>
        </p:nvSpPr>
        <p:spPr>
          <a:xfrm>
            <a:off x="714753" y="2576688"/>
            <a:ext cx="10786400" cy="2850000"/>
          </a:xfrm>
          <a:prstGeom prst="rect">
            <a:avLst/>
          </a:prstGeom>
        </p:spPr>
        <p:txBody>
          <a:bodyPr lIns="91425" tIns="91425" rIns="91425" bIns="91425" anchor="ctr" anchorCtr="0"/>
          <a:lstStyle>
            <a:lvl1pPr lvl="0">
              <a:spcBef>
                <a:spcPts val="0"/>
              </a:spcBef>
              <a:buNone/>
              <a:defRPr>
                <a:solidFill>
                  <a:srgbClr val="CF0A2C"/>
                </a:solidFill>
                <a:latin typeface="Aptos" panose="020B0004020202020204" pitchFamily="34" charset="0"/>
                <a:ea typeface="Verdana" panose="020B0604030504040204" pitchFamily="34" charset="0"/>
                <a:cs typeface="Verdana" panose="020B0604030504040204" pitchFamily="34" charset="0"/>
              </a:defRPr>
            </a:lvl1pPr>
            <a:lvl2pPr lvl="1">
              <a:spcBef>
                <a:spcPts val="0"/>
              </a:spcBef>
              <a:buNone/>
              <a:defRPr/>
            </a:lvl2pPr>
            <a:lvl3pPr lvl="2">
              <a:spcBef>
                <a:spcPts val="0"/>
              </a:spcBef>
              <a:buNone/>
              <a:defRPr/>
            </a:lvl3pPr>
            <a:lvl4pPr lvl="3">
              <a:spcBef>
                <a:spcPts val="0"/>
              </a:spcBef>
              <a:buNone/>
              <a:defRPr/>
            </a:lvl4pPr>
            <a:lvl5pPr lvl="4">
              <a:spcBef>
                <a:spcPts val="0"/>
              </a:spcBef>
              <a:buNone/>
              <a:defRPr/>
            </a:lvl5pPr>
            <a:lvl6pPr lvl="5">
              <a:spcBef>
                <a:spcPts val="0"/>
              </a:spcBef>
              <a:buNone/>
              <a:defRPr/>
            </a:lvl6pPr>
            <a:lvl7pPr lvl="6">
              <a:spcBef>
                <a:spcPts val="0"/>
              </a:spcBef>
              <a:buNone/>
              <a:defRPr/>
            </a:lvl7pPr>
            <a:lvl8pPr lvl="7">
              <a:spcBef>
                <a:spcPts val="0"/>
              </a:spcBef>
              <a:buNone/>
              <a:defRPr/>
            </a:lvl8pPr>
            <a:lvl9pPr lvl="8">
              <a:spcBef>
                <a:spcPts val="0"/>
              </a:spcBef>
              <a:buNone/>
              <a:defRPr/>
            </a:lvl9pPr>
          </a:lstStyle>
          <a:p>
            <a:r>
              <a:rPr lang="en-US"/>
              <a:t>Click to edit Master subtitle style</a:t>
            </a:r>
            <a:endParaRPr/>
          </a:p>
        </p:txBody>
      </p:sp>
    </p:spTree>
    <p:extLst>
      <p:ext uri="{BB962C8B-B14F-4D97-AF65-F5344CB8AC3E}">
        <p14:creationId xmlns:p14="http://schemas.microsoft.com/office/powerpoint/2010/main" val="33336652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Section Header">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Shape 10"/>
          <p:cNvSpPr txBox="1">
            <a:spLocks noGrp="1"/>
          </p:cNvSpPr>
          <p:nvPr>
            <p:ph type="subTitle" idx="1"/>
          </p:nvPr>
        </p:nvSpPr>
        <p:spPr>
          <a:xfrm>
            <a:off x="415600" y="2824300"/>
            <a:ext cx="11360800" cy="1537600"/>
          </a:xfrm>
          <a:prstGeom prst="rect">
            <a:avLst/>
          </a:prstGeom>
        </p:spPr>
        <p:txBody>
          <a:bodyPr lIns="91425" tIns="91425" rIns="91425" bIns="91425" anchor="ctr" anchorCtr="0"/>
          <a:lstStyle>
            <a:lvl1pPr lvl="0">
              <a:lnSpc>
                <a:spcPct val="100000"/>
              </a:lnSpc>
              <a:spcBef>
                <a:spcPts val="0"/>
              </a:spcBef>
              <a:spcAft>
                <a:spcPts val="0"/>
              </a:spcAft>
              <a:buSzPct val="45000"/>
              <a:buFont typeface="System Font Regular"/>
              <a:buChar char="⚫️"/>
              <a:defRPr>
                <a:solidFill>
                  <a:schemeClr val="tx1"/>
                </a:solidFill>
                <a:latin typeface="Aptos" panose="020B0004020202020204" pitchFamily="34" charset="0"/>
                <a:ea typeface="Verdana" panose="020B0604030504040204" pitchFamily="34" charset="0"/>
                <a:cs typeface="Verdana" panose="020B0604030504040204" pitchFamily="34" charset="0"/>
              </a:defRPr>
            </a:lvl1pPr>
            <a:lvl2pPr lvl="1" algn="ctr">
              <a:lnSpc>
                <a:spcPct val="100000"/>
              </a:lnSpc>
              <a:spcBef>
                <a:spcPts val="0"/>
              </a:spcBef>
              <a:spcAft>
                <a:spcPts val="0"/>
              </a:spcAft>
              <a:buSzPct val="100000"/>
              <a:buNone/>
              <a:defRPr sz="3733"/>
            </a:lvl2pPr>
            <a:lvl3pPr lvl="2" algn="ctr">
              <a:lnSpc>
                <a:spcPct val="100000"/>
              </a:lnSpc>
              <a:spcBef>
                <a:spcPts val="0"/>
              </a:spcBef>
              <a:spcAft>
                <a:spcPts val="0"/>
              </a:spcAft>
              <a:buSzPct val="100000"/>
              <a:buNone/>
              <a:defRPr sz="3733"/>
            </a:lvl3pPr>
            <a:lvl4pPr lvl="3" algn="ctr">
              <a:lnSpc>
                <a:spcPct val="100000"/>
              </a:lnSpc>
              <a:spcBef>
                <a:spcPts val="0"/>
              </a:spcBef>
              <a:spcAft>
                <a:spcPts val="0"/>
              </a:spcAft>
              <a:buSzPct val="100000"/>
              <a:buNone/>
              <a:defRPr sz="3733"/>
            </a:lvl4pPr>
            <a:lvl5pPr lvl="4" algn="ctr">
              <a:lnSpc>
                <a:spcPct val="100000"/>
              </a:lnSpc>
              <a:spcBef>
                <a:spcPts val="0"/>
              </a:spcBef>
              <a:spcAft>
                <a:spcPts val="0"/>
              </a:spcAft>
              <a:buSzPct val="100000"/>
              <a:buNone/>
              <a:defRPr sz="3733"/>
            </a:lvl5pPr>
            <a:lvl6pPr lvl="5" algn="ctr">
              <a:lnSpc>
                <a:spcPct val="100000"/>
              </a:lnSpc>
              <a:spcBef>
                <a:spcPts val="0"/>
              </a:spcBef>
              <a:spcAft>
                <a:spcPts val="0"/>
              </a:spcAft>
              <a:buSzPct val="100000"/>
              <a:buNone/>
              <a:defRPr sz="3733"/>
            </a:lvl6pPr>
            <a:lvl7pPr lvl="6" algn="ctr">
              <a:lnSpc>
                <a:spcPct val="100000"/>
              </a:lnSpc>
              <a:spcBef>
                <a:spcPts val="0"/>
              </a:spcBef>
              <a:spcAft>
                <a:spcPts val="0"/>
              </a:spcAft>
              <a:buSzPct val="100000"/>
              <a:buNone/>
              <a:defRPr sz="3733"/>
            </a:lvl7pPr>
            <a:lvl8pPr lvl="7" algn="ctr">
              <a:lnSpc>
                <a:spcPct val="100000"/>
              </a:lnSpc>
              <a:spcBef>
                <a:spcPts val="0"/>
              </a:spcBef>
              <a:spcAft>
                <a:spcPts val="0"/>
              </a:spcAft>
              <a:buSzPct val="100000"/>
              <a:buNone/>
              <a:defRPr sz="3733"/>
            </a:lvl8pPr>
            <a:lvl9pPr lvl="8" algn="ctr">
              <a:lnSpc>
                <a:spcPct val="100000"/>
              </a:lnSpc>
              <a:spcBef>
                <a:spcPts val="0"/>
              </a:spcBef>
              <a:spcAft>
                <a:spcPts val="0"/>
              </a:spcAft>
              <a:buSzPct val="100000"/>
              <a:buNone/>
              <a:defRPr sz="3733"/>
            </a:lvl9pPr>
          </a:lstStyle>
          <a:p>
            <a:r>
              <a:rPr lang="en-US"/>
              <a:t>Click to edit Master subtitle style</a:t>
            </a:r>
            <a:endParaRPr/>
          </a:p>
        </p:txBody>
      </p:sp>
      <p:sp>
        <p:nvSpPr>
          <p:cNvPr id="11" name="Shape 11"/>
          <p:cNvSpPr txBox="1">
            <a:spLocks noGrp="1"/>
          </p:cNvSpPr>
          <p:nvPr>
            <p:ph type="sldNum" idx="12"/>
          </p:nvPr>
        </p:nvSpPr>
        <p:spPr>
          <a:xfrm>
            <a:off x="11296609" y="6217621"/>
            <a:ext cx="731600" cy="524800"/>
          </a:xfrm>
          <a:prstGeom prst="rect">
            <a:avLst/>
          </a:prstGeom>
        </p:spPr>
        <p:txBody>
          <a:bodyPr lIns="91425" tIns="91425" rIns="91425" bIns="91425" anchor="ctr" anchorCtr="0">
            <a:noAutofit/>
          </a:bodyPr>
          <a:lstStyle>
            <a:lvl1pPr>
              <a:defRPr>
                <a:latin typeface="Calibri" panose="020F0502020204030204" pitchFamily="34" charset="0"/>
                <a:cs typeface="Calibri" panose="020F0502020204030204" pitchFamily="34" charset="0"/>
              </a:defRPr>
            </a:lvl1pPr>
          </a:lstStyle>
          <a:p>
            <a:fld id="{F2DBBFC4-070E-9549-807C-A67F6C5F8825}" type="slidenum">
              <a:rPr lang="en-US" smtClean="0"/>
              <a:t>‹#›</a:t>
            </a:fld>
            <a:endParaRPr lang="en-US"/>
          </a:p>
        </p:txBody>
      </p:sp>
      <p:sp>
        <p:nvSpPr>
          <p:cNvPr id="12" name="Shape 12"/>
          <p:cNvSpPr/>
          <p:nvPr/>
        </p:nvSpPr>
        <p:spPr>
          <a:xfrm>
            <a:off x="0" y="0"/>
            <a:ext cx="12254800" cy="1212351"/>
          </a:xfrm>
          <a:prstGeom prst="rect">
            <a:avLst/>
          </a:prstGeom>
          <a:solidFill>
            <a:srgbClr val="333333"/>
          </a:solidFill>
          <a:ln>
            <a:noFill/>
          </a:ln>
        </p:spPr>
        <p:txBody>
          <a:bodyPr lIns="121900" tIns="121900" rIns="121900" bIns="121900" anchor="ctr" anchorCtr="0">
            <a:noAutofit/>
          </a:bodyPr>
          <a:lstStyle/>
          <a:p>
            <a:pPr lvl="0">
              <a:spcBef>
                <a:spcPts val="0"/>
              </a:spcBef>
              <a:buNone/>
            </a:pPr>
            <a:endParaRPr sz="2400">
              <a:solidFill>
                <a:srgbClr val="F3F3F3"/>
              </a:solidFill>
            </a:endParaRPr>
          </a:p>
        </p:txBody>
      </p:sp>
      <p:sp>
        <p:nvSpPr>
          <p:cNvPr id="13" name="Shape 13"/>
          <p:cNvSpPr txBox="1">
            <a:spLocks noGrp="1"/>
          </p:cNvSpPr>
          <p:nvPr>
            <p:ph type="ctrTitle"/>
          </p:nvPr>
        </p:nvSpPr>
        <p:spPr>
          <a:xfrm>
            <a:off x="374503" y="92467"/>
            <a:ext cx="11360800" cy="1047964"/>
          </a:xfrm>
          <a:prstGeom prst="rect">
            <a:avLst/>
          </a:prstGeom>
        </p:spPr>
        <p:txBody>
          <a:bodyPr lIns="91425" tIns="91425" rIns="91425" bIns="91425" anchor="ctr" anchorCtr="0"/>
          <a:lstStyle>
            <a:lvl1pPr lvl="0">
              <a:spcBef>
                <a:spcPts val="0"/>
              </a:spcBef>
              <a:buClr>
                <a:srgbClr val="E6E6E6"/>
              </a:buClr>
              <a:buSzPct val="100000"/>
              <a:defRPr sz="4800" b="1">
                <a:solidFill>
                  <a:srgbClr val="E6E6E6"/>
                </a:solidFill>
                <a:latin typeface="Aptos" panose="020B0004020202020204" pitchFamily="34" charset="0"/>
                <a:ea typeface="Verdana" panose="020B0604030504040204" pitchFamily="34" charset="0"/>
                <a:cs typeface="Verdana" panose="020B0604030504040204" pitchFamily="34" charset="0"/>
              </a:defRPr>
            </a:lvl1pPr>
            <a:lvl2pPr lvl="1" algn="ctr">
              <a:spcBef>
                <a:spcPts val="0"/>
              </a:spcBef>
              <a:buClr>
                <a:srgbClr val="F3F3F3"/>
              </a:buClr>
              <a:buSzPct val="100000"/>
              <a:defRPr sz="6933">
                <a:solidFill>
                  <a:srgbClr val="F3F3F3"/>
                </a:solidFill>
              </a:defRPr>
            </a:lvl2pPr>
            <a:lvl3pPr lvl="2" algn="ctr">
              <a:spcBef>
                <a:spcPts val="0"/>
              </a:spcBef>
              <a:buClr>
                <a:srgbClr val="F3F3F3"/>
              </a:buClr>
              <a:buSzPct val="100000"/>
              <a:defRPr sz="6933">
                <a:solidFill>
                  <a:srgbClr val="F3F3F3"/>
                </a:solidFill>
              </a:defRPr>
            </a:lvl3pPr>
            <a:lvl4pPr lvl="3" algn="ctr">
              <a:spcBef>
                <a:spcPts val="0"/>
              </a:spcBef>
              <a:buClr>
                <a:srgbClr val="F3F3F3"/>
              </a:buClr>
              <a:buSzPct val="100000"/>
              <a:defRPr sz="6933">
                <a:solidFill>
                  <a:srgbClr val="F3F3F3"/>
                </a:solidFill>
              </a:defRPr>
            </a:lvl4pPr>
            <a:lvl5pPr lvl="4" algn="ctr">
              <a:spcBef>
                <a:spcPts val="0"/>
              </a:spcBef>
              <a:buClr>
                <a:srgbClr val="F3F3F3"/>
              </a:buClr>
              <a:buSzPct val="100000"/>
              <a:defRPr sz="6933">
                <a:solidFill>
                  <a:srgbClr val="F3F3F3"/>
                </a:solidFill>
              </a:defRPr>
            </a:lvl5pPr>
            <a:lvl6pPr lvl="5" algn="ctr">
              <a:spcBef>
                <a:spcPts val="0"/>
              </a:spcBef>
              <a:buClr>
                <a:srgbClr val="F3F3F3"/>
              </a:buClr>
              <a:buSzPct val="100000"/>
              <a:defRPr sz="6933">
                <a:solidFill>
                  <a:srgbClr val="F3F3F3"/>
                </a:solidFill>
              </a:defRPr>
            </a:lvl6pPr>
            <a:lvl7pPr lvl="6" algn="ctr">
              <a:spcBef>
                <a:spcPts val="0"/>
              </a:spcBef>
              <a:buClr>
                <a:srgbClr val="F3F3F3"/>
              </a:buClr>
              <a:buSzPct val="100000"/>
              <a:defRPr sz="6933">
                <a:solidFill>
                  <a:srgbClr val="F3F3F3"/>
                </a:solidFill>
              </a:defRPr>
            </a:lvl7pPr>
            <a:lvl8pPr lvl="7" algn="ctr">
              <a:spcBef>
                <a:spcPts val="0"/>
              </a:spcBef>
              <a:buClr>
                <a:srgbClr val="F3F3F3"/>
              </a:buClr>
              <a:buSzPct val="100000"/>
              <a:defRPr sz="6933">
                <a:solidFill>
                  <a:srgbClr val="F3F3F3"/>
                </a:solidFill>
              </a:defRPr>
            </a:lvl8pPr>
            <a:lvl9pPr lvl="8" algn="ctr">
              <a:spcBef>
                <a:spcPts val="0"/>
              </a:spcBef>
              <a:buClr>
                <a:srgbClr val="F3F3F3"/>
              </a:buClr>
              <a:buSzPct val="100000"/>
              <a:defRPr sz="6933">
                <a:solidFill>
                  <a:srgbClr val="F3F3F3"/>
                </a:solidFill>
              </a:defRPr>
            </a:lvl9pPr>
          </a:lstStyle>
          <a:p>
            <a:r>
              <a:rPr lang="en-US"/>
              <a:t>Click to edit Master title style</a:t>
            </a:r>
            <a:endParaRPr/>
          </a:p>
        </p:txBody>
      </p:sp>
    </p:spTree>
    <p:extLst>
      <p:ext uri="{BB962C8B-B14F-4D97-AF65-F5344CB8AC3E}">
        <p14:creationId xmlns:p14="http://schemas.microsoft.com/office/powerpoint/2010/main" val="902034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cSld name="Title Only">
    <p:bg>
      <p:bgPr>
        <a:blipFill>
          <a:blip r:embed="rId2">
            <a:alphaModFix/>
          </a:blip>
          <a:stretch>
            <a:fillRect/>
          </a:stretch>
        </a:blipFill>
        <a:effectLst/>
      </p:bgPr>
    </p:bg>
    <p:spTree>
      <p:nvGrpSpPr>
        <p:cNvPr id="1" name="Shape 38"/>
        <p:cNvGrpSpPr/>
        <p:nvPr/>
      </p:nvGrpSpPr>
      <p:grpSpPr>
        <a:xfrm>
          <a:off x="0" y="0"/>
          <a:ext cx="0" cy="0"/>
          <a:chOff x="0" y="0"/>
          <a:chExt cx="0" cy="0"/>
        </a:xfrm>
      </p:grpSpPr>
      <p:sp>
        <p:nvSpPr>
          <p:cNvPr id="39" name="Shape 39"/>
          <p:cNvSpPr txBox="1">
            <a:spLocks noGrp="1"/>
          </p:cNvSpPr>
          <p:nvPr>
            <p:ph type="sldNum" idx="12"/>
          </p:nvPr>
        </p:nvSpPr>
        <p:spPr>
          <a:xfrm>
            <a:off x="11296609" y="6217621"/>
            <a:ext cx="731600" cy="524800"/>
          </a:xfrm>
          <a:prstGeom prst="rect">
            <a:avLst/>
          </a:prstGeom>
        </p:spPr>
        <p:txBody>
          <a:bodyPr lIns="91425" tIns="91425" rIns="91425" bIns="91425" anchor="ctr" anchorCtr="0">
            <a:noAutofit/>
          </a:bodyPr>
          <a:lstStyle>
            <a:lvl1pPr>
              <a:defRPr>
                <a:latin typeface="Calibri" panose="020F0502020204030204" pitchFamily="34" charset="0"/>
                <a:cs typeface="Calibri" panose="020F0502020204030204" pitchFamily="34" charset="0"/>
              </a:defRPr>
            </a:lvl1pPr>
          </a:lstStyle>
          <a:p>
            <a:fld id="{F2DBBFC4-070E-9549-807C-A67F6C5F8825}" type="slidenum">
              <a:rPr lang="en-US" smtClean="0"/>
              <a:t>‹#›</a:t>
            </a:fld>
            <a:endParaRPr lang="en-US"/>
          </a:p>
        </p:txBody>
      </p:sp>
      <p:sp>
        <p:nvSpPr>
          <p:cNvPr id="40" name="Shape 40"/>
          <p:cNvSpPr txBox="1">
            <a:spLocks noGrp="1"/>
          </p:cNvSpPr>
          <p:nvPr>
            <p:ph type="body" idx="1"/>
          </p:nvPr>
        </p:nvSpPr>
        <p:spPr>
          <a:xfrm>
            <a:off x="1050600" y="1683080"/>
            <a:ext cx="10074800" cy="4039600"/>
          </a:xfrm>
          <a:prstGeom prst="rect">
            <a:avLst/>
          </a:prstGeom>
        </p:spPr>
        <p:txBody>
          <a:bodyPr lIns="91425" tIns="91425" rIns="91425" bIns="91425" anchor="t" anchorCtr="0"/>
          <a:lstStyle>
            <a:lvl1pPr marL="309026" lvl="0" indent="-309026">
              <a:spcBef>
                <a:spcPts val="0"/>
              </a:spcBef>
              <a:buSzPct val="45000"/>
              <a:buFont typeface="System Font Regular"/>
              <a:buChar char="⚫️"/>
              <a:tabLst/>
              <a:defRPr sz="2667">
                <a:solidFill>
                  <a:schemeClr val="tx1"/>
                </a:solidFill>
                <a:latin typeface="Aptos" panose="020B0004020202020204" pitchFamily="34" charset="0"/>
                <a:ea typeface="Verdana" panose="020B0604030504040204" pitchFamily="34" charset="0"/>
                <a:cs typeface="Verdana" panose="020B0604030504040204" pitchFamily="34" charset="0"/>
              </a:defRPr>
            </a:lvl1pPr>
            <a:lvl2pPr lvl="1">
              <a:spcBef>
                <a:spcPts val="0"/>
              </a:spcBef>
              <a:defRPr sz="2400"/>
            </a:lvl2pPr>
            <a:lvl3pPr lvl="2">
              <a:spcBef>
                <a:spcPts val="0"/>
              </a:spcBef>
              <a:defRPr sz="2400"/>
            </a:lvl3pPr>
            <a:lvl4pPr lvl="3">
              <a:spcBef>
                <a:spcPts val="0"/>
              </a:spcBef>
              <a:defRPr sz="2400"/>
            </a:lvl4pPr>
            <a:lvl5pPr lvl="4">
              <a:spcBef>
                <a:spcPts val="0"/>
              </a:spcBef>
              <a:defRPr sz="2400"/>
            </a:lvl5pPr>
            <a:lvl6pPr lvl="5">
              <a:spcBef>
                <a:spcPts val="0"/>
              </a:spcBef>
              <a:defRPr sz="2400"/>
            </a:lvl6pPr>
            <a:lvl7pPr lvl="6">
              <a:spcBef>
                <a:spcPts val="0"/>
              </a:spcBef>
              <a:defRPr sz="2400"/>
            </a:lvl7pPr>
            <a:lvl8pPr lvl="7">
              <a:spcBef>
                <a:spcPts val="0"/>
              </a:spcBef>
              <a:defRPr sz="2400"/>
            </a:lvl8pPr>
            <a:lvl9pPr lvl="8">
              <a:spcBef>
                <a:spcPts val="0"/>
              </a:spcBef>
              <a:defRPr sz="2400"/>
            </a:lvl9pPr>
          </a:lstStyle>
          <a:p>
            <a:pPr lvl="0"/>
            <a:r>
              <a:rPr lang="en-US"/>
              <a:t>Click to edit Master text styles</a:t>
            </a:r>
          </a:p>
        </p:txBody>
      </p:sp>
      <p:sp>
        <p:nvSpPr>
          <p:cNvPr id="41" name="Shape 41"/>
          <p:cNvSpPr/>
          <p:nvPr/>
        </p:nvSpPr>
        <p:spPr>
          <a:xfrm>
            <a:off x="0" y="0"/>
            <a:ext cx="12192000" cy="1220000"/>
          </a:xfrm>
          <a:prstGeom prst="rect">
            <a:avLst/>
          </a:prstGeom>
          <a:solidFill>
            <a:srgbClr val="333333"/>
          </a:solidFill>
          <a:ln>
            <a:noFill/>
          </a:ln>
        </p:spPr>
        <p:txBody>
          <a:bodyPr lIns="121900" tIns="121900" rIns="121900" bIns="121900" anchor="ctr" anchorCtr="0">
            <a:noAutofit/>
          </a:bodyPr>
          <a:lstStyle/>
          <a:p>
            <a:pPr lvl="0" rtl="0">
              <a:spcBef>
                <a:spcPts val="0"/>
              </a:spcBef>
              <a:buNone/>
            </a:pPr>
            <a:endParaRPr sz="2400">
              <a:solidFill>
                <a:srgbClr val="F3F3F3"/>
              </a:solidFill>
            </a:endParaRPr>
          </a:p>
        </p:txBody>
      </p:sp>
      <p:sp>
        <p:nvSpPr>
          <p:cNvPr id="42" name="Shape 42"/>
          <p:cNvSpPr txBox="1">
            <a:spLocks noGrp="1"/>
          </p:cNvSpPr>
          <p:nvPr>
            <p:ph type="title"/>
          </p:nvPr>
        </p:nvSpPr>
        <p:spPr>
          <a:xfrm>
            <a:off x="415600" y="189033"/>
            <a:ext cx="11360800" cy="1011200"/>
          </a:xfrm>
          <a:prstGeom prst="rect">
            <a:avLst/>
          </a:prstGeom>
        </p:spPr>
        <p:txBody>
          <a:bodyPr lIns="91425" tIns="91425" rIns="91425" bIns="91425" anchor="ctr" anchorCtr="0"/>
          <a:lstStyle>
            <a:lvl1pPr lvl="0" rtl="0">
              <a:spcBef>
                <a:spcPts val="0"/>
              </a:spcBef>
              <a:buClr>
                <a:srgbClr val="E6E6E6"/>
              </a:buClr>
              <a:buSzPct val="100000"/>
              <a:defRPr sz="4800">
                <a:solidFill>
                  <a:srgbClr val="E6E6E6"/>
                </a:solidFill>
                <a:latin typeface="Aptos" panose="020B0004020202020204" pitchFamily="34" charset="0"/>
                <a:ea typeface="Verdana" panose="020B0604030504040204" pitchFamily="34" charset="0"/>
                <a:cs typeface="Verdana" panose="020B0604030504040204" pitchFamily="34" charset="0"/>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r>
              <a:rPr lang="en-US"/>
              <a:t>Click to edit Master title style</a:t>
            </a:r>
            <a:endParaRPr/>
          </a:p>
        </p:txBody>
      </p:sp>
    </p:spTree>
    <p:extLst>
      <p:ext uri="{BB962C8B-B14F-4D97-AF65-F5344CB8AC3E}">
        <p14:creationId xmlns:p14="http://schemas.microsoft.com/office/powerpoint/2010/main" val="24930566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Main point">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2" name="Shape 52"/>
          <p:cNvSpPr/>
          <p:nvPr/>
        </p:nvSpPr>
        <p:spPr>
          <a:xfrm>
            <a:off x="0" y="1"/>
            <a:ext cx="3895595" cy="6858001"/>
          </a:xfrm>
          <a:prstGeom prst="rect">
            <a:avLst/>
          </a:prstGeom>
          <a:solidFill>
            <a:srgbClr val="333333"/>
          </a:solidFill>
          <a:ln w="9525" cap="flat" cmpd="sng">
            <a:solidFill>
              <a:schemeClr val="dk2"/>
            </a:solidFill>
            <a:prstDash val="solid"/>
            <a:round/>
            <a:headEnd type="none" w="med" len="med"/>
            <a:tailEnd type="none" w="med" len="med"/>
          </a:ln>
        </p:spPr>
        <p:txBody>
          <a:bodyPr lIns="121900" tIns="121900" rIns="121900" bIns="121900" anchor="ctr" anchorCtr="0">
            <a:noAutofit/>
          </a:bodyPr>
          <a:lstStyle/>
          <a:p>
            <a:pPr lvl="0">
              <a:spcBef>
                <a:spcPts val="0"/>
              </a:spcBef>
              <a:buNone/>
            </a:pPr>
            <a:endParaRPr sz="2400" b="1">
              <a:solidFill>
                <a:srgbClr val="333333"/>
              </a:solidFill>
              <a:latin typeface="PT Sans Caption"/>
              <a:ea typeface="PT Sans Caption"/>
              <a:cs typeface="PT Sans Caption"/>
              <a:sym typeface="PT Sans Caption"/>
            </a:endParaRPr>
          </a:p>
        </p:txBody>
      </p:sp>
      <p:sp>
        <p:nvSpPr>
          <p:cNvPr id="53" name="Shape 53"/>
          <p:cNvSpPr txBox="1">
            <a:spLocks noGrp="1"/>
          </p:cNvSpPr>
          <p:nvPr>
            <p:ph type="title"/>
          </p:nvPr>
        </p:nvSpPr>
        <p:spPr>
          <a:xfrm>
            <a:off x="318859" y="1644233"/>
            <a:ext cx="3388845" cy="1976400"/>
          </a:xfrm>
          <a:prstGeom prst="rect">
            <a:avLst/>
          </a:prstGeom>
        </p:spPr>
        <p:txBody>
          <a:bodyPr lIns="91425" tIns="91425" rIns="91425" bIns="91425" anchor="ctr" anchorCtr="0"/>
          <a:lstStyle>
            <a:lvl1pPr lvl="0" algn="ctr" rtl="0">
              <a:spcBef>
                <a:spcPts val="0"/>
              </a:spcBef>
              <a:buClr>
                <a:srgbClr val="E6E6E6"/>
              </a:buClr>
              <a:buSzPct val="100000"/>
              <a:buFont typeface="PT Sans Caption"/>
              <a:defRPr sz="4267">
                <a:solidFill>
                  <a:srgbClr val="E6E6E6"/>
                </a:solidFill>
                <a:latin typeface="Aptos" panose="020B0004020202020204" pitchFamily="34" charset="0"/>
                <a:ea typeface="Verdana" panose="020B0604030504040204" pitchFamily="34" charset="0"/>
                <a:cs typeface="Verdana" panose="020B0604030504040204" pitchFamily="34" charset="0"/>
                <a:sym typeface="PT Sans Caption"/>
              </a:defRPr>
            </a:lvl1pPr>
            <a:lvl2pPr lvl="1" algn="ctr" rtl="0">
              <a:spcBef>
                <a:spcPts val="0"/>
              </a:spcBef>
              <a:buSzPct val="100000"/>
              <a:defRPr sz="5600"/>
            </a:lvl2pPr>
            <a:lvl3pPr lvl="2" algn="ctr" rtl="0">
              <a:spcBef>
                <a:spcPts val="0"/>
              </a:spcBef>
              <a:buSzPct val="100000"/>
              <a:defRPr sz="5600"/>
            </a:lvl3pPr>
            <a:lvl4pPr lvl="3" algn="ctr" rtl="0">
              <a:spcBef>
                <a:spcPts val="0"/>
              </a:spcBef>
              <a:buSzPct val="100000"/>
              <a:defRPr sz="5600"/>
            </a:lvl4pPr>
            <a:lvl5pPr lvl="4" algn="ctr" rtl="0">
              <a:spcBef>
                <a:spcPts val="0"/>
              </a:spcBef>
              <a:buSzPct val="100000"/>
              <a:defRPr sz="5600"/>
            </a:lvl5pPr>
            <a:lvl6pPr lvl="5" algn="ctr" rtl="0">
              <a:spcBef>
                <a:spcPts val="0"/>
              </a:spcBef>
              <a:buSzPct val="100000"/>
              <a:defRPr sz="5600"/>
            </a:lvl6pPr>
            <a:lvl7pPr lvl="6" algn="ctr" rtl="0">
              <a:spcBef>
                <a:spcPts val="0"/>
              </a:spcBef>
              <a:buSzPct val="100000"/>
              <a:defRPr sz="5600"/>
            </a:lvl7pPr>
            <a:lvl8pPr lvl="7" algn="ctr" rtl="0">
              <a:spcBef>
                <a:spcPts val="0"/>
              </a:spcBef>
              <a:buSzPct val="100000"/>
              <a:defRPr sz="5600"/>
            </a:lvl8pPr>
            <a:lvl9pPr lvl="8" algn="ctr" rtl="0">
              <a:spcBef>
                <a:spcPts val="0"/>
              </a:spcBef>
              <a:buSzPct val="100000"/>
              <a:defRPr sz="5600"/>
            </a:lvl9pPr>
          </a:lstStyle>
          <a:p>
            <a:r>
              <a:rPr lang="en-US"/>
              <a:t>Click to edit Master title style</a:t>
            </a:r>
            <a:endParaRPr/>
          </a:p>
        </p:txBody>
      </p:sp>
      <p:sp>
        <p:nvSpPr>
          <p:cNvPr id="54" name="Shape 54"/>
          <p:cNvSpPr txBox="1">
            <a:spLocks noGrp="1"/>
          </p:cNvSpPr>
          <p:nvPr>
            <p:ph type="subTitle" idx="1"/>
          </p:nvPr>
        </p:nvSpPr>
        <p:spPr>
          <a:xfrm>
            <a:off x="339822" y="3795888"/>
            <a:ext cx="2992102" cy="1646800"/>
          </a:xfrm>
          <a:prstGeom prst="rect">
            <a:avLst/>
          </a:prstGeom>
        </p:spPr>
        <p:txBody>
          <a:bodyPr lIns="91425" tIns="91425" rIns="91425" bIns="91425" anchor="ctr" anchorCtr="0"/>
          <a:lstStyle>
            <a:lvl1pPr lvl="0" algn="ctr" rtl="0">
              <a:lnSpc>
                <a:spcPct val="100000"/>
              </a:lnSpc>
              <a:spcBef>
                <a:spcPts val="0"/>
              </a:spcBef>
              <a:spcAft>
                <a:spcPts val="0"/>
              </a:spcAft>
              <a:buClr>
                <a:srgbClr val="CF0A2C"/>
              </a:buClr>
              <a:buSzPct val="100000"/>
              <a:buNone/>
              <a:defRPr sz="2800">
                <a:solidFill>
                  <a:srgbClr val="CF0A2C"/>
                </a:solidFill>
                <a:latin typeface="Aptos" panose="020B0004020202020204" pitchFamily="34" charset="0"/>
                <a:ea typeface="Verdana" panose="020B0604030504040204" pitchFamily="34" charset="0"/>
                <a:cs typeface="Verdana" panose="020B0604030504040204" pitchFamily="34" charset="0"/>
              </a:defRPr>
            </a:lvl1pPr>
            <a:lvl2pPr lvl="1" algn="ctr" rtl="0">
              <a:lnSpc>
                <a:spcPct val="100000"/>
              </a:lnSpc>
              <a:spcBef>
                <a:spcPts val="0"/>
              </a:spcBef>
              <a:spcAft>
                <a:spcPts val="0"/>
              </a:spcAft>
              <a:buSzPct val="100000"/>
              <a:buNone/>
              <a:defRPr sz="2800"/>
            </a:lvl2pPr>
            <a:lvl3pPr lvl="2" algn="ctr" rtl="0">
              <a:lnSpc>
                <a:spcPct val="100000"/>
              </a:lnSpc>
              <a:spcBef>
                <a:spcPts val="0"/>
              </a:spcBef>
              <a:spcAft>
                <a:spcPts val="0"/>
              </a:spcAft>
              <a:buSzPct val="100000"/>
              <a:buNone/>
              <a:defRPr sz="2800"/>
            </a:lvl3pPr>
            <a:lvl4pPr lvl="3" algn="ctr" rtl="0">
              <a:lnSpc>
                <a:spcPct val="100000"/>
              </a:lnSpc>
              <a:spcBef>
                <a:spcPts val="0"/>
              </a:spcBef>
              <a:spcAft>
                <a:spcPts val="0"/>
              </a:spcAft>
              <a:buSzPct val="100000"/>
              <a:buNone/>
              <a:defRPr sz="2800"/>
            </a:lvl4pPr>
            <a:lvl5pPr lvl="4" algn="ctr" rtl="0">
              <a:lnSpc>
                <a:spcPct val="100000"/>
              </a:lnSpc>
              <a:spcBef>
                <a:spcPts val="0"/>
              </a:spcBef>
              <a:spcAft>
                <a:spcPts val="0"/>
              </a:spcAft>
              <a:buSzPct val="100000"/>
              <a:buNone/>
              <a:defRPr sz="2800"/>
            </a:lvl5pPr>
            <a:lvl6pPr lvl="5" algn="ctr" rtl="0">
              <a:lnSpc>
                <a:spcPct val="100000"/>
              </a:lnSpc>
              <a:spcBef>
                <a:spcPts val="0"/>
              </a:spcBef>
              <a:spcAft>
                <a:spcPts val="0"/>
              </a:spcAft>
              <a:buSzPct val="100000"/>
              <a:buNone/>
              <a:defRPr sz="2800"/>
            </a:lvl6pPr>
            <a:lvl7pPr lvl="6" algn="ctr" rtl="0">
              <a:lnSpc>
                <a:spcPct val="100000"/>
              </a:lnSpc>
              <a:spcBef>
                <a:spcPts val="0"/>
              </a:spcBef>
              <a:spcAft>
                <a:spcPts val="0"/>
              </a:spcAft>
              <a:buSzPct val="100000"/>
              <a:buNone/>
              <a:defRPr sz="2800"/>
            </a:lvl7pPr>
            <a:lvl8pPr lvl="7" algn="ctr" rtl="0">
              <a:lnSpc>
                <a:spcPct val="100000"/>
              </a:lnSpc>
              <a:spcBef>
                <a:spcPts val="0"/>
              </a:spcBef>
              <a:spcAft>
                <a:spcPts val="0"/>
              </a:spcAft>
              <a:buSzPct val="100000"/>
              <a:buNone/>
              <a:defRPr sz="2800"/>
            </a:lvl8pPr>
            <a:lvl9pPr lvl="8" algn="ctr" rtl="0">
              <a:lnSpc>
                <a:spcPct val="100000"/>
              </a:lnSpc>
              <a:spcBef>
                <a:spcPts val="0"/>
              </a:spcBef>
              <a:spcAft>
                <a:spcPts val="0"/>
              </a:spcAft>
              <a:buSzPct val="100000"/>
              <a:buNone/>
              <a:defRPr sz="2800"/>
            </a:lvl9pPr>
          </a:lstStyle>
          <a:p>
            <a:r>
              <a:rPr lang="en-US"/>
              <a:t>Click to edit Master subtitle style</a:t>
            </a:r>
            <a:endParaRPr/>
          </a:p>
        </p:txBody>
      </p:sp>
      <p:pic>
        <p:nvPicPr>
          <p:cNvPr id="2" name="Picture 1">
            <a:extLst>
              <a:ext uri="{FF2B5EF4-FFF2-40B4-BE49-F238E27FC236}">
                <a16:creationId xmlns:a16="http://schemas.microsoft.com/office/drawing/2014/main" id="{76E63E89-1F6A-B8F8-70CB-3D66F735B8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19159" y="98363"/>
            <a:ext cx="1068605" cy="548640"/>
          </a:xfrm>
          <a:prstGeom prst="rect">
            <a:avLst/>
          </a:prstGeom>
        </p:spPr>
      </p:pic>
    </p:spTree>
    <p:extLst>
      <p:ext uri="{BB962C8B-B14F-4D97-AF65-F5344CB8AC3E}">
        <p14:creationId xmlns:p14="http://schemas.microsoft.com/office/powerpoint/2010/main" val="1389396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5" Type="http://schemas.openxmlformats.org/officeDocument/2006/relationships/theme" Target="../theme/theme4.xml"/><Relationship Id="rId4"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547096-9250-4696-BFA2-36FFFCA472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DBC9B2-6D37-F567-A6E8-9ECBEE509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C39E96-4C89-1016-26D6-7476498C50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75977AE-2090-2A08-8BBC-F3CFA192D8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740B38C-71EF-1CDA-70D9-5DBC12915F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503152-D1FD-6D4C-9CB6-598AE6246F7A}" type="slidenum">
              <a:rPr lang="en-US" smtClean="0"/>
              <a:t>‹#›</a:t>
            </a:fld>
            <a:endParaRPr lang="en-US"/>
          </a:p>
        </p:txBody>
      </p:sp>
    </p:spTree>
    <p:extLst>
      <p:ext uri="{BB962C8B-B14F-4D97-AF65-F5344CB8AC3E}">
        <p14:creationId xmlns:p14="http://schemas.microsoft.com/office/powerpoint/2010/main" val="22991121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547096-9250-4696-BFA2-36FFFCA472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DBC9B2-6D37-F567-A6E8-9ECBEE509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C39E96-4C89-1016-26D6-7476498C50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75977AE-2090-2A08-8BBC-F3CFA192D8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740B38C-71EF-1CDA-70D9-5DBC12915F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503152-D1FD-6D4C-9CB6-598AE6246F7A}" type="slidenum">
              <a:rPr lang="en-US" smtClean="0"/>
              <a:t>‹#›</a:t>
            </a:fld>
            <a:endParaRPr lang="en-US"/>
          </a:p>
        </p:txBody>
      </p:sp>
    </p:spTree>
    <p:extLst>
      <p:ext uri="{BB962C8B-B14F-4D97-AF65-F5344CB8AC3E}">
        <p14:creationId xmlns:p14="http://schemas.microsoft.com/office/powerpoint/2010/main" val="134444184"/>
      </p:ext>
    </p:extLst>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9/23/2026</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4007155805"/>
      </p:ext>
    </p:extLst>
  </p:cSld>
  <p:clrMap bg1="lt1" tx1="dk1" bg2="lt2" tx2="dk2" accent1="accent1" accent2="accent2" accent3="accent3" accent4="accent4" accent5="accent5" accent6="accent6" hlink="hlink" folHlink="folHlink"/>
  <p:sldLayoutIdLst>
    <p:sldLayoutId id="2147483670" r:id="rId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415600" y="593367"/>
            <a:ext cx="11360800" cy="763600"/>
          </a:xfrm>
          <a:prstGeom prst="rect">
            <a:avLst/>
          </a:prstGeom>
          <a:noFill/>
          <a:ln>
            <a:noFill/>
          </a:ln>
        </p:spPr>
        <p:txBody>
          <a:bodyPr lIns="91425" tIns="91425" rIns="91425" bIns="91425" anchor="t" anchorCtr="0"/>
          <a:lstStyle>
            <a:lvl1pPr lvl="0">
              <a:spcBef>
                <a:spcPts val="0"/>
              </a:spcBef>
              <a:buClr>
                <a:srgbClr val="333333"/>
              </a:buClr>
              <a:buSzPct val="100000"/>
              <a:buFont typeface="Roboto"/>
              <a:buNone/>
              <a:defRPr sz="3600" b="1">
                <a:solidFill>
                  <a:srgbClr val="333333"/>
                </a:solidFill>
                <a:latin typeface="Roboto"/>
                <a:ea typeface="Roboto"/>
                <a:cs typeface="Roboto"/>
                <a:sym typeface="Roboto"/>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a:endParaRPr/>
          </a:p>
        </p:txBody>
      </p:sp>
      <p:sp>
        <p:nvSpPr>
          <p:cNvPr id="7" name="Shape 7"/>
          <p:cNvSpPr txBox="1">
            <a:spLocks noGrp="1"/>
          </p:cNvSpPr>
          <p:nvPr>
            <p:ph type="body" idx="1"/>
          </p:nvPr>
        </p:nvSpPr>
        <p:spPr>
          <a:xfrm>
            <a:off x="415600" y="1536633"/>
            <a:ext cx="11360800" cy="4555200"/>
          </a:xfrm>
          <a:prstGeom prst="rect">
            <a:avLst/>
          </a:prstGeom>
          <a:noFill/>
          <a:ln>
            <a:noFill/>
          </a:ln>
        </p:spPr>
        <p:txBody>
          <a:bodyPr lIns="91425" tIns="91425" rIns="91425" bIns="91425" anchor="t" anchorCtr="0"/>
          <a:lstStyle>
            <a:lvl1pPr lvl="0">
              <a:lnSpc>
                <a:spcPct val="100000"/>
              </a:lnSpc>
              <a:spcBef>
                <a:spcPts val="0"/>
              </a:spcBef>
              <a:spcAft>
                <a:spcPts val="1600"/>
              </a:spcAft>
              <a:buClr>
                <a:srgbClr val="646569"/>
              </a:buClr>
              <a:buSzPct val="75000"/>
              <a:buFont typeface="Roboto"/>
              <a:buChar char="●"/>
              <a:defRPr sz="2400">
                <a:solidFill>
                  <a:srgbClr val="646569"/>
                </a:solidFill>
                <a:latin typeface="Roboto"/>
                <a:ea typeface="Roboto"/>
                <a:cs typeface="Roboto"/>
                <a:sym typeface="Roboto"/>
              </a:defRPr>
            </a:lvl1pPr>
            <a:lvl2pPr lvl="1">
              <a:lnSpc>
                <a:spcPct val="100000"/>
              </a:lnSpc>
              <a:spcBef>
                <a:spcPts val="0"/>
              </a:spcBef>
              <a:spcAft>
                <a:spcPts val="1600"/>
              </a:spcAft>
              <a:buClr>
                <a:srgbClr val="646569"/>
              </a:buClr>
              <a:buSzPct val="75000"/>
              <a:buFont typeface="Roboto"/>
              <a:buChar char="○"/>
              <a:defRPr sz="2400">
                <a:solidFill>
                  <a:srgbClr val="646569"/>
                </a:solidFill>
                <a:latin typeface="Roboto"/>
                <a:ea typeface="Roboto"/>
                <a:cs typeface="Roboto"/>
                <a:sym typeface="Roboto"/>
              </a:defRPr>
            </a:lvl2pPr>
            <a:lvl3pPr lvl="2">
              <a:lnSpc>
                <a:spcPct val="100000"/>
              </a:lnSpc>
              <a:spcBef>
                <a:spcPts val="0"/>
              </a:spcBef>
              <a:spcAft>
                <a:spcPts val="1600"/>
              </a:spcAft>
              <a:buClr>
                <a:srgbClr val="646569"/>
              </a:buClr>
              <a:buSzPct val="75000"/>
              <a:buFont typeface="Roboto"/>
              <a:buChar char="■"/>
              <a:defRPr sz="2400">
                <a:solidFill>
                  <a:srgbClr val="646569"/>
                </a:solidFill>
                <a:latin typeface="Roboto"/>
                <a:ea typeface="Roboto"/>
                <a:cs typeface="Roboto"/>
                <a:sym typeface="Roboto"/>
              </a:defRPr>
            </a:lvl3pPr>
            <a:lvl4pPr lvl="3">
              <a:lnSpc>
                <a:spcPct val="100000"/>
              </a:lnSpc>
              <a:spcBef>
                <a:spcPts val="0"/>
              </a:spcBef>
              <a:spcAft>
                <a:spcPts val="1600"/>
              </a:spcAft>
              <a:buClr>
                <a:srgbClr val="646569"/>
              </a:buClr>
              <a:buSzPct val="75000"/>
              <a:buFont typeface="Roboto"/>
              <a:buChar char="●"/>
              <a:defRPr sz="2400">
                <a:solidFill>
                  <a:srgbClr val="646569"/>
                </a:solidFill>
                <a:latin typeface="Roboto"/>
                <a:ea typeface="Roboto"/>
                <a:cs typeface="Roboto"/>
                <a:sym typeface="Roboto"/>
              </a:defRPr>
            </a:lvl4pPr>
            <a:lvl5pPr lvl="4">
              <a:lnSpc>
                <a:spcPct val="100000"/>
              </a:lnSpc>
              <a:spcBef>
                <a:spcPts val="0"/>
              </a:spcBef>
              <a:spcAft>
                <a:spcPts val="1600"/>
              </a:spcAft>
              <a:buClr>
                <a:srgbClr val="646569"/>
              </a:buClr>
              <a:buSzPct val="75000"/>
              <a:buFont typeface="Roboto"/>
              <a:buChar char="○"/>
              <a:defRPr sz="2400">
                <a:solidFill>
                  <a:srgbClr val="646569"/>
                </a:solidFill>
                <a:latin typeface="Roboto"/>
                <a:ea typeface="Roboto"/>
                <a:cs typeface="Roboto"/>
                <a:sym typeface="Roboto"/>
              </a:defRPr>
            </a:lvl5pPr>
            <a:lvl6pPr lvl="5">
              <a:lnSpc>
                <a:spcPct val="100000"/>
              </a:lnSpc>
              <a:spcBef>
                <a:spcPts val="0"/>
              </a:spcBef>
              <a:spcAft>
                <a:spcPts val="1600"/>
              </a:spcAft>
              <a:buClr>
                <a:srgbClr val="646569"/>
              </a:buClr>
              <a:buSzPct val="75000"/>
              <a:buFont typeface="Roboto"/>
              <a:buChar char="■"/>
              <a:defRPr sz="2400">
                <a:solidFill>
                  <a:srgbClr val="646569"/>
                </a:solidFill>
                <a:latin typeface="Roboto"/>
                <a:ea typeface="Roboto"/>
                <a:cs typeface="Roboto"/>
                <a:sym typeface="Roboto"/>
              </a:defRPr>
            </a:lvl6pPr>
            <a:lvl7pPr lvl="6">
              <a:lnSpc>
                <a:spcPct val="100000"/>
              </a:lnSpc>
              <a:spcBef>
                <a:spcPts val="0"/>
              </a:spcBef>
              <a:spcAft>
                <a:spcPts val="1600"/>
              </a:spcAft>
              <a:buClr>
                <a:srgbClr val="646569"/>
              </a:buClr>
              <a:buSzPct val="75000"/>
              <a:buFont typeface="Roboto"/>
              <a:buChar char="●"/>
              <a:defRPr sz="2400">
                <a:solidFill>
                  <a:srgbClr val="646569"/>
                </a:solidFill>
                <a:latin typeface="Roboto"/>
                <a:ea typeface="Roboto"/>
                <a:cs typeface="Roboto"/>
                <a:sym typeface="Roboto"/>
              </a:defRPr>
            </a:lvl7pPr>
            <a:lvl8pPr lvl="7">
              <a:lnSpc>
                <a:spcPct val="100000"/>
              </a:lnSpc>
              <a:spcBef>
                <a:spcPts val="0"/>
              </a:spcBef>
              <a:spcAft>
                <a:spcPts val="1600"/>
              </a:spcAft>
              <a:buClr>
                <a:srgbClr val="646569"/>
              </a:buClr>
              <a:buSzPct val="75000"/>
              <a:buFont typeface="Roboto"/>
              <a:buChar char="○"/>
              <a:defRPr sz="2400">
                <a:solidFill>
                  <a:srgbClr val="646569"/>
                </a:solidFill>
                <a:latin typeface="Roboto"/>
                <a:ea typeface="Roboto"/>
                <a:cs typeface="Roboto"/>
                <a:sym typeface="Roboto"/>
              </a:defRPr>
            </a:lvl8pPr>
            <a:lvl9pPr lvl="8">
              <a:lnSpc>
                <a:spcPct val="100000"/>
              </a:lnSpc>
              <a:spcBef>
                <a:spcPts val="0"/>
              </a:spcBef>
              <a:spcAft>
                <a:spcPts val="1600"/>
              </a:spcAft>
              <a:buClr>
                <a:srgbClr val="646569"/>
              </a:buClr>
              <a:buSzPct val="75000"/>
              <a:buFont typeface="Roboto"/>
              <a:buChar char="■"/>
              <a:defRPr sz="2400">
                <a:solidFill>
                  <a:srgbClr val="646569"/>
                </a:solidFill>
                <a:latin typeface="Roboto"/>
                <a:ea typeface="Roboto"/>
                <a:cs typeface="Roboto"/>
                <a:sym typeface="Roboto"/>
              </a:defRPr>
            </a:lvl9pPr>
          </a:lstStyle>
          <a:p>
            <a:endParaRPr/>
          </a:p>
        </p:txBody>
      </p:sp>
      <p:sp>
        <p:nvSpPr>
          <p:cNvPr id="8" name="Shape 8"/>
          <p:cNvSpPr txBox="1">
            <a:spLocks noGrp="1"/>
          </p:cNvSpPr>
          <p:nvPr>
            <p:ph type="sldNum" idx="12"/>
          </p:nvPr>
        </p:nvSpPr>
        <p:spPr>
          <a:xfrm>
            <a:off x="11296609" y="6217621"/>
            <a:ext cx="731600" cy="524800"/>
          </a:xfrm>
          <a:prstGeom prst="rect">
            <a:avLst/>
          </a:prstGeom>
          <a:noFill/>
          <a:ln>
            <a:noFill/>
          </a:ln>
        </p:spPr>
        <p:txBody>
          <a:bodyPr lIns="91425" tIns="91425" rIns="91425" bIns="91425" anchor="ctr" anchorCtr="0">
            <a:noAutofit/>
          </a:bodyPr>
          <a:lstStyle>
            <a:lvl1pPr>
              <a:defRPr>
                <a:latin typeface="Calibri" panose="020F0502020204030204" pitchFamily="34" charset="0"/>
                <a:cs typeface="Calibri" panose="020F0502020204030204" pitchFamily="34" charset="0"/>
              </a:defRPr>
            </a:lvl1pPr>
          </a:lstStyle>
          <a:p>
            <a:fld id="{F2DBBFC4-070E-9549-807C-A67F6C5F8825}" type="slidenum">
              <a:rPr lang="en-US" smtClean="0"/>
              <a:t>‹#›</a:t>
            </a:fld>
            <a:endParaRPr lang="en-US"/>
          </a:p>
        </p:txBody>
      </p:sp>
    </p:spTree>
    <p:extLst>
      <p:ext uri="{BB962C8B-B14F-4D97-AF65-F5344CB8AC3E}">
        <p14:creationId xmlns:p14="http://schemas.microsoft.com/office/powerpoint/2010/main" val="3680551058"/>
      </p:ext>
    </p:extLst>
  </p:cSld>
  <p:clrMap bg1="lt1" tx1="dk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Lst>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None/>
        <a:defRPr sz="1867" b="0" i="0" u="none" strike="noStrike" cap="none">
          <a:solidFill>
            <a:srgbClr val="000000"/>
          </a:solidFill>
          <a:latin typeface="Aptos" panose="020B0004020202020204" pitchFamily="34" charset="0"/>
          <a:ea typeface="Aptos" panose="020B0004020202020204" pitchFamily="34" charset="0"/>
          <a:cs typeface="Calibri" panose="020F0502020204030204" pitchFamily="34" charset="0"/>
          <a:sym typeface="Arial"/>
        </a:defRPr>
      </a:lvl1pPr>
    </p:titleStyle>
    <p:bodyStyle>
      <a:defPPr marR="0" lvl="0" algn="l" rtl="0">
        <a:lnSpc>
          <a:spcPct val="100000"/>
        </a:lnSpc>
        <a:spcBef>
          <a:spcPts val="0"/>
        </a:spcBef>
        <a:spcAft>
          <a:spcPts val="0"/>
        </a:spcAft>
      </a:defPPr>
      <a:lvl1pPr marL="285750" marR="0" lvl="0" indent="-285750" algn="l" rtl="0" eaLnBrk="1" hangingPunct="1">
        <a:lnSpc>
          <a:spcPct val="100000"/>
        </a:lnSpc>
        <a:spcBef>
          <a:spcPts val="0"/>
        </a:spcBef>
        <a:spcAft>
          <a:spcPts val="0"/>
        </a:spcAft>
        <a:buSzPct val="50000"/>
        <a:buFont typeface="System Font Regular"/>
        <a:buChar char="⚫️"/>
        <a:tabLst/>
        <a:defRPr sz="1867" b="0" i="0" u="none" strike="noStrike" cap="none">
          <a:solidFill>
            <a:srgbClr val="000000"/>
          </a:solidFill>
          <a:latin typeface="Aptos" panose="020B0004020202020204" pitchFamily="34" charset="0"/>
          <a:ea typeface="Aptos" panose="020B0004020202020204" pitchFamily="34" charset="0"/>
          <a:cs typeface="Calibri" panose="020F0502020204030204" pitchFamily="34" charset="0"/>
          <a:sym typeface="Arial"/>
        </a:defRPr>
      </a:lvl1pPr>
      <a:lvl2pPr marR="0" lvl="1"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emf"/><Relationship Id="rId7"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emf"/><Relationship Id="rId7" Type="http://schemas.openxmlformats.org/officeDocument/2006/relationships/image" Target="../media/image9.emf"/><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 Id="rId9"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0.png"/><Relationship Id="rId9" Type="http://schemas.openxmlformats.org/officeDocument/2006/relationships/image" Target="../media/image17.jpeg"/></Relationships>
</file>

<file path=ppt/slides/_rels/slide4.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2.png"/><Relationship Id="rId7" Type="http://schemas.openxmlformats.org/officeDocument/2006/relationships/image" Target="../media/image20.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image" Target="../media/image19.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24.jpe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24.jpe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18.jpe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6.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3.png"/><Relationship Id="rId7"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16.xml"/><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27.png"/><Relationship Id="rId4" Type="http://schemas.openxmlformats.org/officeDocument/2006/relationships/image" Target="../media/image30.png"/><Relationship Id="rId9"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16.xml"/><Relationship Id="rId4" Type="http://schemas.openxmlformats.org/officeDocument/2006/relationships/image" Target="../media/image42.png"/></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2.xml"/><Relationship Id="rId1" Type="http://schemas.openxmlformats.org/officeDocument/2006/relationships/slideLayout" Target="../slideLayouts/slideLayout17.xml"/><Relationship Id="rId4" Type="http://schemas.openxmlformats.org/officeDocument/2006/relationships/image" Target="../media/image44.png"/></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5.emf"/><Relationship Id="rId7" Type="http://schemas.openxmlformats.org/officeDocument/2006/relationships/image" Target="../media/image9.emf"/><Relationship Id="rId2" Type="http://schemas.openxmlformats.org/officeDocument/2006/relationships/image" Target="../media/image4.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47.png"/><Relationship Id="rId4" Type="http://schemas.openxmlformats.org/officeDocument/2006/relationships/image" Target="../media/image6.emf"/><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1C8EA-9DBB-CCA6-7E08-F3428D161A0C}"/>
            </a:ext>
          </a:extLst>
        </p:cNvPr>
        <p:cNvGrpSpPr/>
        <p:nvPr/>
      </p:nvGrpSpPr>
      <p:grpSpPr>
        <a:xfrm>
          <a:off x="0" y="0"/>
          <a:ext cx="0" cy="0"/>
          <a:chOff x="0" y="0"/>
          <a:chExt cx="0" cy="0"/>
        </a:xfrm>
      </p:grpSpPr>
      <p:pic>
        <p:nvPicPr>
          <p:cNvPr id="18" name="Picture 17" descr="A black background with blue text&#10;&#10;AI-generated content may be incorrect.">
            <a:extLst>
              <a:ext uri="{FF2B5EF4-FFF2-40B4-BE49-F238E27FC236}">
                <a16:creationId xmlns:a16="http://schemas.microsoft.com/office/drawing/2014/main" id="{D5C0611B-6C98-D532-873F-588AD4A7B82B}"/>
              </a:ext>
            </a:extLst>
          </p:cNvPr>
          <p:cNvPicPr>
            <a:picLocks noChangeAspect="1"/>
          </p:cNvPicPr>
          <p:nvPr/>
        </p:nvPicPr>
        <p:blipFill>
          <a:blip r:embed="rId2"/>
          <a:stretch>
            <a:fillRect/>
          </a:stretch>
        </p:blipFill>
        <p:spPr>
          <a:xfrm>
            <a:off x="4607110" y="1953169"/>
            <a:ext cx="6911285" cy="2606038"/>
          </a:xfrm>
          <a:prstGeom prst="rect">
            <a:avLst/>
          </a:prstGeom>
        </p:spPr>
      </p:pic>
      <p:cxnSp>
        <p:nvCxnSpPr>
          <p:cNvPr id="45" name="Straight Connector 44">
            <a:extLst>
              <a:ext uri="{FF2B5EF4-FFF2-40B4-BE49-F238E27FC236}">
                <a16:creationId xmlns:a16="http://schemas.microsoft.com/office/drawing/2014/main" id="{696A5C49-8611-EA87-2D4E-BBD652BB3DE5}"/>
              </a:ext>
            </a:extLst>
          </p:cNvPr>
          <p:cNvCxnSpPr>
            <a:cxnSpLocks/>
          </p:cNvCxnSpPr>
          <p:nvPr/>
        </p:nvCxnSpPr>
        <p:spPr>
          <a:xfrm>
            <a:off x="4279349" y="1611695"/>
            <a:ext cx="0" cy="3291840"/>
          </a:xfrm>
          <a:prstGeom prst="line">
            <a:avLst/>
          </a:prstGeom>
          <a:ln>
            <a:solidFill>
              <a:srgbClr val="7FB0D1"/>
            </a:solidFill>
          </a:ln>
        </p:spPr>
        <p:style>
          <a:lnRef idx="2">
            <a:schemeClr val="accent1"/>
          </a:lnRef>
          <a:fillRef idx="0">
            <a:schemeClr val="accent1"/>
          </a:fillRef>
          <a:effectRef idx="1">
            <a:schemeClr val="accent1"/>
          </a:effectRef>
          <a:fontRef idx="minor">
            <a:schemeClr val="tx1"/>
          </a:fontRef>
        </p:style>
      </p:cxnSp>
      <p:grpSp>
        <p:nvGrpSpPr>
          <p:cNvPr id="5" name="Group 4">
            <a:extLst>
              <a:ext uri="{FF2B5EF4-FFF2-40B4-BE49-F238E27FC236}">
                <a16:creationId xmlns:a16="http://schemas.microsoft.com/office/drawing/2014/main" id="{0008563B-56C4-8874-4263-7E93D3249B39}"/>
              </a:ext>
            </a:extLst>
          </p:cNvPr>
          <p:cNvGrpSpPr>
            <a:grpSpLocks noChangeAspect="1"/>
          </p:cNvGrpSpPr>
          <p:nvPr/>
        </p:nvGrpSpPr>
        <p:grpSpPr>
          <a:xfrm>
            <a:off x="846266" y="1931735"/>
            <a:ext cx="2853698" cy="2651760"/>
            <a:chOff x="906449" y="2090947"/>
            <a:chExt cx="2810246" cy="2611382"/>
          </a:xfrm>
        </p:grpSpPr>
        <p:grpSp>
          <p:nvGrpSpPr>
            <p:cNvPr id="7" name="Group 6">
              <a:extLst>
                <a:ext uri="{FF2B5EF4-FFF2-40B4-BE49-F238E27FC236}">
                  <a16:creationId xmlns:a16="http://schemas.microsoft.com/office/drawing/2014/main" id="{56CCF09B-A7D3-FC86-02A8-86BCCA5681BE}"/>
                </a:ext>
              </a:extLst>
            </p:cNvPr>
            <p:cNvGrpSpPr/>
            <p:nvPr/>
          </p:nvGrpSpPr>
          <p:grpSpPr>
            <a:xfrm>
              <a:off x="2257994" y="2090947"/>
              <a:ext cx="1458701" cy="1645920"/>
              <a:chOff x="2257994" y="2090947"/>
              <a:chExt cx="1458701" cy="1645920"/>
            </a:xfrm>
          </p:grpSpPr>
          <p:pic>
            <p:nvPicPr>
              <p:cNvPr id="15" name="Picture 14">
                <a:extLst>
                  <a:ext uri="{FF2B5EF4-FFF2-40B4-BE49-F238E27FC236}">
                    <a16:creationId xmlns:a16="http://schemas.microsoft.com/office/drawing/2014/main" id="{5CE2ADE8-E3BE-D480-3A37-E1C891D9AC6C}"/>
                  </a:ext>
                </a:extLst>
              </p:cNvPr>
              <p:cNvPicPr>
                <a:picLocks noChangeAspect="1"/>
              </p:cNvPicPr>
              <p:nvPr/>
            </p:nvPicPr>
            <p:blipFill>
              <a:blip r:embed="rId3"/>
              <a:srcRect l="-1530" t="536" r="-621" b="316"/>
              <a:stretch/>
            </p:blipFill>
            <p:spPr>
              <a:xfrm>
                <a:off x="2257994" y="2090947"/>
                <a:ext cx="1458701" cy="1645920"/>
              </a:xfrm>
              <a:prstGeom prst="rect">
                <a:avLst/>
              </a:prstGeom>
            </p:spPr>
          </p:pic>
          <p:pic>
            <p:nvPicPr>
              <p:cNvPr id="16" name="Picture 15">
                <a:extLst>
                  <a:ext uri="{FF2B5EF4-FFF2-40B4-BE49-F238E27FC236}">
                    <a16:creationId xmlns:a16="http://schemas.microsoft.com/office/drawing/2014/main" id="{AED0145D-BEEE-EF2A-F1DF-37C4F31C6029}"/>
                  </a:ext>
                </a:extLst>
              </p:cNvPr>
              <p:cNvPicPr>
                <a:picLocks noChangeAspect="1"/>
              </p:cNvPicPr>
              <p:nvPr/>
            </p:nvPicPr>
            <p:blipFill>
              <a:blip r:embed="rId4">
                <a:lum contrast="20000"/>
              </a:blip>
              <a:stretch>
                <a:fillRect/>
              </a:stretch>
            </p:blipFill>
            <p:spPr>
              <a:xfrm>
                <a:off x="2467279" y="2319547"/>
                <a:ext cx="1040130" cy="1188720"/>
              </a:xfrm>
              <a:prstGeom prst="rect">
                <a:avLst/>
              </a:prstGeom>
            </p:spPr>
          </p:pic>
        </p:grpSp>
        <p:grpSp>
          <p:nvGrpSpPr>
            <p:cNvPr id="8" name="Group 7">
              <a:extLst>
                <a:ext uri="{FF2B5EF4-FFF2-40B4-BE49-F238E27FC236}">
                  <a16:creationId xmlns:a16="http://schemas.microsoft.com/office/drawing/2014/main" id="{F3B72B03-ED83-9250-DA57-B0CB9DAB6A83}"/>
                </a:ext>
              </a:extLst>
            </p:cNvPr>
            <p:cNvGrpSpPr/>
            <p:nvPr/>
          </p:nvGrpSpPr>
          <p:grpSpPr>
            <a:xfrm>
              <a:off x="1683089" y="3422169"/>
              <a:ext cx="1117886" cy="1280160"/>
              <a:chOff x="1683089" y="3422169"/>
              <a:chExt cx="1117886" cy="1280160"/>
            </a:xfrm>
          </p:grpSpPr>
          <p:pic>
            <p:nvPicPr>
              <p:cNvPr id="12" name="Picture 11">
                <a:extLst>
                  <a:ext uri="{FF2B5EF4-FFF2-40B4-BE49-F238E27FC236}">
                    <a16:creationId xmlns:a16="http://schemas.microsoft.com/office/drawing/2014/main" id="{4AFAF887-378D-B626-6728-76248098EE11}"/>
                  </a:ext>
                </a:extLst>
              </p:cNvPr>
              <p:cNvPicPr>
                <a:picLocks noChangeAspect="1"/>
              </p:cNvPicPr>
              <p:nvPr/>
            </p:nvPicPr>
            <p:blipFill>
              <a:blip r:embed="rId5"/>
              <a:stretch>
                <a:fillRect/>
              </a:stretch>
            </p:blipFill>
            <p:spPr>
              <a:xfrm>
                <a:off x="1683089" y="3422169"/>
                <a:ext cx="1117886" cy="1280160"/>
              </a:xfrm>
              <a:prstGeom prst="rect">
                <a:avLst/>
              </a:prstGeom>
            </p:spPr>
          </p:pic>
          <p:pic>
            <p:nvPicPr>
              <p:cNvPr id="13" name="Picture 12">
                <a:extLst>
                  <a:ext uri="{FF2B5EF4-FFF2-40B4-BE49-F238E27FC236}">
                    <a16:creationId xmlns:a16="http://schemas.microsoft.com/office/drawing/2014/main" id="{26D6F78B-3943-EE99-3055-302B2E9CD197}"/>
                  </a:ext>
                </a:extLst>
              </p:cNvPr>
              <p:cNvPicPr>
                <a:picLocks noChangeAspect="1"/>
              </p:cNvPicPr>
              <p:nvPr/>
            </p:nvPicPr>
            <p:blipFill>
              <a:blip r:embed="rId6"/>
              <a:stretch>
                <a:fillRect/>
              </a:stretch>
            </p:blipFill>
            <p:spPr>
              <a:xfrm rot="21132968">
                <a:off x="2001240" y="3692157"/>
                <a:ext cx="654517" cy="731520"/>
              </a:xfrm>
              <a:prstGeom prst="rect">
                <a:avLst/>
              </a:prstGeom>
            </p:spPr>
          </p:pic>
          <p:pic>
            <p:nvPicPr>
              <p:cNvPr id="14" name="Picture 13">
                <a:extLst>
                  <a:ext uri="{FF2B5EF4-FFF2-40B4-BE49-F238E27FC236}">
                    <a16:creationId xmlns:a16="http://schemas.microsoft.com/office/drawing/2014/main" id="{9F44B709-0AF1-D7B3-AE04-C7DA6727D3DE}"/>
                  </a:ext>
                </a:extLst>
              </p:cNvPr>
              <p:cNvPicPr>
                <a:picLocks noChangeAspect="1"/>
              </p:cNvPicPr>
              <p:nvPr/>
            </p:nvPicPr>
            <p:blipFill>
              <a:blip r:embed="rId6">
                <a:lum bright="20000" contrast="-20000"/>
              </a:blip>
              <a:stretch>
                <a:fillRect/>
              </a:stretch>
            </p:blipFill>
            <p:spPr>
              <a:xfrm rot="1971218">
                <a:off x="2085653" y="3852467"/>
                <a:ext cx="409073" cy="457200"/>
              </a:xfrm>
              <a:prstGeom prst="rect">
                <a:avLst/>
              </a:prstGeom>
            </p:spPr>
          </p:pic>
        </p:grpSp>
        <p:grpSp>
          <p:nvGrpSpPr>
            <p:cNvPr id="9" name="Group 8">
              <a:extLst>
                <a:ext uri="{FF2B5EF4-FFF2-40B4-BE49-F238E27FC236}">
                  <a16:creationId xmlns:a16="http://schemas.microsoft.com/office/drawing/2014/main" id="{9A20409B-423B-D951-3068-0E0C77719DB0}"/>
                </a:ext>
              </a:extLst>
            </p:cNvPr>
            <p:cNvGrpSpPr/>
            <p:nvPr/>
          </p:nvGrpSpPr>
          <p:grpSpPr>
            <a:xfrm>
              <a:off x="906449" y="2243057"/>
              <a:ext cx="1271453" cy="1463040"/>
              <a:chOff x="906449" y="2243057"/>
              <a:chExt cx="1271453" cy="1463040"/>
            </a:xfrm>
          </p:grpSpPr>
          <p:pic>
            <p:nvPicPr>
              <p:cNvPr id="10" name="Picture 9">
                <a:extLst>
                  <a:ext uri="{FF2B5EF4-FFF2-40B4-BE49-F238E27FC236}">
                    <a16:creationId xmlns:a16="http://schemas.microsoft.com/office/drawing/2014/main" id="{4F79B9A2-9E8C-EB45-0374-5C1374D310D6}"/>
                  </a:ext>
                </a:extLst>
              </p:cNvPr>
              <p:cNvPicPr>
                <a:picLocks noChangeAspect="1"/>
              </p:cNvPicPr>
              <p:nvPr/>
            </p:nvPicPr>
            <p:blipFill>
              <a:blip r:embed="rId7"/>
              <a:stretch>
                <a:fillRect/>
              </a:stretch>
            </p:blipFill>
            <p:spPr>
              <a:xfrm>
                <a:off x="906449" y="2243057"/>
                <a:ext cx="1271453" cy="1463040"/>
              </a:xfrm>
              <a:prstGeom prst="rect">
                <a:avLst/>
              </a:prstGeom>
            </p:spPr>
          </p:pic>
          <p:pic>
            <p:nvPicPr>
              <p:cNvPr id="11" name="Picture 10">
                <a:extLst>
                  <a:ext uri="{FF2B5EF4-FFF2-40B4-BE49-F238E27FC236}">
                    <a16:creationId xmlns:a16="http://schemas.microsoft.com/office/drawing/2014/main" id="{F6F9A98B-BDFD-94D5-7C52-F6AE47237594}"/>
                  </a:ext>
                </a:extLst>
              </p:cNvPr>
              <p:cNvPicPr>
                <a:picLocks noChangeAspect="1"/>
              </p:cNvPicPr>
              <p:nvPr/>
            </p:nvPicPr>
            <p:blipFill>
              <a:blip r:embed="rId8"/>
              <a:stretch>
                <a:fillRect/>
              </a:stretch>
            </p:blipFill>
            <p:spPr>
              <a:xfrm>
                <a:off x="1166476" y="2563097"/>
                <a:ext cx="751398" cy="822960"/>
              </a:xfrm>
              <a:prstGeom prst="rect">
                <a:avLst/>
              </a:prstGeom>
            </p:spPr>
          </p:pic>
        </p:grpSp>
      </p:grpSp>
      <p:sp>
        <p:nvSpPr>
          <p:cNvPr id="2" name="TextBox 1">
            <a:extLst>
              <a:ext uri="{FF2B5EF4-FFF2-40B4-BE49-F238E27FC236}">
                <a16:creationId xmlns:a16="http://schemas.microsoft.com/office/drawing/2014/main" id="{982569C7-255C-E36A-7A24-C7D1D3634627}"/>
              </a:ext>
            </a:extLst>
          </p:cNvPr>
          <p:cNvSpPr txBox="1"/>
          <p:nvPr/>
        </p:nvSpPr>
        <p:spPr>
          <a:xfrm>
            <a:off x="4830239" y="4938930"/>
            <a:ext cx="6164825" cy="400110"/>
          </a:xfrm>
          <a:prstGeom prst="rect">
            <a:avLst/>
          </a:prstGeom>
          <a:noFill/>
        </p:spPr>
        <p:txBody>
          <a:bodyPr wrap="square" rtlCol="0">
            <a:spAutoFit/>
          </a:bodyPr>
          <a:lstStyle/>
          <a:p>
            <a:r>
              <a:rPr lang="en-US" sz="2000" dirty="0">
                <a:solidFill>
                  <a:srgbClr val="40B6AD"/>
                </a:solidFill>
                <a:latin typeface="Arial" panose="020B0604020202020204" pitchFamily="34" charset="0"/>
                <a:ea typeface="Roboto Light" panose="02000000000000000000" pitchFamily="2" charset="0"/>
                <a:cs typeface="Arial" panose="020B0604020202020204" pitchFamily="34" charset="0"/>
              </a:rPr>
              <a:t>September 9 – 11, 2026 |   Boston, Mass</a:t>
            </a:r>
          </a:p>
        </p:txBody>
      </p:sp>
      <p:pic>
        <p:nvPicPr>
          <p:cNvPr id="19" name="Picture 18" descr="A black background with blue text&#10;&#10;AI-generated content may be incorrect.">
            <a:extLst>
              <a:ext uri="{FF2B5EF4-FFF2-40B4-BE49-F238E27FC236}">
                <a16:creationId xmlns:a16="http://schemas.microsoft.com/office/drawing/2014/main" id="{6A97B12E-4D04-8051-D235-26A3F23E9634}"/>
              </a:ext>
            </a:extLst>
          </p:cNvPr>
          <p:cNvPicPr>
            <a:picLocks noChangeAspect="1"/>
          </p:cNvPicPr>
          <p:nvPr/>
        </p:nvPicPr>
        <p:blipFill>
          <a:blip r:embed="rId9"/>
          <a:stretch>
            <a:fillRect/>
          </a:stretch>
        </p:blipFill>
        <p:spPr>
          <a:xfrm>
            <a:off x="10453173" y="202959"/>
            <a:ext cx="1617249" cy="787589"/>
          </a:xfrm>
          <a:prstGeom prst="rect">
            <a:avLst/>
          </a:prstGeom>
        </p:spPr>
      </p:pic>
    </p:spTree>
    <p:extLst>
      <p:ext uri="{BB962C8B-B14F-4D97-AF65-F5344CB8AC3E}">
        <p14:creationId xmlns:p14="http://schemas.microsoft.com/office/powerpoint/2010/main" val="1988896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F5669"/>
        </a:solidFill>
        <a:effectLst/>
      </p:bgPr>
    </p:bg>
    <p:spTree>
      <p:nvGrpSpPr>
        <p:cNvPr id="1" name="">
          <a:extLst>
            <a:ext uri="{FF2B5EF4-FFF2-40B4-BE49-F238E27FC236}">
              <a16:creationId xmlns:a16="http://schemas.microsoft.com/office/drawing/2014/main" id="{E94AB9E7-446D-2E2B-C257-61C448112A32}"/>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A51F7B2A-40F2-BFCA-F40B-995920D05382}"/>
              </a:ext>
            </a:extLst>
          </p:cNvPr>
          <p:cNvGrpSpPr>
            <a:grpSpLocks noChangeAspect="1"/>
          </p:cNvGrpSpPr>
          <p:nvPr/>
        </p:nvGrpSpPr>
        <p:grpSpPr>
          <a:xfrm>
            <a:off x="1" y="1"/>
            <a:ext cx="4342660" cy="4924926"/>
            <a:chOff x="1469101" y="2073345"/>
            <a:chExt cx="2247594" cy="2548953"/>
          </a:xfrm>
        </p:grpSpPr>
        <p:grpSp>
          <p:nvGrpSpPr>
            <p:cNvPr id="5" name="Group 4">
              <a:extLst>
                <a:ext uri="{FF2B5EF4-FFF2-40B4-BE49-F238E27FC236}">
                  <a16:creationId xmlns:a16="http://schemas.microsoft.com/office/drawing/2014/main" id="{90241146-87E8-B748-8E77-2BC495AC3ACC}"/>
                </a:ext>
              </a:extLst>
            </p:cNvPr>
            <p:cNvGrpSpPr/>
            <p:nvPr/>
          </p:nvGrpSpPr>
          <p:grpSpPr>
            <a:xfrm>
              <a:off x="2257994" y="2073345"/>
              <a:ext cx="1458701" cy="1583491"/>
              <a:chOff x="2257994" y="2153376"/>
              <a:chExt cx="1458701" cy="1583491"/>
            </a:xfrm>
          </p:grpSpPr>
          <p:pic>
            <p:nvPicPr>
              <p:cNvPr id="13" name="Picture 12">
                <a:extLst>
                  <a:ext uri="{FF2B5EF4-FFF2-40B4-BE49-F238E27FC236}">
                    <a16:creationId xmlns:a16="http://schemas.microsoft.com/office/drawing/2014/main" id="{2AECDB8E-E856-91D7-D2A7-FD9852FFD521}"/>
                  </a:ext>
                </a:extLst>
              </p:cNvPr>
              <p:cNvPicPr>
                <a:picLocks noChangeAspect="1"/>
              </p:cNvPicPr>
              <p:nvPr/>
            </p:nvPicPr>
            <p:blipFill>
              <a:blip r:embed="rId2"/>
              <a:srcRect l="-1530" t="4297" r="-621" b="315"/>
              <a:stretch/>
            </p:blipFill>
            <p:spPr>
              <a:xfrm>
                <a:off x="2257994" y="2153376"/>
                <a:ext cx="1458701" cy="1583491"/>
              </a:xfrm>
              <a:prstGeom prst="rect">
                <a:avLst/>
              </a:prstGeom>
            </p:spPr>
          </p:pic>
          <p:pic>
            <p:nvPicPr>
              <p:cNvPr id="14" name="Picture 13">
                <a:extLst>
                  <a:ext uri="{FF2B5EF4-FFF2-40B4-BE49-F238E27FC236}">
                    <a16:creationId xmlns:a16="http://schemas.microsoft.com/office/drawing/2014/main" id="{F2906310-D342-4265-DDC6-662FA45D3BDA}"/>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6" name="Group 5">
              <a:extLst>
                <a:ext uri="{FF2B5EF4-FFF2-40B4-BE49-F238E27FC236}">
                  <a16:creationId xmlns:a16="http://schemas.microsoft.com/office/drawing/2014/main" id="{694FCF17-3A10-FB8B-325B-4C85AC0553FC}"/>
                </a:ext>
              </a:extLst>
            </p:cNvPr>
            <p:cNvGrpSpPr/>
            <p:nvPr/>
          </p:nvGrpSpPr>
          <p:grpSpPr>
            <a:xfrm>
              <a:off x="1675351" y="3342138"/>
              <a:ext cx="1117886" cy="1280160"/>
              <a:chOff x="1675351" y="3422169"/>
              <a:chExt cx="1117886" cy="1280160"/>
            </a:xfrm>
          </p:grpSpPr>
          <p:pic>
            <p:nvPicPr>
              <p:cNvPr id="10" name="Picture 9">
                <a:extLst>
                  <a:ext uri="{FF2B5EF4-FFF2-40B4-BE49-F238E27FC236}">
                    <a16:creationId xmlns:a16="http://schemas.microsoft.com/office/drawing/2014/main" id="{C2C3B33D-23BA-E90C-85E5-DD3FF917A644}"/>
                  </a:ext>
                </a:extLst>
              </p:cNvPr>
              <p:cNvPicPr>
                <a:picLocks noChangeAspect="1"/>
              </p:cNvPicPr>
              <p:nvPr/>
            </p:nvPicPr>
            <p:blipFill>
              <a:blip r:embed="rId4"/>
              <a:stretch>
                <a:fillRect/>
              </a:stretch>
            </p:blipFill>
            <p:spPr>
              <a:xfrm>
                <a:off x="1675351" y="3422169"/>
                <a:ext cx="1117886" cy="1280160"/>
              </a:xfrm>
              <a:prstGeom prst="rect">
                <a:avLst/>
              </a:prstGeom>
            </p:spPr>
          </p:pic>
          <p:pic>
            <p:nvPicPr>
              <p:cNvPr id="11" name="Picture 10">
                <a:extLst>
                  <a:ext uri="{FF2B5EF4-FFF2-40B4-BE49-F238E27FC236}">
                    <a16:creationId xmlns:a16="http://schemas.microsoft.com/office/drawing/2014/main" id="{26F60FA6-3022-8641-64F2-35CA7966D483}"/>
                  </a:ext>
                </a:extLst>
              </p:cNvPr>
              <p:cNvPicPr>
                <a:picLocks noChangeAspect="1"/>
              </p:cNvPicPr>
              <p:nvPr/>
            </p:nvPicPr>
            <p:blipFill>
              <a:blip r:embed="rId5"/>
              <a:stretch>
                <a:fillRect/>
              </a:stretch>
            </p:blipFill>
            <p:spPr>
              <a:xfrm rot="21132968">
                <a:off x="1993502" y="3692157"/>
                <a:ext cx="654517" cy="731520"/>
              </a:xfrm>
              <a:prstGeom prst="rect">
                <a:avLst/>
              </a:prstGeom>
            </p:spPr>
          </p:pic>
          <p:pic>
            <p:nvPicPr>
              <p:cNvPr id="12" name="Picture 11">
                <a:extLst>
                  <a:ext uri="{FF2B5EF4-FFF2-40B4-BE49-F238E27FC236}">
                    <a16:creationId xmlns:a16="http://schemas.microsoft.com/office/drawing/2014/main" id="{80A87F1C-EF30-1E95-7049-174FE120D9E2}"/>
                  </a:ext>
                </a:extLst>
              </p:cNvPr>
              <p:cNvPicPr>
                <a:picLocks noChangeAspect="1"/>
              </p:cNvPicPr>
              <p:nvPr/>
            </p:nvPicPr>
            <p:blipFill>
              <a:blip r:embed="rId5">
                <a:lum bright="20000" contrast="-20000"/>
              </a:blip>
              <a:stretch>
                <a:fillRect/>
              </a:stretch>
            </p:blipFill>
            <p:spPr>
              <a:xfrm rot="1971218">
                <a:off x="2077915" y="3852467"/>
                <a:ext cx="409073" cy="457200"/>
              </a:xfrm>
              <a:prstGeom prst="rect">
                <a:avLst/>
              </a:prstGeom>
            </p:spPr>
          </p:pic>
        </p:grpSp>
        <p:grpSp>
          <p:nvGrpSpPr>
            <p:cNvPr id="7" name="Group 6">
              <a:extLst>
                <a:ext uri="{FF2B5EF4-FFF2-40B4-BE49-F238E27FC236}">
                  <a16:creationId xmlns:a16="http://schemas.microsoft.com/office/drawing/2014/main" id="{59CD2CCA-8989-75F5-EDB0-F5AA5F78A704}"/>
                </a:ext>
              </a:extLst>
            </p:cNvPr>
            <p:cNvGrpSpPr/>
            <p:nvPr/>
          </p:nvGrpSpPr>
          <p:grpSpPr>
            <a:xfrm>
              <a:off x="1469101" y="2163026"/>
              <a:ext cx="708801" cy="1463040"/>
              <a:chOff x="1469101" y="2243057"/>
              <a:chExt cx="708801" cy="1463040"/>
            </a:xfrm>
          </p:grpSpPr>
          <p:pic>
            <p:nvPicPr>
              <p:cNvPr id="8" name="Picture 7">
                <a:extLst>
                  <a:ext uri="{FF2B5EF4-FFF2-40B4-BE49-F238E27FC236}">
                    <a16:creationId xmlns:a16="http://schemas.microsoft.com/office/drawing/2014/main" id="{8241740C-B849-4E7D-5A23-AF4A3128A703}"/>
                  </a:ext>
                </a:extLst>
              </p:cNvPr>
              <p:cNvPicPr>
                <a:picLocks noChangeAspect="1"/>
              </p:cNvPicPr>
              <p:nvPr/>
            </p:nvPicPr>
            <p:blipFill>
              <a:blip r:embed="rId6">
                <a:biLevel thresh="25000"/>
              </a:blip>
              <a:srcRect l="44253"/>
              <a:stretch/>
            </p:blipFill>
            <p:spPr>
              <a:xfrm>
                <a:off x="1469101" y="2243057"/>
                <a:ext cx="708801" cy="1463040"/>
              </a:xfrm>
              <a:prstGeom prst="rect">
                <a:avLst/>
              </a:prstGeom>
            </p:spPr>
          </p:pic>
          <p:pic>
            <p:nvPicPr>
              <p:cNvPr id="9" name="Picture 8">
                <a:extLst>
                  <a:ext uri="{FF2B5EF4-FFF2-40B4-BE49-F238E27FC236}">
                    <a16:creationId xmlns:a16="http://schemas.microsoft.com/office/drawing/2014/main" id="{A55C21F1-C95A-5A74-55B4-4FF2F7B6C901}"/>
                  </a:ext>
                </a:extLst>
              </p:cNvPr>
              <p:cNvPicPr>
                <a:picLocks noChangeAspect="1"/>
              </p:cNvPicPr>
              <p:nvPr/>
            </p:nvPicPr>
            <p:blipFill>
              <a:blip r:embed="rId7">
                <a:lum bright="20000" contrast="-20000"/>
              </a:blip>
              <a:srcRect l="40275" r="-1"/>
              <a:stretch/>
            </p:blipFill>
            <p:spPr>
              <a:xfrm>
                <a:off x="1469101" y="2563097"/>
                <a:ext cx="448773" cy="822960"/>
              </a:xfrm>
              <a:prstGeom prst="rect">
                <a:avLst/>
              </a:prstGeom>
            </p:spPr>
          </p:pic>
        </p:grpSp>
      </p:grpSp>
      <p:pic>
        <p:nvPicPr>
          <p:cNvPr id="16" name="Picture 15" descr="A black background with blue text&#10;&#10;AI-generated content may be incorrect.">
            <a:extLst>
              <a:ext uri="{FF2B5EF4-FFF2-40B4-BE49-F238E27FC236}">
                <a16:creationId xmlns:a16="http://schemas.microsoft.com/office/drawing/2014/main" id="{05C534AD-A1AF-A9C4-51FB-4ABE3690671C}"/>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100000"/>
                    </a14:imgEffect>
                    <a14:imgEffect>
                      <a14:brightnessContrast bright="100000" contrast="100000"/>
                    </a14:imgEffect>
                  </a14:imgLayer>
                </a14:imgProps>
              </a:ext>
            </a:extLst>
          </a:blip>
          <a:stretch>
            <a:fillRect/>
          </a:stretch>
        </p:blipFill>
        <p:spPr>
          <a:xfrm>
            <a:off x="10396177" y="118814"/>
            <a:ext cx="1659518" cy="808173"/>
          </a:xfrm>
          <a:prstGeom prst="rect">
            <a:avLst/>
          </a:prstGeom>
        </p:spPr>
      </p:pic>
      <p:sp>
        <p:nvSpPr>
          <p:cNvPr id="2" name="TextBox 1">
            <a:extLst>
              <a:ext uri="{FF2B5EF4-FFF2-40B4-BE49-F238E27FC236}">
                <a16:creationId xmlns:a16="http://schemas.microsoft.com/office/drawing/2014/main" id="{2659CF24-A4CE-5C89-9779-4C153D46178E}"/>
              </a:ext>
            </a:extLst>
          </p:cNvPr>
          <p:cNvSpPr txBox="1"/>
          <p:nvPr/>
        </p:nvSpPr>
        <p:spPr>
          <a:xfrm>
            <a:off x="2590915" y="2016404"/>
            <a:ext cx="9557008" cy="34163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rPr>
              <a:t>Pitch Perfect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spc="300" dirty="0">
                <a:solidFill>
                  <a:prstClr val="white"/>
                </a:solidFill>
                <a:latin typeface="Roboto" panose="02000000000000000000" pitchFamily="2" charset="0"/>
                <a:ea typeface="Roboto" panose="02000000000000000000" pitchFamily="2" charset="0"/>
                <a:cs typeface="Roboto" panose="02000000000000000000" pitchFamily="2" charset="0"/>
              </a:rPr>
              <a:t>Building Industry Attraction and Strategic Asset Partnerships</a:t>
            </a:r>
            <a:endParaRPr kumimoji="0" lang="en-US" sz="18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endParaRPr>
          </a:p>
        </p:txBody>
      </p:sp>
      <p:sp>
        <p:nvSpPr>
          <p:cNvPr id="26" name="TextBox 25">
            <a:extLst>
              <a:ext uri="{FF2B5EF4-FFF2-40B4-BE49-F238E27FC236}">
                <a16:creationId xmlns:a16="http://schemas.microsoft.com/office/drawing/2014/main" id="{191DF49A-921E-1726-BBF6-923E7E05D81B}"/>
              </a:ext>
            </a:extLst>
          </p:cNvPr>
          <p:cNvSpPr txBox="1"/>
          <p:nvPr/>
        </p:nvSpPr>
        <p:spPr>
          <a:xfrm>
            <a:off x="9642764" y="6262255"/>
            <a:ext cx="229985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40B6AD"/>
                </a:solidFill>
                <a:effectLst/>
                <a:uLnTx/>
                <a:uFillTx/>
                <a:latin typeface="Arial" panose="020B0604020202020204" pitchFamily="34" charset="0"/>
                <a:ea typeface="+mn-ea"/>
                <a:cs typeface="Arial" panose="020B0604020202020204" pitchFamily="34" charset="0"/>
              </a:rPr>
              <a:t>#RDDS26</a:t>
            </a:r>
          </a:p>
        </p:txBody>
      </p:sp>
    </p:spTree>
    <p:extLst>
      <p:ext uri="{BB962C8B-B14F-4D97-AF65-F5344CB8AC3E}">
        <p14:creationId xmlns:p14="http://schemas.microsoft.com/office/powerpoint/2010/main" val="3709706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0998" y="6130895"/>
            <a:ext cx="12090003" cy="1211288"/>
            <a:chOff x="0" y="0"/>
            <a:chExt cx="24180007" cy="2422576"/>
          </a:xfrm>
        </p:grpSpPr>
        <p:sp>
          <p:nvSpPr>
            <p:cNvPr id="3" name="Freeform 3"/>
            <p:cNvSpPr/>
            <p:nvPr/>
          </p:nvSpPr>
          <p:spPr>
            <a:xfrm>
              <a:off x="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 name="Freeform 4"/>
            <p:cNvSpPr/>
            <p:nvPr/>
          </p:nvSpPr>
          <p:spPr>
            <a:xfrm>
              <a:off x="1219200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7" name="TextBox 7"/>
          <p:cNvSpPr txBox="1"/>
          <p:nvPr/>
        </p:nvSpPr>
        <p:spPr>
          <a:xfrm>
            <a:off x="-314097" y="-82074"/>
            <a:ext cx="12820195" cy="1574779"/>
          </a:xfrm>
          <a:prstGeom prst="rect">
            <a:avLst/>
          </a:prstGeom>
        </p:spPr>
        <p:txBody>
          <a:bodyPr lIns="50861" tIns="50861" rIns="50861" bIns="50861"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680"/>
              </a:lnSpc>
            </a:pPr>
            <a:endParaRPr sz="800"/>
          </a:p>
        </p:txBody>
      </p:sp>
      <p:sp>
        <p:nvSpPr>
          <p:cNvPr id="8" name="TextBox 8"/>
          <p:cNvSpPr txBox="1"/>
          <p:nvPr/>
        </p:nvSpPr>
        <p:spPr>
          <a:xfrm>
            <a:off x="426278" y="390622"/>
            <a:ext cx="9773504" cy="738664"/>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4800" b="1" spc="112" dirty="0">
                <a:solidFill>
                  <a:srgbClr val="15566A"/>
                </a:solidFill>
                <a:latin typeface="Roboto Bold"/>
                <a:ea typeface="Roboto Bold"/>
                <a:cs typeface="Roboto Bold"/>
                <a:sym typeface="Roboto Bold"/>
              </a:rPr>
              <a:t>Our Judges</a:t>
            </a:r>
          </a:p>
        </p:txBody>
      </p:sp>
      <p:sp>
        <p:nvSpPr>
          <p:cNvPr id="21" name="TextBox 20">
            <a:extLst>
              <a:ext uri="{FF2B5EF4-FFF2-40B4-BE49-F238E27FC236}">
                <a16:creationId xmlns:a16="http://schemas.microsoft.com/office/drawing/2014/main" id="{5EFF1883-1EBE-C441-AA75-1CE482A54447}"/>
              </a:ext>
            </a:extLst>
          </p:cNvPr>
          <p:cNvSpPr txBox="1"/>
          <p:nvPr/>
        </p:nvSpPr>
        <p:spPr>
          <a:xfrm>
            <a:off x="211523" y="3966994"/>
            <a:ext cx="2359168"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Maya Chopra</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Boston Children’s Hospital</a:t>
            </a:r>
          </a:p>
        </p:txBody>
      </p:sp>
      <p:sp>
        <p:nvSpPr>
          <p:cNvPr id="23" name="TextBox 22">
            <a:extLst>
              <a:ext uri="{FF2B5EF4-FFF2-40B4-BE49-F238E27FC236}">
                <a16:creationId xmlns:a16="http://schemas.microsoft.com/office/drawing/2014/main" id="{74D48878-FA99-9FA8-B683-05716C3F56DA}"/>
              </a:ext>
            </a:extLst>
          </p:cNvPr>
          <p:cNvSpPr txBox="1"/>
          <p:nvPr/>
        </p:nvSpPr>
        <p:spPr>
          <a:xfrm>
            <a:off x="7114968" y="3966994"/>
            <a:ext cx="2475089" cy="1323439"/>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Ankit Malhotra, Ph.D.</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Amazon Web Services</a:t>
            </a:r>
          </a:p>
        </p:txBody>
      </p:sp>
      <p:sp>
        <p:nvSpPr>
          <p:cNvPr id="24" name="TextBox 23">
            <a:extLst>
              <a:ext uri="{FF2B5EF4-FFF2-40B4-BE49-F238E27FC236}">
                <a16:creationId xmlns:a16="http://schemas.microsoft.com/office/drawing/2014/main" id="{41E4C6A0-174B-503D-D14B-2970F098B04A}"/>
              </a:ext>
            </a:extLst>
          </p:cNvPr>
          <p:cNvSpPr txBox="1"/>
          <p:nvPr/>
        </p:nvSpPr>
        <p:spPr>
          <a:xfrm>
            <a:off x="4858455" y="3991715"/>
            <a:ext cx="2475089"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Walt </a:t>
            </a:r>
            <a:r>
              <a:rPr lang="en-US" sz="2000" b="1" dirty="0" err="1">
                <a:solidFill>
                  <a:srgbClr val="15566A"/>
                </a:solidFill>
                <a:latin typeface="Roboto" panose="02000000000000000000" pitchFamily="2" charset="0"/>
                <a:ea typeface="Roboto" panose="02000000000000000000" pitchFamily="2" charset="0"/>
                <a:cs typeface="Roboto" panose="02000000000000000000" pitchFamily="2" charset="0"/>
              </a:rPr>
              <a:t>Kowtoniuk</a:t>
            </a: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 Ph.D. </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Third Rock Ventures</a:t>
            </a:r>
          </a:p>
        </p:txBody>
      </p:sp>
      <p:sp>
        <p:nvSpPr>
          <p:cNvPr id="25" name="TextBox 24">
            <a:extLst>
              <a:ext uri="{FF2B5EF4-FFF2-40B4-BE49-F238E27FC236}">
                <a16:creationId xmlns:a16="http://schemas.microsoft.com/office/drawing/2014/main" id="{379CD136-DD7B-34DD-9CC1-052CB819C135}"/>
              </a:ext>
            </a:extLst>
          </p:cNvPr>
          <p:cNvSpPr txBox="1"/>
          <p:nvPr/>
        </p:nvSpPr>
        <p:spPr>
          <a:xfrm>
            <a:off x="2637276" y="3992114"/>
            <a:ext cx="2475089"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Michael Hund</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EBRP &amp; Rare Ventures</a:t>
            </a:r>
          </a:p>
        </p:txBody>
      </p:sp>
      <p:pic>
        <p:nvPicPr>
          <p:cNvPr id="20" name="Picture 19" descr="A black background with blue text&#10;&#10;AI-generated content may be incorrect.">
            <a:extLst>
              <a:ext uri="{FF2B5EF4-FFF2-40B4-BE49-F238E27FC236}">
                <a16:creationId xmlns:a16="http://schemas.microsoft.com/office/drawing/2014/main" id="{12264A2C-DF42-EAC5-C779-376D33E93FFA}"/>
              </a:ext>
            </a:extLst>
          </p:cNvPr>
          <p:cNvPicPr>
            <a:picLocks noChangeAspect="1"/>
          </p:cNvPicPr>
          <p:nvPr/>
        </p:nvPicPr>
        <p:blipFill>
          <a:blip r:embed="rId4"/>
          <a:stretch>
            <a:fillRect/>
          </a:stretch>
        </p:blipFill>
        <p:spPr>
          <a:xfrm>
            <a:off x="10794549" y="147117"/>
            <a:ext cx="1258411" cy="612837"/>
          </a:xfrm>
          <a:prstGeom prst="rect">
            <a:avLst/>
          </a:prstGeom>
        </p:spPr>
      </p:pic>
      <p:cxnSp>
        <p:nvCxnSpPr>
          <p:cNvPr id="26" name="Straight Arrow Connector 25">
            <a:extLst>
              <a:ext uri="{FF2B5EF4-FFF2-40B4-BE49-F238E27FC236}">
                <a16:creationId xmlns:a16="http://schemas.microsoft.com/office/drawing/2014/main" id="{E270902F-1613-9053-401D-2134C9DAA23F}"/>
              </a:ext>
            </a:extLst>
          </p:cNvPr>
          <p:cNvCxnSpPr>
            <a:cxnSpLocks/>
          </p:cNvCxnSpPr>
          <p:nvPr/>
        </p:nvCxnSpPr>
        <p:spPr>
          <a:xfrm>
            <a:off x="526365" y="1227657"/>
            <a:ext cx="3142387" cy="0"/>
          </a:xfrm>
          <a:prstGeom prst="straightConnector1">
            <a:avLst/>
          </a:prstGeom>
          <a:ln w="25400">
            <a:solidFill>
              <a:srgbClr val="F7913F"/>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17" name="Group 6">
            <a:extLst>
              <a:ext uri="{FF2B5EF4-FFF2-40B4-BE49-F238E27FC236}">
                <a16:creationId xmlns:a16="http://schemas.microsoft.com/office/drawing/2014/main" id="{F3B5F60A-C88C-7689-5E51-56EA14D0042D}"/>
              </a:ext>
            </a:extLst>
          </p:cNvPr>
          <p:cNvGrpSpPr/>
          <p:nvPr/>
        </p:nvGrpSpPr>
        <p:grpSpPr>
          <a:xfrm>
            <a:off x="305908" y="1889379"/>
            <a:ext cx="2159249" cy="1869813"/>
            <a:chOff x="0" y="0"/>
            <a:chExt cx="4282440" cy="3708400"/>
          </a:xfrm>
        </p:grpSpPr>
        <p:sp>
          <p:nvSpPr>
            <p:cNvPr id="18" name="Freeform 7">
              <a:extLst>
                <a:ext uri="{FF2B5EF4-FFF2-40B4-BE49-F238E27FC236}">
                  <a16:creationId xmlns:a16="http://schemas.microsoft.com/office/drawing/2014/main" id="{50761F0E-A175-9D0E-1BC9-230209B0659C}"/>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5"/>
              <a:stretch>
                <a:fillRect t="-7739" b="-7739"/>
              </a:stretch>
            </a:blipFill>
            <a:ln w="95250" cap="sq">
              <a:solidFill>
                <a:srgbClr val="7FAFCE"/>
              </a:solidFill>
              <a:prstDash val="solid"/>
              <a:miter/>
            </a:ln>
          </p:spPr>
          <p:txBody>
            <a:bodyPr/>
            <a:lstStyle/>
            <a:p>
              <a:endParaRPr lang="en-US" sz="1200"/>
            </a:p>
          </p:txBody>
        </p:sp>
      </p:grpSp>
      <p:grpSp>
        <p:nvGrpSpPr>
          <p:cNvPr id="19" name="Group 8">
            <a:extLst>
              <a:ext uri="{FF2B5EF4-FFF2-40B4-BE49-F238E27FC236}">
                <a16:creationId xmlns:a16="http://schemas.microsoft.com/office/drawing/2014/main" id="{4CDF8F29-6A1B-A262-881C-B07831D3AA59}"/>
              </a:ext>
            </a:extLst>
          </p:cNvPr>
          <p:cNvGrpSpPr/>
          <p:nvPr/>
        </p:nvGrpSpPr>
        <p:grpSpPr>
          <a:xfrm>
            <a:off x="4968646" y="1889379"/>
            <a:ext cx="2159249" cy="1869813"/>
            <a:chOff x="0" y="0"/>
            <a:chExt cx="4282440" cy="3708400"/>
          </a:xfrm>
        </p:grpSpPr>
        <p:sp>
          <p:nvSpPr>
            <p:cNvPr id="22" name="Freeform 9">
              <a:extLst>
                <a:ext uri="{FF2B5EF4-FFF2-40B4-BE49-F238E27FC236}">
                  <a16:creationId xmlns:a16="http://schemas.microsoft.com/office/drawing/2014/main" id="{896D0276-37F3-6422-01D8-DE28CAF6BE76}"/>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6"/>
              <a:stretch>
                <a:fillRect b="-3984"/>
              </a:stretch>
            </a:blipFill>
            <a:ln w="95250" cap="sq">
              <a:solidFill>
                <a:srgbClr val="7FAFCE"/>
              </a:solidFill>
              <a:prstDash val="solid"/>
              <a:miter/>
            </a:ln>
          </p:spPr>
          <p:txBody>
            <a:bodyPr/>
            <a:lstStyle/>
            <a:p>
              <a:endParaRPr lang="en-US" sz="1200"/>
            </a:p>
          </p:txBody>
        </p:sp>
      </p:grpSp>
      <p:grpSp>
        <p:nvGrpSpPr>
          <p:cNvPr id="27" name="Group 10">
            <a:extLst>
              <a:ext uri="{FF2B5EF4-FFF2-40B4-BE49-F238E27FC236}">
                <a16:creationId xmlns:a16="http://schemas.microsoft.com/office/drawing/2014/main" id="{09A9DA01-33B1-3D7D-75FB-1EB38EEC5B88}"/>
              </a:ext>
            </a:extLst>
          </p:cNvPr>
          <p:cNvGrpSpPr/>
          <p:nvPr/>
        </p:nvGrpSpPr>
        <p:grpSpPr>
          <a:xfrm>
            <a:off x="7299345" y="1889379"/>
            <a:ext cx="2159249" cy="1869813"/>
            <a:chOff x="0" y="0"/>
            <a:chExt cx="4282440" cy="3708400"/>
          </a:xfrm>
        </p:grpSpPr>
        <p:sp>
          <p:nvSpPr>
            <p:cNvPr id="28" name="Freeform 11">
              <a:extLst>
                <a:ext uri="{FF2B5EF4-FFF2-40B4-BE49-F238E27FC236}">
                  <a16:creationId xmlns:a16="http://schemas.microsoft.com/office/drawing/2014/main" id="{9036A268-D7F0-D16B-125A-5EF80ABE1FE9}"/>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7"/>
              <a:stretch>
                <a:fillRect t="-7739" b="-7739"/>
              </a:stretch>
            </a:blipFill>
            <a:ln w="95250" cap="sq">
              <a:solidFill>
                <a:srgbClr val="7FAFCE"/>
              </a:solidFill>
              <a:prstDash val="solid"/>
              <a:miter/>
            </a:ln>
          </p:spPr>
          <p:txBody>
            <a:bodyPr/>
            <a:lstStyle/>
            <a:p>
              <a:endParaRPr lang="en-US" sz="1200"/>
            </a:p>
          </p:txBody>
        </p:sp>
      </p:grpSp>
      <p:grpSp>
        <p:nvGrpSpPr>
          <p:cNvPr id="29" name="Group 12">
            <a:extLst>
              <a:ext uri="{FF2B5EF4-FFF2-40B4-BE49-F238E27FC236}">
                <a16:creationId xmlns:a16="http://schemas.microsoft.com/office/drawing/2014/main" id="{F6207E81-80D3-13AA-54E9-C550864B55CA}"/>
              </a:ext>
            </a:extLst>
          </p:cNvPr>
          <p:cNvGrpSpPr/>
          <p:nvPr/>
        </p:nvGrpSpPr>
        <p:grpSpPr>
          <a:xfrm>
            <a:off x="2637276" y="1889379"/>
            <a:ext cx="2159249" cy="1869813"/>
            <a:chOff x="0" y="0"/>
            <a:chExt cx="4282440" cy="3708400"/>
          </a:xfrm>
        </p:grpSpPr>
        <p:sp>
          <p:nvSpPr>
            <p:cNvPr id="30" name="Freeform 13">
              <a:extLst>
                <a:ext uri="{FF2B5EF4-FFF2-40B4-BE49-F238E27FC236}">
                  <a16:creationId xmlns:a16="http://schemas.microsoft.com/office/drawing/2014/main" id="{F0682786-29F3-28D0-F359-08CAA2540E5A}"/>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8"/>
              <a:stretch>
                <a:fillRect t="-7712" b="-36668"/>
              </a:stretch>
            </a:blipFill>
            <a:ln w="95250" cap="sq">
              <a:solidFill>
                <a:srgbClr val="7FAFCE"/>
              </a:solidFill>
              <a:prstDash val="solid"/>
              <a:miter/>
            </a:ln>
          </p:spPr>
          <p:txBody>
            <a:bodyPr/>
            <a:lstStyle/>
            <a:p>
              <a:endParaRPr lang="en-US" sz="1200"/>
            </a:p>
          </p:txBody>
        </p:sp>
      </p:grpSp>
      <p:grpSp>
        <p:nvGrpSpPr>
          <p:cNvPr id="31" name="Group 14">
            <a:extLst>
              <a:ext uri="{FF2B5EF4-FFF2-40B4-BE49-F238E27FC236}">
                <a16:creationId xmlns:a16="http://schemas.microsoft.com/office/drawing/2014/main" id="{B6C97EBE-D1EB-B377-7B33-34E1F61CA67D}"/>
              </a:ext>
            </a:extLst>
          </p:cNvPr>
          <p:cNvGrpSpPr/>
          <p:nvPr/>
        </p:nvGrpSpPr>
        <p:grpSpPr>
          <a:xfrm>
            <a:off x="9630044" y="1889379"/>
            <a:ext cx="2159249" cy="1869813"/>
            <a:chOff x="0" y="0"/>
            <a:chExt cx="4282440" cy="3708400"/>
          </a:xfrm>
        </p:grpSpPr>
        <p:sp>
          <p:nvSpPr>
            <p:cNvPr id="32" name="Freeform 15">
              <a:extLst>
                <a:ext uri="{FF2B5EF4-FFF2-40B4-BE49-F238E27FC236}">
                  <a16:creationId xmlns:a16="http://schemas.microsoft.com/office/drawing/2014/main" id="{B8A44AC9-EA02-C157-9273-DE9BBF06D8B6}"/>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9"/>
              <a:stretch>
                <a:fillRect b="-73165"/>
              </a:stretch>
            </a:blipFill>
            <a:ln w="95250" cap="sq">
              <a:solidFill>
                <a:srgbClr val="7FAFCE"/>
              </a:solidFill>
              <a:prstDash val="solid"/>
              <a:miter/>
            </a:ln>
          </p:spPr>
          <p:txBody>
            <a:bodyPr/>
            <a:lstStyle/>
            <a:p>
              <a:endParaRPr lang="en-US" sz="1200"/>
            </a:p>
          </p:txBody>
        </p:sp>
      </p:grpSp>
      <p:sp>
        <p:nvSpPr>
          <p:cNvPr id="34" name="TextBox 33">
            <a:extLst>
              <a:ext uri="{FF2B5EF4-FFF2-40B4-BE49-F238E27FC236}">
                <a16:creationId xmlns:a16="http://schemas.microsoft.com/office/drawing/2014/main" id="{F45AA4F0-DCB0-358C-5376-E5E4B4186383}"/>
              </a:ext>
            </a:extLst>
          </p:cNvPr>
          <p:cNvSpPr txBox="1"/>
          <p:nvPr/>
        </p:nvSpPr>
        <p:spPr>
          <a:xfrm>
            <a:off x="9505388" y="3966993"/>
            <a:ext cx="2475089"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Yael Weiss, M.D., Ph.D.</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Mahzi Therapeutics</a:t>
            </a:r>
          </a:p>
        </p:txBody>
      </p:sp>
    </p:spTree>
    <p:extLst>
      <p:ext uri="{BB962C8B-B14F-4D97-AF65-F5344CB8AC3E}">
        <p14:creationId xmlns:p14="http://schemas.microsoft.com/office/powerpoint/2010/main" val="1888100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FF349-19A4-288A-34CF-560F60D4608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CA42FD8-E757-9A4C-C681-43B6F64CA77D}"/>
              </a:ext>
            </a:extLst>
          </p:cNvPr>
          <p:cNvGrpSpPr/>
          <p:nvPr/>
        </p:nvGrpSpPr>
        <p:grpSpPr>
          <a:xfrm>
            <a:off x="50998" y="6030536"/>
            <a:ext cx="12090003" cy="1211288"/>
            <a:chOff x="0" y="0"/>
            <a:chExt cx="24180007" cy="2422576"/>
          </a:xfrm>
        </p:grpSpPr>
        <p:sp>
          <p:nvSpPr>
            <p:cNvPr id="3" name="Freeform 3">
              <a:extLst>
                <a:ext uri="{FF2B5EF4-FFF2-40B4-BE49-F238E27FC236}">
                  <a16:creationId xmlns:a16="http://schemas.microsoft.com/office/drawing/2014/main" id="{AEB8A716-7E7B-1430-7C50-A18659A12008}"/>
                </a:ext>
              </a:extLst>
            </p:cNvPr>
            <p:cNvSpPr/>
            <p:nvPr/>
          </p:nvSpPr>
          <p:spPr>
            <a:xfrm>
              <a:off x="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 name="Freeform 4">
              <a:extLst>
                <a:ext uri="{FF2B5EF4-FFF2-40B4-BE49-F238E27FC236}">
                  <a16:creationId xmlns:a16="http://schemas.microsoft.com/office/drawing/2014/main" id="{ABDFABB8-125D-62C1-67E9-F7FD8C8F0369}"/>
                </a:ext>
              </a:extLst>
            </p:cNvPr>
            <p:cNvSpPr/>
            <p:nvPr/>
          </p:nvSpPr>
          <p:spPr>
            <a:xfrm>
              <a:off x="1219200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7" name="TextBox 7">
            <a:extLst>
              <a:ext uri="{FF2B5EF4-FFF2-40B4-BE49-F238E27FC236}">
                <a16:creationId xmlns:a16="http://schemas.microsoft.com/office/drawing/2014/main" id="{3264C3B4-B069-21E8-40CD-ED31380D2097}"/>
              </a:ext>
            </a:extLst>
          </p:cNvPr>
          <p:cNvSpPr txBox="1"/>
          <p:nvPr/>
        </p:nvSpPr>
        <p:spPr>
          <a:xfrm>
            <a:off x="-314097" y="-82074"/>
            <a:ext cx="12820195" cy="1574779"/>
          </a:xfrm>
          <a:prstGeom prst="rect">
            <a:avLst/>
          </a:prstGeom>
        </p:spPr>
        <p:txBody>
          <a:bodyPr lIns="50861" tIns="50861" rIns="50861" bIns="50861"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680"/>
              </a:lnSpc>
            </a:pPr>
            <a:endParaRPr sz="800"/>
          </a:p>
        </p:txBody>
      </p:sp>
      <p:sp>
        <p:nvSpPr>
          <p:cNvPr id="8" name="TextBox 8">
            <a:extLst>
              <a:ext uri="{FF2B5EF4-FFF2-40B4-BE49-F238E27FC236}">
                <a16:creationId xmlns:a16="http://schemas.microsoft.com/office/drawing/2014/main" id="{528CE702-35EC-CC86-6E84-9869B141DED2}"/>
              </a:ext>
            </a:extLst>
          </p:cNvPr>
          <p:cNvSpPr txBox="1"/>
          <p:nvPr/>
        </p:nvSpPr>
        <p:spPr>
          <a:xfrm>
            <a:off x="426278" y="390622"/>
            <a:ext cx="9773504" cy="738664"/>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4800" b="1" spc="112" dirty="0">
                <a:solidFill>
                  <a:srgbClr val="15566A"/>
                </a:solidFill>
                <a:latin typeface="Roboto Bold"/>
                <a:ea typeface="Roboto Bold"/>
                <a:cs typeface="Roboto Bold"/>
                <a:sym typeface="Roboto Bold"/>
              </a:rPr>
              <a:t>Our Patient Advocacy Groups</a:t>
            </a:r>
          </a:p>
        </p:txBody>
      </p:sp>
      <p:sp>
        <p:nvSpPr>
          <p:cNvPr id="25" name="TextBox 24">
            <a:extLst>
              <a:ext uri="{FF2B5EF4-FFF2-40B4-BE49-F238E27FC236}">
                <a16:creationId xmlns:a16="http://schemas.microsoft.com/office/drawing/2014/main" id="{4B9C37F9-46E5-A08D-0999-3784E5664704}"/>
              </a:ext>
            </a:extLst>
          </p:cNvPr>
          <p:cNvSpPr txBox="1"/>
          <p:nvPr/>
        </p:nvSpPr>
        <p:spPr>
          <a:xfrm>
            <a:off x="1970545" y="3738940"/>
            <a:ext cx="3158047"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Jamas LaFreniere</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Founder &amp; President</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Sophie’s Hope Foundation</a:t>
            </a:r>
          </a:p>
        </p:txBody>
      </p:sp>
      <p:pic>
        <p:nvPicPr>
          <p:cNvPr id="20" name="Picture 19" descr="A black background with blue text&#10;&#10;AI-generated content may be incorrect.">
            <a:extLst>
              <a:ext uri="{FF2B5EF4-FFF2-40B4-BE49-F238E27FC236}">
                <a16:creationId xmlns:a16="http://schemas.microsoft.com/office/drawing/2014/main" id="{4B217062-3D48-F94D-73F5-E9C199E3D8DC}"/>
              </a:ext>
            </a:extLst>
          </p:cNvPr>
          <p:cNvPicPr>
            <a:picLocks noChangeAspect="1"/>
          </p:cNvPicPr>
          <p:nvPr/>
        </p:nvPicPr>
        <p:blipFill>
          <a:blip r:embed="rId4"/>
          <a:stretch>
            <a:fillRect/>
          </a:stretch>
        </p:blipFill>
        <p:spPr>
          <a:xfrm>
            <a:off x="10794549" y="147117"/>
            <a:ext cx="1258411" cy="612837"/>
          </a:xfrm>
          <a:prstGeom prst="rect">
            <a:avLst/>
          </a:prstGeom>
        </p:spPr>
      </p:pic>
      <p:cxnSp>
        <p:nvCxnSpPr>
          <p:cNvPr id="26" name="Straight Arrow Connector 25">
            <a:extLst>
              <a:ext uri="{FF2B5EF4-FFF2-40B4-BE49-F238E27FC236}">
                <a16:creationId xmlns:a16="http://schemas.microsoft.com/office/drawing/2014/main" id="{104E63B1-90BC-8E5E-D391-1B7302E16127}"/>
              </a:ext>
            </a:extLst>
          </p:cNvPr>
          <p:cNvCxnSpPr>
            <a:cxnSpLocks/>
          </p:cNvCxnSpPr>
          <p:nvPr/>
        </p:nvCxnSpPr>
        <p:spPr>
          <a:xfrm>
            <a:off x="426278" y="1231160"/>
            <a:ext cx="8528151" cy="0"/>
          </a:xfrm>
          <a:prstGeom prst="straightConnector1">
            <a:avLst/>
          </a:prstGeom>
          <a:ln w="25400">
            <a:solidFill>
              <a:srgbClr val="F7913F"/>
            </a:solidFill>
            <a:headEnd type="oval"/>
            <a:tailEnd type="oval"/>
          </a:ln>
          <a:effectLst/>
        </p:spPr>
        <p:style>
          <a:lnRef idx="2">
            <a:schemeClr val="accent1"/>
          </a:lnRef>
          <a:fillRef idx="0">
            <a:schemeClr val="accent1"/>
          </a:fillRef>
          <a:effectRef idx="1">
            <a:schemeClr val="accent1"/>
          </a:effectRef>
          <a:fontRef idx="minor">
            <a:schemeClr val="tx1"/>
          </a:fontRef>
        </p:style>
      </p:cxnSp>
      <p:sp>
        <p:nvSpPr>
          <p:cNvPr id="6" name="TextBox 5">
            <a:extLst>
              <a:ext uri="{FF2B5EF4-FFF2-40B4-BE49-F238E27FC236}">
                <a16:creationId xmlns:a16="http://schemas.microsoft.com/office/drawing/2014/main" id="{1B9BBFC8-E962-75D6-C312-300868F0EF87}"/>
              </a:ext>
            </a:extLst>
          </p:cNvPr>
          <p:cNvSpPr txBox="1"/>
          <p:nvPr/>
        </p:nvSpPr>
        <p:spPr>
          <a:xfrm>
            <a:off x="6588590" y="3709452"/>
            <a:ext cx="2951567"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Lex Cowsert</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Chief Scientific Officer</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DADA2 Foundation</a:t>
            </a:r>
          </a:p>
        </p:txBody>
      </p:sp>
      <p:grpSp>
        <p:nvGrpSpPr>
          <p:cNvPr id="9" name="Group 18">
            <a:extLst>
              <a:ext uri="{FF2B5EF4-FFF2-40B4-BE49-F238E27FC236}">
                <a16:creationId xmlns:a16="http://schemas.microsoft.com/office/drawing/2014/main" id="{4CACEA32-99B3-279B-E394-14E31FC163F8}"/>
              </a:ext>
            </a:extLst>
          </p:cNvPr>
          <p:cNvGrpSpPr/>
          <p:nvPr/>
        </p:nvGrpSpPr>
        <p:grpSpPr>
          <a:xfrm>
            <a:off x="6984750" y="1680916"/>
            <a:ext cx="2159249" cy="1869813"/>
            <a:chOff x="0" y="0"/>
            <a:chExt cx="4282440" cy="3708400"/>
          </a:xfrm>
        </p:grpSpPr>
        <p:sp>
          <p:nvSpPr>
            <p:cNvPr id="10" name="Freeform 19">
              <a:extLst>
                <a:ext uri="{FF2B5EF4-FFF2-40B4-BE49-F238E27FC236}">
                  <a16:creationId xmlns:a16="http://schemas.microsoft.com/office/drawing/2014/main" id="{7F798900-BE52-8853-8408-DDD71A84CE08}"/>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5"/>
              <a:stretch>
                <a:fillRect l="-10564" r="-10564"/>
              </a:stretch>
            </a:blipFill>
            <a:ln w="95250" cap="sq">
              <a:solidFill>
                <a:srgbClr val="7FAFCE"/>
              </a:solidFill>
              <a:prstDash val="solid"/>
              <a:miter/>
            </a:ln>
          </p:spPr>
          <p:txBody>
            <a:bodyPr/>
            <a:lstStyle/>
            <a:p>
              <a:endParaRPr lang="en-US" sz="1200"/>
            </a:p>
          </p:txBody>
        </p:sp>
      </p:grpSp>
      <p:grpSp>
        <p:nvGrpSpPr>
          <p:cNvPr id="11" name="Group 16">
            <a:extLst>
              <a:ext uri="{FF2B5EF4-FFF2-40B4-BE49-F238E27FC236}">
                <a16:creationId xmlns:a16="http://schemas.microsoft.com/office/drawing/2014/main" id="{7E211DB5-466F-8B88-7653-ADFFCCC65364}"/>
              </a:ext>
            </a:extLst>
          </p:cNvPr>
          <p:cNvGrpSpPr/>
          <p:nvPr/>
        </p:nvGrpSpPr>
        <p:grpSpPr>
          <a:xfrm>
            <a:off x="2469945" y="1680916"/>
            <a:ext cx="2159249" cy="1869813"/>
            <a:chOff x="0" y="0"/>
            <a:chExt cx="4282440" cy="3708400"/>
          </a:xfrm>
        </p:grpSpPr>
        <p:sp>
          <p:nvSpPr>
            <p:cNvPr id="12" name="Freeform 17">
              <a:extLst>
                <a:ext uri="{FF2B5EF4-FFF2-40B4-BE49-F238E27FC236}">
                  <a16:creationId xmlns:a16="http://schemas.microsoft.com/office/drawing/2014/main" id="{574AC5DC-6F40-EA77-F1C8-C7B38ACE85B9}"/>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6"/>
              <a:stretch>
                <a:fillRect b="-15479"/>
              </a:stretch>
            </a:blipFill>
            <a:ln w="95250" cap="sq">
              <a:solidFill>
                <a:srgbClr val="7FAFCE"/>
              </a:solidFill>
              <a:prstDash val="solid"/>
              <a:miter/>
            </a:ln>
          </p:spPr>
          <p:txBody>
            <a:bodyPr/>
            <a:lstStyle/>
            <a:p>
              <a:endParaRPr lang="en-US"/>
            </a:p>
          </p:txBody>
        </p:sp>
      </p:grpSp>
      <p:pic>
        <p:nvPicPr>
          <p:cNvPr id="35" name="Picture 34">
            <a:extLst>
              <a:ext uri="{FF2B5EF4-FFF2-40B4-BE49-F238E27FC236}">
                <a16:creationId xmlns:a16="http://schemas.microsoft.com/office/drawing/2014/main" id="{8C7CC14F-25A3-BC76-FE88-F0188FA7C602}"/>
              </a:ext>
            </a:extLst>
          </p:cNvPr>
          <p:cNvPicPr>
            <a:picLocks noChangeAspect="1"/>
          </p:cNvPicPr>
          <p:nvPr/>
        </p:nvPicPr>
        <p:blipFill>
          <a:blip r:embed="rId7"/>
          <a:srcRect b="26041"/>
          <a:stretch>
            <a:fillRect/>
          </a:stretch>
        </p:blipFill>
        <p:spPr>
          <a:xfrm>
            <a:off x="1970545" y="4856477"/>
            <a:ext cx="927887" cy="910999"/>
          </a:xfrm>
          <a:prstGeom prst="rect">
            <a:avLst/>
          </a:prstGeom>
        </p:spPr>
      </p:pic>
      <p:pic>
        <p:nvPicPr>
          <p:cNvPr id="37" name="Picture 36">
            <a:extLst>
              <a:ext uri="{FF2B5EF4-FFF2-40B4-BE49-F238E27FC236}">
                <a16:creationId xmlns:a16="http://schemas.microsoft.com/office/drawing/2014/main" id="{1E230C1F-A93B-9CCF-1B92-6FF4485EF158}"/>
              </a:ext>
            </a:extLst>
          </p:cNvPr>
          <p:cNvPicPr>
            <a:picLocks noChangeAspect="1"/>
          </p:cNvPicPr>
          <p:nvPr/>
        </p:nvPicPr>
        <p:blipFill>
          <a:blip r:embed="rId7"/>
          <a:srcRect t="75490"/>
          <a:stretch>
            <a:fillRect/>
          </a:stretch>
        </p:blipFill>
        <p:spPr>
          <a:xfrm>
            <a:off x="3005006" y="4942814"/>
            <a:ext cx="2090484" cy="680183"/>
          </a:xfrm>
          <a:prstGeom prst="rect">
            <a:avLst/>
          </a:prstGeom>
        </p:spPr>
      </p:pic>
      <p:pic>
        <p:nvPicPr>
          <p:cNvPr id="39" name="Picture 38">
            <a:extLst>
              <a:ext uri="{FF2B5EF4-FFF2-40B4-BE49-F238E27FC236}">
                <a16:creationId xmlns:a16="http://schemas.microsoft.com/office/drawing/2014/main" id="{BCAB5A64-F6E6-FCC9-7055-A71BC5C2D631}"/>
              </a:ext>
            </a:extLst>
          </p:cNvPr>
          <p:cNvPicPr>
            <a:picLocks noChangeAspect="1"/>
          </p:cNvPicPr>
          <p:nvPr/>
        </p:nvPicPr>
        <p:blipFill>
          <a:blip r:embed="rId8"/>
          <a:stretch>
            <a:fillRect/>
          </a:stretch>
        </p:blipFill>
        <p:spPr>
          <a:xfrm>
            <a:off x="7259104" y="4796928"/>
            <a:ext cx="1610537" cy="826069"/>
          </a:xfrm>
          <a:prstGeom prst="rect">
            <a:avLst/>
          </a:prstGeom>
        </p:spPr>
      </p:pic>
    </p:spTree>
    <p:extLst>
      <p:ext uri="{BB962C8B-B14F-4D97-AF65-F5344CB8AC3E}">
        <p14:creationId xmlns:p14="http://schemas.microsoft.com/office/powerpoint/2010/main" val="1539484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511A61-1E2F-8A68-0D66-771E1E8F0E5F}"/>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635B5F8C-5761-93B7-8D47-C7D0BEEDCDBA}"/>
              </a:ext>
            </a:extLst>
          </p:cNvPr>
          <p:cNvGrpSpPr/>
          <p:nvPr/>
        </p:nvGrpSpPr>
        <p:grpSpPr>
          <a:xfrm>
            <a:off x="50998" y="6130895"/>
            <a:ext cx="12090003" cy="1211288"/>
            <a:chOff x="0" y="0"/>
            <a:chExt cx="24180007" cy="2422576"/>
          </a:xfrm>
        </p:grpSpPr>
        <p:sp>
          <p:nvSpPr>
            <p:cNvPr id="3" name="Freeform 3">
              <a:extLst>
                <a:ext uri="{FF2B5EF4-FFF2-40B4-BE49-F238E27FC236}">
                  <a16:creationId xmlns:a16="http://schemas.microsoft.com/office/drawing/2014/main" id="{7AED47EB-4363-2D87-477F-174BEA417283}"/>
                </a:ext>
              </a:extLst>
            </p:cNvPr>
            <p:cNvSpPr/>
            <p:nvPr/>
          </p:nvSpPr>
          <p:spPr>
            <a:xfrm>
              <a:off x="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 name="Freeform 4">
              <a:extLst>
                <a:ext uri="{FF2B5EF4-FFF2-40B4-BE49-F238E27FC236}">
                  <a16:creationId xmlns:a16="http://schemas.microsoft.com/office/drawing/2014/main" id="{91C01834-4457-5287-F885-C059476A8B3F}"/>
                </a:ext>
              </a:extLst>
            </p:cNvPr>
            <p:cNvSpPr/>
            <p:nvPr/>
          </p:nvSpPr>
          <p:spPr>
            <a:xfrm>
              <a:off x="1219200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8" name="TextBox 8">
            <a:extLst>
              <a:ext uri="{FF2B5EF4-FFF2-40B4-BE49-F238E27FC236}">
                <a16:creationId xmlns:a16="http://schemas.microsoft.com/office/drawing/2014/main" id="{38500394-09C5-74D1-551E-054FB7530980}"/>
              </a:ext>
            </a:extLst>
          </p:cNvPr>
          <p:cNvSpPr txBox="1"/>
          <p:nvPr/>
        </p:nvSpPr>
        <p:spPr>
          <a:xfrm>
            <a:off x="426278" y="390622"/>
            <a:ext cx="9773504" cy="738664"/>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4800" b="1" spc="112" dirty="0">
                <a:solidFill>
                  <a:srgbClr val="15566A"/>
                </a:solidFill>
                <a:latin typeface="Roboto Bold"/>
                <a:ea typeface="Roboto Bold"/>
                <a:cs typeface="Roboto Bold"/>
                <a:sym typeface="Roboto Bold"/>
              </a:rPr>
              <a:t>Building Industry Attraction</a:t>
            </a:r>
          </a:p>
        </p:txBody>
      </p:sp>
      <p:sp>
        <p:nvSpPr>
          <p:cNvPr id="25" name="TextBox 24">
            <a:extLst>
              <a:ext uri="{FF2B5EF4-FFF2-40B4-BE49-F238E27FC236}">
                <a16:creationId xmlns:a16="http://schemas.microsoft.com/office/drawing/2014/main" id="{ED5A3EC9-DD7B-8D0E-26B8-69FAA5DBB98F}"/>
              </a:ext>
            </a:extLst>
          </p:cNvPr>
          <p:cNvSpPr txBox="1"/>
          <p:nvPr/>
        </p:nvSpPr>
        <p:spPr>
          <a:xfrm>
            <a:off x="1970545" y="4588016"/>
            <a:ext cx="3158047"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Jamas LaFreniere</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Founder &amp; President</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Sophie’s Hope Foundation</a:t>
            </a:r>
          </a:p>
        </p:txBody>
      </p:sp>
      <p:pic>
        <p:nvPicPr>
          <p:cNvPr id="20" name="Picture 19" descr="A black background with blue text&#10;&#10;AI-generated content may be incorrect.">
            <a:extLst>
              <a:ext uri="{FF2B5EF4-FFF2-40B4-BE49-F238E27FC236}">
                <a16:creationId xmlns:a16="http://schemas.microsoft.com/office/drawing/2014/main" id="{40173547-9F39-14D0-7276-E6CEAD26279C}"/>
              </a:ext>
            </a:extLst>
          </p:cNvPr>
          <p:cNvPicPr>
            <a:picLocks noChangeAspect="1"/>
          </p:cNvPicPr>
          <p:nvPr/>
        </p:nvPicPr>
        <p:blipFill>
          <a:blip r:embed="rId4"/>
          <a:stretch>
            <a:fillRect/>
          </a:stretch>
        </p:blipFill>
        <p:spPr>
          <a:xfrm>
            <a:off x="10794549" y="147117"/>
            <a:ext cx="1258411" cy="612837"/>
          </a:xfrm>
          <a:prstGeom prst="rect">
            <a:avLst/>
          </a:prstGeom>
        </p:spPr>
      </p:pic>
      <p:cxnSp>
        <p:nvCxnSpPr>
          <p:cNvPr id="26" name="Straight Arrow Connector 25">
            <a:extLst>
              <a:ext uri="{FF2B5EF4-FFF2-40B4-BE49-F238E27FC236}">
                <a16:creationId xmlns:a16="http://schemas.microsoft.com/office/drawing/2014/main" id="{35563B11-8DC2-E203-E30C-A840508674A0}"/>
              </a:ext>
            </a:extLst>
          </p:cNvPr>
          <p:cNvCxnSpPr>
            <a:cxnSpLocks/>
          </p:cNvCxnSpPr>
          <p:nvPr/>
        </p:nvCxnSpPr>
        <p:spPr>
          <a:xfrm flipV="1">
            <a:off x="426278" y="1254321"/>
            <a:ext cx="8070951" cy="11519"/>
          </a:xfrm>
          <a:prstGeom prst="straightConnector1">
            <a:avLst/>
          </a:prstGeom>
          <a:ln w="25400">
            <a:solidFill>
              <a:srgbClr val="F7913F"/>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11" name="Group 16">
            <a:extLst>
              <a:ext uri="{FF2B5EF4-FFF2-40B4-BE49-F238E27FC236}">
                <a16:creationId xmlns:a16="http://schemas.microsoft.com/office/drawing/2014/main" id="{15CB33D1-F0A9-6D26-5166-E9640B412267}"/>
              </a:ext>
            </a:extLst>
          </p:cNvPr>
          <p:cNvGrpSpPr/>
          <p:nvPr/>
        </p:nvGrpSpPr>
        <p:grpSpPr>
          <a:xfrm>
            <a:off x="2116714" y="2038081"/>
            <a:ext cx="2865708" cy="2515220"/>
            <a:chOff x="0" y="0"/>
            <a:chExt cx="4282440" cy="3708400"/>
          </a:xfrm>
        </p:grpSpPr>
        <p:sp>
          <p:nvSpPr>
            <p:cNvPr id="12" name="Freeform 17">
              <a:extLst>
                <a:ext uri="{FF2B5EF4-FFF2-40B4-BE49-F238E27FC236}">
                  <a16:creationId xmlns:a16="http://schemas.microsoft.com/office/drawing/2014/main" id="{ED2BF19B-0CF0-A437-7F71-F62BECCE4977}"/>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5"/>
              <a:stretch>
                <a:fillRect b="-15479"/>
              </a:stretch>
            </a:blipFill>
            <a:ln w="95250" cap="sq">
              <a:solidFill>
                <a:srgbClr val="7FAFCE"/>
              </a:solidFill>
              <a:prstDash val="solid"/>
              <a:miter/>
            </a:ln>
          </p:spPr>
          <p:txBody>
            <a:bodyPr/>
            <a:lstStyle/>
            <a:p>
              <a:endParaRPr lang="en-US"/>
            </a:p>
          </p:txBody>
        </p:sp>
      </p:grpSp>
      <p:pic>
        <p:nvPicPr>
          <p:cNvPr id="13" name="Picture 12">
            <a:extLst>
              <a:ext uri="{FF2B5EF4-FFF2-40B4-BE49-F238E27FC236}">
                <a16:creationId xmlns:a16="http://schemas.microsoft.com/office/drawing/2014/main" id="{03AE0DFB-EEDF-ABF2-7A92-FEDC29FC4D8B}"/>
              </a:ext>
            </a:extLst>
          </p:cNvPr>
          <p:cNvPicPr>
            <a:picLocks noChangeAspect="1"/>
          </p:cNvPicPr>
          <p:nvPr/>
        </p:nvPicPr>
        <p:blipFill>
          <a:blip r:embed="rId6"/>
          <a:stretch>
            <a:fillRect/>
          </a:stretch>
        </p:blipFill>
        <p:spPr>
          <a:xfrm>
            <a:off x="6710490" y="1949901"/>
            <a:ext cx="2676352" cy="3552824"/>
          </a:xfrm>
          <a:prstGeom prst="rect">
            <a:avLst/>
          </a:prstGeom>
        </p:spPr>
      </p:pic>
    </p:spTree>
    <p:extLst>
      <p:ext uri="{BB962C8B-B14F-4D97-AF65-F5344CB8AC3E}">
        <p14:creationId xmlns:p14="http://schemas.microsoft.com/office/powerpoint/2010/main" val="4231697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FE3D7"/>
        </a:solidFill>
        <a:effectLst/>
      </p:bgPr>
    </p:bg>
    <p:spTree>
      <p:nvGrpSpPr>
        <p:cNvPr id="1" name=""/>
        <p:cNvGrpSpPr/>
        <p:nvPr/>
      </p:nvGrpSpPr>
      <p:grpSpPr>
        <a:xfrm>
          <a:off x="0" y="0"/>
          <a:ext cx="0" cy="0"/>
          <a:chOff x="0" y="0"/>
          <a:chExt cx="0" cy="0"/>
        </a:xfrm>
      </p:grpSpPr>
      <p:grpSp>
        <p:nvGrpSpPr>
          <p:cNvPr id="2" name="Group 2"/>
          <p:cNvGrpSpPr/>
          <p:nvPr/>
        </p:nvGrpSpPr>
        <p:grpSpPr>
          <a:xfrm>
            <a:off x="640080" y="502920"/>
            <a:ext cx="868680" cy="1152144"/>
            <a:chOff x="0" y="0"/>
            <a:chExt cx="1737360" cy="2304288"/>
          </a:xfrm>
        </p:grpSpPr>
        <p:sp>
          <p:nvSpPr>
            <p:cNvPr id="3" name="Freeform 3" descr="logo_sophie.jpeg"/>
            <p:cNvSpPr/>
            <p:nvPr/>
          </p:nvSpPr>
          <p:spPr>
            <a:xfrm>
              <a:off x="0" y="0"/>
              <a:ext cx="1737360" cy="2304288"/>
            </a:xfrm>
            <a:custGeom>
              <a:avLst/>
              <a:gdLst/>
              <a:ahLst/>
              <a:cxnLst/>
              <a:rect l="l" t="t" r="r" b="b"/>
              <a:pathLst>
                <a:path w="1737360" h="2304288">
                  <a:moveTo>
                    <a:pt x="0" y="0"/>
                  </a:moveTo>
                  <a:lnTo>
                    <a:pt x="1737360" y="0"/>
                  </a:lnTo>
                  <a:lnTo>
                    <a:pt x="1737360" y="2304288"/>
                  </a:lnTo>
                  <a:lnTo>
                    <a:pt x="0" y="2304288"/>
                  </a:lnTo>
                  <a:lnTo>
                    <a:pt x="0" y="0"/>
                  </a:lnTo>
                  <a:close/>
                </a:path>
              </a:pathLst>
            </a:custGeom>
            <a:blipFill>
              <a:blip r:embed="rId3"/>
              <a:stretch>
                <a:fillRect t="-68" b="-68"/>
              </a:stretch>
            </a:blipFill>
          </p:spPr>
          <p:txBody>
            <a:bodyPr/>
            <a:lstStyle/>
            <a:p>
              <a:pPr defTabSz="609630"/>
              <a:endParaRPr lang="en-US" sz="1200">
                <a:solidFill>
                  <a:prstClr val="black"/>
                </a:solidFill>
              </a:endParaRPr>
            </a:p>
          </p:txBody>
        </p:sp>
      </p:grpSp>
      <p:grpSp>
        <p:nvGrpSpPr>
          <p:cNvPr id="4" name="Group 4"/>
          <p:cNvGrpSpPr/>
          <p:nvPr/>
        </p:nvGrpSpPr>
        <p:grpSpPr>
          <a:xfrm>
            <a:off x="1691640" y="457200"/>
            <a:ext cx="804672" cy="1216152"/>
            <a:chOff x="0" y="0"/>
            <a:chExt cx="1609344" cy="2432304"/>
          </a:xfrm>
        </p:grpSpPr>
        <p:sp>
          <p:nvSpPr>
            <p:cNvPr id="5" name="Freeform 5" descr="logo_cure.png"/>
            <p:cNvSpPr/>
            <p:nvPr/>
          </p:nvSpPr>
          <p:spPr>
            <a:xfrm>
              <a:off x="0" y="0"/>
              <a:ext cx="1609344" cy="2432304"/>
            </a:xfrm>
            <a:custGeom>
              <a:avLst/>
              <a:gdLst/>
              <a:ahLst/>
              <a:cxnLst/>
              <a:rect l="l" t="t" r="r" b="b"/>
              <a:pathLst>
                <a:path w="1609344" h="2432304">
                  <a:moveTo>
                    <a:pt x="0" y="0"/>
                  </a:moveTo>
                  <a:lnTo>
                    <a:pt x="1609344" y="0"/>
                  </a:lnTo>
                  <a:lnTo>
                    <a:pt x="1609344" y="2432304"/>
                  </a:lnTo>
                  <a:lnTo>
                    <a:pt x="0" y="2432304"/>
                  </a:lnTo>
                  <a:lnTo>
                    <a:pt x="0" y="0"/>
                  </a:lnTo>
                  <a:close/>
                </a:path>
              </a:pathLst>
            </a:custGeom>
            <a:blipFill>
              <a:blip r:embed="rId4"/>
              <a:stretch>
                <a:fillRect l="-84" r="-84"/>
              </a:stretch>
            </a:blipFill>
          </p:spPr>
          <p:txBody>
            <a:bodyPr/>
            <a:lstStyle/>
            <a:p>
              <a:pPr defTabSz="609630"/>
              <a:endParaRPr lang="en-US" sz="1200">
                <a:solidFill>
                  <a:prstClr val="black"/>
                </a:solidFill>
              </a:endParaRPr>
            </a:p>
          </p:txBody>
        </p:sp>
      </p:grpSp>
      <p:grpSp>
        <p:nvGrpSpPr>
          <p:cNvPr id="6" name="Group 6"/>
          <p:cNvGrpSpPr/>
          <p:nvPr/>
        </p:nvGrpSpPr>
        <p:grpSpPr>
          <a:xfrm>
            <a:off x="594360" y="2743200"/>
            <a:ext cx="10927080" cy="1146122"/>
            <a:chOff x="0" y="0"/>
            <a:chExt cx="21854160" cy="2292244"/>
          </a:xfrm>
        </p:grpSpPr>
        <p:sp>
          <p:nvSpPr>
            <p:cNvPr id="7" name="Freeform 7"/>
            <p:cNvSpPr/>
            <p:nvPr/>
          </p:nvSpPr>
          <p:spPr>
            <a:xfrm>
              <a:off x="0" y="0"/>
              <a:ext cx="21762720" cy="1920240"/>
            </a:xfrm>
            <a:custGeom>
              <a:avLst/>
              <a:gdLst/>
              <a:ahLst/>
              <a:cxnLst/>
              <a:rect l="l" t="t" r="r" b="b"/>
              <a:pathLst>
                <a:path w="21762720" h="1920240">
                  <a:moveTo>
                    <a:pt x="0" y="0"/>
                  </a:moveTo>
                  <a:lnTo>
                    <a:pt x="21762720" y="0"/>
                  </a:lnTo>
                  <a:lnTo>
                    <a:pt x="21762720" y="1920240"/>
                  </a:lnTo>
                  <a:lnTo>
                    <a:pt x="0" y="1920240"/>
                  </a:lnTo>
                  <a:close/>
                </a:path>
              </a:pathLst>
            </a:custGeom>
            <a:blipFill>
              <a:blip r:embed="rId5">
                <a:alphaModFix amt="0"/>
              </a:blip>
              <a:stretch>
                <a:fillRect t="-170830" b="-170830"/>
              </a:stretch>
            </a:blipFill>
          </p:spPr>
          <p:txBody>
            <a:bodyPr/>
            <a:lstStyle/>
            <a:p>
              <a:pPr defTabSz="609630"/>
              <a:endParaRPr lang="en-US" sz="1200">
                <a:solidFill>
                  <a:prstClr val="black"/>
                </a:solidFill>
              </a:endParaRPr>
            </a:p>
          </p:txBody>
        </p:sp>
        <p:sp>
          <p:nvSpPr>
            <p:cNvPr id="8" name="TextBox 8"/>
            <p:cNvSpPr txBox="1"/>
            <p:nvPr/>
          </p:nvSpPr>
          <p:spPr>
            <a:xfrm>
              <a:off x="91440" y="362479"/>
              <a:ext cx="21762720" cy="1929765"/>
            </a:xfrm>
            <a:prstGeom prst="rect">
              <a:avLst/>
            </a:prstGeom>
          </p:spPr>
          <p:txBody>
            <a:bodyPr lIns="0" tIns="0" rIns="0" bIns="0" rtlCol="0" anchor="ctr"/>
            <a:lstStyle/>
            <a:p>
              <a:pPr defTabSz="609630">
                <a:lnSpc>
                  <a:spcPts val="5520"/>
                </a:lnSpc>
              </a:pPr>
              <a:r>
                <a:rPr lang="en-US" sz="4600" b="1" dirty="0">
                  <a:solidFill>
                    <a:srgbClr val="0B3B22"/>
                  </a:solidFill>
                  <a:ea typeface="Cambria Bold"/>
                  <a:cs typeface="Cambria Bold"/>
                  <a:sym typeface="Cambria Bold"/>
                </a:rPr>
                <a:t>De-risking Glycogen Storage Disease 1b for Industry</a:t>
              </a:r>
            </a:p>
          </p:txBody>
        </p:sp>
      </p:grpSp>
      <p:sp>
        <p:nvSpPr>
          <p:cNvPr id="10" name="Freeform 10"/>
          <p:cNvSpPr/>
          <p:nvPr/>
        </p:nvSpPr>
        <p:spPr>
          <a:xfrm>
            <a:off x="640080" y="3611880"/>
            <a:ext cx="9692640" cy="800000"/>
          </a:xfrm>
          <a:custGeom>
            <a:avLst/>
            <a:gdLst/>
            <a:ahLst/>
            <a:cxnLst/>
            <a:rect l="l" t="t" r="r" b="b"/>
            <a:pathLst>
              <a:path w="19385280" h="1600000">
                <a:moveTo>
                  <a:pt x="0" y="0"/>
                </a:moveTo>
                <a:lnTo>
                  <a:pt x="19385280" y="0"/>
                </a:lnTo>
                <a:lnTo>
                  <a:pt x="19385280" y="1600000"/>
                </a:lnTo>
                <a:lnTo>
                  <a:pt x="0" y="1600000"/>
                </a:lnTo>
                <a:close/>
              </a:path>
            </a:pathLst>
          </a:custGeom>
          <a:blipFill>
            <a:blip r:embed="rId5">
              <a:alphaModFix amt="0"/>
            </a:blip>
            <a:stretch>
              <a:fillRect t="-186076" b="-186076"/>
            </a:stretch>
          </a:blipFill>
        </p:spPr>
        <p:txBody>
          <a:bodyPr/>
          <a:lstStyle/>
          <a:p>
            <a:pPr defTabSz="609630"/>
            <a:endParaRPr lang="en-US" sz="1200">
              <a:solidFill>
                <a:prstClr val="black"/>
              </a:solidFill>
            </a:endParaRPr>
          </a:p>
        </p:txBody>
      </p:sp>
      <p:sp>
        <p:nvSpPr>
          <p:cNvPr id="12" name="AutoShape 12"/>
          <p:cNvSpPr/>
          <p:nvPr/>
        </p:nvSpPr>
        <p:spPr>
          <a:xfrm rot="20640">
            <a:off x="627342" y="4493647"/>
            <a:ext cx="4231716" cy="0"/>
          </a:xfrm>
          <a:prstGeom prst="line">
            <a:avLst/>
          </a:prstGeom>
          <a:ln w="19050" cap="rnd">
            <a:solidFill>
              <a:srgbClr val="92278F"/>
            </a:solidFill>
            <a:prstDash val="solid"/>
            <a:headEnd type="none" w="sm" len="sm"/>
            <a:tailEnd type="none" w="sm" len="sm"/>
          </a:ln>
        </p:spPr>
        <p:txBody>
          <a:bodyPr/>
          <a:lstStyle/>
          <a:p>
            <a:pPr defTabSz="609630"/>
            <a:endParaRPr lang="en-US" sz="1200">
              <a:solidFill>
                <a:prstClr val="black"/>
              </a:solidFill>
            </a:endParaRPr>
          </a:p>
        </p:txBody>
      </p:sp>
      <p:grpSp>
        <p:nvGrpSpPr>
          <p:cNvPr id="13" name="Group 13"/>
          <p:cNvGrpSpPr/>
          <p:nvPr/>
        </p:nvGrpSpPr>
        <p:grpSpPr>
          <a:xfrm>
            <a:off x="640080" y="4617720"/>
            <a:ext cx="10515600" cy="502920"/>
            <a:chOff x="0" y="0"/>
            <a:chExt cx="21031200" cy="1005840"/>
          </a:xfrm>
        </p:grpSpPr>
        <p:sp>
          <p:nvSpPr>
            <p:cNvPr id="14" name="Freeform 14"/>
            <p:cNvSpPr/>
            <p:nvPr/>
          </p:nvSpPr>
          <p:spPr>
            <a:xfrm>
              <a:off x="0" y="0"/>
              <a:ext cx="21031200" cy="1005840"/>
            </a:xfrm>
            <a:custGeom>
              <a:avLst/>
              <a:gdLst/>
              <a:ahLst/>
              <a:cxnLst/>
              <a:rect l="l" t="t" r="r" b="b"/>
              <a:pathLst>
                <a:path w="21031200" h="1005840">
                  <a:moveTo>
                    <a:pt x="0" y="0"/>
                  </a:moveTo>
                  <a:lnTo>
                    <a:pt x="21031200" y="0"/>
                  </a:lnTo>
                  <a:lnTo>
                    <a:pt x="21031200" y="1005840"/>
                  </a:lnTo>
                  <a:lnTo>
                    <a:pt x="0" y="1005840"/>
                  </a:lnTo>
                  <a:close/>
                </a:path>
              </a:pathLst>
            </a:custGeom>
            <a:blipFill>
              <a:blip r:embed="rId5">
                <a:alphaModFix amt="0"/>
              </a:blip>
              <a:stretch>
                <a:fillRect t="-357414" b="-357414"/>
              </a:stretch>
            </a:blipFill>
          </p:spPr>
          <p:txBody>
            <a:bodyPr/>
            <a:lstStyle/>
            <a:p>
              <a:pPr defTabSz="609630"/>
              <a:endParaRPr lang="en-US" sz="1200">
                <a:solidFill>
                  <a:prstClr val="black"/>
                </a:solidFill>
              </a:endParaRPr>
            </a:p>
          </p:txBody>
        </p:sp>
        <p:sp>
          <p:nvSpPr>
            <p:cNvPr id="15" name="TextBox 15"/>
            <p:cNvSpPr txBox="1"/>
            <p:nvPr/>
          </p:nvSpPr>
          <p:spPr>
            <a:xfrm>
              <a:off x="0" y="-66675"/>
              <a:ext cx="21031200" cy="1072515"/>
            </a:xfrm>
            <a:prstGeom prst="rect">
              <a:avLst/>
            </a:prstGeom>
          </p:spPr>
          <p:txBody>
            <a:bodyPr lIns="0" tIns="0" rIns="0" bIns="0" rtlCol="0" anchor="ctr"/>
            <a:lstStyle/>
            <a:p>
              <a:pPr defTabSz="609630">
                <a:lnSpc>
                  <a:spcPts val="2640"/>
                </a:lnSpc>
              </a:pPr>
              <a:r>
                <a:rPr lang="en-US" sz="2200" b="1" spc="149" dirty="0">
                  <a:solidFill>
                    <a:srgbClr val="5A1959"/>
                  </a:solidFill>
                  <a:ea typeface="Calibri (MS) Bold"/>
                  <a:cs typeface="Calibri (MS) Bold"/>
                  <a:sym typeface="Calibri (MS) Bold"/>
                </a:rPr>
                <a:t>GLOBAL GENES RDDS 2026  •  TRACK 1: METABOLIC DISEASES</a:t>
              </a:r>
            </a:p>
          </p:txBody>
        </p:sp>
      </p:grpSp>
      <p:grpSp>
        <p:nvGrpSpPr>
          <p:cNvPr id="16" name="Group 16"/>
          <p:cNvGrpSpPr/>
          <p:nvPr/>
        </p:nvGrpSpPr>
        <p:grpSpPr>
          <a:xfrm>
            <a:off x="640080" y="5193792"/>
            <a:ext cx="7315200" cy="489280"/>
            <a:chOff x="0" y="0"/>
            <a:chExt cx="14630400" cy="978560"/>
          </a:xfrm>
        </p:grpSpPr>
        <p:sp>
          <p:nvSpPr>
            <p:cNvPr id="17" name="Freeform 17"/>
            <p:cNvSpPr/>
            <p:nvPr/>
          </p:nvSpPr>
          <p:spPr>
            <a:xfrm>
              <a:off x="0" y="0"/>
              <a:ext cx="14630400" cy="731520"/>
            </a:xfrm>
            <a:custGeom>
              <a:avLst/>
              <a:gdLst/>
              <a:ahLst/>
              <a:cxnLst/>
              <a:rect l="l" t="t" r="r" b="b"/>
              <a:pathLst>
                <a:path w="14630400" h="731520">
                  <a:moveTo>
                    <a:pt x="0" y="0"/>
                  </a:moveTo>
                  <a:lnTo>
                    <a:pt x="14630400" y="0"/>
                  </a:lnTo>
                  <a:lnTo>
                    <a:pt x="14630400" y="731520"/>
                  </a:lnTo>
                  <a:lnTo>
                    <a:pt x="0" y="731520"/>
                  </a:lnTo>
                  <a:close/>
                </a:path>
              </a:pathLst>
            </a:custGeom>
            <a:blipFill>
              <a:blip r:embed="rId5">
                <a:alphaModFix amt="0"/>
              </a:blip>
              <a:stretch>
                <a:fillRect t="-339700" b="-339700"/>
              </a:stretch>
            </a:blipFill>
          </p:spPr>
          <p:txBody>
            <a:bodyPr/>
            <a:lstStyle/>
            <a:p>
              <a:pPr defTabSz="609630"/>
              <a:endParaRPr lang="en-US" sz="1200">
                <a:solidFill>
                  <a:prstClr val="black"/>
                </a:solidFill>
              </a:endParaRPr>
            </a:p>
          </p:txBody>
        </p:sp>
        <p:sp>
          <p:nvSpPr>
            <p:cNvPr id="18" name="TextBox 18"/>
            <p:cNvSpPr txBox="1"/>
            <p:nvPr/>
          </p:nvSpPr>
          <p:spPr>
            <a:xfrm>
              <a:off x="0" y="180365"/>
              <a:ext cx="14630400" cy="798195"/>
            </a:xfrm>
            <a:prstGeom prst="rect">
              <a:avLst/>
            </a:prstGeom>
          </p:spPr>
          <p:txBody>
            <a:bodyPr lIns="0" tIns="0" rIns="0" bIns="0" rtlCol="0" anchor="ctr"/>
            <a:lstStyle/>
            <a:p>
              <a:pPr defTabSz="609630">
                <a:lnSpc>
                  <a:spcPts val="2880"/>
                </a:lnSpc>
              </a:pPr>
              <a:r>
                <a:rPr lang="en-US" sz="2400" b="1" dirty="0">
                  <a:solidFill>
                    <a:srgbClr val="5A1959"/>
                  </a:solidFill>
                  <a:ea typeface="Calibri (MS) Bold"/>
                  <a:cs typeface="Calibri (MS) Bold"/>
                  <a:sym typeface="Calibri (MS) Bold"/>
                </a:rPr>
                <a:t>Sophie's Hope Foundation  /  cureGSD1b</a:t>
              </a:r>
            </a:p>
            <a:p>
              <a:pPr defTabSz="609630">
                <a:lnSpc>
                  <a:spcPts val="2880"/>
                </a:lnSpc>
              </a:pPr>
              <a:r>
                <a:rPr lang="en-US" sz="2400" b="1" dirty="0">
                  <a:solidFill>
                    <a:srgbClr val="5A1959"/>
                  </a:solidFill>
                  <a:ea typeface="Calibri (MS) Bold"/>
                  <a:cs typeface="Calibri (MS) Bold"/>
                  <a:sym typeface="Calibri (MS) Bold"/>
                </a:rPr>
                <a:t>Presented by: Jamas LaFreniere</a:t>
              </a:r>
            </a:p>
          </p:txBody>
        </p:sp>
      </p:grpSp>
    </p:spTree>
    <p:extLst>
      <p:ext uri="{BB962C8B-B14F-4D97-AF65-F5344CB8AC3E}">
        <p14:creationId xmlns:p14="http://schemas.microsoft.com/office/powerpoint/2010/main" val="4025968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428978"/>
            <a:ext cx="7315200" cy="403381"/>
            <a:chOff x="0" y="0"/>
            <a:chExt cx="14630400" cy="806762"/>
          </a:xfrm>
        </p:grpSpPr>
        <p:sp>
          <p:nvSpPr>
            <p:cNvPr id="3" name="Freeform 3"/>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3686" b="-293025"/>
              </a:stretch>
            </a:blipFill>
          </p:spPr>
          <p:txBody>
            <a:bodyPr/>
            <a:lstStyle/>
            <a:p>
              <a:pPr defTabSz="609630"/>
              <a:endParaRPr lang="en-US" sz="1200">
                <a:solidFill>
                  <a:prstClr val="black"/>
                </a:solidFill>
              </a:endParaRPr>
            </a:p>
          </p:txBody>
        </p:sp>
        <p:sp>
          <p:nvSpPr>
            <p:cNvPr id="4" name="TextBox 4"/>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92278F"/>
                  </a:solidFill>
                  <a:ea typeface="Calibri (MS) Bold"/>
                  <a:cs typeface="Calibri (MS) Bold"/>
                  <a:sym typeface="Calibri (MS) Bold"/>
                </a:rPr>
                <a:t>THE PITCH</a:t>
              </a:r>
            </a:p>
          </p:txBody>
        </p:sp>
      </p:grpSp>
      <p:sp>
        <p:nvSpPr>
          <p:cNvPr id="5" name="TextBox 5"/>
          <p:cNvSpPr txBox="1"/>
          <p:nvPr/>
        </p:nvSpPr>
        <p:spPr>
          <a:xfrm>
            <a:off x="609600" y="864099"/>
            <a:ext cx="10485120" cy="551433"/>
          </a:xfrm>
          <a:prstGeom prst="rect">
            <a:avLst/>
          </a:prstGeom>
        </p:spPr>
        <p:txBody>
          <a:bodyPr lIns="0" tIns="0" rIns="0" bIns="0" rtlCol="0" anchor="t">
            <a:spAutoFit/>
          </a:bodyPr>
          <a:lstStyle/>
          <a:p>
            <a:pPr defTabSz="609630">
              <a:lnSpc>
                <a:spcPts val="4320"/>
              </a:lnSpc>
            </a:pPr>
            <a:r>
              <a:rPr lang="en-US" sz="3600" b="1">
                <a:solidFill>
                  <a:srgbClr val="1C2B22"/>
                </a:solidFill>
                <a:ea typeface="Cambria Bold"/>
                <a:cs typeface="Cambria Bold"/>
                <a:sym typeface="Cambria Bold"/>
              </a:rPr>
              <a:t>Why we are here</a:t>
            </a:r>
          </a:p>
        </p:txBody>
      </p:sp>
      <p:grpSp>
        <p:nvGrpSpPr>
          <p:cNvPr id="6" name="Group 6"/>
          <p:cNvGrpSpPr/>
          <p:nvPr/>
        </p:nvGrpSpPr>
        <p:grpSpPr>
          <a:xfrm>
            <a:off x="548640" y="2148840"/>
            <a:ext cx="566928" cy="566928"/>
            <a:chOff x="0" y="0"/>
            <a:chExt cx="1133856" cy="1133856"/>
          </a:xfrm>
        </p:grpSpPr>
        <p:sp>
          <p:nvSpPr>
            <p:cNvPr id="7" name="Freeform 7"/>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008647"/>
            </a:solidFill>
          </p:spPr>
          <p:txBody>
            <a:bodyPr/>
            <a:lstStyle/>
            <a:p>
              <a:pPr defTabSz="609630"/>
              <a:endParaRPr lang="en-US" sz="1200">
                <a:solidFill>
                  <a:prstClr val="black"/>
                </a:solidFill>
              </a:endParaRPr>
            </a:p>
          </p:txBody>
        </p:sp>
      </p:grpSp>
      <p:grpSp>
        <p:nvGrpSpPr>
          <p:cNvPr id="8" name="Group 8"/>
          <p:cNvGrpSpPr/>
          <p:nvPr/>
        </p:nvGrpSpPr>
        <p:grpSpPr>
          <a:xfrm>
            <a:off x="548640" y="2148840"/>
            <a:ext cx="566928" cy="566928"/>
            <a:chOff x="0" y="0"/>
            <a:chExt cx="1133856" cy="1133856"/>
          </a:xfrm>
        </p:grpSpPr>
        <p:sp>
          <p:nvSpPr>
            <p:cNvPr id="9" name="Freeform 9"/>
            <p:cNvSpPr/>
            <p:nvPr/>
          </p:nvSpPr>
          <p:spPr>
            <a:xfrm>
              <a:off x="0" y="0"/>
              <a:ext cx="1133856" cy="1133856"/>
            </a:xfrm>
            <a:custGeom>
              <a:avLst/>
              <a:gdLst/>
              <a:ahLst/>
              <a:cxnLst/>
              <a:rect l="l" t="t" r="r" b="b"/>
              <a:pathLst>
                <a:path w="1133856" h="1133856">
                  <a:moveTo>
                    <a:pt x="0" y="0"/>
                  </a:moveTo>
                  <a:lnTo>
                    <a:pt x="1133856" y="0"/>
                  </a:lnTo>
                  <a:lnTo>
                    <a:pt x="1133856" y="1133856"/>
                  </a:lnTo>
                  <a:lnTo>
                    <a:pt x="0" y="1133856"/>
                  </a:lnTo>
                  <a:close/>
                </a:path>
              </a:pathLst>
            </a:custGeom>
            <a:blipFill>
              <a:blip r:embed="rId3">
                <a:alphaModFix amt="0"/>
              </a:blip>
              <a:stretch>
                <a:fillRect l="-78303" r="-78303"/>
              </a:stretch>
            </a:blipFill>
          </p:spPr>
          <p:txBody>
            <a:bodyPr/>
            <a:lstStyle/>
            <a:p>
              <a:pPr defTabSz="609630"/>
              <a:endParaRPr lang="en-US" sz="1200">
                <a:solidFill>
                  <a:prstClr val="black"/>
                </a:solidFill>
              </a:endParaRPr>
            </a:p>
          </p:txBody>
        </p:sp>
        <p:sp>
          <p:nvSpPr>
            <p:cNvPr id="10" name="TextBox 10"/>
            <p:cNvSpPr txBox="1"/>
            <p:nvPr/>
          </p:nvSpPr>
          <p:spPr>
            <a:xfrm>
              <a:off x="0" y="-9525"/>
              <a:ext cx="1133856" cy="1143381"/>
            </a:xfrm>
            <a:prstGeom prst="rect">
              <a:avLst/>
            </a:prstGeom>
          </p:spPr>
          <p:txBody>
            <a:bodyPr lIns="0" tIns="0" rIns="0" bIns="0" rtlCol="0" anchor="ctr"/>
            <a:lstStyle/>
            <a:p>
              <a:pPr algn="ctr" defTabSz="609630">
                <a:lnSpc>
                  <a:spcPts val="2640"/>
                </a:lnSpc>
              </a:pPr>
              <a:r>
                <a:rPr lang="en-US" sz="2200" b="1">
                  <a:solidFill>
                    <a:srgbClr val="FFFFFF"/>
                  </a:solidFill>
                  <a:ea typeface="Cambria Bold"/>
                  <a:cs typeface="Cambria Bold"/>
                  <a:sym typeface="Cambria Bold"/>
                </a:rPr>
                <a:t>1</a:t>
              </a:r>
            </a:p>
          </p:txBody>
        </p:sp>
      </p:grpSp>
      <p:grpSp>
        <p:nvGrpSpPr>
          <p:cNvPr id="11" name="Group 11"/>
          <p:cNvGrpSpPr/>
          <p:nvPr/>
        </p:nvGrpSpPr>
        <p:grpSpPr>
          <a:xfrm>
            <a:off x="1417320" y="2121408"/>
            <a:ext cx="4023360" cy="365760"/>
            <a:chOff x="0" y="0"/>
            <a:chExt cx="8046720" cy="731520"/>
          </a:xfrm>
        </p:grpSpPr>
        <p:sp>
          <p:nvSpPr>
            <p:cNvPr id="12" name="Freeform 12"/>
            <p:cNvSpPr/>
            <p:nvPr/>
          </p:nvSpPr>
          <p:spPr>
            <a:xfrm>
              <a:off x="0" y="0"/>
              <a:ext cx="8046720" cy="731520"/>
            </a:xfrm>
            <a:custGeom>
              <a:avLst/>
              <a:gdLst/>
              <a:ahLst/>
              <a:cxnLst/>
              <a:rect l="l" t="t" r="r" b="b"/>
              <a:pathLst>
                <a:path w="8046720" h="731520">
                  <a:moveTo>
                    <a:pt x="0" y="0"/>
                  </a:moveTo>
                  <a:lnTo>
                    <a:pt x="8046720" y="0"/>
                  </a:lnTo>
                  <a:lnTo>
                    <a:pt x="8046720" y="731520"/>
                  </a:lnTo>
                  <a:lnTo>
                    <a:pt x="0" y="731520"/>
                  </a:lnTo>
                  <a:close/>
                </a:path>
              </a:pathLst>
            </a:custGeom>
            <a:blipFill>
              <a:blip r:embed="rId3">
                <a:alphaModFix amt="0"/>
              </a:blip>
              <a:stretch>
                <a:fillRect t="-164335" b="-164335"/>
              </a:stretch>
            </a:blipFill>
          </p:spPr>
          <p:txBody>
            <a:bodyPr/>
            <a:lstStyle/>
            <a:p>
              <a:pPr defTabSz="609630"/>
              <a:endParaRPr lang="en-US" sz="1200">
                <a:solidFill>
                  <a:prstClr val="black"/>
                </a:solidFill>
              </a:endParaRPr>
            </a:p>
          </p:txBody>
        </p:sp>
        <p:sp>
          <p:nvSpPr>
            <p:cNvPr id="13" name="TextBox 13"/>
            <p:cNvSpPr txBox="1"/>
            <p:nvPr/>
          </p:nvSpPr>
          <p:spPr>
            <a:xfrm>
              <a:off x="0" y="0"/>
              <a:ext cx="8046720" cy="731520"/>
            </a:xfrm>
            <a:prstGeom prst="rect">
              <a:avLst/>
            </a:prstGeom>
          </p:spPr>
          <p:txBody>
            <a:bodyPr lIns="0" tIns="0" rIns="0" bIns="0" rtlCol="0" anchor="ctr"/>
            <a:lstStyle/>
            <a:p>
              <a:pPr defTabSz="609630">
                <a:lnSpc>
                  <a:spcPts val="3120"/>
                </a:lnSpc>
              </a:pPr>
              <a:r>
                <a:rPr lang="en-US" sz="2600" b="1" dirty="0">
                  <a:solidFill>
                    <a:srgbClr val="1C2B22"/>
                  </a:solidFill>
                  <a:ea typeface="Cambria Bold"/>
                  <a:cs typeface="Cambria Bold"/>
                  <a:sym typeface="Cambria Bold"/>
                </a:rPr>
                <a:t>What you'll see</a:t>
              </a:r>
            </a:p>
          </p:txBody>
        </p:sp>
      </p:grpSp>
      <p:grpSp>
        <p:nvGrpSpPr>
          <p:cNvPr id="14" name="Group 14"/>
          <p:cNvGrpSpPr/>
          <p:nvPr/>
        </p:nvGrpSpPr>
        <p:grpSpPr>
          <a:xfrm>
            <a:off x="1417320" y="2478024"/>
            <a:ext cx="9966960" cy="777240"/>
            <a:chOff x="0" y="0"/>
            <a:chExt cx="19933920" cy="1554480"/>
          </a:xfrm>
        </p:grpSpPr>
        <p:sp>
          <p:nvSpPr>
            <p:cNvPr id="15" name="Freeform 15"/>
            <p:cNvSpPr/>
            <p:nvPr/>
          </p:nvSpPr>
          <p:spPr>
            <a:xfrm>
              <a:off x="0" y="0"/>
              <a:ext cx="19933920" cy="1554480"/>
            </a:xfrm>
            <a:custGeom>
              <a:avLst/>
              <a:gdLst/>
              <a:ahLst/>
              <a:cxnLst/>
              <a:rect l="l" t="t" r="r" b="b"/>
              <a:pathLst>
                <a:path w="19933920" h="1554480">
                  <a:moveTo>
                    <a:pt x="0" y="0"/>
                  </a:moveTo>
                  <a:lnTo>
                    <a:pt x="19933920" y="0"/>
                  </a:lnTo>
                  <a:lnTo>
                    <a:pt x="19933920" y="1554480"/>
                  </a:lnTo>
                  <a:lnTo>
                    <a:pt x="0" y="1554480"/>
                  </a:lnTo>
                  <a:close/>
                </a:path>
              </a:pathLst>
            </a:custGeom>
            <a:blipFill>
              <a:blip r:embed="rId3">
                <a:alphaModFix amt="0"/>
              </a:blip>
              <a:stretch>
                <a:fillRect t="-199866" b="-199866"/>
              </a:stretch>
            </a:blipFill>
          </p:spPr>
          <p:txBody>
            <a:bodyPr/>
            <a:lstStyle/>
            <a:p>
              <a:pPr defTabSz="609630"/>
              <a:endParaRPr lang="en-US" sz="1200">
                <a:solidFill>
                  <a:prstClr val="black"/>
                </a:solidFill>
              </a:endParaRPr>
            </a:p>
          </p:txBody>
        </p:sp>
        <p:sp>
          <p:nvSpPr>
            <p:cNvPr id="16" name="TextBox 16"/>
            <p:cNvSpPr txBox="1"/>
            <p:nvPr/>
          </p:nvSpPr>
          <p:spPr>
            <a:xfrm>
              <a:off x="0" y="-123825"/>
              <a:ext cx="19933920" cy="1678305"/>
            </a:xfrm>
            <a:prstGeom prst="rect">
              <a:avLst/>
            </a:prstGeom>
          </p:spPr>
          <p:txBody>
            <a:bodyPr lIns="0" tIns="0" rIns="0" bIns="0" rtlCol="0" anchor="ctr"/>
            <a:lstStyle/>
            <a:p>
              <a:pPr defTabSz="609630">
                <a:lnSpc>
                  <a:spcPts val="3036"/>
                </a:lnSpc>
              </a:pPr>
              <a:r>
                <a:rPr lang="en-US" sz="2200" dirty="0">
                  <a:solidFill>
                    <a:srgbClr val="5C6B62"/>
                  </a:solidFill>
                  <a:ea typeface="Calibri (MS)"/>
                  <a:cs typeface="Calibri (MS)"/>
                  <a:sym typeface="Calibri (MS)"/>
                </a:rPr>
                <a:t>A biotech-ready case for GSD1b: the biology, the data infrastructure, and the patient population — de-risked and ready to move.</a:t>
              </a:r>
            </a:p>
          </p:txBody>
        </p:sp>
      </p:grpSp>
      <p:grpSp>
        <p:nvGrpSpPr>
          <p:cNvPr id="17" name="Group 17"/>
          <p:cNvGrpSpPr/>
          <p:nvPr/>
        </p:nvGrpSpPr>
        <p:grpSpPr>
          <a:xfrm>
            <a:off x="548640" y="3520440"/>
            <a:ext cx="566928" cy="566928"/>
            <a:chOff x="0" y="0"/>
            <a:chExt cx="1133856" cy="1133856"/>
          </a:xfrm>
        </p:grpSpPr>
        <p:sp>
          <p:nvSpPr>
            <p:cNvPr id="18" name="Freeform 18"/>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92278F"/>
            </a:solidFill>
          </p:spPr>
          <p:txBody>
            <a:bodyPr/>
            <a:lstStyle/>
            <a:p>
              <a:pPr defTabSz="609630"/>
              <a:endParaRPr lang="en-US" sz="1200">
                <a:solidFill>
                  <a:prstClr val="black"/>
                </a:solidFill>
              </a:endParaRPr>
            </a:p>
          </p:txBody>
        </p:sp>
      </p:grpSp>
      <p:grpSp>
        <p:nvGrpSpPr>
          <p:cNvPr id="19" name="Group 19"/>
          <p:cNvGrpSpPr/>
          <p:nvPr/>
        </p:nvGrpSpPr>
        <p:grpSpPr>
          <a:xfrm>
            <a:off x="548640" y="3520440"/>
            <a:ext cx="566928" cy="566928"/>
            <a:chOff x="0" y="0"/>
            <a:chExt cx="1133856" cy="1133856"/>
          </a:xfrm>
        </p:grpSpPr>
        <p:sp>
          <p:nvSpPr>
            <p:cNvPr id="20" name="Freeform 20"/>
            <p:cNvSpPr/>
            <p:nvPr/>
          </p:nvSpPr>
          <p:spPr>
            <a:xfrm>
              <a:off x="0" y="0"/>
              <a:ext cx="1133856" cy="1133856"/>
            </a:xfrm>
            <a:custGeom>
              <a:avLst/>
              <a:gdLst/>
              <a:ahLst/>
              <a:cxnLst/>
              <a:rect l="l" t="t" r="r" b="b"/>
              <a:pathLst>
                <a:path w="1133856" h="1133856">
                  <a:moveTo>
                    <a:pt x="0" y="0"/>
                  </a:moveTo>
                  <a:lnTo>
                    <a:pt x="1133856" y="0"/>
                  </a:lnTo>
                  <a:lnTo>
                    <a:pt x="1133856" y="1133856"/>
                  </a:lnTo>
                  <a:lnTo>
                    <a:pt x="0" y="1133856"/>
                  </a:lnTo>
                  <a:close/>
                </a:path>
              </a:pathLst>
            </a:custGeom>
            <a:blipFill>
              <a:blip r:embed="rId3">
                <a:alphaModFix amt="0"/>
              </a:blip>
              <a:stretch>
                <a:fillRect l="-78303" r="-78303"/>
              </a:stretch>
            </a:blipFill>
          </p:spPr>
          <p:txBody>
            <a:bodyPr/>
            <a:lstStyle/>
            <a:p>
              <a:pPr defTabSz="609630"/>
              <a:endParaRPr lang="en-US" sz="1200">
                <a:solidFill>
                  <a:prstClr val="black"/>
                </a:solidFill>
              </a:endParaRPr>
            </a:p>
          </p:txBody>
        </p:sp>
        <p:sp>
          <p:nvSpPr>
            <p:cNvPr id="21" name="TextBox 21"/>
            <p:cNvSpPr txBox="1"/>
            <p:nvPr/>
          </p:nvSpPr>
          <p:spPr>
            <a:xfrm>
              <a:off x="0" y="-9525"/>
              <a:ext cx="1133856" cy="1143381"/>
            </a:xfrm>
            <a:prstGeom prst="rect">
              <a:avLst/>
            </a:prstGeom>
          </p:spPr>
          <p:txBody>
            <a:bodyPr lIns="0" tIns="0" rIns="0" bIns="0" rtlCol="0" anchor="ctr"/>
            <a:lstStyle/>
            <a:p>
              <a:pPr algn="ctr" defTabSz="609630">
                <a:lnSpc>
                  <a:spcPts val="2640"/>
                </a:lnSpc>
              </a:pPr>
              <a:r>
                <a:rPr lang="en-US" sz="2200" b="1">
                  <a:solidFill>
                    <a:srgbClr val="FFFFFF"/>
                  </a:solidFill>
                  <a:ea typeface="Cambria Bold"/>
                  <a:cs typeface="Cambria Bold"/>
                  <a:sym typeface="Cambria Bold"/>
                </a:rPr>
                <a:t>2</a:t>
              </a:r>
            </a:p>
          </p:txBody>
        </p:sp>
      </p:grpSp>
      <p:grpSp>
        <p:nvGrpSpPr>
          <p:cNvPr id="22" name="Group 22"/>
          <p:cNvGrpSpPr/>
          <p:nvPr/>
        </p:nvGrpSpPr>
        <p:grpSpPr>
          <a:xfrm>
            <a:off x="1417320" y="3493008"/>
            <a:ext cx="4023360" cy="365760"/>
            <a:chOff x="0" y="0"/>
            <a:chExt cx="8046720" cy="731520"/>
          </a:xfrm>
        </p:grpSpPr>
        <p:sp>
          <p:nvSpPr>
            <p:cNvPr id="23" name="Freeform 23"/>
            <p:cNvSpPr/>
            <p:nvPr/>
          </p:nvSpPr>
          <p:spPr>
            <a:xfrm>
              <a:off x="0" y="0"/>
              <a:ext cx="8046720" cy="731520"/>
            </a:xfrm>
            <a:custGeom>
              <a:avLst/>
              <a:gdLst/>
              <a:ahLst/>
              <a:cxnLst/>
              <a:rect l="l" t="t" r="r" b="b"/>
              <a:pathLst>
                <a:path w="8046720" h="731520">
                  <a:moveTo>
                    <a:pt x="0" y="0"/>
                  </a:moveTo>
                  <a:lnTo>
                    <a:pt x="8046720" y="0"/>
                  </a:lnTo>
                  <a:lnTo>
                    <a:pt x="8046720" y="731520"/>
                  </a:lnTo>
                  <a:lnTo>
                    <a:pt x="0" y="731520"/>
                  </a:lnTo>
                  <a:close/>
                </a:path>
              </a:pathLst>
            </a:custGeom>
            <a:blipFill>
              <a:blip r:embed="rId3">
                <a:alphaModFix amt="0"/>
              </a:blip>
              <a:stretch>
                <a:fillRect t="-164335" b="-164335"/>
              </a:stretch>
            </a:blipFill>
          </p:spPr>
          <p:txBody>
            <a:bodyPr/>
            <a:lstStyle/>
            <a:p>
              <a:pPr defTabSz="609630"/>
              <a:endParaRPr lang="en-US" sz="1200">
                <a:solidFill>
                  <a:prstClr val="black"/>
                </a:solidFill>
              </a:endParaRPr>
            </a:p>
          </p:txBody>
        </p:sp>
        <p:sp>
          <p:nvSpPr>
            <p:cNvPr id="24" name="TextBox 24"/>
            <p:cNvSpPr txBox="1"/>
            <p:nvPr/>
          </p:nvSpPr>
          <p:spPr>
            <a:xfrm>
              <a:off x="0" y="0"/>
              <a:ext cx="8046720" cy="731520"/>
            </a:xfrm>
            <a:prstGeom prst="rect">
              <a:avLst/>
            </a:prstGeom>
          </p:spPr>
          <p:txBody>
            <a:bodyPr lIns="0" tIns="0" rIns="0" bIns="0" rtlCol="0" anchor="ctr"/>
            <a:lstStyle/>
            <a:p>
              <a:pPr defTabSz="609630">
                <a:lnSpc>
                  <a:spcPts val="3120"/>
                </a:lnSpc>
              </a:pPr>
              <a:r>
                <a:rPr lang="en-US" sz="2600" b="1">
                  <a:solidFill>
                    <a:srgbClr val="1C2B22"/>
                  </a:solidFill>
                  <a:ea typeface="Cambria Bold"/>
                  <a:cs typeface="Cambria Bold"/>
                  <a:sym typeface="Cambria Bold"/>
                </a:rPr>
                <a:t>What we're asking</a:t>
              </a:r>
            </a:p>
          </p:txBody>
        </p:sp>
      </p:grpSp>
      <p:grpSp>
        <p:nvGrpSpPr>
          <p:cNvPr id="25" name="Group 25"/>
          <p:cNvGrpSpPr/>
          <p:nvPr/>
        </p:nvGrpSpPr>
        <p:grpSpPr>
          <a:xfrm>
            <a:off x="1417320" y="3849624"/>
            <a:ext cx="9966960" cy="777240"/>
            <a:chOff x="0" y="0"/>
            <a:chExt cx="19933920" cy="1554480"/>
          </a:xfrm>
        </p:grpSpPr>
        <p:sp>
          <p:nvSpPr>
            <p:cNvPr id="26" name="Freeform 26"/>
            <p:cNvSpPr/>
            <p:nvPr/>
          </p:nvSpPr>
          <p:spPr>
            <a:xfrm>
              <a:off x="0" y="0"/>
              <a:ext cx="19933920" cy="1554480"/>
            </a:xfrm>
            <a:custGeom>
              <a:avLst/>
              <a:gdLst/>
              <a:ahLst/>
              <a:cxnLst/>
              <a:rect l="l" t="t" r="r" b="b"/>
              <a:pathLst>
                <a:path w="19933920" h="1554480">
                  <a:moveTo>
                    <a:pt x="0" y="0"/>
                  </a:moveTo>
                  <a:lnTo>
                    <a:pt x="19933920" y="0"/>
                  </a:lnTo>
                  <a:lnTo>
                    <a:pt x="19933920" y="1554480"/>
                  </a:lnTo>
                  <a:lnTo>
                    <a:pt x="0" y="1554480"/>
                  </a:lnTo>
                  <a:close/>
                </a:path>
              </a:pathLst>
            </a:custGeom>
            <a:blipFill>
              <a:blip r:embed="rId3">
                <a:alphaModFix amt="0"/>
              </a:blip>
              <a:stretch>
                <a:fillRect t="-199866" b="-199866"/>
              </a:stretch>
            </a:blipFill>
          </p:spPr>
          <p:txBody>
            <a:bodyPr/>
            <a:lstStyle/>
            <a:p>
              <a:pPr defTabSz="609630"/>
              <a:endParaRPr lang="en-US" sz="1200">
                <a:solidFill>
                  <a:prstClr val="black"/>
                </a:solidFill>
              </a:endParaRPr>
            </a:p>
          </p:txBody>
        </p:sp>
        <p:sp>
          <p:nvSpPr>
            <p:cNvPr id="27" name="TextBox 27"/>
            <p:cNvSpPr txBox="1"/>
            <p:nvPr/>
          </p:nvSpPr>
          <p:spPr>
            <a:xfrm>
              <a:off x="0" y="-123825"/>
              <a:ext cx="19933920" cy="1678305"/>
            </a:xfrm>
            <a:prstGeom prst="rect">
              <a:avLst/>
            </a:prstGeom>
          </p:spPr>
          <p:txBody>
            <a:bodyPr lIns="0" tIns="0" rIns="0" bIns="0" rtlCol="0" anchor="ctr"/>
            <a:lstStyle/>
            <a:p>
              <a:pPr defTabSz="609630">
                <a:lnSpc>
                  <a:spcPts val="3036"/>
                </a:lnSpc>
              </a:pPr>
              <a:r>
                <a:rPr lang="en-US" sz="2200">
                  <a:solidFill>
                    <a:srgbClr val="5C6B62"/>
                  </a:solidFill>
                  <a:ea typeface="Calibri (MS)"/>
                  <a:cs typeface="Calibri (MS)"/>
                  <a:sym typeface="Calibri (MS)"/>
                </a:rPr>
                <a:t>A development partner — gene/RNA therapy, small-molecule, or biologic — ready to bring a therapeutic engine to a mapped biology and a live registry.</a:t>
              </a:r>
            </a:p>
          </p:txBody>
        </p:sp>
      </p:grpSp>
      <p:grpSp>
        <p:nvGrpSpPr>
          <p:cNvPr id="28" name="Group 28"/>
          <p:cNvGrpSpPr/>
          <p:nvPr/>
        </p:nvGrpSpPr>
        <p:grpSpPr>
          <a:xfrm>
            <a:off x="548640" y="4892040"/>
            <a:ext cx="566928" cy="566928"/>
            <a:chOff x="0" y="0"/>
            <a:chExt cx="1133856" cy="1133856"/>
          </a:xfrm>
        </p:grpSpPr>
        <p:sp>
          <p:nvSpPr>
            <p:cNvPr id="29" name="Freeform 29"/>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008647"/>
            </a:solidFill>
          </p:spPr>
          <p:txBody>
            <a:bodyPr/>
            <a:lstStyle/>
            <a:p>
              <a:pPr defTabSz="609630"/>
              <a:endParaRPr lang="en-US" sz="1200">
                <a:solidFill>
                  <a:prstClr val="black"/>
                </a:solidFill>
              </a:endParaRPr>
            </a:p>
          </p:txBody>
        </p:sp>
      </p:grpSp>
      <p:grpSp>
        <p:nvGrpSpPr>
          <p:cNvPr id="30" name="Group 30"/>
          <p:cNvGrpSpPr/>
          <p:nvPr/>
        </p:nvGrpSpPr>
        <p:grpSpPr>
          <a:xfrm>
            <a:off x="548640" y="4892040"/>
            <a:ext cx="566928" cy="566928"/>
            <a:chOff x="0" y="0"/>
            <a:chExt cx="1133856" cy="1133856"/>
          </a:xfrm>
        </p:grpSpPr>
        <p:sp>
          <p:nvSpPr>
            <p:cNvPr id="31" name="Freeform 31"/>
            <p:cNvSpPr/>
            <p:nvPr/>
          </p:nvSpPr>
          <p:spPr>
            <a:xfrm>
              <a:off x="0" y="0"/>
              <a:ext cx="1133856" cy="1133856"/>
            </a:xfrm>
            <a:custGeom>
              <a:avLst/>
              <a:gdLst/>
              <a:ahLst/>
              <a:cxnLst/>
              <a:rect l="l" t="t" r="r" b="b"/>
              <a:pathLst>
                <a:path w="1133856" h="1133856">
                  <a:moveTo>
                    <a:pt x="0" y="0"/>
                  </a:moveTo>
                  <a:lnTo>
                    <a:pt x="1133856" y="0"/>
                  </a:lnTo>
                  <a:lnTo>
                    <a:pt x="1133856" y="1133856"/>
                  </a:lnTo>
                  <a:lnTo>
                    <a:pt x="0" y="1133856"/>
                  </a:lnTo>
                  <a:close/>
                </a:path>
              </a:pathLst>
            </a:custGeom>
            <a:blipFill>
              <a:blip r:embed="rId3">
                <a:alphaModFix amt="0"/>
              </a:blip>
              <a:stretch>
                <a:fillRect l="-78303" r="-78303"/>
              </a:stretch>
            </a:blipFill>
          </p:spPr>
          <p:txBody>
            <a:bodyPr/>
            <a:lstStyle/>
            <a:p>
              <a:pPr defTabSz="609630"/>
              <a:endParaRPr lang="en-US" sz="1200">
                <a:solidFill>
                  <a:prstClr val="black"/>
                </a:solidFill>
              </a:endParaRPr>
            </a:p>
          </p:txBody>
        </p:sp>
        <p:sp>
          <p:nvSpPr>
            <p:cNvPr id="32" name="TextBox 32"/>
            <p:cNvSpPr txBox="1"/>
            <p:nvPr/>
          </p:nvSpPr>
          <p:spPr>
            <a:xfrm>
              <a:off x="0" y="-9525"/>
              <a:ext cx="1133856" cy="1143381"/>
            </a:xfrm>
            <a:prstGeom prst="rect">
              <a:avLst/>
            </a:prstGeom>
          </p:spPr>
          <p:txBody>
            <a:bodyPr lIns="0" tIns="0" rIns="0" bIns="0" rtlCol="0" anchor="ctr"/>
            <a:lstStyle/>
            <a:p>
              <a:pPr algn="ctr" defTabSz="609630">
                <a:lnSpc>
                  <a:spcPts val="2640"/>
                </a:lnSpc>
              </a:pPr>
              <a:r>
                <a:rPr lang="en-US" sz="2200" b="1">
                  <a:solidFill>
                    <a:srgbClr val="FFFFFF"/>
                  </a:solidFill>
                  <a:ea typeface="Cambria Bold"/>
                  <a:cs typeface="Cambria Bold"/>
                  <a:sym typeface="Cambria Bold"/>
                </a:rPr>
                <a:t>3</a:t>
              </a:r>
            </a:p>
          </p:txBody>
        </p:sp>
      </p:grpSp>
      <p:grpSp>
        <p:nvGrpSpPr>
          <p:cNvPr id="33" name="Group 33"/>
          <p:cNvGrpSpPr/>
          <p:nvPr/>
        </p:nvGrpSpPr>
        <p:grpSpPr>
          <a:xfrm>
            <a:off x="1417320" y="4864608"/>
            <a:ext cx="4023360" cy="365760"/>
            <a:chOff x="0" y="0"/>
            <a:chExt cx="8046720" cy="731520"/>
          </a:xfrm>
        </p:grpSpPr>
        <p:sp>
          <p:nvSpPr>
            <p:cNvPr id="34" name="Freeform 34"/>
            <p:cNvSpPr/>
            <p:nvPr/>
          </p:nvSpPr>
          <p:spPr>
            <a:xfrm>
              <a:off x="0" y="0"/>
              <a:ext cx="8046720" cy="731520"/>
            </a:xfrm>
            <a:custGeom>
              <a:avLst/>
              <a:gdLst/>
              <a:ahLst/>
              <a:cxnLst/>
              <a:rect l="l" t="t" r="r" b="b"/>
              <a:pathLst>
                <a:path w="8046720" h="731520">
                  <a:moveTo>
                    <a:pt x="0" y="0"/>
                  </a:moveTo>
                  <a:lnTo>
                    <a:pt x="8046720" y="0"/>
                  </a:lnTo>
                  <a:lnTo>
                    <a:pt x="8046720" y="731520"/>
                  </a:lnTo>
                  <a:lnTo>
                    <a:pt x="0" y="731520"/>
                  </a:lnTo>
                  <a:close/>
                </a:path>
              </a:pathLst>
            </a:custGeom>
            <a:blipFill>
              <a:blip r:embed="rId3">
                <a:alphaModFix amt="0"/>
              </a:blip>
              <a:stretch>
                <a:fillRect t="-164335" b="-164335"/>
              </a:stretch>
            </a:blipFill>
          </p:spPr>
          <p:txBody>
            <a:bodyPr/>
            <a:lstStyle/>
            <a:p>
              <a:pPr defTabSz="609630"/>
              <a:endParaRPr lang="en-US" sz="1200">
                <a:solidFill>
                  <a:prstClr val="black"/>
                </a:solidFill>
              </a:endParaRPr>
            </a:p>
          </p:txBody>
        </p:sp>
        <p:sp>
          <p:nvSpPr>
            <p:cNvPr id="35" name="TextBox 35"/>
            <p:cNvSpPr txBox="1"/>
            <p:nvPr/>
          </p:nvSpPr>
          <p:spPr>
            <a:xfrm>
              <a:off x="0" y="0"/>
              <a:ext cx="8046720" cy="731520"/>
            </a:xfrm>
            <a:prstGeom prst="rect">
              <a:avLst/>
            </a:prstGeom>
          </p:spPr>
          <p:txBody>
            <a:bodyPr lIns="0" tIns="0" rIns="0" bIns="0" rtlCol="0" anchor="ctr"/>
            <a:lstStyle/>
            <a:p>
              <a:pPr defTabSz="609630">
                <a:lnSpc>
                  <a:spcPts val="3120"/>
                </a:lnSpc>
              </a:pPr>
              <a:r>
                <a:rPr lang="en-US" sz="2600" b="1">
                  <a:solidFill>
                    <a:srgbClr val="1C2B22"/>
                  </a:solidFill>
                  <a:ea typeface="Cambria Bold"/>
                  <a:cs typeface="Cambria Bold"/>
                  <a:sym typeface="Cambria Bold"/>
                </a:rPr>
                <a:t>What should convince you</a:t>
              </a:r>
            </a:p>
          </p:txBody>
        </p:sp>
      </p:grpSp>
      <p:grpSp>
        <p:nvGrpSpPr>
          <p:cNvPr id="36" name="Group 36"/>
          <p:cNvGrpSpPr/>
          <p:nvPr/>
        </p:nvGrpSpPr>
        <p:grpSpPr>
          <a:xfrm>
            <a:off x="1398999" y="5341906"/>
            <a:ext cx="9966960" cy="777240"/>
            <a:chOff x="0" y="0"/>
            <a:chExt cx="19933920" cy="1554480"/>
          </a:xfrm>
        </p:grpSpPr>
        <p:sp>
          <p:nvSpPr>
            <p:cNvPr id="37" name="Freeform 37"/>
            <p:cNvSpPr/>
            <p:nvPr/>
          </p:nvSpPr>
          <p:spPr>
            <a:xfrm>
              <a:off x="0" y="0"/>
              <a:ext cx="19933920" cy="1554480"/>
            </a:xfrm>
            <a:custGeom>
              <a:avLst/>
              <a:gdLst/>
              <a:ahLst/>
              <a:cxnLst/>
              <a:rect l="l" t="t" r="r" b="b"/>
              <a:pathLst>
                <a:path w="19933920" h="1554480">
                  <a:moveTo>
                    <a:pt x="0" y="0"/>
                  </a:moveTo>
                  <a:lnTo>
                    <a:pt x="19933920" y="0"/>
                  </a:lnTo>
                  <a:lnTo>
                    <a:pt x="19933920" y="1554480"/>
                  </a:lnTo>
                  <a:lnTo>
                    <a:pt x="0" y="1554480"/>
                  </a:lnTo>
                  <a:close/>
                </a:path>
              </a:pathLst>
            </a:custGeom>
            <a:blipFill>
              <a:blip r:embed="rId3">
                <a:alphaModFix amt="0"/>
              </a:blip>
              <a:stretch>
                <a:fillRect t="-199866" b="-199866"/>
              </a:stretch>
            </a:blipFill>
          </p:spPr>
          <p:txBody>
            <a:bodyPr/>
            <a:lstStyle/>
            <a:p>
              <a:pPr defTabSz="609630"/>
              <a:endParaRPr lang="en-US" sz="1200">
                <a:solidFill>
                  <a:prstClr val="black"/>
                </a:solidFill>
              </a:endParaRPr>
            </a:p>
          </p:txBody>
        </p:sp>
        <p:sp>
          <p:nvSpPr>
            <p:cNvPr id="38" name="TextBox 38"/>
            <p:cNvSpPr txBox="1"/>
            <p:nvPr/>
          </p:nvSpPr>
          <p:spPr>
            <a:xfrm>
              <a:off x="0" y="-123825"/>
              <a:ext cx="19933920" cy="1678305"/>
            </a:xfrm>
            <a:prstGeom prst="rect">
              <a:avLst/>
            </a:prstGeom>
          </p:spPr>
          <p:txBody>
            <a:bodyPr lIns="0" tIns="0" rIns="0" bIns="0" rtlCol="0" anchor="ctr"/>
            <a:lstStyle/>
            <a:p>
              <a:pPr defTabSz="609630">
                <a:lnSpc>
                  <a:spcPts val="3036"/>
                </a:lnSpc>
              </a:pPr>
              <a:r>
                <a:rPr lang="en-US" sz="2200" dirty="0">
                  <a:solidFill>
                    <a:srgbClr val="5C6B62"/>
                  </a:solidFill>
                  <a:ea typeface="Calibri (MS)"/>
                  <a:cs typeface="Calibri (MS)"/>
                  <a:sym typeface="Calibri (MS)"/>
                </a:rPr>
                <a:t>Patients are enrolling soon in our prospective natural history study. The registry, biomarkers, and community are already moving — the only question is whether you help shape them now.</a:t>
              </a:r>
            </a:p>
          </p:txBody>
        </p:sp>
      </p:grpSp>
      <p:grpSp>
        <p:nvGrpSpPr>
          <p:cNvPr id="39" name="Group 39"/>
          <p:cNvGrpSpPr/>
          <p:nvPr/>
        </p:nvGrpSpPr>
        <p:grpSpPr>
          <a:xfrm>
            <a:off x="540937" y="6281102"/>
            <a:ext cx="11104372" cy="12700"/>
            <a:chOff x="0" y="0"/>
            <a:chExt cx="22208744" cy="25400"/>
          </a:xfrm>
        </p:grpSpPr>
        <p:sp>
          <p:nvSpPr>
            <p:cNvPr id="40" name="Freeform 40"/>
            <p:cNvSpPr/>
            <p:nvPr/>
          </p:nvSpPr>
          <p:spPr>
            <a:xfrm>
              <a:off x="0" y="0"/>
              <a:ext cx="22208744" cy="25400"/>
            </a:xfrm>
            <a:custGeom>
              <a:avLst/>
              <a:gdLst/>
              <a:ahLst/>
              <a:cxnLst/>
              <a:rect l="l" t="t" r="r" b="b"/>
              <a:pathLst>
                <a:path w="22208744" h="25400">
                  <a:moveTo>
                    <a:pt x="0" y="0"/>
                  </a:moveTo>
                  <a:lnTo>
                    <a:pt x="22208744" y="0"/>
                  </a:lnTo>
                  <a:lnTo>
                    <a:pt x="22208744" y="25400"/>
                  </a:lnTo>
                  <a:lnTo>
                    <a:pt x="0" y="25400"/>
                  </a:lnTo>
                  <a:close/>
                </a:path>
              </a:pathLst>
            </a:custGeom>
            <a:blipFill>
              <a:blip r:embed="rId3">
                <a:alphaModFix amt="0"/>
              </a:blip>
              <a:stretch>
                <a:fillRect t="-16986938" b="-16986938"/>
              </a:stretch>
            </a:blipFill>
            <a:ln w="19050" cap="sq">
              <a:solidFill>
                <a:srgbClr val="E1E6E0"/>
              </a:solidFill>
              <a:prstDash val="solid"/>
              <a:miter/>
            </a:ln>
          </p:spPr>
          <p:txBody>
            <a:bodyPr/>
            <a:lstStyle/>
            <a:p>
              <a:pPr defTabSz="609630"/>
              <a:endParaRPr lang="en-US" sz="1200">
                <a:solidFill>
                  <a:prstClr val="black"/>
                </a:solidFill>
              </a:endParaRPr>
            </a:p>
          </p:txBody>
        </p:sp>
      </p:grpSp>
      <p:grpSp>
        <p:nvGrpSpPr>
          <p:cNvPr id="41" name="Group 41"/>
          <p:cNvGrpSpPr/>
          <p:nvPr/>
        </p:nvGrpSpPr>
        <p:grpSpPr>
          <a:xfrm>
            <a:off x="457200" y="6519672"/>
            <a:ext cx="7315200" cy="274320"/>
            <a:chOff x="0" y="0"/>
            <a:chExt cx="14630400" cy="548640"/>
          </a:xfrm>
        </p:grpSpPr>
        <p:sp>
          <p:nvSpPr>
            <p:cNvPr id="42" name="Freeform 42"/>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endParaRPr>
            </a:p>
          </p:txBody>
        </p:sp>
        <p:sp>
          <p:nvSpPr>
            <p:cNvPr id="43" name="TextBox 43"/>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5C6B62"/>
                  </a:solidFill>
                  <a:ea typeface="Calibri (MS)"/>
                  <a:cs typeface="Calibri (MS)"/>
                  <a:sym typeface="Calibri (MS)"/>
                </a:rPr>
                <a:t>Sophie's Hope Foundation  •  cureGSD1b</a:t>
              </a:r>
            </a:p>
          </p:txBody>
        </p:sp>
      </p:grpSp>
      <p:grpSp>
        <p:nvGrpSpPr>
          <p:cNvPr id="44" name="Group 44"/>
          <p:cNvGrpSpPr/>
          <p:nvPr/>
        </p:nvGrpSpPr>
        <p:grpSpPr>
          <a:xfrm>
            <a:off x="11457432" y="6519672"/>
            <a:ext cx="365760" cy="274320"/>
            <a:chOff x="0" y="0"/>
            <a:chExt cx="731520" cy="548640"/>
          </a:xfrm>
        </p:grpSpPr>
        <p:sp>
          <p:nvSpPr>
            <p:cNvPr id="45" name="Freeform 45"/>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endParaRPr>
            </a:p>
          </p:txBody>
        </p:sp>
        <p:sp>
          <p:nvSpPr>
            <p:cNvPr id="46" name="TextBox 46"/>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5C6B62"/>
                  </a:solidFill>
                  <a:ea typeface="Calibri (MS)"/>
                  <a:cs typeface="Calibri (MS)"/>
                  <a:sym typeface="Calibri (MS)"/>
                </a:rPr>
                <a:t>2</a:t>
              </a:r>
            </a:p>
          </p:txBody>
        </p:sp>
      </p:grpSp>
    </p:spTree>
    <p:extLst>
      <p:ext uri="{BB962C8B-B14F-4D97-AF65-F5344CB8AC3E}">
        <p14:creationId xmlns:p14="http://schemas.microsoft.com/office/powerpoint/2010/main" val="2526061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323568"/>
            <a:ext cx="7315200" cy="403381"/>
            <a:chOff x="0" y="0"/>
            <a:chExt cx="14630400" cy="806762"/>
          </a:xfrm>
        </p:grpSpPr>
        <p:sp>
          <p:nvSpPr>
            <p:cNvPr id="3" name="Freeform 3"/>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0852" b="-295859"/>
              </a:stretch>
            </a:blipFill>
          </p:spPr>
          <p:txBody>
            <a:bodyPr/>
            <a:lstStyle/>
            <a:p>
              <a:pPr defTabSz="609630"/>
              <a:endParaRPr lang="en-US" sz="1200">
                <a:solidFill>
                  <a:prstClr val="black"/>
                </a:solidFill>
              </a:endParaRPr>
            </a:p>
          </p:txBody>
        </p:sp>
        <p:sp>
          <p:nvSpPr>
            <p:cNvPr id="4" name="TextBox 4"/>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92278F"/>
                  </a:solidFill>
                  <a:ea typeface="Calibri (MS) Bold"/>
                  <a:cs typeface="Calibri (MS) Bold"/>
                  <a:sym typeface="Calibri (MS) Bold"/>
                </a:rPr>
                <a:t>THE UNMET NEED</a:t>
              </a:r>
            </a:p>
          </p:txBody>
        </p:sp>
      </p:grpSp>
      <p:sp>
        <p:nvSpPr>
          <p:cNvPr id="5" name="TextBox 5"/>
          <p:cNvSpPr txBox="1"/>
          <p:nvPr/>
        </p:nvSpPr>
        <p:spPr>
          <a:xfrm>
            <a:off x="609600" y="682498"/>
            <a:ext cx="10485120" cy="1102866"/>
          </a:xfrm>
          <a:prstGeom prst="rect">
            <a:avLst/>
          </a:prstGeom>
        </p:spPr>
        <p:txBody>
          <a:bodyPr lIns="0" tIns="0" rIns="0" bIns="0" rtlCol="0" anchor="t">
            <a:spAutoFit/>
          </a:bodyPr>
          <a:lstStyle/>
          <a:p>
            <a:pPr defTabSz="609630">
              <a:lnSpc>
                <a:spcPts val="4320"/>
              </a:lnSpc>
            </a:pPr>
            <a:r>
              <a:rPr lang="en-US" sz="3600" b="1">
                <a:solidFill>
                  <a:srgbClr val="1C2B22"/>
                </a:solidFill>
                <a:ea typeface="Cambria Bold"/>
                <a:cs typeface="Cambria Bold"/>
                <a:sym typeface="Cambria Bold"/>
              </a:rPr>
              <a:t>GSD1b: severe, systemic, and </a:t>
            </a:r>
          </a:p>
          <a:p>
            <a:pPr defTabSz="609630">
              <a:lnSpc>
                <a:spcPts val="4320"/>
              </a:lnSpc>
            </a:pPr>
            <a:r>
              <a:rPr lang="en-US" sz="3600" b="1">
                <a:solidFill>
                  <a:srgbClr val="1C2B22"/>
                </a:solidFill>
                <a:ea typeface="Cambria Bold"/>
                <a:cs typeface="Cambria Bold"/>
                <a:sym typeface="Cambria Bold"/>
              </a:rPr>
              <a:t>without a disease-modifying therapy</a:t>
            </a:r>
          </a:p>
        </p:txBody>
      </p:sp>
      <p:grpSp>
        <p:nvGrpSpPr>
          <p:cNvPr id="6" name="Group 6"/>
          <p:cNvGrpSpPr/>
          <p:nvPr/>
        </p:nvGrpSpPr>
        <p:grpSpPr>
          <a:xfrm>
            <a:off x="548640" y="2148840"/>
            <a:ext cx="566928" cy="566928"/>
            <a:chOff x="0" y="0"/>
            <a:chExt cx="1133856" cy="1133856"/>
          </a:xfrm>
        </p:grpSpPr>
        <p:sp>
          <p:nvSpPr>
            <p:cNvPr id="7" name="Freeform 7"/>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008647"/>
            </a:solidFill>
          </p:spPr>
          <p:txBody>
            <a:bodyPr/>
            <a:lstStyle/>
            <a:p>
              <a:pPr defTabSz="609630"/>
              <a:endParaRPr lang="en-US" sz="1200">
                <a:solidFill>
                  <a:prstClr val="black"/>
                </a:solidFill>
              </a:endParaRPr>
            </a:p>
          </p:txBody>
        </p:sp>
      </p:grpSp>
      <p:grpSp>
        <p:nvGrpSpPr>
          <p:cNvPr id="8" name="Group 8"/>
          <p:cNvGrpSpPr/>
          <p:nvPr/>
        </p:nvGrpSpPr>
        <p:grpSpPr>
          <a:xfrm>
            <a:off x="548640" y="2148840"/>
            <a:ext cx="566928" cy="566928"/>
            <a:chOff x="0" y="0"/>
            <a:chExt cx="1133856" cy="1133856"/>
          </a:xfrm>
        </p:grpSpPr>
        <p:sp>
          <p:nvSpPr>
            <p:cNvPr id="9" name="Freeform 9"/>
            <p:cNvSpPr/>
            <p:nvPr/>
          </p:nvSpPr>
          <p:spPr>
            <a:xfrm>
              <a:off x="0" y="0"/>
              <a:ext cx="1133856" cy="1133856"/>
            </a:xfrm>
            <a:custGeom>
              <a:avLst/>
              <a:gdLst/>
              <a:ahLst/>
              <a:cxnLst/>
              <a:rect l="l" t="t" r="r" b="b"/>
              <a:pathLst>
                <a:path w="1133856" h="1133856">
                  <a:moveTo>
                    <a:pt x="0" y="0"/>
                  </a:moveTo>
                  <a:lnTo>
                    <a:pt x="1133856" y="0"/>
                  </a:lnTo>
                  <a:lnTo>
                    <a:pt x="1133856" y="1133856"/>
                  </a:lnTo>
                  <a:lnTo>
                    <a:pt x="0" y="1133856"/>
                  </a:lnTo>
                  <a:close/>
                </a:path>
              </a:pathLst>
            </a:custGeom>
            <a:blipFill>
              <a:blip r:embed="rId3">
                <a:alphaModFix amt="0"/>
              </a:blip>
              <a:stretch>
                <a:fillRect l="-78303" r="-78303"/>
              </a:stretch>
            </a:blipFill>
          </p:spPr>
          <p:txBody>
            <a:bodyPr/>
            <a:lstStyle/>
            <a:p>
              <a:pPr defTabSz="609630"/>
              <a:endParaRPr lang="en-US" sz="1200">
                <a:solidFill>
                  <a:prstClr val="black"/>
                </a:solidFill>
              </a:endParaRPr>
            </a:p>
          </p:txBody>
        </p:sp>
        <p:sp>
          <p:nvSpPr>
            <p:cNvPr id="10" name="TextBox 10"/>
            <p:cNvSpPr txBox="1"/>
            <p:nvPr/>
          </p:nvSpPr>
          <p:spPr>
            <a:xfrm>
              <a:off x="0" y="-9525"/>
              <a:ext cx="1133856" cy="1143381"/>
            </a:xfrm>
            <a:prstGeom prst="rect">
              <a:avLst/>
            </a:prstGeom>
          </p:spPr>
          <p:txBody>
            <a:bodyPr lIns="0" tIns="0" rIns="0" bIns="0" rtlCol="0" anchor="ctr"/>
            <a:lstStyle/>
            <a:p>
              <a:pPr algn="ctr" defTabSz="609630">
                <a:lnSpc>
                  <a:spcPts val="2640"/>
                </a:lnSpc>
              </a:pPr>
              <a:r>
                <a:rPr lang="en-US" sz="2200" b="1">
                  <a:solidFill>
                    <a:srgbClr val="FFFFFF"/>
                  </a:solidFill>
                  <a:ea typeface="Cambria Bold"/>
                  <a:cs typeface="Cambria Bold"/>
                  <a:sym typeface="Cambria Bold"/>
                </a:rPr>
                <a:t>1</a:t>
              </a:r>
            </a:p>
          </p:txBody>
        </p:sp>
      </p:grpSp>
      <p:grpSp>
        <p:nvGrpSpPr>
          <p:cNvPr id="11" name="Group 11"/>
          <p:cNvGrpSpPr/>
          <p:nvPr/>
        </p:nvGrpSpPr>
        <p:grpSpPr>
          <a:xfrm>
            <a:off x="1417320" y="2121408"/>
            <a:ext cx="9966960" cy="411480"/>
            <a:chOff x="0" y="0"/>
            <a:chExt cx="19933920" cy="822960"/>
          </a:xfrm>
        </p:grpSpPr>
        <p:sp>
          <p:nvSpPr>
            <p:cNvPr id="12" name="Freeform 12"/>
            <p:cNvSpPr/>
            <p:nvPr/>
          </p:nvSpPr>
          <p:spPr>
            <a:xfrm>
              <a:off x="0" y="0"/>
              <a:ext cx="19933920" cy="822960"/>
            </a:xfrm>
            <a:custGeom>
              <a:avLst/>
              <a:gdLst/>
              <a:ahLst/>
              <a:cxnLst/>
              <a:rect l="l" t="t" r="r" b="b"/>
              <a:pathLst>
                <a:path w="19933920" h="822960">
                  <a:moveTo>
                    <a:pt x="0" y="0"/>
                  </a:moveTo>
                  <a:lnTo>
                    <a:pt x="19933920" y="0"/>
                  </a:lnTo>
                  <a:lnTo>
                    <a:pt x="19933920" y="822960"/>
                  </a:lnTo>
                  <a:lnTo>
                    <a:pt x="0" y="822960"/>
                  </a:lnTo>
                  <a:close/>
                </a:path>
              </a:pathLst>
            </a:custGeom>
            <a:blipFill>
              <a:blip r:embed="rId3">
                <a:alphaModFix amt="0"/>
              </a:blip>
              <a:stretch>
                <a:fillRect t="-421970" b="-421970"/>
              </a:stretch>
            </a:blipFill>
          </p:spPr>
          <p:txBody>
            <a:bodyPr/>
            <a:lstStyle/>
            <a:p>
              <a:pPr defTabSz="609630"/>
              <a:endParaRPr lang="en-US" sz="1200">
                <a:solidFill>
                  <a:prstClr val="black"/>
                </a:solidFill>
              </a:endParaRPr>
            </a:p>
          </p:txBody>
        </p:sp>
        <p:sp>
          <p:nvSpPr>
            <p:cNvPr id="13" name="TextBox 13"/>
            <p:cNvSpPr txBox="1"/>
            <p:nvPr/>
          </p:nvSpPr>
          <p:spPr>
            <a:xfrm>
              <a:off x="0" y="0"/>
              <a:ext cx="19933920" cy="822960"/>
            </a:xfrm>
            <a:prstGeom prst="rect">
              <a:avLst/>
            </a:prstGeom>
          </p:spPr>
          <p:txBody>
            <a:bodyPr lIns="0" tIns="0" rIns="0" bIns="0" rtlCol="0" anchor="ctr"/>
            <a:lstStyle/>
            <a:p>
              <a:pPr defTabSz="609630">
                <a:lnSpc>
                  <a:spcPts val="3120"/>
                </a:lnSpc>
              </a:pPr>
              <a:r>
                <a:rPr lang="en-US" sz="2600" b="1">
                  <a:solidFill>
                    <a:srgbClr val="1C2B22"/>
                  </a:solidFill>
                  <a:ea typeface="Cambria Bold"/>
                  <a:cs typeface="Cambria Bold"/>
                  <a:sym typeface="Cambria Bold"/>
                </a:rPr>
                <a:t>Ultra-rare &amp; genetic</a:t>
              </a:r>
            </a:p>
          </p:txBody>
        </p:sp>
      </p:grpSp>
      <p:grpSp>
        <p:nvGrpSpPr>
          <p:cNvPr id="14" name="Group 14"/>
          <p:cNvGrpSpPr/>
          <p:nvPr/>
        </p:nvGrpSpPr>
        <p:grpSpPr>
          <a:xfrm>
            <a:off x="1417320" y="2372868"/>
            <a:ext cx="9966960" cy="685800"/>
            <a:chOff x="0" y="0"/>
            <a:chExt cx="19933920" cy="1371600"/>
          </a:xfrm>
        </p:grpSpPr>
        <p:sp>
          <p:nvSpPr>
            <p:cNvPr id="15" name="Freeform 15"/>
            <p:cNvSpPr/>
            <p:nvPr/>
          </p:nvSpPr>
          <p:spPr>
            <a:xfrm>
              <a:off x="0" y="0"/>
              <a:ext cx="19933920" cy="1371600"/>
            </a:xfrm>
            <a:custGeom>
              <a:avLst/>
              <a:gdLst/>
              <a:ahLst/>
              <a:cxnLst/>
              <a:rect l="l" t="t" r="r" b="b"/>
              <a:pathLst>
                <a:path w="19933920" h="1371600">
                  <a:moveTo>
                    <a:pt x="0" y="0"/>
                  </a:moveTo>
                  <a:lnTo>
                    <a:pt x="19933920" y="0"/>
                  </a:lnTo>
                  <a:lnTo>
                    <a:pt x="19933920" y="1371600"/>
                  </a:lnTo>
                  <a:lnTo>
                    <a:pt x="0" y="1371600"/>
                  </a:lnTo>
                  <a:close/>
                </a:path>
              </a:pathLst>
            </a:custGeom>
            <a:blipFill>
              <a:blip r:embed="rId3">
                <a:alphaModFix amt="0"/>
              </a:blip>
              <a:stretch>
                <a:fillRect t="-233182" b="-233182"/>
              </a:stretch>
            </a:blipFill>
          </p:spPr>
          <p:txBody>
            <a:bodyPr/>
            <a:lstStyle/>
            <a:p>
              <a:pPr defTabSz="609630"/>
              <a:endParaRPr lang="en-US" sz="1200">
                <a:solidFill>
                  <a:prstClr val="black"/>
                </a:solidFill>
              </a:endParaRPr>
            </a:p>
          </p:txBody>
        </p:sp>
        <p:sp>
          <p:nvSpPr>
            <p:cNvPr id="16" name="TextBox 16"/>
            <p:cNvSpPr txBox="1"/>
            <p:nvPr/>
          </p:nvSpPr>
          <p:spPr>
            <a:xfrm>
              <a:off x="0" y="-123825"/>
              <a:ext cx="19933920" cy="1495425"/>
            </a:xfrm>
            <a:prstGeom prst="rect">
              <a:avLst/>
            </a:prstGeom>
          </p:spPr>
          <p:txBody>
            <a:bodyPr lIns="0" tIns="0" rIns="0" bIns="0" rtlCol="0" anchor="ctr"/>
            <a:lstStyle/>
            <a:p>
              <a:pPr defTabSz="609630">
                <a:lnSpc>
                  <a:spcPts val="3036"/>
                </a:lnSpc>
              </a:pPr>
              <a:r>
                <a:rPr lang="en-US" sz="2200">
                  <a:solidFill>
                    <a:srgbClr val="5C6B62"/>
                  </a:solidFill>
                  <a:ea typeface="Calibri (MS)"/>
                  <a:cs typeface="Calibri (MS)"/>
                  <a:sym typeface="Calibri (MS)"/>
                </a:rPr>
                <a:t>Autosomal recessive metabolic liver disease from biallelic SLC37A4 mutations.</a:t>
              </a:r>
            </a:p>
          </p:txBody>
        </p:sp>
      </p:grpSp>
      <p:grpSp>
        <p:nvGrpSpPr>
          <p:cNvPr id="17" name="Group 17"/>
          <p:cNvGrpSpPr/>
          <p:nvPr/>
        </p:nvGrpSpPr>
        <p:grpSpPr>
          <a:xfrm>
            <a:off x="548640" y="3390900"/>
            <a:ext cx="566928" cy="566928"/>
            <a:chOff x="0" y="0"/>
            <a:chExt cx="1133856" cy="1133856"/>
          </a:xfrm>
        </p:grpSpPr>
        <p:sp>
          <p:nvSpPr>
            <p:cNvPr id="18" name="Freeform 18"/>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92278F"/>
            </a:solidFill>
          </p:spPr>
          <p:txBody>
            <a:bodyPr/>
            <a:lstStyle/>
            <a:p>
              <a:pPr defTabSz="609630"/>
              <a:endParaRPr lang="en-US" sz="1200">
                <a:solidFill>
                  <a:prstClr val="black"/>
                </a:solidFill>
              </a:endParaRPr>
            </a:p>
          </p:txBody>
        </p:sp>
      </p:grpSp>
      <p:grpSp>
        <p:nvGrpSpPr>
          <p:cNvPr id="19" name="Group 19"/>
          <p:cNvGrpSpPr/>
          <p:nvPr/>
        </p:nvGrpSpPr>
        <p:grpSpPr>
          <a:xfrm>
            <a:off x="548640" y="3372358"/>
            <a:ext cx="566928" cy="566928"/>
            <a:chOff x="0" y="0"/>
            <a:chExt cx="1133856" cy="1133856"/>
          </a:xfrm>
        </p:grpSpPr>
        <p:sp>
          <p:nvSpPr>
            <p:cNvPr id="20" name="Freeform 20"/>
            <p:cNvSpPr/>
            <p:nvPr/>
          </p:nvSpPr>
          <p:spPr>
            <a:xfrm>
              <a:off x="0" y="0"/>
              <a:ext cx="1133856" cy="1133856"/>
            </a:xfrm>
            <a:custGeom>
              <a:avLst/>
              <a:gdLst/>
              <a:ahLst/>
              <a:cxnLst/>
              <a:rect l="l" t="t" r="r" b="b"/>
              <a:pathLst>
                <a:path w="1133856" h="1133856">
                  <a:moveTo>
                    <a:pt x="0" y="0"/>
                  </a:moveTo>
                  <a:lnTo>
                    <a:pt x="1133856" y="0"/>
                  </a:lnTo>
                  <a:lnTo>
                    <a:pt x="1133856" y="1133856"/>
                  </a:lnTo>
                  <a:lnTo>
                    <a:pt x="0" y="1133856"/>
                  </a:lnTo>
                  <a:close/>
                </a:path>
              </a:pathLst>
            </a:custGeom>
            <a:blipFill>
              <a:blip r:embed="rId3">
                <a:alphaModFix amt="0"/>
              </a:blip>
              <a:stretch>
                <a:fillRect l="-78303" r="-78303"/>
              </a:stretch>
            </a:blipFill>
          </p:spPr>
          <p:txBody>
            <a:bodyPr/>
            <a:lstStyle/>
            <a:p>
              <a:pPr defTabSz="609630"/>
              <a:endParaRPr lang="en-US" sz="1200">
                <a:solidFill>
                  <a:prstClr val="black"/>
                </a:solidFill>
              </a:endParaRPr>
            </a:p>
          </p:txBody>
        </p:sp>
        <p:sp>
          <p:nvSpPr>
            <p:cNvPr id="21" name="TextBox 21"/>
            <p:cNvSpPr txBox="1"/>
            <p:nvPr/>
          </p:nvSpPr>
          <p:spPr>
            <a:xfrm>
              <a:off x="0" y="-9525"/>
              <a:ext cx="1133856" cy="1143381"/>
            </a:xfrm>
            <a:prstGeom prst="rect">
              <a:avLst/>
            </a:prstGeom>
          </p:spPr>
          <p:txBody>
            <a:bodyPr lIns="0" tIns="0" rIns="0" bIns="0" rtlCol="0" anchor="ctr"/>
            <a:lstStyle/>
            <a:p>
              <a:pPr algn="ctr" defTabSz="609630">
                <a:lnSpc>
                  <a:spcPts val="2640"/>
                </a:lnSpc>
              </a:pPr>
              <a:r>
                <a:rPr lang="en-US" sz="2200" b="1">
                  <a:solidFill>
                    <a:srgbClr val="FFFFFF"/>
                  </a:solidFill>
                  <a:ea typeface="Cambria Bold"/>
                  <a:cs typeface="Cambria Bold"/>
                  <a:sym typeface="Cambria Bold"/>
                </a:rPr>
                <a:t>2</a:t>
              </a:r>
            </a:p>
          </p:txBody>
        </p:sp>
      </p:grpSp>
      <p:grpSp>
        <p:nvGrpSpPr>
          <p:cNvPr id="22" name="Group 22"/>
          <p:cNvGrpSpPr/>
          <p:nvPr/>
        </p:nvGrpSpPr>
        <p:grpSpPr>
          <a:xfrm>
            <a:off x="1417320" y="3344926"/>
            <a:ext cx="9966960" cy="411480"/>
            <a:chOff x="0" y="0"/>
            <a:chExt cx="19933920" cy="822960"/>
          </a:xfrm>
        </p:grpSpPr>
        <p:sp>
          <p:nvSpPr>
            <p:cNvPr id="23" name="Freeform 23"/>
            <p:cNvSpPr/>
            <p:nvPr/>
          </p:nvSpPr>
          <p:spPr>
            <a:xfrm>
              <a:off x="0" y="0"/>
              <a:ext cx="19933920" cy="822960"/>
            </a:xfrm>
            <a:custGeom>
              <a:avLst/>
              <a:gdLst/>
              <a:ahLst/>
              <a:cxnLst/>
              <a:rect l="l" t="t" r="r" b="b"/>
              <a:pathLst>
                <a:path w="19933920" h="822960">
                  <a:moveTo>
                    <a:pt x="0" y="0"/>
                  </a:moveTo>
                  <a:lnTo>
                    <a:pt x="19933920" y="0"/>
                  </a:lnTo>
                  <a:lnTo>
                    <a:pt x="19933920" y="822960"/>
                  </a:lnTo>
                  <a:lnTo>
                    <a:pt x="0" y="822960"/>
                  </a:lnTo>
                  <a:close/>
                </a:path>
              </a:pathLst>
            </a:custGeom>
            <a:blipFill>
              <a:blip r:embed="rId3">
                <a:alphaModFix amt="0"/>
              </a:blip>
              <a:stretch>
                <a:fillRect t="-421970" b="-421970"/>
              </a:stretch>
            </a:blipFill>
          </p:spPr>
          <p:txBody>
            <a:bodyPr/>
            <a:lstStyle/>
            <a:p>
              <a:pPr defTabSz="609630"/>
              <a:endParaRPr lang="en-US" sz="1200">
                <a:solidFill>
                  <a:prstClr val="black"/>
                </a:solidFill>
              </a:endParaRPr>
            </a:p>
          </p:txBody>
        </p:sp>
        <p:sp>
          <p:nvSpPr>
            <p:cNvPr id="24" name="TextBox 24"/>
            <p:cNvSpPr txBox="1"/>
            <p:nvPr/>
          </p:nvSpPr>
          <p:spPr>
            <a:xfrm>
              <a:off x="0" y="0"/>
              <a:ext cx="19933920" cy="822960"/>
            </a:xfrm>
            <a:prstGeom prst="rect">
              <a:avLst/>
            </a:prstGeom>
          </p:spPr>
          <p:txBody>
            <a:bodyPr lIns="0" tIns="0" rIns="0" bIns="0" rtlCol="0" anchor="ctr"/>
            <a:lstStyle/>
            <a:p>
              <a:pPr defTabSz="609630">
                <a:lnSpc>
                  <a:spcPts val="3120"/>
                </a:lnSpc>
              </a:pPr>
              <a:r>
                <a:rPr lang="en-US" sz="2600" b="1">
                  <a:solidFill>
                    <a:srgbClr val="1C2B22"/>
                  </a:solidFill>
                  <a:ea typeface="Cambria Bold"/>
                  <a:cs typeface="Cambria Bold"/>
                  <a:sym typeface="Cambria Bold"/>
                </a:rPr>
                <a:t>Lifelong, multi-system burden</a:t>
              </a:r>
            </a:p>
          </p:txBody>
        </p:sp>
      </p:grpSp>
      <p:grpSp>
        <p:nvGrpSpPr>
          <p:cNvPr id="25" name="Group 25"/>
          <p:cNvGrpSpPr/>
          <p:nvPr/>
        </p:nvGrpSpPr>
        <p:grpSpPr>
          <a:xfrm>
            <a:off x="1417320" y="3816858"/>
            <a:ext cx="9966960" cy="685800"/>
            <a:chOff x="0" y="0"/>
            <a:chExt cx="19933920" cy="1371600"/>
          </a:xfrm>
        </p:grpSpPr>
        <p:sp>
          <p:nvSpPr>
            <p:cNvPr id="26" name="Freeform 26"/>
            <p:cNvSpPr/>
            <p:nvPr/>
          </p:nvSpPr>
          <p:spPr>
            <a:xfrm>
              <a:off x="0" y="0"/>
              <a:ext cx="19933920" cy="1371600"/>
            </a:xfrm>
            <a:custGeom>
              <a:avLst/>
              <a:gdLst/>
              <a:ahLst/>
              <a:cxnLst/>
              <a:rect l="l" t="t" r="r" b="b"/>
              <a:pathLst>
                <a:path w="19933920" h="1371600">
                  <a:moveTo>
                    <a:pt x="0" y="0"/>
                  </a:moveTo>
                  <a:lnTo>
                    <a:pt x="19933920" y="0"/>
                  </a:lnTo>
                  <a:lnTo>
                    <a:pt x="19933920" y="1371600"/>
                  </a:lnTo>
                  <a:lnTo>
                    <a:pt x="0" y="1371600"/>
                  </a:lnTo>
                  <a:close/>
                </a:path>
              </a:pathLst>
            </a:custGeom>
            <a:blipFill>
              <a:blip r:embed="rId3">
                <a:alphaModFix amt="0"/>
              </a:blip>
              <a:stretch>
                <a:fillRect t="-233182" b="-233182"/>
              </a:stretch>
            </a:blipFill>
          </p:spPr>
          <p:txBody>
            <a:bodyPr/>
            <a:lstStyle/>
            <a:p>
              <a:pPr defTabSz="609630"/>
              <a:endParaRPr lang="en-US" sz="1200">
                <a:solidFill>
                  <a:prstClr val="black"/>
                </a:solidFill>
              </a:endParaRPr>
            </a:p>
          </p:txBody>
        </p:sp>
        <p:sp>
          <p:nvSpPr>
            <p:cNvPr id="27" name="TextBox 27"/>
            <p:cNvSpPr txBox="1"/>
            <p:nvPr/>
          </p:nvSpPr>
          <p:spPr>
            <a:xfrm>
              <a:off x="0" y="-123825"/>
              <a:ext cx="19933920" cy="1495425"/>
            </a:xfrm>
            <a:prstGeom prst="rect">
              <a:avLst/>
            </a:prstGeom>
          </p:spPr>
          <p:txBody>
            <a:bodyPr lIns="0" tIns="0" rIns="0" bIns="0" rtlCol="0" anchor="ctr"/>
            <a:lstStyle/>
            <a:p>
              <a:pPr defTabSz="609630">
                <a:lnSpc>
                  <a:spcPts val="3036"/>
                </a:lnSpc>
              </a:pPr>
              <a:r>
                <a:rPr lang="en-US" sz="2200">
                  <a:solidFill>
                    <a:srgbClr val="5C6B62"/>
                  </a:solidFill>
                  <a:ea typeface="Calibri (MS)"/>
                  <a:cs typeface="Calibri (MS)"/>
                  <a:sym typeface="Calibri (MS)"/>
                </a:rPr>
                <a:t>Chronic hypoglycemia, hepatomegaly, nephromegaly, neutropenia and neutrophil dysfunction, recurrent infections, and inflammatory bowel disease.</a:t>
              </a:r>
            </a:p>
          </p:txBody>
        </p:sp>
      </p:grpSp>
      <p:grpSp>
        <p:nvGrpSpPr>
          <p:cNvPr id="28" name="Group 28"/>
          <p:cNvGrpSpPr/>
          <p:nvPr/>
        </p:nvGrpSpPr>
        <p:grpSpPr>
          <a:xfrm>
            <a:off x="548640" y="4892040"/>
            <a:ext cx="566928" cy="566928"/>
            <a:chOff x="0" y="0"/>
            <a:chExt cx="1133856" cy="1133856"/>
          </a:xfrm>
        </p:grpSpPr>
        <p:sp>
          <p:nvSpPr>
            <p:cNvPr id="29" name="Freeform 29"/>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008647"/>
            </a:solidFill>
          </p:spPr>
          <p:txBody>
            <a:bodyPr/>
            <a:lstStyle/>
            <a:p>
              <a:pPr defTabSz="609630"/>
              <a:endParaRPr lang="en-US" sz="1200">
                <a:solidFill>
                  <a:prstClr val="black"/>
                </a:solidFill>
              </a:endParaRPr>
            </a:p>
          </p:txBody>
        </p:sp>
      </p:grpSp>
      <p:grpSp>
        <p:nvGrpSpPr>
          <p:cNvPr id="30" name="Group 30"/>
          <p:cNvGrpSpPr/>
          <p:nvPr/>
        </p:nvGrpSpPr>
        <p:grpSpPr>
          <a:xfrm>
            <a:off x="548640" y="4892040"/>
            <a:ext cx="566928" cy="566928"/>
            <a:chOff x="0" y="0"/>
            <a:chExt cx="1133856" cy="1133856"/>
          </a:xfrm>
        </p:grpSpPr>
        <p:sp>
          <p:nvSpPr>
            <p:cNvPr id="31" name="Freeform 31"/>
            <p:cNvSpPr/>
            <p:nvPr/>
          </p:nvSpPr>
          <p:spPr>
            <a:xfrm>
              <a:off x="0" y="0"/>
              <a:ext cx="1133856" cy="1133856"/>
            </a:xfrm>
            <a:custGeom>
              <a:avLst/>
              <a:gdLst/>
              <a:ahLst/>
              <a:cxnLst/>
              <a:rect l="l" t="t" r="r" b="b"/>
              <a:pathLst>
                <a:path w="1133856" h="1133856">
                  <a:moveTo>
                    <a:pt x="0" y="0"/>
                  </a:moveTo>
                  <a:lnTo>
                    <a:pt x="1133856" y="0"/>
                  </a:lnTo>
                  <a:lnTo>
                    <a:pt x="1133856" y="1133856"/>
                  </a:lnTo>
                  <a:lnTo>
                    <a:pt x="0" y="1133856"/>
                  </a:lnTo>
                  <a:close/>
                </a:path>
              </a:pathLst>
            </a:custGeom>
            <a:blipFill>
              <a:blip r:embed="rId3">
                <a:alphaModFix amt="0"/>
              </a:blip>
              <a:stretch>
                <a:fillRect l="-78303" r="-78303"/>
              </a:stretch>
            </a:blipFill>
          </p:spPr>
          <p:txBody>
            <a:bodyPr/>
            <a:lstStyle/>
            <a:p>
              <a:pPr defTabSz="609630"/>
              <a:endParaRPr lang="en-US" sz="1200">
                <a:solidFill>
                  <a:prstClr val="black"/>
                </a:solidFill>
              </a:endParaRPr>
            </a:p>
          </p:txBody>
        </p:sp>
        <p:sp>
          <p:nvSpPr>
            <p:cNvPr id="32" name="TextBox 32"/>
            <p:cNvSpPr txBox="1"/>
            <p:nvPr/>
          </p:nvSpPr>
          <p:spPr>
            <a:xfrm>
              <a:off x="0" y="-9525"/>
              <a:ext cx="1133856" cy="1143381"/>
            </a:xfrm>
            <a:prstGeom prst="rect">
              <a:avLst/>
            </a:prstGeom>
          </p:spPr>
          <p:txBody>
            <a:bodyPr lIns="0" tIns="0" rIns="0" bIns="0" rtlCol="0" anchor="ctr"/>
            <a:lstStyle/>
            <a:p>
              <a:pPr algn="ctr" defTabSz="609630">
                <a:lnSpc>
                  <a:spcPts val="2640"/>
                </a:lnSpc>
              </a:pPr>
              <a:r>
                <a:rPr lang="en-US" sz="2200" b="1">
                  <a:solidFill>
                    <a:srgbClr val="FFFFFF"/>
                  </a:solidFill>
                  <a:ea typeface="Cambria Bold"/>
                  <a:cs typeface="Cambria Bold"/>
                  <a:sym typeface="Cambria Bold"/>
                </a:rPr>
                <a:t>3</a:t>
              </a:r>
            </a:p>
          </p:txBody>
        </p:sp>
      </p:grpSp>
      <p:grpSp>
        <p:nvGrpSpPr>
          <p:cNvPr id="33" name="Group 33"/>
          <p:cNvGrpSpPr/>
          <p:nvPr/>
        </p:nvGrpSpPr>
        <p:grpSpPr>
          <a:xfrm>
            <a:off x="1417320" y="4864608"/>
            <a:ext cx="9966960" cy="411480"/>
            <a:chOff x="0" y="0"/>
            <a:chExt cx="19933920" cy="822960"/>
          </a:xfrm>
        </p:grpSpPr>
        <p:sp>
          <p:nvSpPr>
            <p:cNvPr id="34" name="Freeform 34"/>
            <p:cNvSpPr/>
            <p:nvPr/>
          </p:nvSpPr>
          <p:spPr>
            <a:xfrm>
              <a:off x="0" y="0"/>
              <a:ext cx="19933920" cy="822960"/>
            </a:xfrm>
            <a:custGeom>
              <a:avLst/>
              <a:gdLst/>
              <a:ahLst/>
              <a:cxnLst/>
              <a:rect l="l" t="t" r="r" b="b"/>
              <a:pathLst>
                <a:path w="19933920" h="822960">
                  <a:moveTo>
                    <a:pt x="0" y="0"/>
                  </a:moveTo>
                  <a:lnTo>
                    <a:pt x="19933920" y="0"/>
                  </a:lnTo>
                  <a:lnTo>
                    <a:pt x="19933920" y="822960"/>
                  </a:lnTo>
                  <a:lnTo>
                    <a:pt x="0" y="822960"/>
                  </a:lnTo>
                  <a:close/>
                </a:path>
              </a:pathLst>
            </a:custGeom>
            <a:blipFill>
              <a:blip r:embed="rId3">
                <a:alphaModFix amt="0"/>
              </a:blip>
              <a:stretch>
                <a:fillRect t="-421970" b="-421970"/>
              </a:stretch>
            </a:blipFill>
          </p:spPr>
          <p:txBody>
            <a:bodyPr/>
            <a:lstStyle/>
            <a:p>
              <a:pPr defTabSz="609630"/>
              <a:endParaRPr lang="en-US" sz="1200">
                <a:solidFill>
                  <a:prstClr val="black"/>
                </a:solidFill>
              </a:endParaRPr>
            </a:p>
          </p:txBody>
        </p:sp>
        <p:sp>
          <p:nvSpPr>
            <p:cNvPr id="35" name="TextBox 35"/>
            <p:cNvSpPr txBox="1"/>
            <p:nvPr/>
          </p:nvSpPr>
          <p:spPr>
            <a:xfrm>
              <a:off x="0" y="0"/>
              <a:ext cx="19933920" cy="822960"/>
            </a:xfrm>
            <a:prstGeom prst="rect">
              <a:avLst/>
            </a:prstGeom>
          </p:spPr>
          <p:txBody>
            <a:bodyPr lIns="0" tIns="0" rIns="0" bIns="0" rtlCol="0" anchor="ctr"/>
            <a:lstStyle/>
            <a:p>
              <a:pPr defTabSz="609630">
                <a:lnSpc>
                  <a:spcPts val="3120"/>
                </a:lnSpc>
              </a:pPr>
              <a:r>
                <a:rPr lang="en-US" sz="2600" b="1">
                  <a:solidFill>
                    <a:srgbClr val="1C2B22"/>
                  </a:solidFill>
                  <a:ea typeface="Cambria Bold"/>
                  <a:cs typeface="Cambria Bold"/>
                  <a:sym typeface="Cambria Bold"/>
                </a:rPr>
                <a:t>Managed, not treated</a:t>
              </a:r>
            </a:p>
          </p:txBody>
        </p:sp>
      </p:grpSp>
      <p:grpSp>
        <p:nvGrpSpPr>
          <p:cNvPr id="36" name="Group 36"/>
          <p:cNvGrpSpPr/>
          <p:nvPr/>
        </p:nvGrpSpPr>
        <p:grpSpPr>
          <a:xfrm>
            <a:off x="1417320" y="5304536"/>
            <a:ext cx="9966960" cy="820167"/>
            <a:chOff x="0" y="0"/>
            <a:chExt cx="19933920" cy="1640333"/>
          </a:xfrm>
        </p:grpSpPr>
        <p:sp>
          <p:nvSpPr>
            <p:cNvPr id="37" name="Freeform 37"/>
            <p:cNvSpPr/>
            <p:nvPr/>
          </p:nvSpPr>
          <p:spPr>
            <a:xfrm>
              <a:off x="0" y="0"/>
              <a:ext cx="19933920" cy="1640333"/>
            </a:xfrm>
            <a:custGeom>
              <a:avLst/>
              <a:gdLst/>
              <a:ahLst/>
              <a:cxnLst/>
              <a:rect l="l" t="t" r="r" b="b"/>
              <a:pathLst>
                <a:path w="19933920" h="1640333">
                  <a:moveTo>
                    <a:pt x="0" y="0"/>
                  </a:moveTo>
                  <a:lnTo>
                    <a:pt x="19933920" y="0"/>
                  </a:lnTo>
                  <a:lnTo>
                    <a:pt x="19933920" y="1640333"/>
                  </a:lnTo>
                  <a:lnTo>
                    <a:pt x="0" y="1640333"/>
                  </a:lnTo>
                  <a:close/>
                </a:path>
              </a:pathLst>
            </a:custGeom>
            <a:blipFill>
              <a:blip r:embed="rId3">
                <a:alphaModFix amt="0"/>
              </a:blip>
              <a:stretch>
                <a:fillRect t="-194980" b="-178597"/>
              </a:stretch>
            </a:blipFill>
          </p:spPr>
          <p:txBody>
            <a:bodyPr/>
            <a:lstStyle/>
            <a:p>
              <a:pPr defTabSz="609630"/>
              <a:endParaRPr lang="en-US" sz="1200">
                <a:solidFill>
                  <a:prstClr val="black"/>
                </a:solidFill>
              </a:endParaRPr>
            </a:p>
          </p:txBody>
        </p:sp>
        <p:sp>
          <p:nvSpPr>
            <p:cNvPr id="38" name="TextBox 38"/>
            <p:cNvSpPr txBox="1"/>
            <p:nvPr/>
          </p:nvSpPr>
          <p:spPr>
            <a:xfrm>
              <a:off x="0" y="-123825"/>
              <a:ext cx="19933920" cy="1764158"/>
            </a:xfrm>
            <a:prstGeom prst="rect">
              <a:avLst/>
            </a:prstGeom>
          </p:spPr>
          <p:txBody>
            <a:bodyPr lIns="0" tIns="0" rIns="0" bIns="0" rtlCol="0" anchor="ctr"/>
            <a:lstStyle/>
            <a:p>
              <a:pPr defTabSz="609630">
                <a:lnSpc>
                  <a:spcPts val="3036"/>
                </a:lnSpc>
              </a:pPr>
              <a:r>
                <a:rPr lang="en-US" sz="2200">
                  <a:solidFill>
                    <a:srgbClr val="5C6B62"/>
                  </a:solidFill>
                  <a:ea typeface="Calibri (MS)"/>
                  <a:cs typeface="Calibri (MS)"/>
                  <a:sym typeface="Calibri (MS)"/>
                </a:rPr>
                <a:t>Families rely on a demanding round-the-clock cornstarch diet and off-label SGLT2 inhibitors.</a:t>
              </a:r>
            </a:p>
          </p:txBody>
        </p:sp>
      </p:grpSp>
      <p:grpSp>
        <p:nvGrpSpPr>
          <p:cNvPr id="39" name="Group 39"/>
          <p:cNvGrpSpPr/>
          <p:nvPr/>
        </p:nvGrpSpPr>
        <p:grpSpPr>
          <a:xfrm>
            <a:off x="542290" y="6165850"/>
            <a:ext cx="11104372" cy="12700"/>
            <a:chOff x="0" y="0"/>
            <a:chExt cx="22208744" cy="25400"/>
          </a:xfrm>
        </p:grpSpPr>
        <p:sp>
          <p:nvSpPr>
            <p:cNvPr id="40" name="Freeform 40"/>
            <p:cNvSpPr/>
            <p:nvPr/>
          </p:nvSpPr>
          <p:spPr>
            <a:xfrm>
              <a:off x="0" y="0"/>
              <a:ext cx="22208744" cy="25400"/>
            </a:xfrm>
            <a:custGeom>
              <a:avLst/>
              <a:gdLst/>
              <a:ahLst/>
              <a:cxnLst/>
              <a:rect l="l" t="t" r="r" b="b"/>
              <a:pathLst>
                <a:path w="22208744" h="25400">
                  <a:moveTo>
                    <a:pt x="0" y="0"/>
                  </a:moveTo>
                  <a:lnTo>
                    <a:pt x="22208744" y="0"/>
                  </a:lnTo>
                  <a:lnTo>
                    <a:pt x="22208744" y="25400"/>
                  </a:lnTo>
                  <a:lnTo>
                    <a:pt x="0" y="25400"/>
                  </a:lnTo>
                  <a:close/>
                </a:path>
              </a:pathLst>
            </a:custGeom>
            <a:blipFill>
              <a:blip r:embed="rId3">
                <a:alphaModFix amt="0"/>
              </a:blip>
              <a:stretch>
                <a:fillRect t="-16986938" b="-16986938"/>
              </a:stretch>
            </a:blipFill>
            <a:ln w="19050" cap="sq">
              <a:solidFill>
                <a:srgbClr val="E1E6E0"/>
              </a:solidFill>
              <a:prstDash val="solid"/>
              <a:miter/>
            </a:ln>
          </p:spPr>
          <p:txBody>
            <a:bodyPr/>
            <a:lstStyle/>
            <a:p>
              <a:pPr defTabSz="609630"/>
              <a:endParaRPr lang="en-US" sz="1200">
                <a:solidFill>
                  <a:prstClr val="black"/>
                </a:solidFill>
              </a:endParaRPr>
            </a:p>
          </p:txBody>
        </p:sp>
      </p:grpSp>
      <p:grpSp>
        <p:nvGrpSpPr>
          <p:cNvPr id="41" name="Group 41"/>
          <p:cNvGrpSpPr/>
          <p:nvPr/>
        </p:nvGrpSpPr>
        <p:grpSpPr>
          <a:xfrm>
            <a:off x="457200" y="6519672"/>
            <a:ext cx="7315200" cy="274320"/>
            <a:chOff x="0" y="0"/>
            <a:chExt cx="14630400" cy="548640"/>
          </a:xfrm>
        </p:grpSpPr>
        <p:sp>
          <p:nvSpPr>
            <p:cNvPr id="42" name="Freeform 42"/>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endParaRPr>
            </a:p>
          </p:txBody>
        </p:sp>
        <p:sp>
          <p:nvSpPr>
            <p:cNvPr id="43" name="TextBox 43"/>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5C6B62"/>
                  </a:solidFill>
                  <a:ea typeface="Calibri (MS)"/>
                  <a:cs typeface="Calibri (MS)"/>
                  <a:sym typeface="Calibri (MS)"/>
                </a:rPr>
                <a:t>Sophie's Hope Foundation  •  cureGSD1b</a:t>
              </a:r>
            </a:p>
          </p:txBody>
        </p:sp>
      </p:grpSp>
      <p:grpSp>
        <p:nvGrpSpPr>
          <p:cNvPr id="44" name="Group 44"/>
          <p:cNvGrpSpPr/>
          <p:nvPr/>
        </p:nvGrpSpPr>
        <p:grpSpPr>
          <a:xfrm>
            <a:off x="11457432" y="6519672"/>
            <a:ext cx="365760" cy="274320"/>
            <a:chOff x="0" y="0"/>
            <a:chExt cx="731520" cy="548640"/>
          </a:xfrm>
        </p:grpSpPr>
        <p:sp>
          <p:nvSpPr>
            <p:cNvPr id="45" name="Freeform 45"/>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endParaRPr>
            </a:p>
          </p:txBody>
        </p:sp>
        <p:sp>
          <p:nvSpPr>
            <p:cNvPr id="46" name="TextBox 46"/>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5C6B62"/>
                  </a:solidFill>
                  <a:ea typeface="Calibri (MS)"/>
                  <a:cs typeface="Calibri (MS)"/>
                  <a:sym typeface="Calibri (MS)"/>
                </a:rPr>
                <a:t>3</a:t>
              </a:r>
            </a:p>
          </p:txBody>
        </p:sp>
      </p:grpSp>
    </p:spTree>
    <p:extLst>
      <p:ext uri="{BB962C8B-B14F-4D97-AF65-F5344CB8AC3E}">
        <p14:creationId xmlns:p14="http://schemas.microsoft.com/office/powerpoint/2010/main" val="3078626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357350"/>
            <a:ext cx="7315200" cy="403381"/>
            <a:chOff x="0" y="0"/>
            <a:chExt cx="14630400" cy="806762"/>
          </a:xfrm>
        </p:grpSpPr>
        <p:sp>
          <p:nvSpPr>
            <p:cNvPr id="3" name="Freeform 3"/>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3686" b="-293025"/>
              </a:stretch>
            </a:blipFill>
          </p:spPr>
          <p:txBody>
            <a:bodyPr/>
            <a:lstStyle/>
            <a:p>
              <a:pPr defTabSz="609630"/>
              <a:endParaRPr lang="en-US" sz="1200">
                <a:solidFill>
                  <a:prstClr val="black"/>
                </a:solidFill>
              </a:endParaRPr>
            </a:p>
          </p:txBody>
        </p:sp>
        <p:sp>
          <p:nvSpPr>
            <p:cNvPr id="4" name="TextBox 4"/>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92278F"/>
                  </a:solidFill>
                  <a:ea typeface="Calibri (MS) Bold"/>
                  <a:cs typeface="Calibri (MS) Bold"/>
                  <a:sym typeface="Calibri (MS) Bold"/>
                </a:rPr>
                <a:t>THE SIZE QUESTION</a:t>
              </a:r>
            </a:p>
          </p:txBody>
        </p:sp>
      </p:grpSp>
      <p:sp>
        <p:nvSpPr>
          <p:cNvPr id="5" name="TextBox 5"/>
          <p:cNvSpPr txBox="1"/>
          <p:nvPr/>
        </p:nvSpPr>
        <p:spPr>
          <a:xfrm>
            <a:off x="609600" y="707898"/>
            <a:ext cx="10485120" cy="1102866"/>
          </a:xfrm>
          <a:prstGeom prst="rect">
            <a:avLst/>
          </a:prstGeom>
        </p:spPr>
        <p:txBody>
          <a:bodyPr lIns="0" tIns="0" rIns="0" bIns="0" rtlCol="0" anchor="t">
            <a:spAutoFit/>
          </a:bodyPr>
          <a:lstStyle/>
          <a:p>
            <a:pPr defTabSz="609630">
              <a:lnSpc>
                <a:spcPts val="4320"/>
              </a:lnSpc>
            </a:pPr>
            <a:r>
              <a:rPr lang="en-US" sz="3600" b="1">
                <a:solidFill>
                  <a:srgbClr val="1C2B22"/>
                </a:solidFill>
                <a:ea typeface="Cambria Bold"/>
                <a:cs typeface="Cambria Bold"/>
                <a:sym typeface="Cambria Bold"/>
              </a:rPr>
              <a:t>Ultra-rare — a strategic</a:t>
            </a:r>
          </a:p>
          <a:p>
            <a:pPr defTabSz="609630">
              <a:lnSpc>
                <a:spcPts val="4320"/>
              </a:lnSpc>
            </a:pPr>
            <a:r>
              <a:rPr lang="en-US" sz="3600" b="1">
                <a:solidFill>
                  <a:srgbClr val="1C2B22"/>
                </a:solidFill>
                <a:ea typeface="Cambria Bold"/>
                <a:cs typeface="Cambria Bold"/>
                <a:sym typeface="Cambria Bold"/>
              </a:rPr>
              <a:t>asset, not a liability</a:t>
            </a:r>
          </a:p>
        </p:txBody>
      </p:sp>
      <p:sp>
        <p:nvSpPr>
          <p:cNvPr id="6" name="AutoShape 6"/>
          <p:cNvSpPr/>
          <p:nvPr/>
        </p:nvSpPr>
        <p:spPr>
          <a:xfrm>
            <a:off x="1234478" y="2601302"/>
            <a:ext cx="9758173" cy="38150"/>
          </a:xfrm>
          <a:prstGeom prst="line">
            <a:avLst/>
          </a:prstGeom>
          <a:ln w="28575" cap="rnd">
            <a:solidFill>
              <a:srgbClr val="E1E6E0"/>
            </a:solidFill>
            <a:prstDash val="solid"/>
            <a:headEnd type="none" w="sm" len="sm"/>
            <a:tailEnd type="none" w="sm" len="sm"/>
          </a:ln>
        </p:spPr>
        <p:txBody>
          <a:bodyPr/>
          <a:lstStyle/>
          <a:p>
            <a:pPr defTabSz="609630"/>
            <a:endParaRPr lang="en-US" sz="1200">
              <a:solidFill>
                <a:prstClr val="black"/>
              </a:solidFill>
            </a:endParaRPr>
          </a:p>
        </p:txBody>
      </p:sp>
      <p:grpSp>
        <p:nvGrpSpPr>
          <p:cNvPr id="7" name="Group 7"/>
          <p:cNvGrpSpPr/>
          <p:nvPr/>
        </p:nvGrpSpPr>
        <p:grpSpPr>
          <a:xfrm>
            <a:off x="5427764" y="2346057"/>
            <a:ext cx="548640" cy="548640"/>
            <a:chOff x="0" y="0"/>
            <a:chExt cx="1097280" cy="1097280"/>
          </a:xfrm>
        </p:grpSpPr>
        <p:sp>
          <p:nvSpPr>
            <p:cNvPr id="8" name="Freeform 8"/>
            <p:cNvSpPr/>
            <p:nvPr/>
          </p:nvSpPr>
          <p:spPr>
            <a:xfrm>
              <a:off x="0" y="0"/>
              <a:ext cx="1097280" cy="1097280"/>
            </a:xfrm>
            <a:custGeom>
              <a:avLst/>
              <a:gdLst/>
              <a:ahLst/>
              <a:cxnLst/>
              <a:rect l="l" t="t" r="r" b="b"/>
              <a:pathLst>
                <a:path w="1097280" h="1097280">
                  <a:moveTo>
                    <a:pt x="0" y="548640"/>
                  </a:moveTo>
                  <a:cubicBezTo>
                    <a:pt x="0" y="245618"/>
                    <a:pt x="245618" y="0"/>
                    <a:pt x="548640" y="0"/>
                  </a:cubicBezTo>
                  <a:cubicBezTo>
                    <a:pt x="851662" y="0"/>
                    <a:pt x="1097280" y="245618"/>
                    <a:pt x="1097280" y="548640"/>
                  </a:cubicBezTo>
                  <a:cubicBezTo>
                    <a:pt x="1097280" y="851662"/>
                    <a:pt x="851662" y="1097280"/>
                    <a:pt x="548640" y="1097280"/>
                  </a:cubicBezTo>
                  <a:cubicBezTo>
                    <a:pt x="245618" y="1097280"/>
                    <a:pt x="0" y="851662"/>
                    <a:pt x="0" y="548640"/>
                  </a:cubicBezTo>
                  <a:close/>
                </a:path>
              </a:pathLst>
            </a:custGeom>
            <a:solidFill>
              <a:srgbClr val="92278F"/>
            </a:solidFill>
          </p:spPr>
          <p:txBody>
            <a:bodyPr/>
            <a:lstStyle/>
            <a:p>
              <a:pPr defTabSz="609630"/>
              <a:endParaRPr lang="en-US" sz="1200">
                <a:solidFill>
                  <a:prstClr val="black"/>
                </a:solidFill>
              </a:endParaRPr>
            </a:p>
          </p:txBody>
        </p:sp>
      </p:grpSp>
      <p:grpSp>
        <p:nvGrpSpPr>
          <p:cNvPr id="9" name="Group 9"/>
          <p:cNvGrpSpPr/>
          <p:nvPr/>
        </p:nvGrpSpPr>
        <p:grpSpPr>
          <a:xfrm>
            <a:off x="4787684" y="1386930"/>
            <a:ext cx="1828800" cy="1468255"/>
            <a:chOff x="0" y="0"/>
            <a:chExt cx="3657600" cy="2936509"/>
          </a:xfrm>
        </p:grpSpPr>
        <p:sp>
          <p:nvSpPr>
            <p:cNvPr id="10" name="Freeform 10"/>
            <p:cNvSpPr/>
            <p:nvPr/>
          </p:nvSpPr>
          <p:spPr>
            <a:xfrm>
              <a:off x="0" y="0"/>
              <a:ext cx="3657600" cy="2936509"/>
            </a:xfrm>
            <a:custGeom>
              <a:avLst/>
              <a:gdLst/>
              <a:ahLst/>
              <a:cxnLst/>
              <a:rect l="l" t="t" r="r" b="b"/>
              <a:pathLst>
                <a:path w="3657600" h="2936509">
                  <a:moveTo>
                    <a:pt x="0" y="0"/>
                  </a:moveTo>
                  <a:lnTo>
                    <a:pt x="3657600" y="0"/>
                  </a:lnTo>
                  <a:lnTo>
                    <a:pt x="3657600" y="2936509"/>
                  </a:lnTo>
                  <a:lnTo>
                    <a:pt x="0" y="2936509"/>
                  </a:lnTo>
                  <a:close/>
                </a:path>
              </a:pathLst>
            </a:custGeom>
            <a:blipFill>
              <a:blip r:embed="rId3">
                <a:alphaModFix amt="0"/>
              </a:blip>
              <a:stretch>
                <a:fillRect t="-11814" b="63274"/>
              </a:stretch>
            </a:blipFill>
          </p:spPr>
          <p:txBody>
            <a:bodyPr/>
            <a:lstStyle/>
            <a:p>
              <a:pPr defTabSz="609630"/>
              <a:endParaRPr lang="en-US" sz="1200">
                <a:solidFill>
                  <a:prstClr val="black"/>
                </a:solidFill>
              </a:endParaRPr>
            </a:p>
          </p:txBody>
        </p:sp>
        <p:sp>
          <p:nvSpPr>
            <p:cNvPr id="11" name="TextBox 11"/>
            <p:cNvSpPr txBox="1"/>
            <p:nvPr/>
          </p:nvSpPr>
          <p:spPr>
            <a:xfrm>
              <a:off x="0" y="-19050"/>
              <a:ext cx="3657600" cy="2955559"/>
            </a:xfrm>
            <a:prstGeom prst="rect">
              <a:avLst/>
            </a:prstGeom>
          </p:spPr>
          <p:txBody>
            <a:bodyPr lIns="0" tIns="0" rIns="0" bIns="0" rtlCol="0" anchor="ctr"/>
            <a:lstStyle/>
            <a:p>
              <a:pPr algn="ctr" defTabSz="609630">
                <a:lnSpc>
                  <a:spcPts val="2400"/>
                </a:lnSpc>
              </a:pPr>
              <a:r>
                <a:rPr lang="en-US" sz="2000" b="1">
                  <a:solidFill>
                    <a:srgbClr val="5A1959"/>
                  </a:solidFill>
                  <a:ea typeface="Cambria Bold"/>
                  <a:cs typeface="Cambria Bold"/>
                  <a:sym typeface="Cambria Bold"/>
                </a:rPr>
                <a:t>GSD1b</a:t>
              </a:r>
            </a:p>
          </p:txBody>
        </p:sp>
      </p:grpSp>
      <p:grpSp>
        <p:nvGrpSpPr>
          <p:cNvPr id="12" name="Group 12"/>
          <p:cNvGrpSpPr/>
          <p:nvPr/>
        </p:nvGrpSpPr>
        <p:grpSpPr>
          <a:xfrm>
            <a:off x="4787684" y="2815748"/>
            <a:ext cx="1828800" cy="650000"/>
            <a:chOff x="0" y="0"/>
            <a:chExt cx="3657600" cy="1300000"/>
          </a:xfrm>
        </p:grpSpPr>
        <p:sp>
          <p:nvSpPr>
            <p:cNvPr id="13" name="Freeform 13"/>
            <p:cNvSpPr/>
            <p:nvPr/>
          </p:nvSpPr>
          <p:spPr>
            <a:xfrm>
              <a:off x="0" y="0"/>
              <a:ext cx="3657600" cy="1300003"/>
            </a:xfrm>
            <a:custGeom>
              <a:avLst/>
              <a:gdLst/>
              <a:ahLst/>
              <a:cxnLst/>
              <a:rect l="l" t="t" r="r" b="b"/>
              <a:pathLst>
                <a:path w="3657600" h="1300003">
                  <a:moveTo>
                    <a:pt x="0" y="0"/>
                  </a:moveTo>
                  <a:lnTo>
                    <a:pt x="3657600" y="0"/>
                  </a:lnTo>
                  <a:lnTo>
                    <a:pt x="3657600" y="1300003"/>
                  </a:lnTo>
                  <a:lnTo>
                    <a:pt x="0" y="1300003"/>
                  </a:lnTo>
                  <a:close/>
                </a:path>
              </a:pathLst>
            </a:custGeom>
            <a:blipFill>
              <a:blip r:embed="rId3">
                <a:alphaModFix amt="0"/>
              </a:blip>
              <a:stretch>
                <a:fillRect t="-4821" b="-4821"/>
              </a:stretch>
            </a:blipFill>
          </p:spPr>
          <p:txBody>
            <a:bodyPr/>
            <a:lstStyle/>
            <a:p>
              <a:pPr defTabSz="609630"/>
              <a:endParaRPr lang="en-US" sz="1200">
                <a:solidFill>
                  <a:prstClr val="black"/>
                </a:solidFill>
              </a:endParaRPr>
            </a:p>
          </p:txBody>
        </p:sp>
        <p:sp>
          <p:nvSpPr>
            <p:cNvPr id="14" name="TextBox 14"/>
            <p:cNvSpPr txBox="1"/>
            <p:nvPr/>
          </p:nvSpPr>
          <p:spPr>
            <a:xfrm>
              <a:off x="0" y="-57150"/>
              <a:ext cx="3657600" cy="1357150"/>
            </a:xfrm>
            <a:prstGeom prst="rect">
              <a:avLst/>
            </a:prstGeom>
          </p:spPr>
          <p:txBody>
            <a:bodyPr lIns="0" tIns="0" rIns="0" bIns="0" rtlCol="0" anchor="ctr"/>
            <a:lstStyle/>
            <a:p>
              <a:pPr algn="ctr" defTabSz="609630">
                <a:lnSpc>
                  <a:spcPts val="2160"/>
                </a:lnSpc>
              </a:pPr>
              <a:r>
                <a:rPr lang="en-US" b="1">
                  <a:solidFill>
                    <a:srgbClr val="5A1959"/>
                  </a:solidFill>
                  <a:ea typeface="Calibri (MS) Bold"/>
                  <a:cs typeface="Calibri (MS) Bold"/>
                  <a:sym typeface="Calibri (MS) Bold"/>
                </a:rPr>
                <a:t>~1–2 in 1,000,000</a:t>
              </a:r>
            </a:p>
          </p:txBody>
        </p:sp>
      </p:grpSp>
      <p:grpSp>
        <p:nvGrpSpPr>
          <p:cNvPr id="15" name="Group 15"/>
          <p:cNvGrpSpPr/>
          <p:nvPr/>
        </p:nvGrpSpPr>
        <p:grpSpPr>
          <a:xfrm>
            <a:off x="1124712" y="2510649"/>
            <a:ext cx="219456" cy="219456"/>
            <a:chOff x="0" y="0"/>
            <a:chExt cx="438912" cy="438912"/>
          </a:xfrm>
        </p:grpSpPr>
        <p:sp>
          <p:nvSpPr>
            <p:cNvPr id="16" name="Freeform 16"/>
            <p:cNvSpPr/>
            <p:nvPr/>
          </p:nvSpPr>
          <p:spPr>
            <a:xfrm>
              <a:off x="0" y="0"/>
              <a:ext cx="438912" cy="438912"/>
            </a:xfrm>
            <a:custGeom>
              <a:avLst/>
              <a:gdLst/>
              <a:ahLst/>
              <a:cxnLst/>
              <a:rect l="l" t="t" r="r" b="b"/>
              <a:pathLst>
                <a:path w="438912" h="438912">
                  <a:moveTo>
                    <a:pt x="0" y="219456"/>
                  </a:moveTo>
                  <a:cubicBezTo>
                    <a:pt x="0" y="98298"/>
                    <a:pt x="98298" y="0"/>
                    <a:pt x="219456" y="0"/>
                  </a:cubicBezTo>
                  <a:cubicBezTo>
                    <a:pt x="340614" y="0"/>
                    <a:pt x="438912" y="98298"/>
                    <a:pt x="438912" y="219456"/>
                  </a:cubicBezTo>
                  <a:cubicBezTo>
                    <a:pt x="438912" y="340614"/>
                    <a:pt x="340614" y="438912"/>
                    <a:pt x="219456" y="438912"/>
                  </a:cubicBezTo>
                  <a:cubicBezTo>
                    <a:pt x="98298" y="438912"/>
                    <a:pt x="0" y="340614"/>
                    <a:pt x="0" y="219456"/>
                  </a:cubicBezTo>
                  <a:close/>
                </a:path>
              </a:pathLst>
            </a:custGeom>
            <a:solidFill>
              <a:srgbClr val="5C6B62"/>
            </a:solidFill>
          </p:spPr>
          <p:txBody>
            <a:bodyPr/>
            <a:lstStyle/>
            <a:p>
              <a:pPr defTabSz="609630"/>
              <a:endParaRPr lang="en-US" sz="1200">
                <a:solidFill>
                  <a:prstClr val="black"/>
                </a:solidFill>
              </a:endParaRPr>
            </a:p>
          </p:txBody>
        </p:sp>
      </p:grpSp>
      <p:grpSp>
        <p:nvGrpSpPr>
          <p:cNvPr id="17" name="Group 17"/>
          <p:cNvGrpSpPr/>
          <p:nvPr/>
        </p:nvGrpSpPr>
        <p:grpSpPr>
          <a:xfrm>
            <a:off x="548641" y="2121057"/>
            <a:ext cx="3599999" cy="450000"/>
            <a:chOff x="0" y="0"/>
            <a:chExt cx="7199998" cy="900000"/>
          </a:xfrm>
        </p:grpSpPr>
        <p:sp>
          <p:nvSpPr>
            <p:cNvPr id="18" name="Freeform 18"/>
            <p:cNvSpPr/>
            <p:nvPr/>
          </p:nvSpPr>
          <p:spPr>
            <a:xfrm>
              <a:off x="0" y="0"/>
              <a:ext cx="7200000" cy="900002"/>
            </a:xfrm>
            <a:custGeom>
              <a:avLst/>
              <a:gdLst/>
              <a:ahLst/>
              <a:cxnLst/>
              <a:rect l="l" t="t" r="r" b="b"/>
              <a:pathLst>
                <a:path w="7200000" h="900002">
                  <a:moveTo>
                    <a:pt x="0" y="0"/>
                  </a:moveTo>
                  <a:lnTo>
                    <a:pt x="7200000" y="0"/>
                  </a:lnTo>
                  <a:lnTo>
                    <a:pt x="7200000" y="900002"/>
                  </a:lnTo>
                  <a:lnTo>
                    <a:pt x="0" y="900002"/>
                  </a:lnTo>
                  <a:close/>
                </a:path>
              </a:pathLst>
            </a:custGeom>
            <a:blipFill>
              <a:blip r:embed="rId3">
                <a:alphaModFix amt="0"/>
              </a:blip>
              <a:stretch>
                <a:fillRect t="-105880" b="-105879"/>
              </a:stretch>
            </a:blipFill>
          </p:spPr>
          <p:txBody>
            <a:bodyPr/>
            <a:lstStyle/>
            <a:p>
              <a:pPr defTabSz="609630"/>
              <a:endParaRPr lang="en-US" sz="1200">
                <a:solidFill>
                  <a:prstClr val="black"/>
                </a:solidFill>
              </a:endParaRPr>
            </a:p>
          </p:txBody>
        </p:sp>
        <p:sp>
          <p:nvSpPr>
            <p:cNvPr id="19" name="TextBox 19"/>
            <p:cNvSpPr txBox="1"/>
            <p:nvPr/>
          </p:nvSpPr>
          <p:spPr>
            <a:xfrm>
              <a:off x="0" y="-66675"/>
              <a:ext cx="7199998" cy="966675"/>
            </a:xfrm>
            <a:prstGeom prst="rect">
              <a:avLst/>
            </a:prstGeom>
          </p:spPr>
          <p:txBody>
            <a:bodyPr lIns="0" tIns="0" rIns="0" bIns="0" rtlCol="0" anchor="ctr"/>
            <a:lstStyle/>
            <a:p>
              <a:pPr defTabSz="609630">
                <a:lnSpc>
                  <a:spcPts val="2400"/>
                </a:lnSpc>
              </a:pPr>
              <a:r>
                <a:rPr lang="en-US" sz="2000" b="1">
                  <a:solidFill>
                    <a:srgbClr val="1C2B22"/>
                  </a:solidFill>
                  <a:ea typeface="Calibri (MS) Bold"/>
                  <a:cs typeface="Calibri (MS) Bold"/>
                  <a:sym typeface="Calibri (MS) Bold"/>
                </a:rPr>
                <a:t>Larger rare disease groups</a:t>
              </a:r>
            </a:p>
          </p:txBody>
        </p:sp>
      </p:grpSp>
      <p:grpSp>
        <p:nvGrpSpPr>
          <p:cNvPr id="20" name="Group 20"/>
          <p:cNvGrpSpPr/>
          <p:nvPr/>
        </p:nvGrpSpPr>
        <p:grpSpPr>
          <a:xfrm>
            <a:off x="548641" y="2715748"/>
            <a:ext cx="3599999" cy="750000"/>
            <a:chOff x="0" y="0"/>
            <a:chExt cx="7199998" cy="1500000"/>
          </a:xfrm>
        </p:grpSpPr>
        <p:sp>
          <p:nvSpPr>
            <p:cNvPr id="21" name="Freeform 21"/>
            <p:cNvSpPr/>
            <p:nvPr/>
          </p:nvSpPr>
          <p:spPr>
            <a:xfrm>
              <a:off x="0" y="0"/>
              <a:ext cx="7200000" cy="1500003"/>
            </a:xfrm>
            <a:custGeom>
              <a:avLst/>
              <a:gdLst/>
              <a:ahLst/>
              <a:cxnLst/>
              <a:rect l="l" t="t" r="r" b="b"/>
              <a:pathLst>
                <a:path w="7200000" h="1500003">
                  <a:moveTo>
                    <a:pt x="0" y="0"/>
                  </a:moveTo>
                  <a:lnTo>
                    <a:pt x="7200000" y="0"/>
                  </a:lnTo>
                  <a:lnTo>
                    <a:pt x="7200000" y="1500003"/>
                  </a:lnTo>
                  <a:lnTo>
                    <a:pt x="0" y="1500003"/>
                  </a:lnTo>
                  <a:close/>
                </a:path>
              </a:pathLst>
            </a:custGeom>
            <a:blipFill>
              <a:blip r:embed="rId3">
                <a:alphaModFix amt="0"/>
              </a:blip>
              <a:stretch>
                <a:fillRect t="-43528" b="-43527"/>
              </a:stretch>
            </a:blipFill>
          </p:spPr>
          <p:txBody>
            <a:bodyPr/>
            <a:lstStyle/>
            <a:p>
              <a:pPr defTabSz="609630"/>
              <a:endParaRPr lang="en-US" sz="1200">
                <a:solidFill>
                  <a:prstClr val="black"/>
                </a:solidFill>
              </a:endParaRPr>
            </a:p>
          </p:txBody>
        </p:sp>
        <p:sp>
          <p:nvSpPr>
            <p:cNvPr id="22" name="TextBox 22"/>
            <p:cNvSpPr txBox="1"/>
            <p:nvPr/>
          </p:nvSpPr>
          <p:spPr>
            <a:xfrm>
              <a:off x="0" y="-38100"/>
              <a:ext cx="7199998" cy="1538100"/>
            </a:xfrm>
            <a:prstGeom prst="rect">
              <a:avLst/>
            </a:prstGeom>
          </p:spPr>
          <p:txBody>
            <a:bodyPr lIns="0" tIns="0" rIns="0" bIns="0" rtlCol="0" anchor="ctr"/>
            <a:lstStyle/>
            <a:p>
              <a:pPr defTabSz="609630">
                <a:lnSpc>
                  <a:spcPts val="1920"/>
                </a:lnSpc>
              </a:pPr>
              <a:r>
                <a:rPr lang="en-US" sz="1600">
                  <a:solidFill>
                    <a:srgbClr val="5C6B62"/>
                  </a:solidFill>
                  <a:ea typeface="Calibri (MS)"/>
                  <a:cs typeface="Calibri (MS)"/>
                  <a:sym typeface="Calibri (MS)"/>
                </a:rPr>
                <a:t>GSD1a (~1/125,000)</a:t>
              </a:r>
            </a:p>
            <a:p>
              <a:pPr defTabSz="609630">
                <a:lnSpc>
                  <a:spcPts val="1920"/>
                </a:lnSpc>
              </a:pPr>
              <a:r>
                <a:rPr lang="en-US" sz="1600">
                  <a:solidFill>
                    <a:srgbClr val="5C6B62"/>
                  </a:solidFill>
                  <a:ea typeface="Calibri (MS)"/>
                  <a:cs typeface="Calibri (MS)"/>
                  <a:sym typeface="Calibri (MS)"/>
                </a:rPr>
                <a:t>PKU (~1/10,000–15,000)</a:t>
              </a:r>
            </a:p>
          </p:txBody>
        </p:sp>
      </p:grpSp>
      <p:grpSp>
        <p:nvGrpSpPr>
          <p:cNvPr id="23" name="Group 23"/>
          <p:cNvGrpSpPr/>
          <p:nvPr/>
        </p:nvGrpSpPr>
        <p:grpSpPr>
          <a:xfrm>
            <a:off x="10844784" y="2510649"/>
            <a:ext cx="219456" cy="219456"/>
            <a:chOff x="0" y="0"/>
            <a:chExt cx="438912" cy="438912"/>
          </a:xfrm>
        </p:grpSpPr>
        <p:sp>
          <p:nvSpPr>
            <p:cNvPr id="24" name="Freeform 24"/>
            <p:cNvSpPr/>
            <p:nvPr/>
          </p:nvSpPr>
          <p:spPr>
            <a:xfrm>
              <a:off x="0" y="0"/>
              <a:ext cx="438912" cy="438912"/>
            </a:xfrm>
            <a:custGeom>
              <a:avLst/>
              <a:gdLst/>
              <a:ahLst/>
              <a:cxnLst/>
              <a:rect l="l" t="t" r="r" b="b"/>
              <a:pathLst>
                <a:path w="438912" h="438912">
                  <a:moveTo>
                    <a:pt x="0" y="219456"/>
                  </a:moveTo>
                  <a:cubicBezTo>
                    <a:pt x="0" y="98298"/>
                    <a:pt x="98298" y="0"/>
                    <a:pt x="219456" y="0"/>
                  </a:cubicBezTo>
                  <a:cubicBezTo>
                    <a:pt x="340614" y="0"/>
                    <a:pt x="438912" y="98298"/>
                    <a:pt x="438912" y="219456"/>
                  </a:cubicBezTo>
                  <a:cubicBezTo>
                    <a:pt x="438912" y="340614"/>
                    <a:pt x="340614" y="438912"/>
                    <a:pt x="219456" y="438912"/>
                  </a:cubicBezTo>
                  <a:cubicBezTo>
                    <a:pt x="98298" y="438912"/>
                    <a:pt x="0" y="340614"/>
                    <a:pt x="0" y="219456"/>
                  </a:cubicBezTo>
                  <a:close/>
                </a:path>
              </a:pathLst>
            </a:custGeom>
            <a:solidFill>
              <a:srgbClr val="5C6B62"/>
            </a:solidFill>
          </p:spPr>
          <p:txBody>
            <a:bodyPr/>
            <a:lstStyle/>
            <a:p>
              <a:pPr defTabSz="609630"/>
              <a:endParaRPr lang="en-US" sz="1200">
                <a:solidFill>
                  <a:prstClr val="black"/>
                </a:solidFill>
              </a:endParaRPr>
            </a:p>
          </p:txBody>
        </p:sp>
      </p:grpSp>
      <p:grpSp>
        <p:nvGrpSpPr>
          <p:cNvPr id="25" name="Group 25"/>
          <p:cNvGrpSpPr/>
          <p:nvPr/>
        </p:nvGrpSpPr>
        <p:grpSpPr>
          <a:xfrm>
            <a:off x="8040313" y="2121057"/>
            <a:ext cx="3599999" cy="450000"/>
            <a:chOff x="0" y="0"/>
            <a:chExt cx="7199998" cy="900000"/>
          </a:xfrm>
        </p:grpSpPr>
        <p:sp>
          <p:nvSpPr>
            <p:cNvPr id="26" name="Freeform 26"/>
            <p:cNvSpPr/>
            <p:nvPr/>
          </p:nvSpPr>
          <p:spPr>
            <a:xfrm>
              <a:off x="0" y="0"/>
              <a:ext cx="7200000" cy="900002"/>
            </a:xfrm>
            <a:custGeom>
              <a:avLst/>
              <a:gdLst/>
              <a:ahLst/>
              <a:cxnLst/>
              <a:rect l="l" t="t" r="r" b="b"/>
              <a:pathLst>
                <a:path w="7200000" h="900002">
                  <a:moveTo>
                    <a:pt x="0" y="0"/>
                  </a:moveTo>
                  <a:lnTo>
                    <a:pt x="7200000" y="0"/>
                  </a:lnTo>
                  <a:lnTo>
                    <a:pt x="7200000" y="900002"/>
                  </a:lnTo>
                  <a:lnTo>
                    <a:pt x="0" y="900002"/>
                  </a:lnTo>
                  <a:close/>
                </a:path>
              </a:pathLst>
            </a:custGeom>
            <a:blipFill>
              <a:blip r:embed="rId3">
                <a:alphaModFix amt="0"/>
              </a:blip>
              <a:stretch>
                <a:fillRect t="-105880" b="-105879"/>
              </a:stretch>
            </a:blipFill>
          </p:spPr>
          <p:txBody>
            <a:bodyPr/>
            <a:lstStyle/>
            <a:p>
              <a:pPr defTabSz="609630"/>
              <a:endParaRPr lang="en-US" sz="1200">
                <a:solidFill>
                  <a:prstClr val="black"/>
                </a:solidFill>
              </a:endParaRPr>
            </a:p>
          </p:txBody>
        </p:sp>
        <p:sp>
          <p:nvSpPr>
            <p:cNvPr id="27" name="TextBox 27"/>
            <p:cNvSpPr txBox="1"/>
            <p:nvPr/>
          </p:nvSpPr>
          <p:spPr>
            <a:xfrm>
              <a:off x="0" y="-66675"/>
              <a:ext cx="7199998" cy="966675"/>
            </a:xfrm>
            <a:prstGeom prst="rect">
              <a:avLst/>
            </a:prstGeom>
          </p:spPr>
          <p:txBody>
            <a:bodyPr lIns="0" tIns="0" rIns="0" bIns="0" rtlCol="0" anchor="ctr"/>
            <a:lstStyle/>
            <a:p>
              <a:pPr algn="r" defTabSz="609630">
                <a:lnSpc>
                  <a:spcPts val="2400"/>
                </a:lnSpc>
              </a:pPr>
              <a:r>
                <a:rPr lang="en-US" sz="2000" b="1">
                  <a:solidFill>
                    <a:srgbClr val="1C2B22"/>
                  </a:solidFill>
                  <a:ea typeface="Calibri (MS) Bold"/>
                  <a:cs typeface="Calibri (MS) Bold"/>
                  <a:sym typeface="Calibri (MS) Bold"/>
                </a:rPr>
                <a:t>N-of-1 / bespoke therapies</a:t>
              </a:r>
            </a:p>
          </p:txBody>
        </p:sp>
      </p:grpSp>
      <p:grpSp>
        <p:nvGrpSpPr>
          <p:cNvPr id="28" name="Group 28"/>
          <p:cNvGrpSpPr/>
          <p:nvPr/>
        </p:nvGrpSpPr>
        <p:grpSpPr>
          <a:xfrm>
            <a:off x="8040313" y="2715748"/>
            <a:ext cx="3599999" cy="750000"/>
            <a:chOff x="0" y="0"/>
            <a:chExt cx="7199998" cy="1500000"/>
          </a:xfrm>
        </p:grpSpPr>
        <p:sp>
          <p:nvSpPr>
            <p:cNvPr id="29" name="Freeform 29"/>
            <p:cNvSpPr/>
            <p:nvPr/>
          </p:nvSpPr>
          <p:spPr>
            <a:xfrm>
              <a:off x="0" y="0"/>
              <a:ext cx="7200000" cy="1500003"/>
            </a:xfrm>
            <a:custGeom>
              <a:avLst/>
              <a:gdLst/>
              <a:ahLst/>
              <a:cxnLst/>
              <a:rect l="l" t="t" r="r" b="b"/>
              <a:pathLst>
                <a:path w="7200000" h="1500003">
                  <a:moveTo>
                    <a:pt x="0" y="0"/>
                  </a:moveTo>
                  <a:lnTo>
                    <a:pt x="7200000" y="0"/>
                  </a:lnTo>
                  <a:lnTo>
                    <a:pt x="7200000" y="1500003"/>
                  </a:lnTo>
                  <a:lnTo>
                    <a:pt x="0" y="1500003"/>
                  </a:lnTo>
                  <a:close/>
                </a:path>
              </a:pathLst>
            </a:custGeom>
            <a:blipFill>
              <a:blip r:embed="rId3">
                <a:alphaModFix amt="0"/>
              </a:blip>
              <a:stretch>
                <a:fillRect t="-43528" b="-43527"/>
              </a:stretch>
            </a:blipFill>
          </p:spPr>
          <p:txBody>
            <a:bodyPr/>
            <a:lstStyle/>
            <a:p>
              <a:pPr defTabSz="609630"/>
              <a:endParaRPr lang="en-US" sz="1200">
                <a:solidFill>
                  <a:prstClr val="black"/>
                </a:solidFill>
              </a:endParaRPr>
            </a:p>
          </p:txBody>
        </p:sp>
        <p:sp>
          <p:nvSpPr>
            <p:cNvPr id="30" name="TextBox 30"/>
            <p:cNvSpPr txBox="1"/>
            <p:nvPr/>
          </p:nvSpPr>
          <p:spPr>
            <a:xfrm>
              <a:off x="0" y="-38100"/>
              <a:ext cx="7199998" cy="1538100"/>
            </a:xfrm>
            <a:prstGeom prst="rect">
              <a:avLst/>
            </a:prstGeom>
          </p:spPr>
          <p:txBody>
            <a:bodyPr lIns="0" tIns="0" rIns="0" bIns="0" rtlCol="0" anchor="ctr"/>
            <a:lstStyle/>
            <a:p>
              <a:pPr algn="r" defTabSz="609630">
                <a:lnSpc>
                  <a:spcPts val="1920"/>
                </a:lnSpc>
              </a:pPr>
              <a:r>
                <a:rPr lang="en-US" sz="1600">
                  <a:solidFill>
                    <a:srgbClr val="5C6B62"/>
                  </a:solidFill>
                  <a:ea typeface="Calibri (MS)"/>
                  <a:cs typeface="Calibri (MS)"/>
                  <a:sym typeface="Calibri (MS)"/>
                </a:rPr>
                <a:t>Bespoke ASOs and</a:t>
              </a:r>
            </a:p>
            <a:p>
              <a:pPr algn="r" defTabSz="609630">
                <a:lnSpc>
                  <a:spcPts val="1920"/>
                </a:lnSpc>
              </a:pPr>
              <a:r>
                <a:rPr lang="en-US" sz="1600">
                  <a:solidFill>
                    <a:srgbClr val="5C6B62"/>
                  </a:solidFill>
                  <a:ea typeface="Calibri (MS)"/>
                  <a:cs typeface="Calibri (MS)"/>
                  <a:sym typeface="Calibri (MS)"/>
                </a:rPr>
                <a:t>gene-editing programs</a:t>
              </a:r>
            </a:p>
          </p:txBody>
        </p:sp>
      </p:grpSp>
      <p:grpSp>
        <p:nvGrpSpPr>
          <p:cNvPr id="31" name="Group 31"/>
          <p:cNvGrpSpPr/>
          <p:nvPr/>
        </p:nvGrpSpPr>
        <p:grpSpPr>
          <a:xfrm>
            <a:off x="548640" y="3683267"/>
            <a:ext cx="11091672" cy="2182501"/>
            <a:chOff x="0" y="0"/>
            <a:chExt cx="22183344" cy="4365003"/>
          </a:xfrm>
        </p:grpSpPr>
        <p:grpSp>
          <p:nvGrpSpPr>
            <p:cNvPr id="32" name="Group 32"/>
            <p:cNvGrpSpPr/>
            <p:nvPr/>
          </p:nvGrpSpPr>
          <p:grpSpPr>
            <a:xfrm>
              <a:off x="0" y="0"/>
              <a:ext cx="10698480" cy="4365003"/>
              <a:chOff x="0" y="0"/>
              <a:chExt cx="10698480" cy="4365003"/>
            </a:xfrm>
          </p:grpSpPr>
          <p:sp>
            <p:nvSpPr>
              <p:cNvPr id="33" name="Freeform 33"/>
              <p:cNvSpPr/>
              <p:nvPr/>
            </p:nvSpPr>
            <p:spPr>
              <a:xfrm>
                <a:off x="0" y="0"/>
                <a:ext cx="10698480" cy="4364968"/>
              </a:xfrm>
              <a:custGeom>
                <a:avLst/>
                <a:gdLst/>
                <a:ahLst/>
                <a:cxnLst/>
                <a:rect l="l" t="t" r="r" b="b"/>
                <a:pathLst>
                  <a:path w="10698480" h="4364968">
                    <a:moveTo>
                      <a:pt x="0" y="162380"/>
                    </a:moveTo>
                    <a:cubicBezTo>
                      <a:pt x="0" y="72759"/>
                      <a:pt x="80010" y="0"/>
                      <a:pt x="178562" y="0"/>
                    </a:cubicBezTo>
                    <a:lnTo>
                      <a:pt x="10519918" y="0"/>
                    </a:lnTo>
                    <a:cubicBezTo>
                      <a:pt x="10618598" y="0"/>
                      <a:pt x="10698480" y="72759"/>
                      <a:pt x="10698480" y="162380"/>
                    </a:cubicBezTo>
                    <a:lnTo>
                      <a:pt x="10698480" y="4202588"/>
                    </a:lnTo>
                    <a:cubicBezTo>
                      <a:pt x="10698480" y="4292324"/>
                      <a:pt x="10618470" y="4364968"/>
                      <a:pt x="10519918" y="4364968"/>
                    </a:cubicBezTo>
                    <a:lnTo>
                      <a:pt x="178562" y="4364968"/>
                    </a:lnTo>
                    <a:cubicBezTo>
                      <a:pt x="80010" y="4364968"/>
                      <a:pt x="0" y="4292324"/>
                      <a:pt x="0" y="4202588"/>
                    </a:cubicBezTo>
                    <a:close/>
                  </a:path>
                </a:pathLst>
              </a:custGeom>
              <a:solidFill>
                <a:srgbClr val="E7F4EC"/>
              </a:solidFill>
            </p:spPr>
            <p:txBody>
              <a:bodyPr/>
              <a:lstStyle/>
              <a:p>
                <a:pPr defTabSz="609630"/>
                <a:endParaRPr lang="en-US" sz="1200">
                  <a:solidFill>
                    <a:prstClr val="black"/>
                  </a:solidFill>
                </a:endParaRPr>
              </a:p>
            </p:txBody>
          </p:sp>
        </p:grpSp>
        <p:grpSp>
          <p:nvGrpSpPr>
            <p:cNvPr id="34" name="Group 34"/>
            <p:cNvGrpSpPr/>
            <p:nvPr/>
          </p:nvGrpSpPr>
          <p:grpSpPr>
            <a:xfrm>
              <a:off x="11064240" y="0"/>
              <a:ext cx="11119104" cy="4365003"/>
              <a:chOff x="0" y="0"/>
              <a:chExt cx="11119104" cy="4365003"/>
            </a:xfrm>
          </p:grpSpPr>
          <p:sp>
            <p:nvSpPr>
              <p:cNvPr id="35" name="Freeform 35"/>
              <p:cNvSpPr/>
              <p:nvPr/>
            </p:nvSpPr>
            <p:spPr>
              <a:xfrm>
                <a:off x="0" y="0"/>
                <a:ext cx="11119104" cy="4364968"/>
              </a:xfrm>
              <a:custGeom>
                <a:avLst/>
                <a:gdLst/>
                <a:ahLst/>
                <a:cxnLst/>
                <a:rect l="l" t="t" r="r" b="b"/>
                <a:pathLst>
                  <a:path w="11119104" h="4364968">
                    <a:moveTo>
                      <a:pt x="0" y="162380"/>
                    </a:moveTo>
                    <a:cubicBezTo>
                      <a:pt x="0" y="72759"/>
                      <a:pt x="80010" y="0"/>
                      <a:pt x="178562" y="0"/>
                    </a:cubicBezTo>
                    <a:lnTo>
                      <a:pt x="10940542" y="0"/>
                    </a:lnTo>
                    <a:cubicBezTo>
                      <a:pt x="11039222" y="0"/>
                      <a:pt x="11119104" y="72759"/>
                      <a:pt x="11119104" y="162380"/>
                    </a:cubicBezTo>
                    <a:lnTo>
                      <a:pt x="11119104" y="4202588"/>
                    </a:lnTo>
                    <a:cubicBezTo>
                      <a:pt x="11119104" y="4292324"/>
                      <a:pt x="11039094" y="4364968"/>
                      <a:pt x="10940542" y="4364968"/>
                    </a:cubicBezTo>
                    <a:lnTo>
                      <a:pt x="178562" y="4364968"/>
                    </a:lnTo>
                    <a:cubicBezTo>
                      <a:pt x="80010" y="4364968"/>
                      <a:pt x="0" y="4292324"/>
                      <a:pt x="0" y="4202588"/>
                    </a:cubicBezTo>
                    <a:close/>
                  </a:path>
                </a:pathLst>
              </a:custGeom>
              <a:solidFill>
                <a:srgbClr val="F3E7F3"/>
              </a:solidFill>
            </p:spPr>
            <p:txBody>
              <a:bodyPr/>
              <a:lstStyle/>
              <a:p>
                <a:pPr defTabSz="609630"/>
                <a:endParaRPr lang="en-US" sz="1200">
                  <a:solidFill>
                    <a:prstClr val="black"/>
                  </a:solidFill>
                </a:endParaRPr>
              </a:p>
            </p:txBody>
          </p:sp>
        </p:grpSp>
      </p:grpSp>
      <p:grpSp>
        <p:nvGrpSpPr>
          <p:cNvPr id="36" name="Group 36"/>
          <p:cNvGrpSpPr/>
          <p:nvPr/>
        </p:nvGrpSpPr>
        <p:grpSpPr>
          <a:xfrm>
            <a:off x="815340" y="3234991"/>
            <a:ext cx="4800600" cy="1661488"/>
            <a:chOff x="0" y="0"/>
            <a:chExt cx="9601200" cy="3322976"/>
          </a:xfrm>
        </p:grpSpPr>
        <p:sp>
          <p:nvSpPr>
            <p:cNvPr id="37" name="Freeform 37"/>
            <p:cNvSpPr/>
            <p:nvPr/>
          </p:nvSpPr>
          <p:spPr>
            <a:xfrm>
              <a:off x="0" y="0"/>
              <a:ext cx="9601200" cy="3322978"/>
            </a:xfrm>
            <a:custGeom>
              <a:avLst/>
              <a:gdLst/>
              <a:ahLst/>
              <a:cxnLst/>
              <a:rect l="l" t="t" r="r" b="b"/>
              <a:pathLst>
                <a:path w="9601200" h="3322978">
                  <a:moveTo>
                    <a:pt x="0" y="0"/>
                  </a:moveTo>
                  <a:lnTo>
                    <a:pt x="9601200" y="0"/>
                  </a:lnTo>
                  <a:lnTo>
                    <a:pt x="9601200" y="3322978"/>
                  </a:lnTo>
                  <a:lnTo>
                    <a:pt x="0" y="3322978"/>
                  </a:lnTo>
                  <a:close/>
                </a:path>
              </a:pathLst>
            </a:custGeom>
            <a:blipFill>
              <a:blip r:embed="rId3">
                <a:alphaModFix amt="0"/>
              </a:blip>
              <a:stretch>
                <a:fillRect t="-42756" b="30159"/>
              </a:stretch>
            </a:blipFill>
          </p:spPr>
          <p:txBody>
            <a:bodyPr/>
            <a:lstStyle/>
            <a:p>
              <a:pPr defTabSz="609630"/>
              <a:endParaRPr lang="en-US" sz="1200">
                <a:solidFill>
                  <a:prstClr val="black"/>
                </a:solidFill>
              </a:endParaRPr>
            </a:p>
          </p:txBody>
        </p:sp>
        <p:sp>
          <p:nvSpPr>
            <p:cNvPr id="38" name="TextBox 38"/>
            <p:cNvSpPr txBox="1"/>
            <p:nvPr/>
          </p:nvSpPr>
          <p:spPr>
            <a:xfrm>
              <a:off x="0" y="-9525"/>
              <a:ext cx="9601200" cy="3332501"/>
            </a:xfrm>
            <a:prstGeom prst="rect">
              <a:avLst/>
            </a:prstGeom>
          </p:spPr>
          <p:txBody>
            <a:bodyPr lIns="0" tIns="0" rIns="0" bIns="0" rtlCol="0" anchor="ctr"/>
            <a:lstStyle/>
            <a:p>
              <a:pPr defTabSz="609630">
                <a:lnSpc>
                  <a:spcPts val="2560"/>
                </a:lnSpc>
              </a:pPr>
              <a:r>
                <a:rPr lang="en-US" sz="2133" b="1">
                  <a:solidFill>
                    <a:srgbClr val="0B3B22"/>
                  </a:solidFill>
                  <a:ea typeface="Cambria Bold"/>
                  <a:cs typeface="Cambria Bold"/>
                  <a:sym typeface="Cambria Bold"/>
                </a:rPr>
                <a:t>A platform, not just a program</a:t>
              </a:r>
            </a:p>
          </p:txBody>
        </p:sp>
      </p:grpSp>
      <p:grpSp>
        <p:nvGrpSpPr>
          <p:cNvPr id="39" name="Group 39"/>
          <p:cNvGrpSpPr/>
          <p:nvPr/>
        </p:nvGrpSpPr>
        <p:grpSpPr>
          <a:xfrm>
            <a:off x="815340" y="4177668"/>
            <a:ext cx="4800600" cy="1650000"/>
            <a:chOff x="0" y="0"/>
            <a:chExt cx="9601200" cy="3300000"/>
          </a:xfrm>
        </p:grpSpPr>
        <p:sp>
          <p:nvSpPr>
            <p:cNvPr id="40" name="Freeform 40"/>
            <p:cNvSpPr/>
            <p:nvPr/>
          </p:nvSpPr>
          <p:spPr>
            <a:xfrm>
              <a:off x="0" y="0"/>
              <a:ext cx="9601200" cy="3299994"/>
            </a:xfrm>
            <a:custGeom>
              <a:avLst/>
              <a:gdLst/>
              <a:ahLst/>
              <a:cxnLst/>
              <a:rect l="l" t="t" r="r" b="b"/>
              <a:pathLst>
                <a:path w="9601200" h="3299994">
                  <a:moveTo>
                    <a:pt x="0" y="0"/>
                  </a:moveTo>
                  <a:lnTo>
                    <a:pt x="9601200" y="0"/>
                  </a:lnTo>
                  <a:lnTo>
                    <a:pt x="9601200" y="3299994"/>
                  </a:lnTo>
                  <a:lnTo>
                    <a:pt x="0" y="3299994"/>
                  </a:lnTo>
                  <a:close/>
                </a:path>
              </a:pathLst>
            </a:custGeom>
            <a:blipFill>
              <a:blip r:embed="rId3">
                <a:alphaModFix amt="0"/>
              </a:blip>
              <a:stretch>
                <a:fillRect t="-6690" b="-6691"/>
              </a:stretch>
            </a:blipFill>
          </p:spPr>
          <p:txBody>
            <a:bodyPr/>
            <a:lstStyle/>
            <a:p>
              <a:pPr defTabSz="609630"/>
              <a:endParaRPr lang="en-US" sz="1200">
                <a:solidFill>
                  <a:prstClr val="black"/>
                </a:solidFill>
              </a:endParaRPr>
            </a:p>
          </p:txBody>
        </p:sp>
        <p:sp>
          <p:nvSpPr>
            <p:cNvPr id="41" name="TextBox 41"/>
            <p:cNvSpPr txBox="1"/>
            <p:nvPr/>
          </p:nvSpPr>
          <p:spPr>
            <a:xfrm>
              <a:off x="0" y="-76200"/>
              <a:ext cx="9601200" cy="3376200"/>
            </a:xfrm>
            <a:prstGeom prst="rect">
              <a:avLst/>
            </a:prstGeom>
          </p:spPr>
          <p:txBody>
            <a:bodyPr lIns="0" tIns="0" rIns="0" bIns="0" rtlCol="0" anchor="ctr"/>
            <a:lstStyle/>
            <a:p>
              <a:pPr defTabSz="609630">
                <a:lnSpc>
                  <a:spcPts val="2583"/>
                </a:lnSpc>
              </a:pPr>
              <a:r>
                <a:rPr lang="en-US" sz="2067">
                  <a:solidFill>
                    <a:srgbClr val="0B3B22"/>
                  </a:solidFill>
                  <a:ea typeface="Calibri (MS)"/>
                  <a:cs typeface="Calibri (MS)"/>
                  <a:sym typeface="Calibri (MS)"/>
                </a:rPr>
                <a:t>SLC37A4/G6PT shares a pathway with GSD1a's G6PC1, and the immune mechanism overlaps with other neutropenia syndromes.</a:t>
              </a:r>
            </a:p>
          </p:txBody>
        </p:sp>
      </p:grpSp>
      <p:grpSp>
        <p:nvGrpSpPr>
          <p:cNvPr id="42" name="Group 42"/>
          <p:cNvGrpSpPr/>
          <p:nvPr/>
        </p:nvGrpSpPr>
        <p:grpSpPr>
          <a:xfrm>
            <a:off x="6347460" y="3293063"/>
            <a:ext cx="5029200" cy="1661483"/>
            <a:chOff x="0" y="0"/>
            <a:chExt cx="10058400" cy="3322965"/>
          </a:xfrm>
        </p:grpSpPr>
        <p:sp>
          <p:nvSpPr>
            <p:cNvPr id="43" name="Freeform 43"/>
            <p:cNvSpPr/>
            <p:nvPr/>
          </p:nvSpPr>
          <p:spPr>
            <a:xfrm>
              <a:off x="0" y="0"/>
              <a:ext cx="10058400" cy="3322967"/>
            </a:xfrm>
            <a:custGeom>
              <a:avLst/>
              <a:gdLst/>
              <a:ahLst/>
              <a:cxnLst/>
              <a:rect l="l" t="t" r="r" b="b"/>
              <a:pathLst>
                <a:path w="10058400" h="3322967">
                  <a:moveTo>
                    <a:pt x="0" y="0"/>
                  </a:moveTo>
                  <a:lnTo>
                    <a:pt x="10058400" y="0"/>
                  </a:lnTo>
                  <a:lnTo>
                    <a:pt x="10058400" y="3322967"/>
                  </a:lnTo>
                  <a:lnTo>
                    <a:pt x="0" y="3322967"/>
                  </a:lnTo>
                  <a:close/>
                </a:path>
              </a:pathLst>
            </a:custGeom>
            <a:blipFill>
              <a:blip r:embed="rId3">
                <a:alphaModFix amt="0"/>
              </a:blip>
              <a:stretch>
                <a:fillRect t="-45437" b="27477"/>
              </a:stretch>
            </a:blipFill>
          </p:spPr>
          <p:txBody>
            <a:bodyPr/>
            <a:lstStyle/>
            <a:p>
              <a:pPr defTabSz="609630"/>
              <a:endParaRPr lang="en-US" sz="1200">
                <a:solidFill>
                  <a:prstClr val="black"/>
                </a:solidFill>
              </a:endParaRPr>
            </a:p>
          </p:txBody>
        </p:sp>
        <p:sp>
          <p:nvSpPr>
            <p:cNvPr id="44" name="TextBox 44"/>
            <p:cNvSpPr txBox="1"/>
            <p:nvPr/>
          </p:nvSpPr>
          <p:spPr>
            <a:xfrm>
              <a:off x="0" y="-9525"/>
              <a:ext cx="10058400" cy="3332490"/>
            </a:xfrm>
            <a:prstGeom prst="rect">
              <a:avLst/>
            </a:prstGeom>
          </p:spPr>
          <p:txBody>
            <a:bodyPr lIns="0" tIns="0" rIns="0" bIns="0" rtlCol="0" anchor="ctr"/>
            <a:lstStyle/>
            <a:p>
              <a:pPr defTabSz="609630">
                <a:lnSpc>
                  <a:spcPts val="2560"/>
                </a:lnSpc>
              </a:pPr>
              <a:r>
                <a:rPr lang="en-US" sz="2133" b="1">
                  <a:solidFill>
                    <a:srgbClr val="5A1959"/>
                  </a:solidFill>
                  <a:ea typeface="Cambria Bold"/>
                  <a:cs typeface="Cambria Bold"/>
                  <a:sym typeface="Cambria Bold"/>
                </a:rPr>
                <a:t>Basket-trial ready</a:t>
              </a:r>
            </a:p>
          </p:txBody>
        </p:sp>
      </p:grpSp>
      <p:grpSp>
        <p:nvGrpSpPr>
          <p:cNvPr id="45" name="Group 45"/>
          <p:cNvGrpSpPr/>
          <p:nvPr/>
        </p:nvGrpSpPr>
        <p:grpSpPr>
          <a:xfrm>
            <a:off x="6347460" y="4177668"/>
            <a:ext cx="5029200" cy="1650000"/>
            <a:chOff x="0" y="0"/>
            <a:chExt cx="10058400" cy="3300000"/>
          </a:xfrm>
        </p:grpSpPr>
        <p:sp>
          <p:nvSpPr>
            <p:cNvPr id="46" name="Freeform 46"/>
            <p:cNvSpPr/>
            <p:nvPr/>
          </p:nvSpPr>
          <p:spPr>
            <a:xfrm>
              <a:off x="0" y="0"/>
              <a:ext cx="10058400" cy="3299994"/>
            </a:xfrm>
            <a:custGeom>
              <a:avLst/>
              <a:gdLst/>
              <a:ahLst/>
              <a:cxnLst/>
              <a:rect l="l" t="t" r="r" b="b"/>
              <a:pathLst>
                <a:path w="10058400" h="3299994">
                  <a:moveTo>
                    <a:pt x="0" y="0"/>
                  </a:moveTo>
                  <a:lnTo>
                    <a:pt x="10058400" y="0"/>
                  </a:lnTo>
                  <a:lnTo>
                    <a:pt x="10058400" y="3299994"/>
                  </a:lnTo>
                  <a:lnTo>
                    <a:pt x="0" y="3299994"/>
                  </a:lnTo>
                  <a:close/>
                </a:path>
              </a:pathLst>
            </a:custGeom>
            <a:blipFill>
              <a:blip r:embed="rId3">
                <a:alphaModFix amt="0"/>
              </a:blip>
              <a:stretch>
                <a:fillRect t="-9390" b="-9390"/>
              </a:stretch>
            </a:blipFill>
          </p:spPr>
          <p:txBody>
            <a:bodyPr/>
            <a:lstStyle/>
            <a:p>
              <a:pPr defTabSz="609630"/>
              <a:endParaRPr lang="en-US" sz="1200">
                <a:solidFill>
                  <a:prstClr val="black"/>
                </a:solidFill>
              </a:endParaRPr>
            </a:p>
          </p:txBody>
        </p:sp>
        <p:sp>
          <p:nvSpPr>
            <p:cNvPr id="47" name="TextBox 47"/>
            <p:cNvSpPr txBox="1"/>
            <p:nvPr/>
          </p:nvSpPr>
          <p:spPr>
            <a:xfrm>
              <a:off x="0" y="-76200"/>
              <a:ext cx="10058400" cy="3376200"/>
            </a:xfrm>
            <a:prstGeom prst="rect">
              <a:avLst/>
            </a:prstGeom>
          </p:spPr>
          <p:txBody>
            <a:bodyPr lIns="0" tIns="0" rIns="0" bIns="0" rtlCol="0" anchor="ctr"/>
            <a:lstStyle/>
            <a:p>
              <a:pPr defTabSz="609630">
                <a:lnSpc>
                  <a:spcPts val="2583"/>
                </a:lnSpc>
              </a:pPr>
              <a:r>
                <a:rPr lang="en-US" sz="2067">
                  <a:solidFill>
                    <a:srgbClr val="5A1959"/>
                  </a:solidFill>
                  <a:ea typeface="Calibri (MS)"/>
                  <a:cs typeface="Calibri (MS)"/>
                  <a:sym typeface="Calibri (MS)"/>
                </a:rPr>
                <a:t>Shared biomarkers with related ultra-rare cohorts open a path to a multi-indication basket trial — improving enrollment and power.</a:t>
              </a:r>
            </a:p>
          </p:txBody>
        </p:sp>
      </p:grpSp>
      <p:grpSp>
        <p:nvGrpSpPr>
          <p:cNvPr id="48" name="Group 48"/>
          <p:cNvGrpSpPr/>
          <p:nvPr/>
        </p:nvGrpSpPr>
        <p:grpSpPr>
          <a:xfrm>
            <a:off x="548640" y="5992295"/>
            <a:ext cx="11091672" cy="449999"/>
            <a:chOff x="0" y="0"/>
            <a:chExt cx="22183344" cy="899998"/>
          </a:xfrm>
        </p:grpSpPr>
        <p:sp>
          <p:nvSpPr>
            <p:cNvPr id="49" name="Freeform 49"/>
            <p:cNvSpPr/>
            <p:nvPr/>
          </p:nvSpPr>
          <p:spPr>
            <a:xfrm>
              <a:off x="0" y="0"/>
              <a:ext cx="22183344" cy="900000"/>
            </a:xfrm>
            <a:custGeom>
              <a:avLst/>
              <a:gdLst/>
              <a:ahLst/>
              <a:cxnLst/>
              <a:rect l="l" t="t" r="r" b="b"/>
              <a:pathLst>
                <a:path w="22183344" h="900000">
                  <a:moveTo>
                    <a:pt x="0" y="0"/>
                  </a:moveTo>
                  <a:lnTo>
                    <a:pt x="22183344" y="0"/>
                  </a:lnTo>
                  <a:lnTo>
                    <a:pt x="22183344" y="900000"/>
                  </a:lnTo>
                  <a:lnTo>
                    <a:pt x="0" y="900000"/>
                  </a:lnTo>
                  <a:close/>
                </a:path>
              </a:pathLst>
            </a:custGeom>
            <a:blipFill>
              <a:blip r:embed="rId3">
                <a:alphaModFix amt="0"/>
              </a:blip>
              <a:stretch>
                <a:fillRect t="-430270" b="-430270"/>
              </a:stretch>
            </a:blipFill>
          </p:spPr>
          <p:txBody>
            <a:bodyPr/>
            <a:lstStyle/>
            <a:p>
              <a:pPr defTabSz="609630"/>
              <a:endParaRPr lang="en-US" sz="1200">
                <a:solidFill>
                  <a:prstClr val="black"/>
                </a:solidFill>
              </a:endParaRPr>
            </a:p>
          </p:txBody>
        </p:sp>
        <p:sp>
          <p:nvSpPr>
            <p:cNvPr id="50" name="TextBox 50"/>
            <p:cNvSpPr txBox="1"/>
            <p:nvPr/>
          </p:nvSpPr>
          <p:spPr>
            <a:xfrm>
              <a:off x="0" y="-66675"/>
              <a:ext cx="22183344" cy="966673"/>
            </a:xfrm>
            <a:prstGeom prst="rect">
              <a:avLst/>
            </a:prstGeom>
          </p:spPr>
          <p:txBody>
            <a:bodyPr lIns="0" tIns="0" rIns="0" bIns="0" rtlCol="0" anchor="ctr"/>
            <a:lstStyle/>
            <a:p>
              <a:pPr algn="ctr" defTabSz="609630">
                <a:lnSpc>
                  <a:spcPts val="2640"/>
                </a:lnSpc>
              </a:pPr>
              <a:r>
                <a:rPr lang="en-US" sz="2200" b="1" i="1">
                  <a:solidFill>
                    <a:srgbClr val="1C2B22"/>
                  </a:solidFill>
                  <a:ea typeface="Calibri (MS) Bold Italics"/>
                  <a:cs typeface="Calibri (MS) Bold Italics"/>
                  <a:sym typeface="Calibri (MS) Bold Italics"/>
                </a:rPr>
                <a:t>Small population, shared biology: GSD1b doesn't have to stand alone.</a:t>
              </a:r>
            </a:p>
          </p:txBody>
        </p:sp>
      </p:grpSp>
      <p:grpSp>
        <p:nvGrpSpPr>
          <p:cNvPr id="51" name="Group 51"/>
          <p:cNvGrpSpPr/>
          <p:nvPr/>
        </p:nvGrpSpPr>
        <p:grpSpPr>
          <a:xfrm>
            <a:off x="457200" y="6519672"/>
            <a:ext cx="7315200" cy="274320"/>
            <a:chOff x="0" y="0"/>
            <a:chExt cx="14630400" cy="548640"/>
          </a:xfrm>
        </p:grpSpPr>
        <p:sp>
          <p:nvSpPr>
            <p:cNvPr id="52" name="Freeform 52"/>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endParaRPr>
            </a:p>
          </p:txBody>
        </p:sp>
        <p:sp>
          <p:nvSpPr>
            <p:cNvPr id="53" name="TextBox 53"/>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5C6B62"/>
                  </a:solidFill>
                  <a:ea typeface="Calibri (MS)"/>
                  <a:cs typeface="Calibri (MS)"/>
                  <a:sym typeface="Calibri (MS)"/>
                </a:rPr>
                <a:t>Sophie's Hope Foundation  •  cureGSD1b</a:t>
              </a:r>
            </a:p>
          </p:txBody>
        </p:sp>
      </p:grpSp>
      <p:grpSp>
        <p:nvGrpSpPr>
          <p:cNvPr id="54" name="Group 54"/>
          <p:cNvGrpSpPr/>
          <p:nvPr/>
        </p:nvGrpSpPr>
        <p:grpSpPr>
          <a:xfrm>
            <a:off x="11457432" y="6519672"/>
            <a:ext cx="365760" cy="274320"/>
            <a:chOff x="0" y="0"/>
            <a:chExt cx="731520" cy="548640"/>
          </a:xfrm>
        </p:grpSpPr>
        <p:sp>
          <p:nvSpPr>
            <p:cNvPr id="55" name="Freeform 55"/>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endParaRPr>
            </a:p>
          </p:txBody>
        </p:sp>
        <p:sp>
          <p:nvSpPr>
            <p:cNvPr id="56" name="TextBox 56"/>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5C6B62"/>
                  </a:solidFill>
                  <a:ea typeface="Calibri (MS)"/>
                  <a:cs typeface="Calibri (MS)"/>
                  <a:sym typeface="Calibri (MS)"/>
                </a:rPr>
                <a:t>4</a:t>
              </a:r>
            </a:p>
          </p:txBody>
        </p:sp>
      </p:grpSp>
    </p:spTree>
    <p:extLst>
      <p:ext uri="{BB962C8B-B14F-4D97-AF65-F5344CB8AC3E}">
        <p14:creationId xmlns:p14="http://schemas.microsoft.com/office/powerpoint/2010/main" val="1864429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423390"/>
            <a:ext cx="7315200" cy="403381"/>
            <a:chOff x="0" y="0"/>
            <a:chExt cx="14630400" cy="806762"/>
          </a:xfrm>
        </p:grpSpPr>
        <p:sp>
          <p:nvSpPr>
            <p:cNvPr id="3" name="Freeform 3"/>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3686" b="-293025"/>
              </a:stretch>
            </a:blipFill>
          </p:spPr>
          <p:txBody>
            <a:bodyPr/>
            <a:lstStyle/>
            <a:p>
              <a:pPr defTabSz="609630"/>
              <a:endParaRPr lang="en-US" sz="1200">
                <a:solidFill>
                  <a:prstClr val="black"/>
                </a:solidFill>
              </a:endParaRPr>
            </a:p>
          </p:txBody>
        </p:sp>
        <p:sp>
          <p:nvSpPr>
            <p:cNvPr id="4" name="TextBox 4"/>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92278F"/>
                  </a:solidFill>
                  <a:ea typeface="Calibri (MS) Bold"/>
                  <a:cs typeface="Calibri (MS) Bold"/>
                  <a:sym typeface="Calibri (MS) Bold"/>
                </a:rPr>
                <a:t>SCIENTIFIC READINESS</a:t>
              </a:r>
            </a:p>
          </p:txBody>
        </p:sp>
      </p:grpSp>
      <p:sp>
        <p:nvSpPr>
          <p:cNvPr id="5" name="TextBox 5"/>
          <p:cNvSpPr txBox="1"/>
          <p:nvPr/>
        </p:nvSpPr>
        <p:spPr>
          <a:xfrm>
            <a:off x="609600" y="750679"/>
            <a:ext cx="10485120" cy="1102866"/>
          </a:xfrm>
          <a:prstGeom prst="rect">
            <a:avLst/>
          </a:prstGeom>
        </p:spPr>
        <p:txBody>
          <a:bodyPr lIns="0" tIns="0" rIns="0" bIns="0" rtlCol="0" anchor="t">
            <a:spAutoFit/>
          </a:bodyPr>
          <a:lstStyle/>
          <a:p>
            <a:pPr defTabSz="609630">
              <a:lnSpc>
                <a:spcPts val="4320"/>
              </a:lnSpc>
            </a:pPr>
            <a:r>
              <a:rPr lang="en-US" sz="3600" b="1">
                <a:solidFill>
                  <a:srgbClr val="1C2B22"/>
                </a:solidFill>
                <a:ea typeface="Cambria Bold"/>
                <a:cs typeface="Cambria Bold"/>
                <a:sym typeface="Cambria Bold"/>
              </a:rPr>
              <a:t>GSD1b biology is understood —</a:t>
            </a:r>
          </a:p>
          <a:p>
            <a:pPr defTabSz="609630">
              <a:lnSpc>
                <a:spcPts val="4320"/>
              </a:lnSpc>
            </a:pPr>
            <a:r>
              <a:rPr lang="en-US" sz="3600" b="1">
                <a:solidFill>
                  <a:srgbClr val="1C2B22"/>
                </a:solidFill>
                <a:ea typeface="Cambria Bold"/>
                <a:cs typeface="Cambria Bold"/>
                <a:sym typeface="Cambria Bold"/>
              </a:rPr>
              <a:t>we've synthesized it for you</a:t>
            </a:r>
          </a:p>
        </p:txBody>
      </p:sp>
      <p:sp>
        <p:nvSpPr>
          <p:cNvPr id="6" name="AutoShape 6"/>
          <p:cNvSpPr/>
          <p:nvPr/>
        </p:nvSpPr>
        <p:spPr>
          <a:xfrm rot="2700000">
            <a:off x="3186932" y="3331210"/>
            <a:ext cx="26943" cy="0"/>
          </a:xfrm>
          <a:prstGeom prst="line">
            <a:avLst/>
          </a:prstGeom>
          <a:ln w="19050" cap="rnd">
            <a:solidFill>
              <a:srgbClr val="5C6B62"/>
            </a:solidFill>
            <a:prstDash val="solid"/>
            <a:headEnd type="none" w="sm" len="sm"/>
            <a:tailEnd type="triangle" w="lg" len="med"/>
          </a:ln>
        </p:spPr>
        <p:txBody>
          <a:bodyPr/>
          <a:lstStyle/>
          <a:p>
            <a:pPr defTabSz="609630"/>
            <a:endParaRPr lang="en-US" sz="1200">
              <a:solidFill>
                <a:prstClr val="black"/>
              </a:solidFill>
            </a:endParaRPr>
          </a:p>
        </p:txBody>
      </p:sp>
      <p:sp>
        <p:nvSpPr>
          <p:cNvPr id="7" name="AutoShape 7"/>
          <p:cNvSpPr/>
          <p:nvPr/>
        </p:nvSpPr>
        <p:spPr>
          <a:xfrm rot="2700000">
            <a:off x="3186932" y="3331210"/>
            <a:ext cx="26943" cy="0"/>
          </a:xfrm>
          <a:prstGeom prst="line">
            <a:avLst/>
          </a:prstGeom>
          <a:ln w="19050" cap="rnd">
            <a:solidFill>
              <a:srgbClr val="5C6B62"/>
            </a:solidFill>
            <a:prstDash val="solid"/>
            <a:headEnd type="none" w="sm" len="sm"/>
            <a:tailEnd type="triangle" w="lg" len="med"/>
          </a:ln>
        </p:spPr>
        <p:txBody>
          <a:bodyPr/>
          <a:lstStyle/>
          <a:p>
            <a:pPr defTabSz="609630"/>
            <a:endParaRPr lang="en-US" sz="1200">
              <a:solidFill>
                <a:prstClr val="black"/>
              </a:solidFill>
            </a:endParaRPr>
          </a:p>
        </p:txBody>
      </p:sp>
      <p:grpSp>
        <p:nvGrpSpPr>
          <p:cNvPr id="8" name="Group 8"/>
          <p:cNvGrpSpPr/>
          <p:nvPr/>
        </p:nvGrpSpPr>
        <p:grpSpPr>
          <a:xfrm>
            <a:off x="537845" y="2226973"/>
            <a:ext cx="5407660" cy="4039887"/>
            <a:chOff x="0" y="0"/>
            <a:chExt cx="10815320" cy="8079775"/>
          </a:xfrm>
        </p:grpSpPr>
        <p:sp>
          <p:nvSpPr>
            <p:cNvPr id="9" name="Freeform 9"/>
            <p:cNvSpPr/>
            <p:nvPr/>
          </p:nvSpPr>
          <p:spPr>
            <a:xfrm>
              <a:off x="0" y="0"/>
              <a:ext cx="10815320" cy="8079752"/>
            </a:xfrm>
            <a:custGeom>
              <a:avLst/>
              <a:gdLst/>
              <a:ahLst/>
              <a:cxnLst/>
              <a:rect l="l" t="t" r="r" b="b"/>
              <a:pathLst>
                <a:path w="10815320" h="8079752">
                  <a:moveTo>
                    <a:pt x="0" y="148608"/>
                  </a:moveTo>
                  <a:cubicBezTo>
                    <a:pt x="0" y="66534"/>
                    <a:pt x="73406" y="0"/>
                    <a:pt x="163957" y="0"/>
                  </a:cubicBezTo>
                  <a:lnTo>
                    <a:pt x="10651363" y="0"/>
                  </a:lnTo>
                  <a:cubicBezTo>
                    <a:pt x="10741914" y="0"/>
                    <a:pt x="10815320" y="66534"/>
                    <a:pt x="10815320" y="148608"/>
                  </a:cubicBezTo>
                  <a:lnTo>
                    <a:pt x="10815320" y="7931144"/>
                  </a:lnTo>
                  <a:cubicBezTo>
                    <a:pt x="10815320" y="8013218"/>
                    <a:pt x="10741914" y="8079752"/>
                    <a:pt x="10651363" y="8079752"/>
                  </a:cubicBezTo>
                  <a:lnTo>
                    <a:pt x="163957" y="8079752"/>
                  </a:lnTo>
                  <a:cubicBezTo>
                    <a:pt x="73406" y="8079752"/>
                    <a:pt x="0" y="8013218"/>
                    <a:pt x="0" y="7931144"/>
                  </a:cubicBezTo>
                  <a:close/>
                </a:path>
              </a:pathLst>
            </a:custGeom>
            <a:solidFill>
              <a:srgbClr val="F6F7F5"/>
            </a:solidFill>
            <a:ln w="19050" cap="sq">
              <a:solidFill>
                <a:srgbClr val="E1E6E0"/>
              </a:solidFill>
              <a:prstDash val="solid"/>
              <a:miter/>
            </a:ln>
          </p:spPr>
          <p:txBody>
            <a:bodyPr/>
            <a:lstStyle/>
            <a:p>
              <a:pPr defTabSz="609630"/>
              <a:endParaRPr lang="en-US" sz="1200">
                <a:solidFill>
                  <a:prstClr val="black"/>
                </a:solidFill>
              </a:endParaRPr>
            </a:p>
          </p:txBody>
        </p:sp>
      </p:grpSp>
      <p:grpSp>
        <p:nvGrpSpPr>
          <p:cNvPr id="10" name="Group 10"/>
          <p:cNvGrpSpPr/>
          <p:nvPr/>
        </p:nvGrpSpPr>
        <p:grpSpPr>
          <a:xfrm>
            <a:off x="860743" y="3360035"/>
            <a:ext cx="4770755" cy="1065873"/>
            <a:chOff x="0" y="0"/>
            <a:chExt cx="9541510" cy="2131746"/>
          </a:xfrm>
        </p:grpSpPr>
        <p:sp>
          <p:nvSpPr>
            <p:cNvPr id="11" name="Freeform 11"/>
            <p:cNvSpPr/>
            <p:nvPr/>
          </p:nvSpPr>
          <p:spPr>
            <a:xfrm>
              <a:off x="0" y="0"/>
              <a:ext cx="9541510" cy="2131695"/>
            </a:xfrm>
            <a:custGeom>
              <a:avLst/>
              <a:gdLst/>
              <a:ahLst/>
              <a:cxnLst/>
              <a:rect l="l" t="t" r="r" b="b"/>
              <a:pathLst>
                <a:path w="9541510" h="2131695">
                  <a:moveTo>
                    <a:pt x="0" y="127889"/>
                  </a:moveTo>
                  <a:cubicBezTo>
                    <a:pt x="0" y="57277"/>
                    <a:pt x="57277" y="0"/>
                    <a:pt x="127889" y="0"/>
                  </a:cubicBezTo>
                  <a:lnTo>
                    <a:pt x="9413621" y="0"/>
                  </a:lnTo>
                  <a:cubicBezTo>
                    <a:pt x="9484233" y="0"/>
                    <a:pt x="9541510" y="57277"/>
                    <a:pt x="9541510" y="127889"/>
                  </a:cubicBezTo>
                  <a:lnTo>
                    <a:pt x="9541510" y="2003806"/>
                  </a:lnTo>
                  <a:cubicBezTo>
                    <a:pt x="9541510" y="2074418"/>
                    <a:pt x="9484233" y="2131695"/>
                    <a:pt x="9413621" y="2131695"/>
                  </a:cubicBezTo>
                  <a:lnTo>
                    <a:pt x="127889" y="2131695"/>
                  </a:lnTo>
                  <a:cubicBezTo>
                    <a:pt x="57277" y="2131695"/>
                    <a:pt x="0" y="2074545"/>
                    <a:pt x="0" y="2003806"/>
                  </a:cubicBezTo>
                  <a:close/>
                </a:path>
              </a:pathLst>
            </a:custGeom>
            <a:solidFill>
              <a:srgbClr val="FFFFFF"/>
            </a:solidFill>
            <a:ln w="23812" cap="sq">
              <a:solidFill>
                <a:srgbClr val="008647"/>
              </a:solidFill>
              <a:prstDash val="solid"/>
              <a:miter/>
            </a:ln>
          </p:spPr>
          <p:txBody>
            <a:bodyPr/>
            <a:lstStyle/>
            <a:p>
              <a:pPr defTabSz="609630"/>
              <a:endParaRPr lang="en-US" sz="1200">
                <a:solidFill>
                  <a:prstClr val="black"/>
                </a:solidFill>
              </a:endParaRPr>
            </a:p>
          </p:txBody>
        </p:sp>
      </p:grpSp>
      <p:grpSp>
        <p:nvGrpSpPr>
          <p:cNvPr id="12" name="Group 12"/>
          <p:cNvGrpSpPr/>
          <p:nvPr/>
        </p:nvGrpSpPr>
        <p:grpSpPr>
          <a:xfrm>
            <a:off x="860743" y="4480036"/>
            <a:ext cx="4770755" cy="715873"/>
            <a:chOff x="0" y="0"/>
            <a:chExt cx="9541510" cy="1431747"/>
          </a:xfrm>
        </p:grpSpPr>
        <p:sp>
          <p:nvSpPr>
            <p:cNvPr id="13" name="Freeform 13"/>
            <p:cNvSpPr/>
            <p:nvPr/>
          </p:nvSpPr>
          <p:spPr>
            <a:xfrm>
              <a:off x="0" y="0"/>
              <a:ext cx="9541510" cy="1431671"/>
            </a:xfrm>
            <a:custGeom>
              <a:avLst/>
              <a:gdLst/>
              <a:ahLst/>
              <a:cxnLst/>
              <a:rect l="l" t="t" r="r" b="b"/>
              <a:pathLst>
                <a:path w="9541510" h="1431671">
                  <a:moveTo>
                    <a:pt x="0" y="85852"/>
                  </a:moveTo>
                  <a:cubicBezTo>
                    <a:pt x="0" y="38481"/>
                    <a:pt x="38481" y="0"/>
                    <a:pt x="85852" y="0"/>
                  </a:cubicBezTo>
                  <a:lnTo>
                    <a:pt x="9455658" y="0"/>
                  </a:lnTo>
                  <a:cubicBezTo>
                    <a:pt x="9503156" y="0"/>
                    <a:pt x="9541510" y="38481"/>
                    <a:pt x="9541510" y="85852"/>
                  </a:cubicBezTo>
                  <a:lnTo>
                    <a:pt x="9541510" y="1345819"/>
                  </a:lnTo>
                  <a:cubicBezTo>
                    <a:pt x="9541510" y="1393317"/>
                    <a:pt x="9503028" y="1431671"/>
                    <a:pt x="9455658" y="1431671"/>
                  </a:cubicBezTo>
                  <a:lnTo>
                    <a:pt x="85852" y="1431671"/>
                  </a:lnTo>
                  <a:cubicBezTo>
                    <a:pt x="38354" y="1431671"/>
                    <a:pt x="0" y="1393190"/>
                    <a:pt x="0" y="1345819"/>
                  </a:cubicBezTo>
                  <a:close/>
                </a:path>
              </a:pathLst>
            </a:custGeom>
            <a:solidFill>
              <a:srgbClr val="FFFFFF"/>
            </a:solidFill>
            <a:ln w="23812" cap="sq">
              <a:solidFill>
                <a:srgbClr val="92278F"/>
              </a:solidFill>
              <a:prstDash val="solid"/>
              <a:miter/>
            </a:ln>
          </p:spPr>
          <p:txBody>
            <a:bodyPr/>
            <a:lstStyle/>
            <a:p>
              <a:pPr defTabSz="609630"/>
              <a:endParaRPr lang="en-US" sz="1200">
                <a:solidFill>
                  <a:prstClr val="black"/>
                </a:solidFill>
              </a:endParaRPr>
            </a:p>
          </p:txBody>
        </p:sp>
      </p:grpSp>
      <p:grpSp>
        <p:nvGrpSpPr>
          <p:cNvPr id="14" name="Group 14"/>
          <p:cNvGrpSpPr/>
          <p:nvPr/>
        </p:nvGrpSpPr>
        <p:grpSpPr>
          <a:xfrm>
            <a:off x="862330" y="2475339"/>
            <a:ext cx="1430020" cy="744220"/>
            <a:chOff x="0" y="0"/>
            <a:chExt cx="2860040" cy="1488440"/>
          </a:xfrm>
        </p:grpSpPr>
        <p:sp>
          <p:nvSpPr>
            <p:cNvPr id="15" name="Freeform 15"/>
            <p:cNvSpPr/>
            <p:nvPr/>
          </p:nvSpPr>
          <p:spPr>
            <a:xfrm>
              <a:off x="0" y="0"/>
              <a:ext cx="2860040" cy="1488440"/>
            </a:xfrm>
            <a:custGeom>
              <a:avLst/>
              <a:gdLst/>
              <a:ahLst/>
              <a:cxnLst/>
              <a:rect l="l" t="t" r="r" b="b"/>
              <a:pathLst>
                <a:path w="2860040" h="1488440">
                  <a:moveTo>
                    <a:pt x="0" y="111633"/>
                  </a:moveTo>
                  <a:cubicBezTo>
                    <a:pt x="0" y="50038"/>
                    <a:pt x="50038" y="0"/>
                    <a:pt x="111633" y="0"/>
                  </a:cubicBezTo>
                  <a:lnTo>
                    <a:pt x="2748407" y="0"/>
                  </a:lnTo>
                  <a:cubicBezTo>
                    <a:pt x="2810002" y="0"/>
                    <a:pt x="2860040" y="50038"/>
                    <a:pt x="2860040" y="111633"/>
                  </a:cubicBezTo>
                  <a:lnTo>
                    <a:pt x="2860040" y="1376807"/>
                  </a:lnTo>
                  <a:cubicBezTo>
                    <a:pt x="2860040" y="1438402"/>
                    <a:pt x="2810002" y="1488440"/>
                    <a:pt x="2748407" y="1488440"/>
                  </a:cubicBezTo>
                  <a:lnTo>
                    <a:pt x="111633" y="1488440"/>
                  </a:lnTo>
                  <a:cubicBezTo>
                    <a:pt x="50038" y="1488440"/>
                    <a:pt x="0" y="1438402"/>
                    <a:pt x="0" y="1376807"/>
                  </a:cubicBezTo>
                  <a:close/>
                </a:path>
              </a:pathLst>
            </a:custGeom>
            <a:solidFill>
              <a:srgbClr val="E7F4EC"/>
            </a:solidFill>
            <a:ln w="19050" cap="sq">
              <a:solidFill>
                <a:srgbClr val="008647"/>
              </a:solidFill>
              <a:prstDash val="solid"/>
              <a:miter/>
            </a:ln>
          </p:spPr>
          <p:txBody>
            <a:bodyPr/>
            <a:lstStyle/>
            <a:p>
              <a:pPr defTabSz="609630"/>
              <a:endParaRPr lang="en-US" sz="1200">
                <a:solidFill>
                  <a:prstClr val="black"/>
                </a:solidFill>
              </a:endParaRPr>
            </a:p>
          </p:txBody>
        </p:sp>
      </p:grpSp>
      <p:grpSp>
        <p:nvGrpSpPr>
          <p:cNvPr id="16" name="Group 16"/>
          <p:cNvGrpSpPr/>
          <p:nvPr/>
        </p:nvGrpSpPr>
        <p:grpSpPr>
          <a:xfrm>
            <a:off x="2514600" y="2475339"/>
            <a:ext cx="1371600" cy="731520"/>
            <a:chOff x="0" y="0"/>
            <a:chExt cx="2743200" cy="1463040"/>
          </a:xfrm>
        </p:grpSpPr>
        <p:sp>
          <p:nvSpPr>
            <p:cNvPr id="17" name="Freeform 17"/>
            <p:cNvSpPr/>
            <p:nvPr/>
          </p:nvSpPr>
          <p:spPr>
            <a:xfrm>
              <a:off x="0" y="0"/>
              <a:ext cx="2743200" cy="1463040"/>
            </a:xfrm>
            <a:custGeom>
              <a:avLst/>
              <a:gdLst/>
              <a:ahLst/>
              <a:cxnLst/>
              <a:rect l="l" t="t" r="r" b="b"/>
              <a:pathLst>
                <a:path w="2743200" h="1463040">
                  <a:moveTo>
                    <a:pt x="0" y="109728"/>
                  </a:moveTo>
                  <a:cubicBezTo>
                    <a:pt x="0" y="49149"/>
                    <a:pt x="49149" y="0"/>
                    <a:pt x="109728" y="0"/>
                  </a:cubicBezTo>
                  <a:lnTo>
                    <a:pt x="2633472" y="0"/>
                  </a:lnTo>
                  <a:cubicBezTo>
                    <a:pt x="2694051" y="0"/>
                    <a:pt x="2743200" y="49149"/>
                    <a:pt x="2743200" y="109728"/>
                  </a:cubicBezTo>
                  <a:lnTo>
                    <a:pt x="2743200" y="1353312"/>
                  </a:lnTo>
                  <a:cubicBezTo>
                    <a:pt x="2743200" y="1413891"/>
                    <a:pt x="2694051" y="1463040"/>
                    <a:pt x="2633472" y="1463040"/>
                  </a:cubicBezTo>
                  <a:lnTo>
                    <a:pt x="109728" y="1463040"/>
                  </a:lnTo>
                  <a:cubicBezTo>
                    <a:pt x="49149" y="1463040"/>
                    <a:pt x="0" y="1413891"/>
                    <a:pt x="0" y="1353312"/>
                  </a:cubicBezTo>
                  <a:close/>
                </a:path>
              </a:pathLst>
            </a:custGeom>
            <a:solidFill>
              <a:srgbClr val="008647"/>
            </a:solidFill>
          </p:spPr>
          <p:txBody>
            <a:bodyPr/>
            <a:lstStyle/>
            <a:p>
              <a:pPr defTabSz="609630"/>
              <a:endParaRPr lang="en-US" sz="1200">
                <a:solidFill>
                  <a:prstClr val="black"/>
                </a:solidFill>
              </a:endParaRPr>
            </a:p>
          </p:txBody>
        </p:sp>
      </p:grpSp>
      <p:grpSp>
        <p:nvGrpSpPr>
          <p:cNvPr id="18" name="Group 18"/>
          <p:cNvGrpSpPr/>
          <p:nvPr/>
        </p:nvGrpSpPr>
        <p:grpSpPr>
          <a:xfrm>
            <a:off x="4108450" y="2484864"/>
            <a:ext cx="1430020" cy="744220"/>
            <a:chOff x="0" y="0"/>
            <a:chExt cx="2860040" cy="1488440"/>
          </a:xfrm>
        </p:grpSpPr>
        <p:sp>
          <p:nvSpPr>
            <p:cNvPr id="19" name="Freeform 19"/>
            <p:cNvSpPr/>
            <p:nvPr/>
          </p:nvSpPr>
          <p:spPr>
            <a:xfrm>
              <a:off x="0" y="0"/>
              <a:ext cx="2860040" cy="1488440"/>
            </a:xfrm>
            <a:custGeom>
              <a:avLst/>
              <a:gdLst/>
              <a:ahLst/>
              <a:cxnLst/>
              <a:rect l="l" t="t" r="r" b="b"/>
              <a:pathLst>
                <a:path w="2860040" h="1488440">
                  <a:moveTo>
                    <a:pt x="0" y="111633"/>
                  </a:moveTo>
                  <a:cubicBezTo>
                    <a:pt x="0" y="50038"/>
                    <a:pt x="50038" y="0"/>
                    <a:pt x="111633" y="0"/>
                  </a:cubicBezTo>
                  <a:lnTo>
                    <a:pt x="2748407" y="0"/>
                  </a:lnTo>
                  <a:cubicBezTo>
                    <a:pt x="2810002" y="0"/>
                    <a:pt x="2860040" y="50038"/>
                    <a:pt x="2860040" y="111633"/>
                  </a:cubicBezTo>
                  <a:lnTo>
                    <a:pt x="2860040" y="1376807"/>
                  </a:lnTo>
                  <a:cubicBezTo>
                    <a:pt x="2860040" y="1438402"/>
                    <a:pt x="2810002" y="1488440"/>
                    <a:pt x="2748407" y="1488440"/>
                  </a:cubicBezTo>
                  <a:lnTo>
                    <a:pt x="111633" y="1488440"/>
                  </a:lnTo>
                  <a:cubicBezTo>
                    <a:pt x="50038" y="1488440"/>
                    <a:pt x="0" y="1438402"/>
                    <a:pt x="0" y="1376807"/>
                  </a:cubicBezTo>
                  <a:close/>
                </a:path>
              </a:pathLst>
            </a:custGeom>
            <a:solidFill>
              <a:srgbClr val="F3E7F3"/>
            </a:solidFill>
            <a:ln w="19050" cap="sq">
              <a:solidFill>
                <a:srgbClr val="92278F"/>
              </a:solidFill>
              <a:prstDash val="solid"/>
              <a:miter/>
            </a:ln>
          </p:spPr>
          <p:txBody>
            <a:bodyPr/>
            <a:lstStyle/>
            <a:p>
              <a:pPr defTabSz="609630"/>
              <a:endParaRPr lang="en-US" sz="1200">
                <a:solidFill>
                  <a:prstClr val="black"/>
                </a:solidFill>
              </a:endParaRPr>
            </a:p>
          </p:txBody>
        </p:sp>
      </p:grpSp>
      <p:grpSp>
        <p:nvGrpSpPr>
          <p:cNvPr id="20" name="Group 20"/>
          <p:cNvGrpSpPr/>
          <p:nvPr/>
        </p:nvGrpSpPr>
        <p:grpSpPr>
          <a:xfrm>
            <a:off x="864235" y="2475339"/>
            <a:ext cx="1417320" cy="731520"/>
            <a:chOff x="0" y="0"/>
            <a:chExt cx="2834640" cy="1463040"/>
          </a:xfrm>
        </p:grpSpPr>
        <p:sp>
          <p:nvSpPr>
            <p:cNvPr id="21" name="Freeform 21"/>
            <p:cNvSpPr/>
            <p:nvPr/>
          </p:nvSpPr>
          <p:spPr>
            <a:xfrm>
              <a:off x="0" y="0"/>
              <a:ext cx="2834640" cy="1463040"/>
            </a:xfrm>
            <a:custGeom>
              <a:avLst/>
              <a:gdLst/>
              <a:ahLst/>
              <a:cxnLst/>
              <a:rect l="l" t="t" r="r" b="b"/>
              <a:pathLst>
                <a:path w="2834640" h="1463040">
                  <a:moveTo>
                    <a:pt x="0" y="0"/>
                  </a:moveTo>
                  <a:lnTo>
                    <a:pt x="2834640" y="0"/>
                  </a:lnTo>
                  <a:lnTo>
                    <a:pt x="2834640" y="1463040"/>
                  </a:lnTo>
                  <a:lnTo>
                    <a:pt x="0" y="1463040"/>
                  </a:lnTo>
                  <a:close/>
                </a:path>
              </a:pathLst>
            </a:custGeom>
            <a:blipFill>
              <a:blip r:embed="rId3">
                <a:alphaModFix amt="0"/>
              </a:blip>
              <a:stretch>
                <a:fillRect l="-16221" r="-16221"/>
              </a:stretch>
            </a:blipFill>
          </p:spPr>
          <p:txBody>
            <a:bodyPr/>
            <a:lstStyle/>
            <a:p>
              <a:pPr defTabSz="609630"/>
              <a:endParaRPr lang="en-US" sz="1200">
                <a:solidFill>
                  <a:prstClr val="black"/>
                </a:solidFill>
              </a:endParaRPr>
            </a:p>
          </p:txBody>
        </p:sp>
        <p:sp>
          <p:nvSpPr>
            <p:cNvPr id="22" name="TextBox 22"/>
            <p:cNvSpPr txBox="1"/>
            <p:nvPr/>
          </p:nvSpPr>
          <p:spPr>
            <a:xfrm>
              <a:off x="0" y="-47625"/>
              <a:ext cx="2834640" cy="1510665"/>
            </a:xfrm>
            <a:prstGeom prst="rect">
              <a:avLst/>
            </a:prstGeom>
          </p:spPr>
          <p:txBody>
            <a:bodyPr lIns="0" tIns="0" rIns="0" bIns="0" rtlCol="0" anchor="ctr"/>
            <a:lstStyle/>
            <a:p>
              <a:pPr algn="ctr" defTabSz="609630">
                <a:lnSpc>
                  <a:spcPts val="2240"/>
                </a:lnSpc>
              </a:pPr>
              <a:r>
                <a:rPr lang="en-US" sz="1867" b="1">
                  <a:solidFill>
                    <a:srgbClr val="0B3B22"/>
                  </a:solidFill>
                  <a:ea typeface="Calibri (MS) Bold"/>
                  <a:cs typeface="Calibri (MS) Bold"/>
                  <a:sym typeface="Calibri (MS) Bold"/>
                </a:rPr>
                <a:t>Glucose-6-P</a:t>
              </a:r>
            </a:p>
            <a:p>
              <a:pPr algn="ctr" defTabSz="609630">
                <a:lnSpc>
                  <a:spcPts val="2240"/>
                </a:lnSpc>
              </a:pPr>
              <a:r>
                <a:rPr lang="en-US" sz="1867" b="1">
                  <a:solidFill>
                    <a:srgbClr val="0B3B22"/>
                  </a:solidFill>
                  <a:ea typeface="Calibri (MS) Bold"/>
                  <a:cs typeface="Calibri (MS) Bold"/>
                  <a:sym typeface="Calibri (MS) Bold"/>
                </a:rPr>
                <a:t>(cytosol)</a:t>
              </a:r>
            </a:p>
          </p:txBody>
        </p:sp>
      </p:grpSp>
      <p:grpSp>
        <p:nvGrpSpPr>
          <p:cNvPr id="23" name="Group 23"/>
          <p:cNvGrpSpPr/>
          <p:nvPr/>
        </p:nvGrpSpPr>
        <p:grpSpPr>
          <a:xfrm>
            <a:off x="2510155" y="2475339"/>
            <a:ext cx="1371600" cy="731520"/>
            <a:chOff x="0" y="0"/>
            <a:chExt cx="2743200" cy="1463040"/>
          </a:xfrm>
        </p:grpSpPr>
        <p:sp>
          <p:nvSpPr>
            <p:cNvPr id="24" name="Freeform 24"/>
            <p:cNvSpPr/>
            <p:nvPr/>
          </p:nvSpPr>
          <p:spPr>
            <a:xfrm>
              <a:off x="0" y="0"/>
              <a:ext cx="2743200" cy="1463040"/>
            </a:xfrm>
            <a:custGeom>
              <a:avLst/>
              <a:gdLst/>
              <a:ahLst/>
              <a:cxnLst/>
              <a:rect l="l" t="t" r="r" b="b"/>
              <a:pathLst>
                <a:path w="2743200" h="1463040">
                  <a:moveTo>
                    <a:pt x="0" y="0"/>
                  </a:moveTo>
                  <a:lnTo>
                    <a:pt x="2743200" y="0"/>
                  </a:lnTo>
                  <a:lnTo>
                    <a:pt x="2743200" y="1463040"/>
                  </a:lnTo>
                  <a:lnTo>
                    <a:pt x="0" y="1463040"/>
                  </a:lnTo>
                  <a:close/>
                </a:path>
              </a:pathLst>
            </a:custGeom>
            <a:blipFill>
              <a:blip r:embed="rId3">
                <a:alphaModFix amt="0"/>
              </a:blip>
              <a:stretch>
                <a:fillRect l="-18428" r="-18428"/>
              </a:stretch>
            </a:blipFill>
          </p:spPr>
          <p:txBody>
            <a:bodyPr/>
            <a:lstStyle/>
            <a:p>
              <a:pPr defTabSz="609630"/>
              <a:endParaRPr lang="en-US" sz="1200">
                <a:solidFill>
                  <a:prstClr val="black"/>
                </a:solidFill>
              </a:endParaRPr>
            </a:p>
          </p:txBody>
        </p:sp>
        <p:sp>
          <p:nvSpPr>
            <p:cNvPr id="25" name="TextBox 25"/>
            <p:cNvSpPr txBox="1"/>
            <p:nvPr/>
          </p:nvSpPr>
          <p:spPr>
            <a:xfrm>
              <a:off x="0" y="-47625"/>
              <a:ext cx="2743200" cy="1510665"/>
            </a:xfrm>
            <a:prstGeom prst="rect">
              <a:avLst/>
            </a:prstGeom>
          </p:spPr>
          <p:txBody>
            <a:bodyPr lIns="0" tIns="0" rIns="0" bIns="0" rtlCol="0" anchor="ctr"/>
            <a:lstStyle/>
            <a:p>
              <a:pPr algn="ctr" defTabSz="609630">
                <a:lnSpc>
                  <a:spcPts val="2240"/>
                </a:lnSpc>
              </a:pPr>
              <a:r>
                <a:rPr lang="en-US" sz="1867" b="1">
                  <a:solidFill>
                    <a:srgbClr val="FFFFFF"/>
                  </a:solidFill>
                  <a:ea typeface="Calibri (MS) Bold"/>
                  <a:cs typeface="Calibri (MS) Bold"/>
                  <a:sym typeface="Calibri (MS) Bold"/>
                </a:rPr>
                <a:t>SLC37A4</a:t>
              </a:r>
            </a:p>
            <a:p>
              <a:pPr algn="ctr" defTabSz="609630">
                <a:lnSpc>
                  <a:spcPts val="2240"/>
                </a:lnSpc>
              </a:pPr>
              <a:r>
                <a:rPr lang="en-US" sz="1867" b="1">
                  <a:solidFill>
                    <a:srgbClr val="FFFFFF"/>
                  </a:solidFill>
                  <a:ea typeface="Calibri (MS) Bold"/>
                  <a:cs typeface="Calibri (MS) Bold"/>
                  <a:sym typeface="Calibri (MS) Bold"/>
                </a:rPr>
                <a:t>(G6PT)</a:t>
              </a:r>
            </a:p>
          </p:txBody>
        </p:sp>
      </p:grpSp>
      <p:grpSp>
        <p:nvGrpSpPr>
          <p:cNvPr id="26" name="Group 26"/>
          <p:cNvGrpSpPr/>
          <p:nvPr/>
        </p:nvGrpSpPr>
        <p:grpSpPr>
          <a:xfrm>
            <a:off x="4110355" y="2475339"/>
            <a:ext cx="1417320" cy="731520"/>
            <a:chOff x="0" y="0"/>
            <a:chExt cx="2834640" cy="1463040"/>
          </a:xfrm>
        </p:grpSpPr>
        <p:sp>
          <p:nvSpPr>
            <p:cNvPr id="27" name="Freeform 27"/>
            <p:cNvSpPr/>
            <p:nvPr/>
          </p:nvSpPr>
          <p:spPr>
            <a:xfrm>
              <a:off x="0" y="0"/>
              <a:ext cx="2834640" cy="1463040"/>
            </a:xfrm>
            <a:custGeom>
              <a:avLst/>
              <a:gdLst/>
              <a:ahLst/>
              <a:cxnLst/>
              <a:rect l="l" t="t" r="r" b="b"/>
              <a:pathLst>
                <a:path w="2834640" h="1463040">
                  <a:moveTo>
                    <a:pt x="0" y="0"/>
                  </a:moveTo>
                  <a:lnTo>
                    <a:pt x="2834640" y="0"/>
                  </a:lnTo>
                  <a:lnTo>
                    <a:pt x="2834640" y="1463040"/>
                  </a:lnTo>
                  <a:lnTo>
                    <a:pt x="0" y="1463040"/>
                  </a:lnTo>
                  <a:close/>
                </a:path>
              </a:pathLst>
            </a:custGeom>
            <a:blipFill>
              <a:blip r:embed="rId3">
                <a:alphaModFix amt="0"/>
              </a:blip>
              <a:stretch>
                <a:fillRect l="-16221" r="-16221"/>
              </a:stretch>
            </a:blipFill>
          </p:spPr>
          <p:txBody>
            <a:bodyPr/>
            <a:lstStyle/>
            <a:p>
              <a:pPr defTabSz="609630"/>
              <a:endParaRPr lang="en-US" sz="1200">
                <a:solidFill>
                  <a:prstClr val="black"/>
                </a:solidFill>
              </a:endParaRPr>
            </a:p>
          </p:txBody>
        </p:sp>
        <p:sp>
          <p:nvSpPr>
            <p:cNvPr id="28" name="TextBox 28"/>
            <p:cNvSpPr txBox="1"/>
            <p:nvPr/>
          </p:nvSpPr>
          <p:spPr>
            <a:xfrm>
              <a:off x="0" y="-47625"/>
              <a:ext cx="2834640" cy="1510665"/>
            </a:xfrm>
            <a:prstGeom prst="rect">
              <a:avLst/>
            </a:prstGeom>
          </p:spPr>
          <p:txBody>
            <a:bodyPr lIns="0" tIns="0" rIns="0" bIns="0" rtlCol="0" anchor="ctr"/>
            <a:lstStyle/>
            <a:p>
              <a:pPr algn="ctr" defTabSz="609630">
                <a:lnSpc>
                  <a:spcPts val="2240"/>
                </a:lnSpc>
              </a:pPr>
              <a:r>
                <a:rPr lang="en-US" sz="1867" b="1">
                  <a:solidFill>
                    <a:srgbClr val="5A1959"/>
                  </a:solidFill>
                  <a:ea typeface="Calibri (MS) Bold"/>
                  <a:cs typeface="Calibri (MS) Bold"/>
                  <a:sym typeface="Calibri (MS) Bold"/>
                </a:rPr>
                <a:t>G6Pase</a:t>
              </a:r>
            </a:p>
            <a:p>
              <a:pPr algn="ctr" defTabSz="609630">
                <a:lnSpc>
                  <a:spcPts val="2240"/>
                </a:lnSpc>
              </a:pPr>
              <a:r>
                <a:rPr lang="en-US" sz="1867" b="1">
                  <a:solidFill>
                    <a:srgbClr val="5A1959"/>
                  </a:solidFill>
                  <a:ea typeface="Calibri (MS) Bold"/>
                  <a:cs typeface="Calibri (MS) Bold"/>
                  <a:sym typeface="Calibri (MS) Bold"/>
                </a:rPr>
                <a:t>(ER)</a:t>
              </a:r>
            </a:p>
          </p:txBody>
        </p:sp>
      </p:grpSp>
      <p:sp>
        <p:nvSpPr>
          <p:cNvPr id="29" name="AutoShape 29"/>
          <p:cNvSpPr/>
          <p:nvPr/>
        </p:nvSpPr>
        <p:spPr>
          <a:xfrm rot="263939">
            <a:off x="2271662" y="2834749"/>
            <a:ext cx="248380" cy="0"/>
          </a:xfrm>
          <a:prstGeom prst="line">
            <a:avLst/>
          </a:prstGeom>
          <a:ln w="19050" cap="rnd">
            <a:solidFill>
              <a:srgbClr val="5C6B62"/>
            </a:solidFill>
            <a:prstDash val="solid"/>
            <a:headEnd type="none" w="sm" len="sm"/>
            <a:tailEnd type="triangle" w="lg" len="med"/>
          </a:ln>
        </p:spPr>
        <p:txBody>
          <a:bodyPr/>
          <a:lstStyle/>
          <a:p>
            <a:pPr defTabSz="609630"/>
            <a:endParaRPr lang="en-US" sz="1200">
              <a:solidFill>
                <a:prstClr val="black"/>
              </a:solidFill>
            </a:endParaRPr>
          </a:p>
        </p:txBody>
      </p:sp>
      <p:sp>
        <p:nvSpPr>
          <p:cNvPr id="30" name="AutoShape 30"/>
          <p:cNvSpPr/>
          <p:nvPr/>
        </p:nvSpPr>
        <p:spPr>
          <a:xfrm rot="263939">
            <a:off x="3871862" y="2834749"/>
            <a:ext cx="248380" cy="0"/>
          </a:xfrm>
          <a:prstGeom prst="line">
            <a:avLst/>
          </a:prstGeom>
          <a:ln w="19050" cap="rnd">
            <a:solidFill>
              <a:srgbClr val="5C6B62"/>
            </a:solidFill>
            <a:prstDash val="solid"/>
            <a:headEnd type="none" w="sm" len="sm"/>
            <a:tailEnd type="triangle" w="lg" len="med"/>
          </a:ln>
        </p:spPr>
        <p:txBody>
          <a:bodyPr/>
          <a:lstStyle/>
          <a:p>
            <a:pPr defTabSz="609630"/>
            <a:endParaRPr lang="en-US" sz="1200">
              <a:solidFill>
                <a:prstClr val="black"/>
              </a:solidFill>
            </a:endParaRPr>
          </a:p>
        </p:txBody>
      </p:sp>
      <p:sp>
        <p:nvSpPr>
          <p:cNvPr id="31" name="AutoShape 31"/>
          <p:cNvSpPr/>
          <p:nvPr/>
        </p:nvSpPr>
        <p:spPr>
          <a:xfrm rot="5014259">
            <a:off x="3110897" y="3275508"/>
            <a:ext cx="170123" cy="0"/>
          </a:xfrm>
          <a:prstGeom prst="line">
            <a:avLst/>
          </a:prstGeom>
          <a:ln w="19050" cap="rnd">
            <a:solidFill>
              <a:srgbClr val="5C6B62"/>
            </a:solidFill>
            <a:prstDash val="solid"/>
            <a:headEnd type="none" w="sm" len="sm"/>
            <a:tailEnd type="triangle" w="lg" len="med"/>
          </a:ln>
        </p:spPr>
        <p:txBody>
          <a:bodyPr/>
          <a:lstStyle/>
          <a:p>
            <a:pPr defTabSz="609630"/>
            <a:endParaRPr lang="en-US" sz="1200">
              <a:solidFill>
                <a:prstClr val="black"/>
              </a:solidFill>
            </a:endParaRPr>
          </a:p>
        </p:txBody>
      </p:sp>
      <p:grpSp>
        <p:nvGrpSpPr>
          <p:cNvPr id="32" name="Group 32"/>
          <p:cNvGrpSpPr/>
          <p:nvPr/>
        </p:nvGrpSpPr>
        <p:grpSpPr>
          <a:xfrm>
            <a:off x="955675" y="3356858"/>
            <a:ext cx="4571759" cy="1050000"/>
            <a:chOff x="0" y="0"/>
            <a:chExt cx="9143517" cy="2100000"/>
          </a:xfrm>
        </p:grpSpPr>
        <p:sp>
          <p:nvSpPr>
            <p:cNvPr id="33" name="Freeform 33"/>
            <p:cNvSpPr/>
            <p:nvPr/>
          </p:nvSpPr>
          <p:spPr>
            <a:xfrm>
              <a:off x="0" y="0"/>
              <a:ext cx="9143520" cy="2100004"/>
            </a:xfrm>
            <a:custGeom>
              <a:avLst/>
              <a:gdLst/>
              <a:ahLst/>
              <a:cxnLst/>
              <a:rect l="l" t="t" r="r" b="b"/>
              <a:pathLst>
                <a:path w="9143520" h="2100004">
                  <a:moveTo>
                    <a:pt x="0" y="0"/>
                  </a:moveTo>
                  <a:lnTo>
                    <a:pt x="9143520" y="0"/>
                  </a:lnTo>
                  <a:lnTo>
                    <a:pt x="9143520" y="2100004"/>
                  </a:lnTo>
                  <a:lnTo>
                    <a:pt x="0" y="2100004"/>
                  </a:lnTo>
                  <a:close/>
                </a:path>
              </a:pathLst>
            </a:custGeom>
            <a:blipFill>
              <a:blip r:embed="rId3">
                <a:alphaModFix amt="0"/>
              </a:blip>
              <a:stretch>
                <a:fillRect t="-34838" b="-34838"/>
              </a:stretch>
            </a:blipFill>
          </p:spPr>
          <p:txBody>
            <a:bodyPr/>
            <a:lstStyle/>
            <a:p>
              <a:pPr defTabSz="609630"/>
              <a:endParaRPr lang="en-US" sz="1200">
                <a:solidFill>
                  <a:prstClr val="black"/>
                </a:solidFill>
              </a:endParaRPr>
            </a:p>
          </p:txBody>
        </p:sp>
        <p:sp>
          <p:nvSpPr>
            <p:cNvPr id="34" name="TextBox 34"/>
            <p:cNvSpPr txBox="1"/>
            <p:nvPr/>
          </p:nvSpPr>
          <p:spPr>
            <a:xfrm>
              <a:off x="0" y="-47625"/>
              <a:ext cx="9143517" cy="2147625"/>
            </a:xfrm>
            <a:prstGeom prst="rect">
              <a:avLst/>
            </a:prstGeom>
          </p:spPr>
          <p:txBody>
            <a:bodyPr lIns="0" tIns="0" rIns="0" bIns="0" rtlCol="0" anchor="ctr"/>
            <a:lstStyle/>
            <a:p>
              <a:pPr algn="ctr" defTabSz="609630">
                <a:lnSpc>
                  <a:spcPts val="2240"/>
                </a:lnSpc>
              </a:pPr>
              <a:r>
                <a:rPr lang="en-US" sz="1867" b="1">
                  <a:solidFill>
                    <a:srgbClr val="0B3B22"/>
                  </a:solidFill>
                  <a:ea typeface="Calibri (MS) Bold"/>
                  <a:cs typeface="Calibri (MS) Bold"/>
                  <a:sym typeface="Calibri (MS) Bold"/>
                </a:rPr>
                <a:t>Metabolic</a:t>
              </a:r>
            </a:p>
            <a:p>
              <a:pPr algn="ctr" defTabSz="609630">
                <a:lnSpc>
                  <a:spcPts val="2240"/>
                </a:lnSpc>
              </a:pPr>
              <a:r>
                <a:rPr lang="en-US" sz="1867" b="1">
                  <a:solidFill>
                    <a:srgbClr val="0B3B22"/>
                  </a:solidFill>
                  <a:ea typeface="Calibri (MS) Bold"/>
                  <a:cs typeface="Calibri (MS) Bold"/>
                  <a:sym typeface="Calibri (MS) Bold"/>
                </a:rPr>
                <a:t>hypoglycemia • hepatomegaly </a:t>
              </a:r>
            </a:p>
            <a:p>
              <a:pPr algn="ctr" defTabSz="609630">
                <a:lnSpc>
                  <a:spcPts val="2240"/>
                </a:lnSpc>
              </a:pPr>
              <a:r>
                <a:rPr lang="en-US" sz="1867" b="1">
                  <a:solidFill>
                    <a:srgbClr val="0B3B22"/>
                  </a:solidFill>
                  <a:ea typeface="Calibri (MS) Bold"/>
                  <a:cs typeface="Calibri (MS) Bold"/>
                  <a:sym typeface="Calibri (MS) Bold"/>
                </a:rPr>
                <a:t>nephromegaly</a:t>
              </a:r>
            </a:p>
          </p:txBody>
        </p:sp>
      </p:grpSp>
      <p:grpSp>
        <p:nvGrpSpPr>
          <p:cNvPr id="35" name="Group 35"/>
          <p:cNvGrpSpPr/>
          <p:nvPr/>
        </p:nvGrpSpPr>
        <p:grpSpPr>
          <a:xfrm>
            <a:off x="955675" y="4476859"/>
            <a:ext cx="4571759" cy="700000"/>
            <a:chOff x="0" y="0"/>
            <a:chExt cx="9143517" cy="1400000"/>
          </a:xfrm>
        </p:grpSpPr>
        <p:sp>
          <p:nvSpPr>
            <p:cNvPr id="36" name="Freeform 36"/>
            <p:cNvSpPr/>
            <p:nvPr/>
          </p:nvSpPr>
          <p:spPr>
            <a:xfrm>
              <a:off x="0" y="0"/>
              <a:ext cx="9143520" cy="1400003"/>
            </a:xfrm>
            <a:custGeom>
              <a:avLst/>
              <a:gdLst/>
              <a:ahLst/>
              <a:cxnLst/>
              <a:rect l="l" t="t" r="r" b="b"/>
              <a:pathLst>
                <a:path w="9143520" h="1400003">
                  <a:moveTo>
                    <a:pt x="0" y="0"/>
                  </a:moveTo>
                  <a:lnTo>
                    <a:pt x="9143520" y="0"/>
                  </a:lnTo>
                  <a:lnTo>
                    <a:pt x="9143520" y="1400003"/>
                  </a:lnTo>
                  <a:lnTo>
                    <a:pt x="0" y="1400003"/>
                  </a:lnTo>
                  <a:close/>
                </a:path>
              </a:pathLst>
            </a:custGeom>
            <a:blipFill>
              <a:blip r:embed="rId3">
                <a:alphaModFix amt="0"/>
              </a:blip>
              <a:stretch>
                <a:fillRect t="-77258" b="-77257"/>
              </a:stretch>
            </a:blipFill>
          </p:spPr>
          <p:txBody>
            <a:bodyPr/>
            <a:lstStyle/>
            <a:p>
              <a:pPr defTabSz="609630"/>
              <a:endParaRPr lang="en-US" sz="1200">
                <a:solidFill>
                  <a:prstClr val="black"/>
                </a:solidFill>
              </a:endParaRPr>
            </a:p>
          </p:txBody>
        </p:sp>
        <p:sp>
          <p:nvSpPr>
            <p:cNvPr id="37" name="TextBox 37"/>
            <p:cNvSpPr txBox="1"/>
            <p:nvPr/>
          </p:nvSpPr>
          <p:spPr>
            <a:xfrm>
              <a:off x="0" y="-47625"/>
              <a:ext cx="9143517" cy="1447625"/>
            </a:xfrm>
            <a:prstGeom prst="rect">
              <a:avLst/>
            </a:prstGeom>
          </p:spPr>
          <p:txBody>
            <a:bodyPr lIns="0" tIns="0" rIns="0" bIns="0" rtlCol="0" anchor="ctr"/>
            <a:lstStyle/>
            <a:p>
              <a:pPr algn="ctr" defTabSz="609630">
                <a:lnSpc>
                  <a:spcPts val="2240"/>
                </a:lnSpc>
              </a:pPr>
              <a:r>
                <a:rPr lang="en-US" sz="1867" b="1">
                  <a:solidFill>
                    <a:srgbClr val="5A1959"/>
                  </a:solidFill>
                  <a:ea typeface="Calibri (MS) Bold"/>
                  <a:cs typeface="Calibri (MS) Bold"/>
                  <a:sym typeface="Calibri (MS) Bold"/>
                </a:rPr>
                <a:t>Immune</a:t>
              </a:r>
            </a:p>
            <a:p>
              <a:pPr algn="ctr" defTabSz="609630">
                <a:lnSpc>
                  <a:spcPts val="2240"/>
                </a:lnSpc>
              </a:pPr>
              <a:r>
                <a:rPr lang="en-US" sz="1867" b="1">
                  <a:solidFill>
                    <a:srgbClr val="5A1959"/>
                  </a:solidFill>
                  <a:ea typeface="Calibri (MS) Bold"/>
                  <a:cs typeface="Calibri (MS) Bold"/>
                  <a:sym typeface="Calibri (MS) Bold"/>
                </a:rPr>
                <a:t>neutropenia • infection • IBD </a:t>
              </a:r>
            </a:p>
          </p:txBody>
        </p:sp>
      </p:grpSp>
      <p:grpSp>
        <p:nvGrpSpPr>
          <p:cNvPr id="38" name="Group 38"/>
          <p:cNvGrpSpPr/>
          <p:nvPr/>
        </p:nvGrpSpPr>
        <p:grpSpPr>
          <a:xfrm>
            <a:off x="864235" y="5246859"/>
            <a:ext cx="4754880" cy="1020000"/>
            <a:chOff x="0" y="0"/>
            <a:chExt cx="9509760" cy="2040000"/>
          </a:xfrm>
        </p:grpSpPr>
        <p:sp>
          <p:nvSpPr>
            <p:cNvPr id="39" name="Freeform 39"/>
            <p:cNvSpPr/>
            <p:nvPr/>
          </p:nvSpPr>
          <p:spPr>
            <a:xfrm>
              <a:off x="0" y="0"/>
              <a:ext cx="9509760" cy="2039999"/>
            </a:xfrm>
            <a:custGeom>
              <a:avLst/>
              <a:gdLst/>
              <a:ahLst/>
              <a:cxnLst/>
              <a:rect l="l" t="t" r="r" b="b"/>
              <a:pathLst>
                <a:path w="9509760" h="2039999">
                  <a:moveTo>
                    <a:pt x="0" y="0"/>
                  </a:moveTo>
                  <a:lnTo>
                    <a:pt x="9509760" y="0"/>
                  </a:lnTo>
                  <a:lnTo>
                    <a:pt x="9509760" y="2039999"/>
                  </a:lnTo>
                  <a:lnTo>
                    <a:pt x="0" y="2039999"/>
                  </a:lnTo>
                  <a:close/>
                </a:path>
              </a:pathLst>
            </a:custGeom>
            <a:blipFill>
              <a:blip r:embed="rId3">
                <a:alphaModFix amt="0"/>
              </a:blip>
              <a:stretch>
                <a:fillRect t="-40832" b="-40832"/>
              </a:stretch>
            </a:blipFill>
          </p:spPr>
          <p:txBody>
            <a:bodyPr/>
            <a:lstStyle/>
            <a:p>
              <a:pPr defTabSz="609630"/>
              <a:endParaRPr lang="en-US" sz="1200">
                <a:solidFill>
                  <a:prstClr val="black"/>
                </a:solidFill>
              </a:endParaRPr>
            </a:p>
          </p:txBody>
        </p:sp>
        <p:sp>
          <p:nvSpPr>
            <p:cNvPr id="40" name="TextBox 40"/>
            <p:cNvSpPr txBox="1"/>
            <p:nvPr/>
          </p:nvSpPr>
          <p:spPr>
            <a:xfrm>
              <a:off x="0" y="-57150"/>
              <a:ext cx="9509760" cy="2097150"/>
            </a:xfrm>
            <a:prstGeom prst="rect">
              <a:avLst/>
            </a:prstGeom>
          </p:spPr>
          <p:txBody>
            <a:bodyPr lIns="0" tIns="0" rIns="0" bIns="0" rtlCol="0" anchor="ctr"/>
            <a:lstStyle/>
            <a:p>
              <a:pPr defTabSz="609630">
                <a:lnSpc>
                  <a:spcPts val="2160"/>
                </a:lnSpc>
              </a:pPr>
              <a:r>
                <a:rPr lang="en-US" i="1">
                  <a:solidFill>
                    <a:srgbClr val="5C6B62"/>
                  </a:solidFill>
                  <a:ea typeface="Calibri (MS) Italics"/>
                  <a:cs typeface="Calibri (MS) Italics"/>
                  <a:sym typeface="Calibri (MS) Italics"/>
                </a:rPr>
                <a:t>G6PT loss blocks glucose-6-phosphate transport into the ER, disrupting glucose and immune cell metabolism.</a:t>
              </a:r>
            </a:p>
          </p:txBody>
        </p:sp>
      </p:grpSp>
      <p:grpSp>
        <p:nvGrpSpPr>
          <p:cNvPr id="41" name="Group 41"/>
          <p:cNvGrpSpPr/>
          <p:nvPr/>
        </p:nvGrpSpPr>
        <p:grpSpPr>
          <a:xfrm>
            <a:off x="6259195" y="2018139"/>
            <a:ext cx="5394960" cy="1380000"/>
            <a:chOff x="0" y="0"/>
            <a:chExt cx="10789920" cy="2760000"/>
          </a:xfrm>
        </p:grpSpPr>
        <p:sp>
          <p:nvSpPr>
            <p:cNvPr id="42" name="Freeform 42"/>
            <p:cNvSpPr/>
            <p:nvPr/>
          </p:nvSpPr>
          <p:spPr>
            <a:xfrm>
              <a:off x="0" y="0"/>
              <a:ext cx="10789920" cy="2759998"/>
            </a:xfrm>
            <a:custGeom>
              <a:avLst/>
              <a:gdLst/>
              <a:ahLst/>
              <a:cxnLst/>
              <a:rect l="l" t="t" r="r" b="b"/>
              <a:pathLst>
                <a:path w="10789920" h="2759998">
                  <a:moveTo>
                    <a:pt x="0" y="0"/>
                  </a:moveTo>
                  <a:lnTo>
                    <a:pt x="10789920" y="0"/>
                  </a:lnTo>
                  <a:lnTo>
                    <a:pt x="10789920" y="2759998"/>
                  </a:lnTo>
                  <a:lnTo>
                    <a:pt x="0" y="2759998"/>
                  </a:lnTo>
                  <a:close/>
                </a:path>
              </a:pathLst>
            </a:custGeom>
            <a:blipFill>
              <a:blip r:embed="rId3">
                <a:alphaModFix amt="0"/>
              </a:blip>
              <a:stretch>
                <a:fillRect t="-26174" b="-26174"/>
              </a:stretch>
            </a:blipFill>
          </p:spPr>
          <p:txBody>
            <a:bodyPr/>
            <a:lstStyle/>
            <a:p>
              <a:pPr defTabSz="609630"/>
              <a:endParaRPr lang="en-US" sz="1200">
                <a:solidFill>
                  <a:prstClr val="black"/>
                </a:solidFill>
              </a:endParaRPr>
            </a:p>
          </p:txBody>
        </p:sp>
        <p:sp>
          <p:nvSpPr>
            <p:cNvPr id="43" name="TextBox 43"/>
            <p:cNvSpPr txBox="1"/>
            <p:nvPr/>
          </p:nvSpPr>
          <p:spPr>
            <a:xfrm>
              <a:off x="0" y="-133350"/>
              <a:ext cx="10789920" cy="2893350"/>
            </a:xfrm>
            <a:prstGeom prst="rect">
              <a:avLst/>
            </a:prstGeom>
          </p:spPr>
          <p:txBody>
            <a:bodyPr lIns="0" tIns="0" rIns="0" bIns="0" rtlCol="0" anchor="ctr"/>
            <a:lstStyle/>
            <a:p>
              <a:pPr marL="361969" lvl="1" indent="-180984" defTabSz="609630">
                <a:lnSpc>
                  <a:spcPts val="2880"/>
                </a:lnSpc>
                <a:buFont typeface="Arial"/>
                <a:buChar char="•"/>
              </a:pPr>
              <a:r>
                <a:rPr lang="en-US" sz="2000" b="1">
                  <a:solidFill>
                    <a:srgbClr val="1C2B22"/>
                  </a:solidFill>
                  <a:ea typeface="Calibri (MS) Bold"/>
                  <a:cs typeface="Calibri (MS) Bold"/>
                  <a:sym typeface="Calibri (MS) Bold"/>
                </a:rPr>
                <a:t>A comprehensive, RTW-funded disease review </a:t>
              </a:r>
              <a:r>
                <a:rPr lang="en-US" sz="2000">
                  <a:solidFill>
                    <a:srgbClr val="5C6B62"/>
                  </a:solidFill>
                  <a:ea typeface="Calibri (MS)"/>
                  <a:cs typeface="Calibri (MS)"/>
                  <a:sym typeface="Calibri (MS)"/>
                </a:rPr>
                <a:t>covering genetics, biology, animal models, and prior therapeutic attempts.</a:t>
              </a:r>
            </a:p>
          </p:txBody>
        </p:sp>
      </p:grpSp>
      <p:grpSp>
        <p:nvGrpSpPr>
          <p:cNvPr id="44" name="Group 44"/>
          <p:cNvGrpSpPr/>
          <p:nvPr/>
        </p:nvGrpSpPr>
        <p:grpSpPr>
          <a:xfrm>
            <a:off x="6259195" y="3478137"/>
            <a:ext cx="5394960" cy="1380000"/>
            <a:chOff x="0" y="0"/>
            <a:chExt cx="10789920" cy="2760000"/>
          </a:xfrm>
        </p:grpSpPr>
        <p:sp>
          <p:nvSpPr>
            <p:cNvPr id="45" name="Freeform 45"/>
            <p:cNvSpPr/>
            <p:nvPr/>
          </p:nvSpPr>
          <p:spPr>
            <a:xfrm>
              <a:off x="0" y="0"/>
              <a:ext cx="10789920" cy="2759998"/>
            </a:xfrm>
            <a:custGeom>
              <a:avLst/>
              <a:gdLst/>
              <a:ahLst/>
              <a:cxnLst/>
              <a:rect l="l" t="t" r="r" b="b"/>
              <a:pathLst>
                <a:path w="10789920" h="2759998">
                  <a:moveTo>
                    <a:pt x="0" y="0"/>
                  </a:moveTo>
                  <a:lnTo>
                    <a:pt x="10789920" y="0"/>
                  </a:lnTo>
                  <a:lnTo>
                    <a:pt x="10789920" y="2759998"/>
                  </a:lnTo>
                  <a:lnTo>
                    <a:pt x="0" y="2759998"/>
                  </a:lnTo>
                  <a:close/>
                </a:path>
              </a:pathLst>
            </a:custGeom>
            <a:blipFill>
              <a:blip r:embed="rId3">
                <a:alphaModFix amt="0"/>
              </a:blip>
              <a:stretch>
                <a:fillRect t="-26174" b="-26174"/>
              </a:stretch>
            </a:blipFill>
          </p:spPr>
          <p:txBody>
            <a:bodyPr/>
            <a:lstStyle/>
            <a:p>
              <a:pPr defTabSz="609630"/>
              <a:endParaRPr lang="en-US" sz="1200">
                <a:solidFill>
                  <a:prstClr val="black"/>
                </a:solidFill>
              </a:endParaRPr>
            </a:p>
          </p:txBody>
        </p:sp>
        <p:sp>
          <p:nvSpPr>
            <p:cNvPr id="46" name="TextBox 46"/>
            <p:cNvSpPr txBox="1"/>
            <p:nvPr/>
          </p:nvSpPr>
          <p:spPr>
            <a:xfrm>
              <a:off x="0" y="-133350"/>
              <a:ext cx="10789920" cy="2893350"/>
            </a:xfrm>
            <a:prstGeom prst="rect">
              <a:avLst/>
            </a:prstGeom>
          </p:spPr>
          <p:txBody>
            <a:bodyPr lIns="0" tIns="0" rIns="0" bIns="0" rtlCol="0" anchor="ctr"/>
            <a:lstStyle/>
            <a:p>
              <a:pPr marL="361969" lvl="1" indent="-180984" defTabSz="609630">
                <a:lnSpc>
                  <a:spcPts val="2880"/>
                </a:lnSpc>
                <a:buFont typeface="Arial"/>
                <a:buChar char="•"/>
              </a:pPr>
              <a:r>
                <a:rPr lang="en-US" sz="2000" b="1">
                  <a:solidFill>
                    <a:srgbClr val="1C2B22"/>
                  </a:solidFill>
                  <a:ea typeface="Calibri (MS) Bold"/>
                  <a:cs typeface="Calibri (MS) Bold"/>
                  <a:sym typeface="Calibri (MS) Bold"/>
                </a:rPr>
                <a:t>Clear therapeutic hypotheses already mapped: </a:t>
              </a:r>
              <a:r>
                <a:rPr lang="en-US" sz="2000">
                  <a:solidFill>
                    <a:srgbClr val="5C6B62"/>
                  </a:solidFill>
                  <a:ea typeface="Calibri (MS)"/>
                  <a:cs typeface="Calibri (MS)"/>
                  <a:sym typeface="Calibri (MS)"/>
                </a:rPr>
                <a:t>gene/RNA therapy, improved SGLT2 strategies, and novel fibrosis and immune targets.</a:t>
              </a:r>
            </a:p>
          </p:txBody>
        </p:sp>
      </p:grpSp>
      <p:grpSp>
        <p:nvGrpSpPr>
          <p:cNvPr id="47" name="Group 47"/>
          <p:cNvGrpSpPr/>
          <p:nvPr/>
        </p:nvGrpSpPr>
        <p:grpSpPr>
          <a:xfrm>
            <a:off x="6259195" y="4938141"/>
            <a:ext cx="5394960" cy="1380000"/>
            <a:chOff x="0" y="0"/>
            <a:chExt cx="10789920" cy="2760000"/>
          </a:xfrm>
        </p:grpSpPr>
        <p:sp>
          <p:nvSpPr>
            <p:cNvPr id="48" name="Freeform 48"/>
            <p:cNvSpPr/>
            <p:nvPr/>
          </p:nvSpPr>
          <p:spPr>
            <a:xfrm>
              <a:off x="0" y="0"/>
              <a:ext cx="10789920" cy="2759998"/>
            </a:xfrm>
            <a:custGeom>
              <a:avLst/>
              <a:gdLst/>
              <a:ahLst/>
              <a:cxnLst/>
              <a:rect l="l" t="t" r="r" b="b"/>
              <a:pathLst>
                <a:path w="10789920" h="2759998">
                  <a:moveTo>
                    <a:pt x="0" y="0"/>
                  </a:moveTo>
                  <a:lnTo>
                    <a:pt x="10789920" y="0"/>
                  </a:lnTo>
                  <a:lnTo>
                    <a:pt x="10789920" y="2759998"/>
                  </a:lnTo>
                  <a:lnTo>
                    <a:pt x="0" y="2759998"/>
                  </a:lnTo>
                  <a:close/>
                </a:path>
              </a:pathLst>
            </a:custGeom>
            <a:blipFill>
              <a:blip r:embed="rId3">
                <a:alphaModFix amt="0"/>
              </a:blip>
              <a:stretch>
                <a:fillRect t="-26174" b="-26174"/>
              </a:stretch>
            </a:blipFill>
          </p:spPr>
          <p:txBody>
            <a:bodyPr/>
            <a:lstStyle/>
            <a:p>
              <a:pPr defTabSz="609630"/>
              <a:endParaRPr lang="en-US" sz="1200">
                <a:solidFill>
                  <a:prstClr val="black"/>
                </a:solidFill>
              </a:endParaRPr>
            </a:p>
          </p:txBody>
        </p:sp>
        <p:sp>
          <p:nvSpPr>
            <p:cNvPr id="49" name="TextBox 49"/>
            <p:cNvSpPr txBox="1"/>
            <p:nvPr/>
          </p:nvSpPr>
          <p:spPr>
            <a:xfrm>
              <a:off x="0" y="-133350"/>
              <a:ext cx="10789920" cy="2893350"/>
            </a:xfrm>
            <a:prstGeom prst="rect">
              <a:avLst/>
            </a:prstGeom>
          </p:spPr>
          <p:txBody>
            <a:bodyPr lIns="0" tIns="0" rIns="0" bIns="0" rtlCol="0" anchor="ctr"/>
            <a:lstStyle/>
            <a:p>
              <a:pPr marL="361969" lvl="1" indent="-180984" defTabSz="609630">
                <a:lnSpc>
                  <a:spcPts val="2880"/>
                </a:lnSpc>
                <a:buFont typeface="Arial"/>
                <a:buChar char="•"/>
              </a:pPr>
              <a:r>
                <a:rPr lang="en-US" sz="2000" b="1">
                  <a:solidFill>
                    <a:srgbClr val="1C2B22"/>
                  </a:solidFill>
                  <a:ea typeface="Calibri (MS) Bold"/>
                  <a:cs typeface="Calibri (MS) Bold"/>
                  <a:sym typeface="Calibri (MS) Bold"/>
                </a:rPr>
                <a:t>You are not starting from zero. </a:t>
              </a:r>
              <a:r>
                <a:rPr lang="en-US" sz="2000">
                  <a:solidFill>
                    <a:srgbClr val="5C6B62"/>
                  </a:solidFill>
                  <a:ea typeface="Calibri (MS)"/>
                  <a:cs typeface="Calibri (MS)"/>
                  <a:sym typeface="Calibri (MS)"/>
                </a:rPr>
                <a:t>The biology is mapped, and mouse models show partial G6PT restoration normalizes metabolic features.</a:t>
              </a:r>
            </a:p>
          </p:txBody>
        </p:sp>
      </p:grpSp>
      <p:grpSp>
        <p:nvGrpSpPr>
          <p:cNvPr id="50" name="Group 50"/>
          <p:cNvGrpSpPr/>
          <p:nvPr/>
        </p:nvGrpSpPr>
        <p:grpSpPr>
          <a:xfrm>
            <a:off x="457200" y="6519672"/>
            <a:ext cx="7315200" cy="274320"/>
            <a:chOff x="0" y="0"/>
            <a:chExt cx="14630400" cy="548640"/>
          </a:xfrm>
        </p:grpSpPr>
        <p:sp>
          <p:nvSpPr>
            <p:cNvPr id="51" name="Freeform 51"/>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endParaRPr>
            </a:p>
          </p:txBody>
        </p:sp>
        <p:sp>
          <p:nvSpPr>
            <p:cNvPr id="52" name="TextBox 52"/>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5C6B62"/>
                  </a:solidFill>
                  <a:ea typeface="Calibri (MS)"/>
                  <a:cs typeface="Calibri (MS)"/>
                  <a:sym typeface="Calibri (MS)"/>
                </a:rPr>
                <a:t>Sophie's Hope Foundation  •  cureGSD1b</a:t>
              </a:r>
            </a:p>
          </p:txBody>
        </p:sp>
      </p:grpSp>
      <p:grpSp>
        <p:nvGrpSpPr>
          <p:cNvPr id="53" name="Group 53"/>
          <p:cNvGrpSpPr/>
          <p:nvPr/>
        </p:nvGrpSpPr>
        <p:grpSpPr>
          <a:xfrm>
            <a:off x="11457432" y="6519672"/>
            <a:ext cx="365760" cy="274320"/>
            <a:chOff x="0" y="0"/>
            <a:chExt cx="731520" cy="548640"/>
          </a:xfrm>
        </p:grpSpPr>
        <p:sp>
          <p:nvSpPr>
            <p:cNvPr id="54" name="Freeform 54"/>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endParaRPr>
            </a:p>
          </p:txBody>
        </p:sp>
        <p:sp>
          <p:nvSpPr>
            <p:cNvPr id="55" name="TextBox 55"/>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5C6B62"/>
                  </a:solidFill>
                  <a:ea typeface="Calibri (MS)"/>
                  <a:cs typeface="Calibri (MS)"/>
                  <a:sym typeface="Calibri (MS)"/>
                </a:rPr>
                <a:t>5</a:t>
              </a:r>
            </a:p>
          </p:txBody>
        </p:sp>
      </p:grpSp>
    </p:spTree>
    <p:extLst>
      <p:ext uri="{BB962C8B-B14F-4D97-AF65-F5344CB8AC3E}">
        <p14:creationId xmlns:p14="http://schemas.microsoft.com/office/powerpoint/2010/main" val="1758621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367700"/>
            <a:ext cx="7315200" cy="403381"/>
            <a:chOff x="0" y="0"/>
            <a:chExt cx="14630400" cy="806762"/>
          </a:xfrm>
        </p:grpSpPr>
        <p:sp>
          <p:nvSpPr>
            <p:cNvPr id="3" name="Freeform 3"/>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0852" b="-295859"/>
              </a:stretch>
            </a:blipFill>
          </p:spPr>
          <p:txBody>
            <a:bodyPr/>
            <a:lstStyle/>
            <a:p>
              <a:pPr defTabSz="609630"/>
              <a:endParaRPr lang="en-US" sz="1200">
                <a:solidFill>
                  <a:prstClr val="black"/>
                </a:solidFill>
              </a:endParaRPr>
            </a:p>
          </p:txBody>
        </p:sp>
        <p:sp>
          <p:nvSpPr>
            <p:cNvPr id="4" name="TextBox 4"/>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92278F"/>
                  </a:solidFill>
                  <a:ea typeface="Calibri (MS) Bold"/>
                  <a:cs typeface="Calibri (MS) Bold"/>
                  <a:sym typeface="Calibri (MS) Bold"/>
                </a:rPr>
                <a:t>THE PATIENTS</a:t>
              </a:r>
            </a:p>
          </p:txBody>
        </p:sp>
      </p:grpSp>
      <p:sp>
        <p:nvSpPr>
          <p:cNvPr id="5" name="TextBox 5"/>
          <p:cNvSpPr txBox="1"/>
          <p:nvPr/>
        </p:nvSpPr>
        <p:spPr>
          <a:xfrm>
            <a:off x="609600" y="742497"/>
            <a:ext cx="10485120" cy="551433"/>
          </a:xfrm>
          <a:prstGeom prst="rect">
            <a:avLst/>
          </a:prstGeom>
        </p:spPr>
        <p:txBody>
          <a:bodyPr lIns="0" tIns="0" rIns="0" bIns="0" rtlCol="0" anchor="t">
            <a:spAutoFit/>
          </a:bodyPr>
          <a:lstStyle/>
          <a:p>
            <a:pPr defTabSz="609630">
              <a:lnSpc>
                <a:spcPts val="4320"/>
              </a:lnSpc>
            </a:pPr>
            <a:r>
              <a:rPr lang="en-US" sz="3600" b="1">
                <a:solidFill>
                  <a:srgbClr val="1C2B22"/>
                </a:solidFill>
                <a:ea typeface="Cambria Bold"/>
                <a:cs typeface="Cambria Bold"/>
                <a:sym typeface="Cambria Bold"/>
              </a:rPr>
              <a:t>Behind every data point is a patient and a family</a:t>
            </a:r>
          </a:p>
        </p:txBody>
      </p:sp>
      <p:grpSp>
        <p:nvGrpSpPr>
          <p:cNvPr id="6" name="Group 6"/>
          <p:cNvGrpSpPr/>
          <p:nvPr/>
        </p:nvGrpSpPr>
        <p:grpSpPr>
          <a:xfrm>
            <a:off x="9152219" y="1631506"/>
            <a:ext cx="2488093" cy="3752267"/>
            <a:chOff x="0" y="0"/>
            <a:chExt cx="4427220" cy="6676644"/>
          </a:xfrm>
        </p:grpSpPr>
        <p:sp>
          <p:nvSpPr>
            <p:cNvPr id="7" name="Freeform 7"/>
            <p:cNvSpPr/>
            <p:nvPr/>
          </p:nvSpPr>
          <p:spPr>
            <a:xfrm>
              <a:off x="0" y="0"/>
              <a:ext cx="4427220" cy="6676644"/>
            </a:xfrm>
            <a:custGeom>
              <a:avLst/>
              <a:gdLst/>
              <a:ahLst/>
              <a:cxnLst/>
              <a:rect l="l" t="t" r="r" b="b"/>
              <a:pathLst>
                <a:path w="4427220" h="6676644">
                  <a:moveTo>
                    <a:pt x="0" y="0"/>
                  </a:moveTo>
                  <a:lnTo>
                    <a:pt x="4427220" y="0"/>
                  </a:lnTo>
                  <a:lnTo>
                    <a:pt x="4427220" y="6676644"/>
                  </a:lnTo>
                  <a:lnTo>
                    <a:pt x="0" y="6676644"/>
                  </a:lnTo>
                  <a:close/>
                </a:path>
              </a:pathLst>
            </a:custGeom>
            <a:blipFill>
              <a:blip r:embed="rId4"/>
              <a:stretch>
                <a:fillRect l="-71432" t="-7140" r="-92345" b="-9436"/>
              </a:stretch>
            </a:blipFill>
            <a:ln w="28575" cap="sq">
              <a:solidFill>
                <a:srgbClr val="1C2B22"/>
              </a:solidFill>
              <a:prstDash val="solid"/>
              <a:miter/>
            </a:ln>
          </p:spPr>
          <p:txBody>
            <a:bodyPr/>
            <a:lstStyle/>
            <a:p>
              <a:pPr defTabSz="609630"/>
              <a:endParaRPr lang="en-US" sz="1200">
                <a:solidFill>
                  <a:prstClr val="black"/>
                </a:solidFill>
              </a:endParaRPr>
            </a:p>
          </p:txBody>
        </p:sp>
        <p:sp>
          <p:nvSpPr>
            <p:cNvPr id="8" name="TextBox 8"/>
            <p:cNvSpPr txBox="1"/>
            <p:nvPr/>
          </p:nvSpPr>
          <p:spPr>
            <a:xfrm>
              <a:off x="0" y="-66675"/>
              <a:ext cx="4427220" cy="6743319"/>
            </a:xfrm>
            <a:prstGeom prst="rect">
              <a:avLst/>
            </a:prstGeom>
          </p:spPr>
          <p:txBody>
            <a:bodyPr lIns="33867" tIns="33867" rIns="33867" bIns="33867" rtlCol="0" anchor="ctr"/>
            <a:lstStyle/>
            <a:p>
              <a:pPr algn="ctr" defTabSz="609630">
                <a:lnSpc>
                  <a:spcPts val="2640"/>
                </a:lnSpc>
              </a:pPr>
              <a:endParaRPr sz="1200">
                <a:solidFill>
                  <a:prstClr val="black"/>
                </a:solidFill>
              </a:endParaRPr>
            </a:p>
          </p:txBody>
        </p:sp>
      </p:grpSp>
      <p:grpSp>
        <p:nvGrpSpPr>
          <p:cNvPr id="9" name="Group 9"/>
          <p:cNvGrpSpPr/>
          <p:nvPr/>
        </p:nvGrpSpPr>
        <p:grpSpPr>
          <a:xfrm>
            <a:off x="548640" y="1631505"/>
            <a:ext cx="530352" cy="530352"/>
            <a:chOff x="0" y="0"/>
            <a:chExt cx="1060704" cy="1060704"/>
          </a:xfrm>
        </p:grpSpPr>
        <p:sp>
          <p:nvSpPr>
            <p:cNvPr id="10" name="Freeform 10"/>
            <p:cNvSpPr/>
            <p:nvPr/>
          </p:nvSpPr>
          <p:spPr>
            <a:xfrm>
              <a:off x="0" y="0"/>
              <a:ext cx="1060704" cy="1060704"/>
            </a:xfrm>
            <a:custGeom>
              <a:avLst/>
              <a:gdLst/>
              <a:ahLst/>
              <a:cxnLst/>
              <a:rect l="l" t="t" r="r" b="b"/>
              <a:pathLst>
                <a:path w="1060704" h="1060704">
                  <a:moveTo>
                    <a:pt x="0" y="530352"/>
                  </a:moveTo>
                  <a:cubicBezTo>
                    <a:pt x="0" y="237490"/>
                    <a:pt x="237490" y="0"/>
                    <a:pt x="530352" y="0"/>
                  </a:cubicBezTo>
                  <a:cubicBezTo>
                    <a:pt x="823214" y="0"/>
                    <a:pt x="1060704" y="237490"/>
                    <a:pt x="1060704" y="530352"/>
                  </a:cubicBezTo>
                  <a:cubicBezTo>
                    <a:pt x="1060704" y="823214"/>
                    <a:pt x="823214" y="1060704"/>
                    <a:pt x="530352" y="1060704"/>
                  </a:cubicBezTo>
                  <a:cubicBezTo>
                    <a:pt x="237490" y="1060704"/>
                    <a:pt x="0" y="823214"/>
                    <a:pt x="0" y="530352"/>
                  </a:cubicBezTo>
                  <a:close/>
                </a:path>
              </a:pathLst>
            </a:custGeom>
            <a:solidFill>
              <a:srgbClr val="008647"/>
            </a:solidFill>
          </p:spPr>
          <p:txBody>
            <a:bodyPr/>
            <a:lstStyle/>
            <a:p>
              <a:pPr defTabSz="609630"/>
              <a:endParaRPr lang="en-US" sz="1200">
                <a:solidFill>
                  <a:prstClr val="black"/>
                </a:solidFill>
              </a:endParaRPr>
            </a:p>
          </p:txBody>
        </p:sp>
      </p:grpSp>
      <p:grpSp>
        <p:nvGrpSpPr>
          <p:cNvPr id="11" name="Group 11"/>
          <p:cNvGrpSpPr/>
          <p:nvPr/>
        </p:nvGrpSpPr>
        <p:grpSpPr>
          <a:xfrm>
            <a:off x="548640" y="1631505"/>
            <a:ext cx="530352" cy="530352"/>
            <a:chOff x="0" y="0"/>
            <a:chExt cx="1060704" cy="1060704"/>
          </a:xfrm>
        </p:grpSpPr>
        <p:sp>
          <p:nvSpPr>
            <p:cNvPr id="12" name="Freeform 12"/>
            <p:cNvSpPr/>
            <p:nvPr/>
          </p:nvSpPr>
          <p:spPr>
            <a:xfrm>
              <a:off x="0" y="0"/>
              <a:ext cx="1060704" cy="1060704"/>
            </a:xfrm>
            <a:custGeom>
              <a:avLst/>
              <a:gdLst/>
              <a:ahLst/>
              <a:cxnLst/>
              <a:rect l="l" t="t" r="r" b="b"/>
              <a:pathLst>
                <a:path w="1060704" h="1060704">
                  <a:moveTo>
                    <a:pt x="0" y="0"/>
                  </a:moveTo>
                  <a:lnTo>
                    <a:pt x="1060704" y="0"/>
                  </a:lnTo>
                  <a:lnTo>
                    <a:pt x="1060704" y="1060704"/>
                  </a:lnTo>
                  <a:lnTo>
                    <a:pt x="0" y="1060704"/>
                  </a:lnTo>
                  <a:close/>
                </a:path>
              </a:pathLst>
            </a:custGeom>
            <a:blipFill>
              <a:blip r:embed="rId3">
                <a:alphaModFix amt="0"/>
              </a:blip>
              <a:stretch>
                <a:fillRect l="-78303" r="-78303"/>
              </a:stretch>
            </a:blipFill>
          </p:spPr>
          <p:txBody>
            <a:bodyPr/>
            <a:lstStyle/>
            <a:p>
              <a:pPr defTabSz="609630"/>
              <a:endParaRPr lang="en-US" sz="1200">
                <a:solidFill>
                  <a:prstClr val="black"/>
                </a:solidFill>
              </a:endParaRPr>
            </a:p>
          </p:txBody>
        </p:sp>
        <p:sp>
          <p:nvSpPr>
            <p:cNvPr id="13" name="TextBox 13"/>
            <p:cNvSpPr txBox="1"/>
            <p:nvPr/>
          </p:nvSpPr>
          <p:spPr>
            <a:xfrm>
              <a:off x="0" y="-9525"/>
              <a:ext cx="1060704" cy="1070229"/>
            </a:xfrm>
            <a:prstGeom prst="rect">
              <a:avLst/>
            </a:prstGeom>
          </p:spPr>
          <p:txBody>
            <a:bodyPr lIns="0" tIns="0" rIns="0" bIns="0" rtlCol="0" anchor="ctr"/>
            <a:lstStyle/>
            <a:p>
              <a:pPr algn="ctr" defTabSz="609630">
                <a:lnSpc>
                  <a:spcPts val="2640"/>
                </a:lnSpc>
              </a:pPr>
              <a:r>
                <a:rPr lang="en-US" sz="2200" b="1">
                  <a:solidFill>
                    <a:srgbClr val="FFFFFF"/>
                  </a:solidFill>
                  <a:ea typeface="Cambria Bold"/>
                  <a:cs typeface="Cambria Bold"/>
                  <a:sym typeface="Cambria Bold"/>
                </a:rPr>
                <a:t>1</a:t>
              </a:r>
            </a:p>
          </p:txBody>
        </p:sp>
      </p:grpSp>
      <p:grpSp>
        <p:nvGrpSpPr>
          <p:cNvPr id="14" name="Group 14"/>
          <p:cNvGrpSpPr/>
          <p:nvPr/>
        </p:nvGrpSpPr>
        <p:grpSpPr>
          <a:xfrm>
            <a:off x="1371600" y="916356"/>
            <a:ext cx="7223760" cy="1809582"/>
            <a:chOff x="0" y="0"/>
            <a:chExt cx="14447520" cy="3619163"/>
          </a:xfrm>
        </p:grpSpPr>
        <p:sp>
          <p:nvSpPr>
            <p:cNvPr id="15" name="Freeform 15"/>
            <p:cNvSpPr/>
            <p:nvPr/>
          </p:nvSpPr>
          <p:spPr>
            <a:xfrm>
              <a:off x="0" y="0"/>
              <a:ext cx="14447520" cy="3619163"/>
            </a:xfrm>
            <a:custGeom>
              <a:avLst/>
              <a:gdLst/>
              <a:ahLst/>
              <a:cxnLst/>
              <a:rect l="l" t="t" r="r" b="b"/>
              <a:pathLst>
                <a:path w="14447520" h="3619163">
                  <a:moveTo>
                    <a:pt x="0" y="0"/>
                  </a:moveTo>
                  <a:lnTo>
                    <a:pt x="14447520" y="0"/>
                  </a:lnTo>
                  <a:lnTo>
                    <a:pt x="14447520" y="3619163"/>
                  </a:lnTo>
                  <a:lnTo>
                    <a:pt x="0" y="3619163"/>
                  </a:lnTo>
                  <a:close/>
                </a:path>
              </a:pathLst>
            </a:custGeom>
            <a:blipFill>
              <a:blip r:embed="rId3">
                <a:alphaModFix amt="0"/>
              </a:blip>
              <a:stretch>
                <a:fillRect t="-66413" b="10847"/>
              </a:stretch>
            </a:blipFill>
          </p:spPr>
          <p:txBody>
            <a:bodyPr/>
            <a:lstStyle/>
            <a:p>
              <a:pPr defTabSz="609630"/>
              <a:endParaRPr lang="en-US" sz="1200">
                <a:solidFill>
                  <a:prstClr val="black"/>
                </a:solidFill>
              </a:endParaRPr>
            </a:p>
          </p:txBody>
        </p:sp>
        <p:sp>
          <p:nvSpPr>
            <p:cNvPr id="16" name="TextBox 16"/>
            <p:cNvSpPr txBox="1"/>
            <p:nvPr/>
          </p:nvSpPr>
          <p:spPr>
            <a:xfrm>
              <a:off x="0" y="0"/>
              <a:ext cx="14447520" cy="3619163"/>
            </a:xfrm>
            <a:prstGeom prst="rect">
              <a:avLst/>
            </a:prstGeom>
          </p:spPr>
          <p:txBody>
            <a:bodyPr lIns="0" tIns="0" rIns="0" bIns="0" rtlCol="0" anchor="ctr"/>
            <a:lstStyle/>
            <a:p>
              <a:pPr defTabSz="609630">
                <a:lnSpc>
                  <a:spcPts val="2960"/>
                </a:lnSpc>
              </a:pPr>
              <a:r>
                <a:rPr lang="en-US" sz="2467" b="1">
                  <a:solidFill>
                    <a:srgbClr val="1C2B22"/>
                  </a:solidFill>
                  <a:ea typeface="Cambria Bold"/>
                  <a:cs typeface="Cambria Bold"/>
                  <a:sym typeface="Cambria Bold"/>
                </a:rPr>
                <a:t>The diagnosis</a:t>
              </a:r>
            </a:p>
          </p:txBody>
        </p:sp>
      </p:grpSp>
      <p:grpSp>
        <p:nvGrpSpPr>
          <p:cNvPr id="17" name="Group 17"/>
          <p:cNvGrpSpPr/>
          <p:nvPr/>
        </p:nvGrpSpPr>
        <p:grpSpPr>
          <a:xfrm>
            <a:off x="1371600" y="2026857"/>
            <a:ext cx="7223760" cy="788175"/>
            <a:chOff x="0" y="0"/>
            <a:chExt cx="14447520" cy="1576350"/>
          </a:xfrm>
        </p:grpSpPr>
        <p:sp>
          <p:nvSpPr>
            <p:cNvPr id="18" name="Freeform 18"/>
            <p:cNvSpPr/>
            <p:nvPr/>
          </p:nvSpPr>
          <p:spPr>
            <a:xfrm>
              <a:off x="0" y="0"/>
              <a:ext cx="14447520" cy="1576350"/>
            </a:xfrm>
            <a:custGeom>
              <a:avLst/>
              <a:gdLst/>
              <a:ahLst/>
              <a:cxnLst/>
              <a:rect l="l" t="t" r="r" b="b"/>
              <a:pathLst>
                <a:path w="14447520" h="1576350">
                  <a:moveTo>
                    <a:pt x="0" y="0"/>
                  </a:moveTo>
                  <a:lnTo>
                    <a:pt x="14447520" y="0"/>
                  </a:lnTo>
                  <a:lnTo>
                    <a:pt x="14447520" y="1576350"/>
                  </a:lnTo>
                  <a:lnTo>
                    <a:pt x="0" y="1576350"/>
                  </a:lnTo>
                  <a:close/>
                </a:path>
              </a:pathLst>
            </a:custGeom>
            <a:blipFill>
              <a:blip r:embed="rId3">
                <a:alphaModFix amt="0"/>
              </a:blip>
              <a:stretch>
                <a:fillRect t="-135078" b="-122089"/>
              </a:stretch>
            </a:blipFill>
          </p:spPr>
          <p:txBody>
            <a:bodyPr/>
            <a:lstStyle/>
            <a:p>
              <a:pPr defTabSz="609630"/>
              <a:endParaRPr lang="en-US" sz="1200">
                <a:solidFill>
                  <a:prstClr val="black"/>
                </a:solidFill>
              </a:endParaRPr>
            </a:p>
          </p:txBody>
        </p:sp>
        <p:sp>
          <p:nvSpPr>
            <p:cNvPr id="19" name="TextBox 19"/>
            <p:cNvSpPr txBox="1"/>
            <p:nvPr/>
          </p:nvSpPr>
          <p:spPr>
            <a:xfrm>
              <a:off x="0" y="-133350"/>
              <a:ext cx="14447520" cy="1709700"/>
            </a:xfrm>
            <a:prstGeom prst="rect">
              <a:avLst/>
            </a:prstGeom>
          </p:spPr>
          <p:txBody>
            <a:bodyPr lIns="0" tIns="0" rIns="0" bIns="0" rtlCol="0" anchor="ctr"/>
            <a:lstStyle/>
            <a:p>
              <a:pPr defTabSz="609630">
                <a:lnSpc>
                  <a:spcPts val="2976"/>
                </a:lnSpc>
              </a:pPr>
              <a:r>
                <a:rPr lang="en-US" sz="2067">
                  <a:solidFill>
                    <a:srgbClr val="5C6B62"/>
                  </a:solidFill>
                  <a:ea typeface="Calibri (MS)"/>
                  <a:cs typeface="Calibri (MS)"/>
                  <a:sym typeface="Calibri (MS)"/>
                </a:rPr>
                <a:t>Most families spend months chasing a diagnosis while their child cycles through life-threatening hypoglycemic episodes.</a:t>
              </a:r>
            </a:p>
          </p:txBody>
        </p:sp>
      </p:grpSp>
      <p:grpSp>
        <p:nvGrpSpPr>
          <p:cNvPr id="20" name="Group 20"/>
          <p:cNvGrpSpPr/>
          <p:nvPr/>
        </p:nvGrpSpPr>
        <p:grpSpPr>
          <a:xfrm>
            <a:off x="548640" y="2984678"/>
            <a:ext cx="530352" cy="530352"/>
            <a:chOff x="0" y="0"/>
            <a:chExt cx="1060704" cy="1060704"/>
          </a:xfrm>
        </p:grpSpPr>
        <p:sp>
          <p:nvSpPr>
            <p:cNvPr id="21" name="Freeform 21"/>
            <p:cNvSpPr/>
            <p:nvPr/>
          </p:nvSpPr>
          <p:spPr>
            <a:xfrm>
              <a:off x="0" y="0"/>
              <a:ext cx="1060704" cy="1060704"/>
            </a:xfrm>
            <a:custGeom>
              <a:avLst/>
              <a:gdLst/>
              <a:ahLst/>
              <a:cxnLst/>
              <a:rect l="l" t="t" r="r" b="b"/>
              <a:pathLst>
                <a:path w="1060704" h="1060704">
                  <a:moveTo>
                    <a:pt x="0" y="530352"/>
                  </a:moveTo>
                  <a:cubicBezTo>
                    <a:pt x="0" y="237490"/>
                    <a:pt x="237490" y="0"/>
                    <a:pt x="530352" y="0"/>
                  </a:cubicBezTo>
                  <a:cubicBezTo>
                    <a:pt x="823214" y="0"/>
                    <a:pt x="1060704" y="237490"/>
                    <a:pt x="1060704" y="530352"/>
                  </a:cubicBezTo>
                  <a:cubicBezTo>
                    <a:pt x="1060704" y="823214"/>
                    <a:pt x="823214" y="1060704"/>
                    <a:pt x="530352" y="1060704"/>
                  </a:cubicBezTo>
                  <a:cubicBezTo>
                    <a:pt x="237490" y="1060704"/>
                    <a:pt x="0" y="823214"/>
                    <a:pt x="0" y="530352"/>
                  </a:cubicBezTo>
                  <a:close/>
                </a:path>
              </a:pathLst>
            </a:custGeom>
            <a:solidFill>
              <a:srgbClr val="92278F"/>
            </a:solidFill>
          </p:spPr>
          <p:txBody>
            <a:bodyPr/>
            <a:lstStyle/>
            <a:p>
              <a:pPr defTabSz="609630"/>
              <a:endParaRPr lang="en-US" sz="1200">
                <a:solidFill>
                  <a:prstClr val="black"/>
                </a:solidFill>
              </a:endParaRPr>
            </a:p>
          </p:txBody>
        </p:sp>
      </p:grpSp>
      <p:grpSp>
        <p:nvGrpSpPr>
          <p:cNvPr id="22" name="Group 22"/>
          <p:cNvGrpSpPr/>
          <p:nvPr/>
        </p:nvGrpSpPr>
        <p:grpSpPr>
          <a:xfrm>
            <a:off x="548640" y="2984678"/>
            <a:ext cx="530352" cy="530352"/>
            <a:chOff x="0" y="0"/>
            <a:chExt cx="1060704" cy="1060704"/>
          </a:xfrm>
        </p:grpSpPr>
        <p:sp>
          <p:nvSpPr>
            <p:cNvPr id="23" name="Freeform 23"/>
            <p:cNvSpPr/>
            <p:nvPr/>
          </p:nvSpPr>
          <p:spPr>
            <a:xfrm>
              <a:off x="0" y="0"/>
              <a:ext cx="1060704" cy="1060704"/>
            </a:xfrm>
            <a:custGeom>
              <a:avLst/>
              <a:gdLst/>
              <a:ahLst/>
              <a:cxnLst/>
              <a:rect l="l" t="t" r="r" b="b"/>
              <a:pathLst>
                <a:path w="1060704" h="1060704">
                  <a:moveTo>
                    <a:pt x="0" y="0"/>
                  </a:moveTo>
                  <a:lnTo>
                    <a:pt x="1060704" y="0"/>
                  </a:lnTo>
                  <a:lnTo>
                    <a:pt x="1060704" y="1060704"/>
                  </a:lnTo>
                  <a:lnTo>
                    <a:pt x="0" y="1060704"/>
                  </a:lnTo>
                  <a:close/>
                </a:path>
              </a:pathLst>
            </a:custGeom>
            <a:blipFill>
              <a:blip r:embed="rId3">
                <a:alphaModFix amt="0"/>
              </a:blip>
              <a:stretch>
                <a:fillRect l="-78303" r="-78303"/>
              </a:stretch>
            </a:blipFill>
          </p:spPr>
          <p:txBody>
            <a:bodyPr/>
            <a:lstStyle/>
            <a:p>
              <a:pPr defTabSz="609630"/>
              <a:endParaRPr lang="en-US" sz="1200">
                <a:solidFill>
                  <a:prstClr val="black"/>
                </a:solidFill>
              </a:endParaRPr>
            </a:p>
          </p:txBody>
        </p:sp>
        <p:sp>
          <p:nvSpPr>
            <p:cNvPr id="24" name="TextBox 24"/>
            <p:cNvSpPr txBox="1"/>
            <p:nvPr/>
          </p:nvSpPr>
          <p:spPr>
            <a:xfrm>
              <a:off x="0" y="-9525"/>
              <a:ext cx="1060704" cy="1070229"/>
            </a:xfrm>
            <a:prstGeom prst="rect">
              <a:avLst/>
            </a:prstGeom>
          </p:spPr>
          <p:txBody>
            <a:bodyPr lIns="0" tIns="0" rIns="0" bIns="0" rtlCol="0" anchor="ctr"/>
            <a:lstStyle/>
            <a:p>
              <a:pPr algn="ctr" defTabSz="609630">
                <a:lnSpc>
                  <a:spcPts val="2640"/>
                </a:lnSpc>
              </a:pPr>
              <a:r>
                <a:rPr lang="en-US" sz="2200" b="1">
                  <a:solidFill>
                    <a:srgbClr val="FFFFFF"/>
                  </a:solidFill>
                  <a:ea typeface="Cambria Bold"/>
                  <a:cs typeface="Cambria Bold"/>
                  <a:sym typeface="Cambria Bold"/>
                </a:rPr>
                <a:t>2</a:t>
              </a:r>
            </a:p>
          </p:txBody>
        </p:sp>
      </p:grpSp>
      <p:grpSp>
        <p:nvGrpSpPr>
          <p:cNvPr id="25" name="Group 25"/>
          <p:cNvGrpSpPr/>
          <p:nvPr/>
        </p:nvGrpSpPr>
        <p:grpSpPr>
          <a:xfrm>
            <a:off x="1371600" y="2243403"/>
            <a:ext cx="7223760" cy="1809582"/>
            <a:chOff x="0" y="0"/>
            <a:chExt cx="14447520" cy="3619163"/>
          </a:xfrm>
        </p:grpSpPr>
        <p:sp>
          <p:nvSpPr>
            <p:cNvPr id="26" name="Freeform 26"/>
            <p:cNvSpPr/>
            <p:nvPr/>
          </p:nvSpPr>
          <p:spPr>
            <a:xfrm>
              <a:off x="0" y="0"/>
              <a:ext cx="14447520" cy="3619163"/>
            </a:xfrm>
            <a:custGeom>
              <a:avLst/>
              <a:gdLst/>
              <a:ahLst/>
              <a:cxnLst/>
              <a:rect l="l" t="t" r="r" b="b"/>
              <a:pathLst>
                <a:path w="14447520" h="3619163">
                  <a:moveTo>
                    <a:pt x="0" y="0"/>
                  </a:moveTo>
                  <a:lnTo>
                    <a:pt x="14447520" y="0"/>
                  </a:lnTo>
                  <a:lnTo>
                    <a:pt x="14447520" y="3619163"/>
                  </a:lnTo>
                  <a:lnTo>
                    <a:pt x="0" y="3619163"/>
                  </a:lnTo>
                  <a:close/>
                </a:path>
              </a:pathLst>
            </a:custGeom>
            <a:blipFill>
              <a:blip r:embed="rId3">
                <a:alphaModFix amt="0"/>
              </a:blip>
              <a:stretch>
                <a:fillRect t="-66413" b="10847"/>
              </a:stretch>
            </a:blipFill>
          </p:spPr>
          <p:txBody>
            <a:bodyPr/>
            <a:lstStyle/>
            <a:p>
              <a:pPr defTabSz="609630"/>
              <a:endParaRPr lang="en-US" sz="1200">
                <a:solidFill>
                  <a:prstClr val="black"/>
                </a:solidFill>
              </a:endParaRPr>
            </a:p>
          </p:txBody>
        </p:sp>
        <p:sp>
          <p:nvSpPr>
            <p:cNvPr id="27" name="TextBox 27"/>
            <p:cNvSpPr txBox="1"/>
            <p:nvPr/>
          </p:nvSpPr>
          <p:spPr>
            <a:xfrm>
              <a:off x="0" y="0"/>
              <a:ext cx="14447520" cy="3619163"/>
            </a:xfrm>
            <a:prstGeom prst="rect">
              <a:avLst/>
            </a:prstGeom>
          </p:spPr>
          <p:txBody>
            <a:bodyPr lIns="0" tIns="0" rIns="0" bIns="0" rtlCol="0" anchor="ctr"/>
            <a:lstStyle/>
            <a:p>
              <a:pPr defTabSz="609630">
                <a:lnSpc>
                  <a:spcPts val="2960"/>
                </a:lnSpc>
              </a:pPr>
              <a:r>
                <a:rPr lang="en-US" sz="2467" b="1">
                  <a:solidFill>
                    <a:srgbClr val="1C2B22"/>
                  </a:solidFill>
                  <a:ea typeface="Cambria Bold"/>
                  <a:cs typeface="Cambria Bold"/>
                  <a:sym typeface="Cambria Bold"/>
                </a:rPr>
                <a:t>The daily reality</a:t>
              </a:r>
            </a:p>
          </p:txBody>
        </p:sp>
      </p:grpSp>
      <p:grpSp>
        <p:nvGrpSpPr>
          <p:cNvPr id="28" name="Group 28"/>
          <p:cNvGrpSpPr/>
          <p:nvPr/>
        </p:nvGrpSpPr>
        <p:grpSpPr>
          <a:xfrm>
            <a:off x="1371600" y="3375057"/>
            <a:ext cx="7223760" cy="788175"/>
            <a:chOff x="0" y="0"/>
            <a:chExt cx="14447520" cy="1576350"/>
          </a:xfrm>
        </p:grpSpPr>
        <p:sp>
          <p:nvSpPr>
            <p:cNvPr id="29" name="Freeform 29"/>
            <p:cNvSpPr/>
            <p:nvPr/>
          </p:nvSpPr>
          <p:spPr>
            <a:xfrm>
              <a:off x="0" y="0"/>
              <a:ext cx="14447520" cy="1576350"/>
            </a:xfrm>
            <a:custGeom>
              <a:avLst/>
              <a:gdLst/>
              <a:ahLst/>
              <a:cxnLst/>
              <a:rect l="l" t="t" r="r" b="b"/>
              <a:pathLst>
                <a:path w="14447520" h="1576350">
                  <a:moveTo>
                    <a:pt x="0" y="0"/>
                  </a:moveTo>
                  <a:lnTo>
                    <a:pt x="14447520" y="0"/>
                  </a:lnTo>
                  <a:lnTo>
                    <a:pt x="14447520" y="1576350"/>
                  </a:lnTo>
                  <a:lnTo>
                    <a:pt x="0" y="1576350"/>
                  </a:lnTo>
                  <a:close/>
                </a:path>
              </a:pathLst>
            </a:custGeom>
            <a:blipFill>
              <a:blip r:embed="rId3">
                <a:alphaModFix amt="0"/>
              </a:blip>
              <a:stretch>
                <a:fillRect t="-135078" b="-122089"/>
              </a:stretch>
            </a:blipFill>
          </p:spPr>
          <p:txBody>
            <a:bodyPr/>
            <a:lstStyle/>
            <a:p>
              <a:pPr defTabSz="609630"/>
              <a:endParaRPr lang="en-US" sz="1200">
                <a:solidFill>
                  <a:prstClr val="black"/>
                </a:solidFill>
              </a:endParaRPr>
            </a:p>
          </p:txBody>
        </p:sp>
        <p:sp>
          <p:nvSpPr>
            <p:cNvPr id="30" name="TextBox 30"/>
            <p:cNvSpPr txBox="1"/>
            <p:nvPr/>
          </p:nvSpPr>
          <p:spPr>
            <a:xfrm>
              <a:off x="0" y="-133350"/>
              <a:ext cx="14447520" cy="1709700"/>
            </a:xfrm>
            <a:prstGeom prst="rect">
              <a:avLst/>
            </a:prstGeom>
          </p:spPr>
          <p:txBody>
            <a:bodyPr lIns="0" tIns="0" rIns="0" bIns="0" rtlCol="0" anchor="ctr"/>
            <a:lstStyle/>
            <a:p>
              <a:pPr defTabSz="609630">
                <a:lnSpc>
                  <a:spcPts val="2976"/>
                </a:lnSpc>
              </a:pPr>
              <a:r>
                <a:rPr lang="en-US" sz="2067">
                  <a:solidFill>
                    <a:srgbClr val="5C6B62"/>
                  </a:solidFill>
                  <a:ea typeface="Calibri (MS)"/>
                  <a:cs typeface="Calibri (MS)"/>
                  <a:sym typeface="Calibri (MS)"/>
                </a:rPr>
                <a:t>Round-the-clock cornstarch feeds, glucose monitoring, and a life organized around a disease with no approved treatment.</a:t>
              </a:r>
            </a:p>
          </p:txBody>
        </p:sp>
      </p:grpSp>
      <p:grpSp>
        <p:nvGrpSpPr>
          <p:cNvPr id="31" name="Group 31"/>
          <p:cNvGrpSpPr/>
          <p:nvPr/>
        </p:nvGrpSpPr>
        <p:grpSpPr>
          <a:xfrm>
            <a:off x="548640" y="4340530"/>
            <a:ext cx="530352" cy="530352"/>
            <a:chOff x="0" y="0"/>
            <a:chExt cx="1060704" cy="1060704"/>
          </a:xfrm>
        </p:grpSpPr>
        <p:sp>
          <p:nvSpPr>
            <p:cNvPr id="32" name="Freeform 32"/>
            <p:cNvSpPr/>
            <p:nvPr/>
          </p:nvSpPr>
          <p:spPr>
            <a:xfrm>
              <a:off x="0" y="0"/>
              <a:ext cx="1060704" cy="1060704"/>
            </a:xfrm>
            <a:custGeom>
              <a:avLst/>
              <a:gdLst/>
              <a:ahLst/>
              <a:cxnLst/>
              <a:rect l="l" t="t" r="r" b="b"/>
              <a:pathLst>
                <a:path w="1060704" h="1060704">
                  <a:moveTo>
                    <a:pt x="0" y="530352"/>
                  </a:moveTo>
                  <a:cubicBezTo>
                    <a:pt x="0" y="237490"/>
                    <a:pt x="237490" y="0"/>
                    <a:pt x="530352" y="0"/>
                  </a:cubicBezTo>
                  <a:cubicBezTo>
                    <a:pt x="823214" y="0"/>
                    <a:pt x="1060704" y="237490"/>
                    <a:pt x="1060704" y="530352"/>
                  </a:cubicBezTo>
                  <a:cubicBezTo>
                    <a:pt x="1060704" y="823214"/>
                    <a:pt x="823214" y="1060704"/>
                    <a:pt x="530352" y="1060704"/>
                  </a:cubicBezTo>
                  <a:cubicBezTo>
                    <a:pt x="237490" y="1060704"/>
                    <a:pt x="0" y="823214"/>
                    <a:pt x="0" y="530352"/>
                  </a:cubicBezTo>
                  <a:close/>
                </a:path>
              </a:pathLst>
            </a:custGeom>
            <a:solidFill>
              <a:srgbClr val="008647"/>
            </a:solidFill>
          </p:spPr>
          <p:txBody>
            <a:bodyPr/>
            <a:lstStyle/>
            <a:p>
              <a:pPr defTabSz="609630"/>
              <a:endParaRPr lang="en-US" sz="1200">
                <a:solidFill>
                  <a:prstClr val="black"/>
                </a:solidFill>
              </a:endParaRPr>
            </a:p>
          </p:txBody>
        </p:sp>
      </p:grpSp>
      <p:grpSp>
        <p:nvGrpSpPr>
          <p:cNvPr id="33" name="Group 33"/>
          <p:cNvGrpSpPr/>
          <p:nvPr/>
        </p:nvGrpSpPr>
        <p:grpSpPr>
          <a:xfrm>
            <a:off x="548640" y="4340530"/>
            <a:ext cx="530352" cy="530352"/>
            <a:chOff x="0" y="0"/>
            <a:chExt cx="1060704" cy="1060704"/>
          </a:xfrm>
        </p:grpSpPr>
        <p:sp>
          <p:nvSpPr>
            <p:cNvPr id="34" name="Freeform 34"/>
            <p:cNvSpPr/>
            <p:nvPr/>
          </p:nvSpPr>
          <p:spPr>
            <a:xfrm>
              <a:off x="0" y="0"/>
              <a:ext cx="1060704" cy="1060704"/>
            </a:xfrm>
            <a:custGeom>
              <a:avLst/>
              <a:gdLst/>
              <a:ahLst/>
              <a:cxnLst/>
              <a:rect l="l" t="t" r="r" b="b"/>
              <a:pathLst>
                <a:path w="1060704" h="1060704">
                  <a:moveTo>
                    <a:pt x="0" y="0"/>
                  </a:moveTo>
                  <a:lnTo>
                    <a:pt x="1060704" y="0"/>
                  </a:lnTo>
                  <a:lnTo>
                    <a:pt x="1060704" y="1060704"/>
                  </a:lnTo>
                  <a:lnTo>
                    <a:pt x="0" y="1060704"/>
                  </a:lnTo>
                  <a:close/>
                </a:path>
              </a:pathLst>
            </a:custGeom>
            <a:blipFill>
              <a:blip r:embed="rId3">
                <a:alphaModFix amt="0"/>
              </a:blip>
              <a:stretch>
                <a:fillRect l="-78303" r="-78303"/>
              </a:stretch>
            </a:blipFill>
          </p:spPr>
          <p:txBody>
            <a:bodyPr/>
            <a:lstStyle/>
            <a:p>
              <a:pPr defTabSz="609630"/>
              <a:endParaRPr lang="en-US" sz="1200">
                <a:solidFill>
                  <a:prstClr val="black"/>
                </a:solidFill>
              </a:endParaRPr>
            </a:p>
          </p:txBody>
        </p:sp>
        <p:sp>
          <p:nvSpPr>
            <p:cNvPr id="35" name="TextBox 35"/>
            <p:cNvSpPr txBox="1"/>
            <p:nvPr/>
          </p:nvSpPr>
          <p:spPr>
            <a:xfrm>
              <a:off x="0" y="-9525"/>
              <a:ext cx="1060704" cy="1070229"/>
            </a:xfrm>
            <a:prstGeom prst="rect">
              <a:avLst/>
            </a:prstGeom>
          </p:spPr>
          <p:txBody>
            <a:bodyPr lIns="0" tIns="0" rIns="0" bIns="0" rtlCol="0" anchor="ctr"/>
            <a:lstStyle/>
            <a:p>
              <a:pPr algn="ctr" defTabSz="609630">
                <a:lnSpc>
                  <a:spcPts val="2640"/>
                </a:lnSpc>
              </a:pPr>
              <a:r>
                <a:rPr lang="en-US" sz="2200" b="1">
                  <a:solidFill>
                    <a:srgbClr val="FFFFFF"/>
                  </a:solidFill>
                  <a:ea typeface="Cambria Bold"/>
                  <a:cs typeface="Cambria Bold"/>
                  <a:sym typeface="Cambria Bold"/>
                </a:rPr>
                <a:t>3</a:t>
              </a:r>
            </a:p>
          </p:txBody>
        </p:sp>
      </p:grpSp>
      <p:grpSp>
        <p:nvGrpSpPr>
          <p:cNvPr id="36" name="Group 36"/>
          <p:cNvGrpSpPr/>
          <p:nvPr/>
        </p:nvGrpSpPr>
        <p:grpSpPr>
          <a:xfrm>
            <a:off x="1371600" y="3574192"/>
            <a:ext cx="7223760" cy="1809582"/>
            <a:chOff x="0" y="0"/>
            <a:chExt cx="14447520" cy="3619163"/>
          </a:xfrm>
        </p:grpSpPr>
        <p:sp>
          <p:nvSpPr>
            <p:cNvPr id="37" name="Freeform 37"/>
            <p:cNvSpPr/>
            <p:nvPr/>
          </p:nvSpPr>
          <p:spPr>
            <a:xfrm>
              <a:off x="0" y="0"/>
              <a:ext cx="14447520" cy="3619163"/>
            </a:xfrm>
            <a:custGeom>
              <a:avLst/>
              <a:gdLst/>
              <a:ahLst/>
              <a:cxnLst/>
              <a:rect l="l" t="t" r="r" b="b"/>
              <a:pathLst>
                <a:path w="14447520" h="3619163">
                  <a:moveTo>
                    <a:pt x="0" y="0"/>
                  </a:moveTo>
                  <a:lnTo>
                    <a:pt x="14447520" y="0"/>
                  </a:lnTo>
                  <a:lnTo>
                    <a:pt x="14447520" y="3619163"/>
                  </a:lnTo>
                  <a:lnTo>
                    <a:pt x="0" y="3619163"/>
                  </a:lnTo>
                  <a:close/>
                </a:path>
              </a:pathLst>
            </a:custGeom>
            <a:blipFill>
              <a:blip r:embed="rId3">
                <a:alphaModFix amt="0"/>
              </a:blip>
              <a:stretch>
                <a:fillRect t="-66413" b="10847"/>
              </a:stretch>
            </a:blipFill>
          </p:spPr>
          <p:txBody>
            <a:bodyPr/>
            <a:lstStyle/>
            <a:p>
              <a:pPr defTabSz="609630"/>
              <a:endParaRPr lang="en-US" sz="1200">
                <a:solidFill>
                  <a:prstClr val="black"/>
                </a:solidFill>
              </a:endParaRPr>
            </a:p>
          </p:txBody>
        </p:sp>
        <p:sp>
          <p:nvSpPr>
            <p:cNvPr id="38" name="TextBox 38"/>
            <p:cNvSpPr txBox="1"/>
            <p:nvPr/>
          </p:nvSpPr>
          <p:spPr>
            <a:xfrm>
              <a:off x="0" y="0"/>
              <a:ext cx="14447520" cy="3619163"/>
            </a:xfrm>
            <a:prstGeom prst="rect">
              <a:avLst/>
            </a:prstGeom>
          </p:spPr>
          <p:txBody>
            <a:bodyPr lIns="0" tIns="0" rIns="0" bIns="0" rtlCol="0" anchor="ctr"/>
            <a:lstStyle/>
            <a:p>
              <a:pPr defTabSz="609630">
                <a:lnSpc>
                  <a:spcPts val="2960"/>
                </a:lnSpc>
              </a:pPr>
              <a:r>
                <a:rPr lang="en-US" sz="2467" b="1">
                  <a:solidFill>
                    <a:srgbClr val="1C2B22"/>
                  </a:solidFill>
                  <a:ea typeface="Cambria Bold"/>
                  <a:cs typeface="Cambria Bold"/>
                  <a:sym typeface="Cambria Bold"/>
                </a:rPr>
                <a:t>What could change</a:t>
              </a:r>
            </a:p>
          </p:txBody>
        </p:sp>
      </p:grpSp>
      <p:grpSp>
        <p:nvGrpSpPr>
          <p:cNvPr id="39" name="Group 39"/>
          <p:cNvGrpSpPr/>
          <p:nvPr/>
        </p:nvGrpSpPr>
        <p:grpSpPr>
          <a:xfrm>
            <a:off x="1371600" y="4582331"/>
            <a:ext cx="7223760" cy="1005840"/>
            <a:chOff x="0" y="0"/>
            <a:chExt cx="14447520" cy="2011680"/>
          </a:xfrm>
        </p:grpSpPr>
        <p:sp>
          <p:nvSpPr>
            <p:cNvPr id="40" name="Freeform 40"/>
            <p:cNvSpPr/>
            <p:nvPr/>
          </p:nvSpPr>
          <p:spPr>
            <a:xfrm>
              <a:off x="0" y="0"/>
              <a:ext cx="14447520" cy="2011680"/>
            </a:xfrm>
            <a:custGeom>
              <a:avLst/>
              <a:gdLst/>
              <a:ahLst/>
              <a:cxnLst/>
              <a:rect l="l" t="t" r="r" b="b"/>
              <a:pathLst>
                <a:path w="14447520" h="2011680">
                  <a:moveTo>
                    <a:pt x="0" y="0"/>
                  </a:moveTo>
                  <a:lnTo>
                    <a:pt x="14447520" y="0"/>
                  </a:lnTo>
                  <a:lnTo>
                    <a:pt x="14447520" y="2011680"/>
                  </a:lnTo>
                  <a:lnTo>
                    <a:pt x="0" y="2011680"/>
                  </a:lnTo>
                  <a:close/>
                </a:path>
              </a:pathLst>
            </a:custGeom>
            <a:blipFill>
              <a:blip r:embed="rId3">
                <a:alphaModFix amt="0"/>
              </a:blip>
              <a:stretch>
                <a:fillRect t="-89938" b="-89938"/>
              </a:stretch>
            </a:blipFill>
          </p:spPr>
          <p:txBody>
            <a:bodyPr/>
            <a:lstStyle/>
            <a:p>
              <a:pPr defTabSz="609630"/>
              <a:endParaRPr lang="en-US" sz="1200">
                <a:solidFill>
                  <a:prstClr val="black"/>
                </a:solidFill>
              </a:endParaRPr>
            </a:p>
          </p:txBody>
        </p:sp>
        <p:sp>
          <p:nvSpPr>
            <p:cNvPr id="41" name="TextBox 41"/>
            <p:cNvSpPr txBox="1"/>
            <p:nvPr/>
          </p:nvSpPr>
          <p:spPr>
            <a:xfrm>
              <a:off x="0" y="-133350"/>
              <a:ext cx="14447520" cy="2145030"/>
            </a:xfrm>
            <a:prstGeom prst="rect">
              <a:avLst/>
            </a:prstGeom>
          </p:spPr>
          <p:txBody>
            <a:bodyPr lIns="0" tIns="0" rIns="0" bIns="0" rtlCol="0" anchor="ctr"/>
            <a:lstStyle/>
            <a:p>
              <a:pPr defTabSz="609630">
                <a:lnSpc>
                  <a:spcPts val="2976"/>
                </a:lnSpc>
              </a:pPr>
              <a:r>
                <a:rPr lang="en-US" sz="2067">
                  <a:solidFill>
                    <a:srgbClr val="5C6B62"/>
                  </a:solidFill>
                  <a:ea typeface="Calibri (MS)"/>
                  <a:cs typeface="Calibri (MS)"/>
                  <a:sym typeface="Calibri (MS)"/>
                </a:rPr>
                <a:t>A real therapy could mean a lifetime without night feeds, hospital stays, and fear of the next infection.</a:t>
              </a:r>
            </a:p>
          </p:txBody>
        </p:sp>
      </p:grpSp>
      <p:grpSp>
        <p:nvGrpSpPr>
          <p:cNvPr id="42" name="Group 42"/>
          <p:cNvGrpSpPr/>
          <p:nvPr/>
        </p:nvGrpSpPr>
        <p:grpSpPr>
          <a:xfrm>
            <a:off x="609600" y="5730723"/>
            <a:ext cx="11064240" cy="670560"/>
            <a:chOff x="0" y="0"/>
            <a:chExt cx="22128480" cy="1341120"/>
          </a:xfrm>
        </p:grpSpPr>
        <p:sp>
          <p:nvSpPr>
            <p:cNvPr id="43" name="Freeform 43"/>
            <p:cNvSpPr/>
            <p:nvPr/>
          </p:nvSpPr>
          <p:spPr>
            <a:xfrm>
              <a:off x="0" y="0"/>
              <a:ext cx="22128480" cy="1341120"/>
            </a:xfrm>
            <a:custGeom>
              <a:avLst/>
              <a:gdLst/>
              <a:ahLst/>
              <a:cxnLst/>
              <a:rect l="l" t="t" r="r" b="b"/>
              <a:pathLst>
                <a:path w="22128480" h="1341120">
                  <a:moveTo>
                    <a:pt x="0" y="0"/>
                  </a:moveTo>
                  <a:lnTo>
                    <a:pt x="22128480" y="0"/>
                  </a:lnTo>
                  <a:lnTo>
                    <a:pt x="22128480" y="1341120"/>
                  </a:lnTo>
                  <a:lnTo>
                    <a:pt x="0" y="1341120"/>
                  </a:lnTo>
                  <a:close/>
                </a:path>
              </a:pathLst>
            </a:custGeom>
            <a:blipFill>
              <a:blip r:embed="rId3">
                <a:alphaModFix amt="0"/>
              </a:blip>
              <a:stretch>
                <a:fillRect t="-271503" b="-271503"/>
              </a:stretch>
            </a:blipFill>
          </p:spPr>
          <p:txBody>
            <a:bodyPr/>
            <a:lstStyle/>
            <a:p>
              <a:pPr defTabSz="609630"/>
              <a:endParaRPr lang="en-US" sz="1200">
                <a:solidFill>
                  <a:prstClr val="black"/>
                </a:solidFill>
              </a:endParaRPr>
            </a:p>
          </p:txBody>
        </p:sp>
        <p:sp>
          <p:nvSpPr>
            <p:cNvPr id="44" name="TextBox 44"/>
            <p:cNvSpPr txBox="1"/>
            <p:nvPr/>
          </p:nvSpPr>
          <p:spPr>
            <a:xfrm>
              <a:off x="0" y="-57150"/>
              <a:ext cx="22128480" cy="1398270"/>
            </a:xfrm>
            <a:prstGeom prst="rect">
              <a:avLst/>
            </a:prstGeom>
          </p:spPr>
          <p:txBody>
            <a:bodyPr lIns="0" tIns="0" rIns="0" bIns="0" rtlCol="0" anchor="ctr"/>
            <a:lstStyle/>
            <a:p>
              <a:pPr defTabSz="609630">
                <a:lnSpc>
                  <a:spcPts val="2560"/>
                </a:lnSpc>
              </a:pPr>
              <a:r>
                <a:rPr lang="en-US" sz="2133" b="1" i="1">
                  <a:solidFill>
                    <a:srgbClr val="5A1959"/>
                  </a:solidFill>
                  <a:ea typeface="Calibri (MS) Bold Italics"/>
                  <a:cs typeface="Calibri (MS) Bold Italics"/>
                  <a:sym typeface="Calibri (MS) Bold Italics"/>
                </a:rPr>
                <a:t>These are the families a therapy would reach and the community ready to help you get there.</a:t>
              </a:r>
            </a:p>
          </p:txBody>
        </p:sp>
      </p:grpSp>
      <p:grpSp>
        <p:nvGrpSpPr>
          <p:cNvPr id="45" name="Group 45"/>
          <p:cNvGrpSpPr/>
          <p:nvPr/>
        </p:nvGrpSpPr>
        <p:grpSpPr>
          <a:xfrm>
            <a:off x="457200" y="6519672"/>
            <a:ext cx="7315200" cy="274320"/>
            <a:chOff x="0" y="0"/>
            <a:chExt cx="14630400" cy="548640"/>
          </a:xfrm>
        </p:grpSpPr>
        <p:sp>
          <p:nvSpPr>
            <p:cNvPr id="46" name="Freeform 46"/>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endParaRPr>
            </a:p>
          </p:txBody>
        </p:sp>
        <p:sp>
          <p:nvSpPr>
            <p:cNvPr id="47" name="TextBox 47"/>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5C6B62"/>
                  </a:solidFill>
                  <a:ea typeface="Calibri (MS)"/>
                  <a:cs typeface="Calibri (MS)"/>
                  <a:sym typeface="Calibri (MS)"/>
                </a:rPr>
                <a:t>Sophie's Hope Foundation  •  cureGSD1b</a:t>
              </a:r>
            </a:p>
          </p:txBody>
        </p:sp>
      </p:grpSp>
      <p:grpSp>
        <p:nvGrpSpPr>
          <p:cNvPr id="48" name="Group 48"/>
          <p:cNvGrpSpPr/>
          <p:nvPr/>
        </p:nvGrpSpPr>
        <p:grpSpPr>
          <a:xfrm>
            <a:off x="11457432" y="6519672"/>
            <a:ext cx="365760" cy="274320"/>
            <a:chOff x="0" y="0"/>
            <a:chExt cx="731520" cy="548640"/>
          </a:xfrm>
        </p:grpSpPr>
        <p:sp>
          <p:nvSpPr>
            <p:cNvPr id="49" name="Freeform 49"/>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endParaRPr>
            </a:p>
          </p:txBody>
        </p:sp>
        <p:sp>
          <p:nvSpPr>
            <p:cNvPr id="50" name="TextBox 50"/>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5C6B62"/>
                  </a:solidFill>
                  <a:ea typeface="Calibri (MS)"/>
                  <a:cs typeface="Calibri (MS)"/>
                  <a:sym typeface="Calibri (MS)"/>
                </a:rPr>
                <a:t>6</a:t>
              </a:r>
            </a:p>
          </p:txBody>
        </p:sp>
      </p:grpSp>
    </p:spTree>
    <p:extLst>
      <p:ext uri="{BB962C8B-B14F-4D97-AF65-F5344CB8AC3E}">
        <p14:creationId xmlns:p14="http://schemas.microsoft.com/office/powerpoint/2010/main" val="2116409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B3B22"/>
        </a:solidFill>
        <a:effectLst/>
      </p:bgPr>
    </p:bg>
    <p:spTree>
      <p:nvGrpSpPr>
        <p:cNvPr id="1" name=""/>
        <p:cNvGrpSpPr/>
        <p:nvPr/>
      </p:nvGrpSpPr>
      <p:grpSpPr>
        <a:xfrm>
          <a:off x="0" y="0"/>
          <a:ext cx="0" cy="0"/>
          <a:chOff x="0" y="0"/>
          <a:chExt cx="0" cy="0"/>
        </a:xfrm>
      </p:grpSpPr>
      <p:grpSp>
        <p:nvGrpSpPr>
          <p:cNvPr id="2" name="Group 2"/>
          <p:cNvGrpSpPr/>
          <p:nvPr/>
        </p:nvGrpSpPr>
        <p:grpSpPr>
          <a:xfrm>
            <a:off x="9418320" y="-2377440"/>
            <a:ext cx="5943600" cy="5943600"/>
            <a:chOff x="0" y="0"/>
            <a:chExt cx="11887200" cy="11887200"/>
          </a:xfrm>
        </p:grpSpPr>
        <p:sp>
          <p:nvSpPr>
            <p:cNvPr id="3" name="Freeform 3"/>
            <p:cNvSpPr/>
            <p:nvPr/>
          </p:nvSpPr>
          <p:spPr>
            <a:xfrm>
              <a:off x="0" y="0"/>
              <a:ext cx="11887200" cy="11887200"/>
            </a:xfrm>
            <a:custGeom>
              <a:avLst/>
              <a:gdLst/>
              <a:ahLst/>
              <a:cxnLst/>
              <a:rect l="l" t="t" r="r" b="b"/>
              <a:pathLst>
                <a:path w="11887200" h="11887200">
                  <a:moveTo>
                    <a:pt x="0" y="5943600"/>
                  </a:moveTo>
                  <a:cubicBezTo>
                    <a:pt x="0" y="2661031"/>
                    <a:pt x="2661031" y="0"/>
                    <a:pt x="5943600" y="0"/>
                  </a:cubicBezTo>
                  <a:cubicBezTo>
                    <a:pt x="9226169" y="0"/>
                    <a:pt x="11887200" y="2661031"/>
                    <a:pt x="11887200" y="5943600"/>
                  </a:cubicBezTo>
                  <a:cubicBezTo>
                    <a:pt x="11887200" y="9226169"/>
                    <a:pt x="9226169" y="11887200"/>
                    <a:pt x="5943600" y="11887200"/>
                  </a:cubicBezTo>
                  <a:cubicBezTo>
                    <a:pt x="2661031" y="11887200"/>
                    <a:pt x="0" y="9226169"/>
                    <a:pt x="0" y="5943600"/>
                  </a:cubicBezTo>
                  <a:close/>
                </a:path>
              </a:pathLst>
            </a:custGeom>
            <a:solidFill>
              <a:srgbClr val="0F4A2C"/>
            </a:solidFill>
          </p:spPr>
          <p:txBody>
            <a:bodyPr/>
            <a:lstStyle/>
            <a:p>
              <a:pPr defTabSz="609630"/>
              <a:endParaRPr lang="en-US" sz="1200">
                <a:solidFill>
                  <a:prstClr val="black"/>
                </a:solidFill>
              </a:endParaRPr>
            </a:p>
          </p:txBody>
        </p:sp>
      </p:grpSp>
      <p:grpSp>
        <p:nvGrpSpPr>
          <p:cNvPr id="4" name="Group 4"/>
          <p:cNvGrpSpPr/>
          <p:nvPr/>
        </p:nvGrpSpPr>
        <p:grpSpPr>
          <a:xfrm>
            <a:off x="609600" y="392670"/>
            <a:ext cx="7315200" cy="403381"/>
            <a:chOff x="0" y="0"/>
            <a:chExt cx="14630400" cy="806762"/>
          </a:xfrm>
        </p:grpSpPr>
        <p:sp>
          <p:nvSpPr>
            <p:cNvPr id="5" name="Freeform 5"/>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3686" b="-293025"/>
              </a:stretch>
            </a:blipFill>
          </p:spPr>
          <p:txBody>
            <a:bodyPr/>
            <a:lstStyle/>
            <a:p>
              <a:pPr defTabSz="609630"/>
              <a:endParaRPr lang="en-US" sz="1200">
                <a:solidFill>
                  <a:prstClr val="black"/>
                </a:solidFill>
              </a:endParaRPr>
            </a:p>
          </p:txBody>
        </p:sp>
        <p:sp>
          <p:nvSpPr>
            <p:cNvPr id="6" name="TextBox 6"/>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8FD9B4"/>
                  </a:solidFill>
                  <a:ea typeface="Calibri (MS) Bold"/>
                  <a:cs typeface="Calibri (MS) Bold"/>
                  <a:sym typeface="Calibri (MS) Bold"/>
                </a:rPr>
                <a:t>DE-RISKING, PART 1</a:t>
              </a:r>
            </a:p>
          </p:txBody>
        </p:sp>
      </p:grpSp>
      <p:sp>
        <p:nvSpPr>
          <p:cNvPr id="7" name="TextBox 7"/>
          <p:cNvSpPr txBox="1"/>
          <p:nvPr/>
        </p:nvSpPr>
        <p:spPr>
          <a:xfrm>
            <a:off x="609600" y="770665"/>
            <a:ext cx="10485120" cy="1102866"/>
          </a:xfrm>
          <a:prstGeom prst="rect">
            <a:avLst/>
          </a:prstGeom>
        </p:spPr>
        <p:txBody>
          <a:bodyPr lIns="0" tIns="0" rIns="0" bIns="0" rtlCol="0" anchor="t">
            <a:spAutoFit/>
          </a:bodyPr>
          <a:lstStyle/>
          <a:p>
            <a:pPr defTabSz="609630">
              <a:lnSpc>
                <a:spcPts val="4320"/>
              </a:lnSpc>
            </a:pPr>
            <a:r>
              <a:rPr lang="en-US" sz="3600" b="1">
                <a:solidFill>
                  <a:srgbClr val="FFFFFF"/>
                </a:solidFill>
                <a:ea typeface="Cambria Bold"/>
                <a:cs typeface="Cambria Bold"/>
                <a:sym typeface="Cambria Bold"/>
              </a:rPr>
              <a:t>Prospective Natural History Study</a:t>
            </a:r>
          </a:p>
          <a:p>
            <a:pPr defTabSz="609630">
              <a:lnSpc>
                <a:spcPts val="4320"/>
              </a:lnSpc>
            </a:pPr>
            <a:r>
              <a:rPr lang="en-US" sz="3600" b="1">
                <a:solidFill>
                  <a:srgbClr val="FFFFFF"/>
                </a:solidFill>
                <a:ea typeface="Cambria Bold"/>
                <a:cs typeface="Cambria Bold"/>
                <a:sym typeface="Cambria Bold"/>
              </a:rPr>
              <a:t>&amp; Global Registry</a:t>
            </a:r>
          </a:p>
        </p:txBody>
      </p:sp>
      <p:grpSp>
        <p:nvGrpSpPr>
          <p:cNvPr id="8" name="Group 8"/>
          <p:cNvGrpSpPr/>
          <p:nvPr/>
        </p:nvGrpSpPr>
        <p:grpSpPr>
          <a:xfrm>
            <a:off x="548640" y="2012725"/>
            <a:ext cx="10607040" cy="1100000"/>
            <a:chOff x="0" y="0"/>
            <a:chExt cx="21214080" cy="2200000"/>
          </a:xfrm>
        </p:grpSpPr>
        <p:sp>
          <p:nvSpPr>
            <p:cNvPr id="9" name="Freeform 9"/>
            <p:cNvSpPr/>
            <p:nvPr/>
          </p:nvSpPr>
          <p:spPr>
            <a:xfrm>
              <a:off x="0" y="0"/>
              <a:ext cx="21214080" cy="2200004"/>
            </a:xfrm>
            <a:custGeom>
              <a:avLst/>
              <a:gdLst/>
              <a:ahLst/>
              <a:cxnLst/>
              <a:rect l="l" t="t" r="r" b="b"/>
              <a:pathLst>
                <a:path w="21214080" h="2200004">
                  <a:moveTo>
                    <a:pt x="0" y="0"/>
                  </a:moveTo>
                  <a:lnTo>
                    <a:pt x="21214080" y="0"/>
                  </a:lnTo>
                  <a:lnTo>
                    <a:pt x="21214080" y="2200004"/>
                  </a:lnTo>
                  <a:lnTo>
                    <a:pt x="0" y="2200004"/>
                  </a:lnTo>
                  <a:close/>
                </a:path>
              </a:pathLst>
            </a:custGeom>
            <a:blipFill>
              <a:blip r:embed="rId3">
                <a:alphaModFix amt="0"/>
              </a:blip>
              <a:stretch>
                <a:fillRect t="-137889" b="-137889"/>
              </a:stretch>
            </a:blipFill>
          </p:spPr>
          <p:txBody>
            <a:bodyPr/>
            <a:lstStyle/>
            <a:p>
              <a:pPr defTabSz="609630"/>
              <a:endParaRPr lang="en-US" sz="1200">
                <a:solidFill>
                  <a:prstClr val="black"/>
                </a:solidFill>
              </a:endParaRPr>
            </a:p>
          </p:txBody>
        </p:sp>
        <p:sp>
          <p:nvSpPr>
            <p:cNvPr id="10" name="TextBox 10"/>
            <p:cNvSpPr txBox="1"/>
            <p:nvPr/>
          </p:nvSpPr>
          <p:spPr>
            <a:xfrm>
              <a:off x="0" y="-66675"/>
              <a:ext cx="21214080" cy="2266675"/>
            </a:xfrm>
            <a:prstGeom prst="rect">
              <a:avLst/>
            </a:prstGeom>
          </p:spPr>
          <p:txBody>
            <a:bodyPr lIns="0" tIns="0" rIns="0" bIns="0" rtlCol="0" anchor="ctr"/>
            <a:lstStyle/>
            <a:p>
              <a:pPr defTabSz="609630">
                <a:lnSpc>
                  <a:spcPts val="2400"/>
                </a:lnSpc>
              </a:pPr>
              <a:r>
                <a:rPr lang="en-US" sz="2000" i="1">
                  <a:solidFill>
                    <a:srgbClr val="D7EDE0"/>
                  </a:solidFill>
                  <a:ea typeface="Calibri (MS) Italics"/>
                  <a:cs typeface="Calibri (MS) Italics"/>
                  <a:sym typeface="Calibri (MS) Italics"/>
                </a:rPr>
                <a:t>Enrolling first patients this month — the window to help shape endpoints and biomarkers is open now, building directly on our Duke University retrospective natural history study.</a:t>
              </a:r>
            </a:p>
          </p:txBody>
        </p:sp>
      </p:grpSp>
      <p:grpSp>
        <p:nvGrpSpPr>
          <p:cNvPr id="11" name="Group 11"/>
          <p:cNvGrpSpPr/>
          <p:nvPr/>
        </p:nvGrpSpPr>
        <p:grpSpPr>
          <a:xfrm>
            <a:off x="548640" y="3308839"/>
            <a:ext cx="3566160" cy="2950001"/>
            <a:chOff x="0" y="0"/>
            <a:chExt cx="7132320" cy="5900001"/>
          </a:xfrm>
        </p:grpSpPr>
        <p:sp>
          <p:nvSpPr>
            <p:cNvPr id="12" name="Freeform 12"/>
            <p:cNvSpPr/>
            <p:nvPr/>
          </p:nvSpPr>
          <p:spPr>
            <a:xfrm>
              <a:off x="0" y="0"/>
              <a:ext cx="7132320" cy="5900039"/>
            </a:xfrm>
            <a:custGeom>
              <a:avLst/>
              <a:gdLst/>
              <a:ahLst/>
              <a:cxnLst/>
              <a:rect l="l" t="t" r="r" b="b"/>
              <a:pathLst>
                <a:path w="7132320" h="5900039">
                  <a:moveTo>
                    <a:pt x="0" y="162814"/>
                  </a:moveTo>
                  <a:cubicBezTo>
                    <a:pt x="0" y="72898"/>
                    <a:pt x="72898" y="0"/>
                    <a:pt x="162814" y="0"/>
                  </a:cubicBezTo>
                  <a:lnTo>
                    <a:pt x="6969506" y="0"/>
                  </a:lnTo>
                  <a:cubicBezTo>
                    <a:pt x="7059423" y="0"/>
                    <a:pt x="7132320" y="72898"/>
                    <a:pt x="7132320" y="162814"/>
                  </a:cubicBezTo>
                  <a:lnTo>
                    <a:pt x="7132320" y="5737225"/>
                  </a:lnTo>
                  <a:cubicBezTo>
                    <a:pt x="7132320" y="5827141"/>
                    <a:pt x="7059423" y="5900039"/>
                    <a:pt x="6969506" y="5900039"/>
                  </a:cubicBezTo>
                  <a:lnTo>
                    <a:pt x="162814" y="5900039"/>
                  </a:lnTo>
                  <a:cubicBezTo>
                    <a:pt x="72898" y="5900039"/>
                    <a:pt x="0" y="5827141"/>
                    <a:pt x="0" y="5737225"/>
                  </a:cubicBezTo>
                  <a:close/>
                </a:path>
              </a:pathLst>
            </a:custGeom>
            <a:solidFill>
              <a:srgbClr val="0F4A2C"/>
            </a:solidFill>
          </p:spPr>
          <p:txBody>
            <a:bodyPr/>
            <a:lstStyle/>
            <a:p>
              <a:pPr defTabSz="609630"/>
              <a:endParaRPr lang="en-US" sz="1200">
                <a:solidFill>
                  <a:prstClr val="black"/>
                </a:solidFill>
              </a:endParaRPr>
            </a:p>
          </p:txBody>
        </p:sp>
      </p:grpSp>
      <p:grpSp>
        <p:nvGrpSpPr>
          <p:cNvPr id="13" name="Group 13"/>
          <p:cNvGrpSpPr/>
          <p:nvPr/>
        </p:nvGrpSpPr>
        <p:grpSpPr>
          <a:xfrm>
            <a:off x="822960" y="3583159"/>
            <a:ext cx="457200" cy="54864"/>
            <a:chOff x="0" y="0"/>
            <a:chExt cx="914400" cy="109728"/>
          </a:xfrm>
        </p:grpSpPr>
        <p:sp>
          <p:nvSpPr>
            <p:cNvPr id="14" name="Freeform 14"/>
            <p:cNvSpPr/>
            <p:nvPr/>
          </p:nvSpPr>
          <p:spPr>
            <a:xfrm>
              <a:off x="0" y="0"/>
              <a:ext cx="914400" cy="109728"/>
            </a:xfrm>
            <a:custGeom>
              <a:avLst/>
              <a:gdLst/>
              <a:ahLst/>
              <a:cxnLst/>
              <a:rect l="l" t="t" r="r" b="b"/>
              <a:pathLst>
                <a:path w="914400" h="109728">
                  <a:moveTo>
                    <a:pt x="0" y="0"/>
                  </a:moveTo>
                  <a:lnTo>
                    <a:pt x="914400" y="0"/>
                  </a:lnTo>
                  <a:lnTo>
                    <a:pt x="914400" y="109728"/>
                  </a:lnTo>
                  <a:lnTo>
                    <a:pt x="0" y="109728"/>
                  </a:lnTo>
                  <a:close/>
                </a:path>
              </a:pathLst>
            </a:custGeom>
            <a:solidFill>
              <a:srgbClr val="92278F"/>
            </a:solidFill>
          </p:spPr>
          <p:txBody>
            <a:bodyPr/>
            <a:lstStyle/>
            <a:p>
              <a:pPr defTabSz="609630"/>
              <a:endParaRPr lang="en-US" sz="1200">
                <a:solidFill>
                  <a:prstClr val="black"/>
                </a:solidFill>
              </a:endParaRPr>
            </a:p>
          </p:txBody>
        </p:sp>
      </p:grpSp>
      <p:sp>
        <p:nvSpPr>
          <p:cNvPr id="15" name="TextBox 15"/>
          <p:cNvSpPr txBox="1"/>
          <p:nvPr/>
        </p:nvSpPr>
        <p:spPr>
          <a:xfrm>
            <a:off x="883920" y="3738099"/>
            <a:ext cx="2895600" cy="732060"/>
          </a:xfrm>
          <a:prstGeom prst="rect">
            <a:avLst/>
          </a:prstGeom>
        </p:spPr>
        <p:txBody>
          <a:bodyPr lIns="0" tIns="0" rIns="0" bIns="0" rtlCol="0" anchor="t">
            <a:spAutoFit/>
          </a:bodyPr>
          <a:lstStyle/>
          <a:p>
            <a:pPr defTabSz="609630">
              <a:lnSpc>
                <a:spcPts val="2880"/>
              </a:lnSpc>
            </a:pPr>
            <a:r>
              <a:rPr lang="en-US" sz="2400" b="1">
                <a:solidFill>
                  <a:srgbClr val="FFFFFF"/>
                </a:solidFill>
                <a:ea typeface="Cambria Bold"/>
                <a:cs typeface="Cambria Bold"/>
                <a:sym typeface="Cambria Bold"/>
              </a:rPr>
              <a:t>Structured natural history dataset</a:t>
            </a:r>
          </a:p>
        </p:txBody>
      </p:sp>
      <p:sp>
        <p:nvSpPr>
          <p:cNvPr id="16" name="TextBox 16"/>
          <p:cNvSpPr txBox="1"/>
          <p:nvPr/>
        </p:nvSpPr>
        <p:spPr>
          <a:xfrm>
            <a:off x="883920" y="4595717"/>
            <a:ext cx="2895600" cy="1026691"/>
          </a:xfrm>
          <a:prstGeom prst="rect">
            <a:avLst/>
          </a:prstGeom>
        </p:spPr>
        <p:txBody>
          <a:bodyPr lIns="0" tIns="0" rIns="0" bIns="0" rtlCol="0" anchor="t">
            <a:spAutoFit/>
          </a:bodyPr>
          <a:lstStyle/>
          <a:p>
            <a:pPr defTabSz="609630">
              <a:lnSpc>
                <a:spcPts val="2728"/>
              </a:lnSpc>
            </a:pPr>
            <a:r>
              <a:rPr lang="en-US" sz="2200">
                <a:solidFill>
                  <a:srgbClr val="C7E3D3"/>
                </a:solidFill>
                <a:ea typeface="Calibri (MS)"/>
                <a:cs typeface="Calibri (MS)"/>
                <a:sym typeface="Calibri (MS)"/>
              </a:rPr>
              <a:t>Disease trajectories and outcomes, including GSD Value Project PROMs.</a:t>
            </a:r>
          </a:p>
        </p:txBody>
      </p:sp>
      <p:grpSp>
        <p:nvGrpSpPr>
          <p:cNvPr id="17" name="Group 17"/>
          <p:cNvGrpSpPr/>
          <p:nvPr/>
        </p:nvGrpSpPr>
        <p:grpSpPr>
          <a:xfrm>
            <a:off x="4343400" y="3308839"/>
            <a:ext cx="3566160" cy="2950001"/>
            <a:chOff x="0" y="0"/>
            <a:chExt cx="7132320" cy="5900001"/>
          </a:xfrm>
        </p:grpSpPr>
        <p:sp>
          <p:nvSpPr>
            <p:cNvPr id="18" name="Freeform 18"/>
            <p:cNvSpPr/>
            <p:nvPr/>
          </p:nvSpPr>
          <p:spPr>
            <a:xfrm>
              <a:off x="0" y="0"/>
              <a:ext cx="7132320" cy="5900039"/>
            </a:xfrm>
            <a:custGeom>
              <a:avLst/>
              <a:gdLst/>
              <a:ahLst/>
              <a:cxnLst/>
              <a:rect l="l" t="t" r="r" b="b"/>
              <a:pathLst>
                <a:path w="7132320" h="5900039">
                  <a:moveTo>
                    <a:pt x="0" y="162814"/>
                  </a:moveTo>
                  <a:cubicBezTo>
                    <a:pt x="0" y="72898"/>
                    <a:pt x="72898" y="0"/>
                    <a:pt x="162814" y="0"/>
                  </a:cubicBezTo>
                  <a:lnTo>
                    <a:pt x="6969506" y="0"/>
                  </a:lnTo>
                  <a:cubicBezTo>
                    <a:pt x="7059423" y="0"/>
                    <a:pt x="7132320" y="72898"/>
                    <a:pt x="7132320" y="162814"/>
                  </a:cubicBezTo>
                  <a:lnTo>
                    <a:pt x="7132320" y="5737225"/>
                  </a:lnTo>
                  <a:cubicBezTo>
                    <a:pt x="7132320" y="5827141"/>
                    <a:pt x="7059423" y="5900039"/>
                    <a:pt x="6969506" y="5900039"/>
                  </a:cubicBezTo>
                  <a:lnTo>
                    <a:pt x="162814" y="5900039"/>
                  </a:lnTo>
                  <a:cubicBezTo>
                    <a:pt x="72898" y="5900039"/>
                    <a:pt x="0" y="5827141"/>
                    <a:pt x="0" y="5737225"/>
                  </a:cubicBezTo>
                  <a:close/>
                </a:path>
              </a:pathLst>
            </a:custGeom>
            <a:solidFill>
              <a:srgbClr val="0F4A2C"/>
            </a:solidFill>
          </p:spPr>
          <p:txBody>
            <a:bodyPr/>
            <a:lstStyle/>
            <a:p>
              <a:pPr defTabSz="609630"/>
              <a:endParaRPr lang="en-US" sz="1200">
                <a:solidFill>
                  <a:prstClr val="black"/>
                </a:solidFill>
              </a:endParaRPr>
            </a:p>
          </p:txBody>
        </p:sp>
      </p:grpSp>
      <p:grpSp>
        <p:nvGrpSpPr>
          <p:cNvPr id="19" name="Group 19"/>
          <p:cNvGrpSpPr/>
          <p:nvPr/>
        </p:nvGrpSpPr>
        <p:grpSpPr>
          <a:xfrm>
            <a:off x="4617720" y="3583159"/>
            <a:ext cx="457200" cy="54864"/>
            <a:chOff x="0" y="0"/>
            <a:chExt cx="914400" cy="109728"/>
          </a:xfrm>
        </p:grpSpPr>
        <p:sp>
          <p:nvSpPr>
            <p:cNvPr id="20" name="Freeform 20"/>
            <p:cNvSpPr/>
            <p:nvPr/>
          </p:nvSpPr>
          <p:spPr>
            <a:xfrm>
              <a:off x="0" y="0"/>
              <a:ext cx="914400" cy="109728"/>
            </a:xfrm>
            <a:custGeom>
              <a:avLst/>
              <a:gdLst/>
              <a:ahLst/>
              <a:cxnLst/>
              <a:rect l="l" t="t" r="r" b="b"/>
              <a:pathLst>
                <a:path w="914400" h="109728">
                  <a:moveTo>
                    <a:pt x="0" y="0"/>
                  </a:moveTo>
                  <a:lnTo>
                    <a:pt x="914400" y="0"/>
                  </a:lnTo>
                  <a:lnTo>
                    <a:pt x="914400" y="109728"/>
                  </a:lnTo>
                  <a:lnTo>
                    <a:pt x="0" y="109728"/>
                  </a:lnTo>
                  <a:close/>
                </a:path>
              </a:pathLst>
            </a:custGeom>
            <a:solidFill>
              <a:srgbClr val="92278F"/>
            </a:solidFill>
          </p:spPr>
          <p:txBody>
            <a:bodyPr/>
            <a:lstStyle/>
            <a:p>
              <a:pPr defTabSz="609630"/>
              <a:endParaRPr lang="en-US" sz="1200">
                <a:solidFill>
                  <a:prstClr val="black"/>
                </a:solidFill>
              </a:endParaRPr>
            </a:p>
          </p:txBody>
        </p:sp>
      </p:grpSp>
      <p:sp>
        <p:nvSpPr>
          <p:cNvPr id="21" name="TextBox 21"/>
          <p:cNvSpPr txBox="1"/>
          <p:nvPr/>
        </p:nvSpPr>
        <p:spPr>
          <a:xfrm>
            <a:off x="4678680" y="3738099"/>
            <a:ext cx="2895600" cy="732060"/>
          </a:xfrm>
          <a:prstGeom prst="rect">
            <a:avLst/>
          </a:prstGeom>
        </p:spPr>
        <p:txBody>
          <a:bodyPr lIns="0" tIns="0" rIns="0" bIns="0" rtlCol="0" anchor="t">
            <a:spAutoFit/>
          </a:bodyPr>
          <a:lstStyle/>
          <a:p>
            <a:pPr defTabSz="609630">
              <a:lnSpc>
                <a:spcPts val="2880"/>
              </a:lnSpc>
            </a:pPr>
            <a:r>
              <a:rPr lang="en-US" sz="2400" b="1">
                <a:solidFill>
                  <a:srgbClr val="FFFFFF"/>
                </a:solidFill>
                <a:ea typeface="Cambria Bold"/>
                <a:cs typeface="Cambria Bold"/>
                <a:sym typeface="Cambria Bold"/>
              </a:rPr>
              <a:t>Living, trial-ready patient registry</a:t>
            </a:r>
          </a:p>
        </p:txBody>
      </p:sp>
      <p:sp>
        <p:nvSpPr>
          <p:cNvPr id="22" name="TextBox 22"/>
          <p:cNvSpPr txBox="1"/>
          <p:nvPr/>
        </p:nvSpPr>
        <p:spPr>
          <a:xfrm>
            <a:off x="4678680" y="4595717"/>
            <a:ext cx="2895600" cy="1362617"/>
          </a:xfrm>
          <a:prstGeom prst="rect">
            <a:avLst/>
          </a:prstGeom>
        </p:spPr>
        <p:txBody>
          <a:bodyPr lIns="0" tIns="0" rIns="0" bIns="0" rtlCol="0" anchor="t">
            <a:spAutoFit/>
          </a:bodyPr>
          <a:lstStyle/>
          <a:p>
            <a:pPr defTabSz="609630">
              <a:lnSpc>
                <a:spcPts val="2728"/>
              </a:lnSpc>
            </a:pPr>
            <a:r>
              <a:rPr lang="en-US" sz="2200">
                <a:solidFill>
                  <a:srgbClr val="C7E3D3"/>
                </a:solidFill>
                <a:ea typeface="Calibri (MS)"/>
                <a:cs typeface="Calibri (MS)"/>
                <a:sym typeface="Calibri (MS)"/>
              </a:rPr>
              <a:t>Generates the biomarkers and outcomes your trial will need.</a:t>
            </a:r>
          </a:p>
        </p:txBody>
      </p:sp>
      <p:grpSp>
        <p:nvGrpSpPr>
          <p:cNvPr id="23" name="Group 23"/>
          <p:cNvGrpSpPr/>
          <p:nvPr/>
        </p:nvGrpSpPr>
        <p:grpSpPr>
          <a:xfrm>
            <a:off x="8138160" y="3308839"/>
            <a:ext cx="3566160" cy="2950001"/>
            <a:chOff x="0" y="0"/>
            <a:chExt cx="7132320" cy="5900001"/>
          </a:xfrm>
        </p:grpSpPr>
        <p:sp>
          <p:nvSpPr>
            <p:cNvPr id="24" name="Freeform 24"/>
            <p:cNvSpPr/>
            <p:nvPr/>
          </p:nvSpPr>
          <p:spPr>
            <a:xfrm>
              <a:off x="0" y="0"/>
              <a:ext cx="7132320" cy="5900039"/>
            </a:xfrm>
            <a:custGeom>
              <a:avLst/>
              <a:gdLst/>
              <a:ahLst/>
              <a:cxnLst/>
              <a:rect l="l" t="t" r="r" b="b"/>
              <a:pathLst>
                <a:path w="7132320" h="5900039">
                  <a:moveTo>
                    <a:pt x="0" y="162814"/>
                  </a:moveTo>
                  <a:cubicBezTo>
                    <a:pt x="0" y="72898"/>
                    <a:pt x="72898" y="0"/>
                    <a:pt x="162814" y="0"/>
                  </a:cubicBezTo>
                  <a:lnTo>
                    <a:pt x="6969506" y="0"/>
                  </a:lnTo>
                  <a:cubicBezTo>
                    <a:pt x="7059423" y="0"/>
                    <a:pt x="7132320" y="72898"/>
                    <a:pt x="7132320" y="162814"/>
                  </a:cubicBezTo>
                  <a:lnTo>
                    <a:pt x="7132320" y="5737225"/>
                  </a:lnTo>
                  <a:cubicBezTo>
                    <a:pt x="7132320" y="5827141"/>
                    <a:pt x="7059423" y="5900039"/>
                    <a:pt x="6969506" y="5900039"/>
                  </a:cubicBezTo>
                  <a:lnTo>
                    <a:pt x="162814" y="5900039"/>
                  </a:lnTo>
                  <a:cubicBezTo>
                    <a:pt x="72898" y="5900039"/>
                    <a:pt x="0" y="5827141"/>
                    <a:pt x="0" y="5737225"/>
                  </a:cubicBezTo>
                  <a:close/>
                </a:path>
              </a:pathLst>
            </a:custGeom>
            <a:solidFill>
              <a:srgbClr val="0F4A2C"/>
            </a:solidFill>
          </p:spPr>
          <p:txBody>
            <a:bodyPr/>
            <a:lstStyle/>
            <a:p>
              <a:pPr defTabSz="609630"/>
              <a:endParaRPr lang="en-US" sz="1200">
                <a:solidFill>
                  <a:prstClr val="black"/>
                </a:solidFill>
              </a:endParaRPr>
            </a:p>
          </p:txBody>
        </p:sp>
      </p:grpSp>
      <p:grpSp>
        <p:nvGrpSpPr>
          <p:cNvPr id="25" name="Group 25"/>
          <p:cNvGrpSpPr/>
          <p:nvPr/>
        </p:nvGrpSpPr>
        <p:grpSpPr>
          <a:xfrm>
            <a:off x="8412480" y="3583159"/>
            <a:ext cx="457200" cy="54864"/>
            <a:chOff x="0" y="0"/>
            <a:chExt cx="914400" cy="109728"/>
          </a:xfrm>
        </p:grpSpPr>
        <p:sp>
          <p:nvSpPr>
            <p:cNvPr id="26" name="Freeform 26"/>
            <p:cNvSpPr/>
            <p:nvPr/>
          </p:nvSpPr>
          <p:spPr>
            <a:xfrm>
              <a:off x="0" y="0"/>
              <a:ext cx="914400" cy="109728"/>
            </a:xfrm>
            <a:custGeom>
              <a:avLst/>
              <a:gdLst/>
              <a:ahLst/>
              <a:cxnLst/>
              <a:rect l="l" t="t" r="r" b="b"/>
              <a:pathLst>
                <a:path w="914400" h="109728">
                  <a:moveTo>
                    <a:pt x="0" y="0"/>
                  </a:moveTo>
                  <a:lnTo>
                    <a:pt x="914400" y="0"/>
                  </a:lnTo>
                  <a:lnTo>
                    <a:pt x="914400" y="109728"/>
                  </a:lnTo>
                  <a:lnTo>
                    <a:pt x="0" y="109728"/>
                  </a:lnTo>
                  <a:close/>
                </a:path>
              </a:pathLst>
            </a:custGeom>
            <a:solidFill>
              <a:srgbClr val="92278F"/>
            </a:solidFill>
          </p:spPr>
          <p:txBody>
            <a:bodyPr/>
            <a:lstStyle/>
            <a:p>
              <a:pPr defTabSz="609630"/>
              <a:endParaRPr lang="en-US" sz="1200">
                <a:solidFill>
                  <a:prstClr val="black"/>
                </a:solidFill>
              </a:endParaRPr>
            </a:p>
          </p:txBody>
        </p:sp>
      </p:grpSp>
      <p:sp>
        <p:nvSpPr>
          <p:cNvPr id="27" name="TextBox 27"/>
          <p:cNvSpPr txBox="1"/>
          <p:nvPr/>
        </p:nvSpPr>
        <p:spPr>
          <a:xfrm>
            <a:off x="8473440" y="3738099"/>
            <a:ext cx="2895600" cy="732060"/>
          </a:xfrm>
          <a:prstGeom prst="rect">
            <a:avLst/>
          </a:prstGeom>
        </p:spPr>
        <p:txBody>
          <a:bodyPr lIns="0" tIns="0" rIns="0" bIns="0" rtlCol="0" anchor="t">
            <a:spAutoFit/>
          </a:bodyPr>
          <a:lstStyle/>
          <a:p>
            <a:pPr defTabSz="609630">
              <a:lnSpc>
                <a:spcPts val="2880"/>
              </a:lnSpc>
            </a:pPr>
            <a:r>
              <a:rPr lang="en-US" sz="2400" b="1">
                <a:solidFill>
                  <a:srgbClr val="FFFFFF"/>
                </a:solidFill>
                <a:ea typeface="Cambria Bold"/>
                <a:cs typeface="Cambria Bold"/>
                <a:sym typeface="Cambria Bold"/>
              </a:rPr>
              <a:t>Community co-designed</a:t>
            </a:r>
          </a:p>
        </p:txBody>
      </p:sp>
      <p:sp>
        <p:nvSpPr>
          <p:cNvPr id="28" name="TextBox 28"/>
          <p:cNvSpPr txBox="1"/>
          <p:nvPr/>
        </p:nvSpPr>
        <p:spPr>
          <a:xfrm>
            <a:off x="8473440" y="4595717"/>
            <a:ext cx="2895600" cy="1026691"/>
          </a:xfrm>
          <a:prstGeom prst="rect">
            <a:avLst/>
          </a:prstGeom>
        </p:spPr>
        <p:txBody>
          <a:bodyPr lIns="0" tIns="0" rIns="0" bIns="0" rtlCol="0" anchor="t">
            <a:spAutoFit/>
          </a:bodyPr>
          <a:lstStyle/>
          <a:p>
            <a:pPr defTabSz="609630">
              <a:lnSpc>
                <a:spcPts val="2728"/>
              </a:lnSpc>
            </a:pPr>
            <a:r>
              <a:rPr lang="en-US" sz="2200">
                <a:solidFill>
                  <a:srgbClr val="C7E3D3"/>
                </a:solidFill>
                <a:ea typeface="Calibri (MS)"/>
                <a:cs typeface="Calibri (MS)"/>
                <a:sym typeface="Calibri (MS)"/>
              </a:rPr>
              <a:t>Built with metabolic experts and the patient community.</a:t>
            </a:r>
          </a:p>
        </p:txBody>
      </p:sp>
      <p:grpSp>
        <p:nvGrpSpPr>
          <p:cNvPr id="29" name="Group 29"/>
          <p:cNvGrpSpPr/>
          <p:nvPr/>
        </p:nvGrpSpPr>
        <p:grpSpPr>
          <a:xfrm>
            <a:off x="457200" y="6519672"/>
            <a:ext cx="7315200" cy="274320"/>
            <a:chOff x="0" y="0"/>
            <a:chExt cx="14630400" cy="548640"/>
          </a:xfrm>
        </p:grpSpPr>
        <p:sp>
          <p:nvSpPr>
            <p:cNvPr id="30" name="Freeform 30"/>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endParaRPr>
            </a:p>
          </p:txBody>
        </p:sp>
        <p:sp>
          <p:nvSpPr>
            <p:cNvPr id="31" name="TextBox 31"/>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CFE3D6"/>
                  </a:solidFill>
                  <a:ea typeface="Calibri (MS)"/>
                  <a:cs typeface="Calibri (MS)"/>
                  <a:sym typeface="Calibri (MS)"/>
                </a:rPr>
                <a:t>Sophie's Hope Foundation  •  cureGSD1b</a:t>
              </a:r>
            </a:p>
          </p:txBody>
        </p:sp>
      </p:grpSp>
      <p:grpSp>
        <p:nvGrpSpPr>
          <p:cNvPr id="32" name="Group 32"/>
          <p:cNvGrpSpPr/>
          <p:nvPr/>
        </p:nvGrpSpPr>
        <p:grpSpPr>
          <a:xfrm>
            <a:off x="11457432" y="6519672"/>
            <a:ext cx="365760" cy="274320"/>
            <a:chOff x="0" y="0"/>
            <a:chExt cx="731520" cy="548640"/>
          </a:xfrm>
        </p:grpSpPr>
        <p:sp>
          <p:nvSpPr>
            <p:cNvPr id="33" name="Freeform 33"/>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endParaRPr>
            </a:p>
          </p:txBody>
        </p:sp>
        <p:sp>
          <p:nvSpPr>
            <p:cNvPr id="34" name="TextBox 34"/>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CFE3D6"/>
                  </a:solidFill>
                  <a:ea typeface="Calibri (MS)"/>
                  <a:cs typeface="Calibri (MS)"/>
                  <a:sym typeface="Calibri (MS)"/>
                </a:rPr>
                <a:t>7</a:t>
              </a:r>
            </a:p>
          </p:txBody>
        </p:sp>
      </p:grpSp>
    </p:spTree>
    <p:extLst>
      <p:ext uri="{BB962C8B-B14F-4D97-AF65-F5344CB8AC3E}">
        <p14:creationId xmlns:p14="http://schemas.microsoft.com/office/powerpoint/2010/main" val="36891504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384048"/>
            <a:ext cx="7315200" cy="403381"/>
            <a:chOff x="0" y="0"/>
            <a:chExt cx="14630400" cy="806762"/>
          </a:xfrm>
        </p:grpSpPr>
        <p:sp>
          <p:nvSpPr>
            <p:cNvPr id="3" name="Freeform 3"/>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3686" b="-293025"/>
              </a:stretch>
            </a:blipFill>
          </p:spPr>
          <p:txBody>
            <a:bodyPr/>
            <a:lstStyle/>
            <a:p>
              <a:pPr defTabSz="609630"/>
              <a:endParaRPr lang="en-US" sz="1200">
                <a:solidFill>
                  <a:prstClr val="black"/>
                </a:solidFill>
              </a:endParaRPr>
            </a:p>
          </p:txBody>
        </p:sp>
        <p:sp>
          <p:nvSpPr>
            <p:cNvPr id="4" name="TextBox 4"/>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92278F"/>
                  </a:solidFill>
                  <a:ea typeface="Calibri (MS) Bold"/>
                  <a:cs typeface="Calibri (MS) Bold"/>
                  <a:sym typeface="Calibri (MS) Bold"/>
                </a:rPr>
                <a:t>DE-RISKING, PART 2</a:t>
              </a:r>
            </a:p>
          </p:txBody>
        </p:sp>
      </p:grpSp>
      <p:sp>
        <p:nvSpPr>
          <p:cNvPr id="5" name="TextBox 5"/>
          <p:cNvSpPr txBox="1"/>
          <p:nvPr/>
        </p:nvSpPr>
        <p:spPr>
          <a:xfrm>
            <a:off x="609600" y="720598"/>
            <a:ext cx="10485120" cy="551433"/>
          </a:xfrm>
          <a:prstGeom prst="rect">
            <a:avLst/>
          </a:prstGeom>
        </p:spPr>
        <p:txBody>
          <a:bodyPr lIns="0" tIns="0" rIns="0" bIns="0" rtlCol="0" anchor="t">
            <a:spAutoFit/>
          </a:bodyPr>
          <a:lstStyle/>
          <a:p>
            <a:pPr defTabSz="609630">
              <a:lnSpc>
                <a:spcPts val="4320"/>
              </a:lnSpc>
            </a:pPr>
            <a:r>
              <a:rPr lang="en-US" sz="3600" b="1">
                <a:solidFill>
                  <a:srgbClr val="1C2B22"/>
                </a:solidFill>
                <a:ea typeface="Cambria Bold"/>
                <a:cs typeface="Cambria Bold"/>
                <a:sym typeface="Cambria Bold"/>
              </a:rPr>
              <a:t>A data package that de-risks trial design</a:t>
            </a:r>
          </a:p>
        </p:txBody>
      </p:sp>
      <p:grpSp>
        <p:nvGrpSpPr>
          <p:cNvPr id="6" name="Group 6"/>
          <p:cNvGrpSpPr/>
          <p:nvPr/>
        </p:nvGrpSpPr>
        <p:grpSpPr>
          <a:xfrm>
            <a:off x="542290" y="1463891"/>
            <a:ext cx="3578860" cy="3984070"/>
            <a:chOff x="0" y="0"/>
            <a:chExt cx="7157720" cy="7968141"/>
          </a:xfrm>
        </p:grpSpPr>
        <p:sp>
          <p:nvSpPr>
            <p:cNvPr id="7" name="Freeform 7"/>
            <p:cNvSpPr/>
            <p:nvPr/>
          </p:nvSpPr>
          <p:spPr>
            <a:xfrm>
              <a:off x="0" y="0"/>
              <a:ext cx="7157720" cy="7968106"/>
            </a:xfrm>
            <a:custGeom>
              <a:avLst/>
              <a:gdLst/>
              <a:ahLst/>
              <a:cxnLst/>
              <a:rect l="l" t="t" r="r" b="b"/>
              <a:pathLst>
                <a:path w="7157720" h="7968106">
                  <a:moveTo>
                    <a:pt x="0" y="132551"/>
                  </a:moveTo>
                  <a:cubicBezTo>
                    <a:pt x="0" y="59396"/>
                    <a:pt x="65786" y="0"/>
                    <a:pt x="146812" y="0"/>
                  </a:cubicBezTo>
                  <a:lnTo>
                    <a:pt x="7010908" y="0"/>
                  </a:lnTo>
                  <a:cubicBezTo>
                    <a:pt x="7091934" y="0"/>
                    <a:pt x="7157720" y="59396"/>
                    <a:pt x="7157720" y="132551"/>
                  </a:cubicBezTo>
                  <a:lnTo>
                    <a:pt x="7157720" y="7835554"/>
                  </a:lnTo>
                  <a:cubicBezTo>
                    <a:pt x="7157720" y="7908710"/>
                    <a:pt x="7091934" y="7968106"/>
                    <a:pt x="7010908" y="7968106"/>
                  </a:cubicBezTo>
                  <a:lnTo>
                    <a:pt x="146812" y="7968106"/>
                  </a:lnTo>
                  <a:cubicBezTo>
                    <a:pt x="65786" y="7968106"/>
                    <a:pt x="0" y="7908825"/>
                    <a:pt x="0" y="7835554"/>
                  </a:cubicBezTo>
                  <a:close/>
                </a:path>
              </a:pathLst>
            </a:custGeom>
            <a:solidFill>
              <a:srgbClr val="F6F7F5"/>
            </a:solidFill>
            <a:ln w="19050" cap="sq">
              <a:solidFill>
                <a:srgbClr val="E1E6E0"/>
              </a:solidFill>
              <a:prstDash val="solid"/>
              <a:miter/>
            </a:ln>
          </p:spPr>
          <p:txBody>
            <a:bodyPr/>
            <a:lstStyle/>
            <a:p>
              <a:pPr defTabSz="609630"/>
              <a:endParaRPr lang="en-US" sz="1200">
                <a:solidFill>
                  <a:prstClr val="black"/>
                </a:solidFill>
              </a:endParaRPr>
            </a:p>
          </p:txBody>
        </p:sp>
      </p:grpSp>
      <p:grpSp>
        <p:nvGrpSpPr>
          <p:cNvPr id="8" name="Group 8"/>
          <p:cNvGrpSpPr/>
          <p:nvPr/>
        </p:nvGrpSpPr>
        <p:grpSpPr>
          <a:xfrm>
            <a:off x="548640" y="1470241"/>
            <a:ext cx="3566160" cy="109728"/>
            <a:chOff x="0" y="0"/>
            <a:chExt cx="7132320" cy="219456"/>
          </a:xfrm>
        </p:grpSpPr>
        <p:sp>
          <p:nvSpPr>
            <p:cNvPr id="9" name="Freeform 9"/>
            <p:cNvSpPr/>
            <p:nvPr/>
          </p:nvSpPr>
          <p:spPr>
            <a:xfrm>
              <a:off x="0" y="0"/>
              <a:ext cx="7132320" cy="219456"/>
            </a:xfrm>
            <a:custGeom>
              <a:avLst/>
              <a:gdLst/>
              <a:ahLst/>
              <a:cxnLst/>
              <a:rect l="l" t="t" r="r" b="b"/>
              <a:pathLst>
                <a:path w="7132320" h="219456">
                  <a:moveTo>
                    <a:pt x="0" y="0"/>
                  </a:moveTo>
                  <a:lnTo>
                    <a:pt x="7132320" y="0"/>
                  </a:lnTo>
                  <a:lnTo>
                    <a:pt x="7132320" y="219456"/>
                  </a:lnTo>
                  <a:lnTo>
                    <a:pt x="0" y="219456"/>
                  </a:lnTo>
                  <a:close/>
                </a:path>
              </a:pathLst>
            </a:custGeom>
            <a:solidFill>
              <a:srgbClr val="008647"/>
            </a:solidFill>
          </p:spPr>
          <p:txBody>
            <a:bodyPr/>
            <a:lstStyle/>
            <a:p>
              <a:pPr defTabSz="609630"/>
              <a:endParaRPr lang="en-US" sz="1200">
                <a:solidFill>
                  <a:prstClr val="black"/>
                </a:solidFill>
              </a:endParaRPr>
            </a:p>
          </p:txBody>
        </p:sp>
      </p:grpSp>
      <p:grpSp>
        <p:nvGrpSpPr>
          <p:cNvPr id="10" name="Group 10"/>
          <p:cNvGrpSpPr/>
          <p:nvPr/>
        </p:nvGrpSpPr>
        <p:grpSpPr>
          <a:xfrm>
            <a:off x="899160" y="1138429"/>
            <a:ext cx="3017520" cy="1758127"/>
            <a:chOff x="0" y="0"/>
            <a:chExt cx="6035040" cy="3516255"/>
          </a:xfrm>
        </p:grpSpPr>
        <p:sp>
          <p:nvSpPr>
            <p:cNvPr id="11" name="Freeform 11"/>
            <p:cNvSpPr/>
            <p:nvPr/>
          </p:nvSpPr>
          <p:spPr>
            <a:xfrm>
              <a:off x="0" y="0"/>
              <a:ext cx="6035040" cy="3516255"/>
            </a:xfrm>
            <a:custGeom>
              <a:avLst/>
              <a:gdLst/>
              <a:ahLst/>
              <a:cxnLst/>
              <a:rect l="l" t="t" r="r" b="b"/>
              <a:pathLst>
                <a:path w="6035040" h="3516255">
                  <a:moveTo>
                    <a:pt x="0" y="0"/>
                  </a:moveTo>
                  <a:lnTo>
                    <a:pt x="6035040" y="0"/>
                  </a:lnTo>
                  <a:lnTo>
                    <a:pt x="6035040" y="3516255"/>
                  </a:lnTo>
                  <a:lnTo>
                    <a:pt x="0" y="3516255"/>
                  </a:lnTo>
                  <a:close/>
                </a:path>
              </a:pathLst>
            </a:custGeom>
            <a:blipFill>
              <a:blip r:embed="rId3">
                <a:alphaModFix amt="0"/>
              </a:blip>
              <a:stretch>
                <a:fillRect t="-19139" b="52254"/>
              </a:stretch>
            </a:blipFill>
          </p:spPr>
          <p:txBody>
            <a:bodyPr/>
            <a:lstStyle/>
            <a:p>
              <a:pPr defTabSz="609630"/>
              <a:endParaRPr lang="en-US" sz="1200">
                <a:solidFill>
                  <a:prstClr val="black"/>
                </a:solidFill>
              </a:endParaRPr>
            </a:p>
          </p:txBody>
        </p:sp>
        <p:sp>
          <p:nvSpPr>
            <p:cNvPr id="12" name="TextBox 12"/>
            <p:cNvSpPr txBox="1"/>
            <p:nvPr/>
          </p:nvSpPr>
          <p:spPr>
            <a:xfrm>
              <a:off x="0" y="-19050"/>
              <a:ext cx="6035040" cy="3535305"/>
            </a:xfrm>
            <a:prstGeom prst="rect">
              <a:avLst/>
            </a:prstGeom>
          </p:spPr>
          <p:txBody>
            <a:bodyPr lIns="0" tIns="0" rIns="0" bIns="0" rtlCol="0" anchor="ctr"/>
            <a:lstStyle/>
            <a:p>
              <a:pPr defTabSz="609630">
                <a:lnSpc>
                  <a:spcPts val="2880"/>
                </a:lnSpc>
              </a:pPr>
              <a:r>
                <a:rPr lang="en-US" sz="2400" b="1">
                  <a:solidFill>
                    <a:srgbClr val="1C2B22"/>
                  </a:solidFill>
                  <a:ea typeface="Cambria Bold"/>
                  <a:cs typeface="Cambria Bold"/>
                  <a:sym typeface="Cambria Bold"/>
                </a:rPr>
                <a:t>Clinical &amp; metabolic</a:t>
              </a:r>
            </a:p>
          </p:txBody>
        </p:sp>
      </p:grpSp>
      <p:sp>
        <p:nvSpPr>
          <p:cNvPr id="13" name="TextBox 13"/>
          <p:cNvSpPr txBox="1"/>
          <p:nvPr/>
        </p:nvSpPr>
        <p:spPr>
          <a:xfrm>
            <a:off x="883920" y="2266531"/>
            <a:ext cx="2895600" cy="2846998"/>
          </a:xfrm>
          <a:prstGeom prst="rect">
            <a:avLst/>
          </a:prstGeom>
        </p:spPr>
        <p:txBody>
          <a:bodyPr lIns="0" tIns="0" rIns="0" bIns="0" rtlCol="0" anchor="t">
            <a:spAutoFit/>
          </a:bodyPr>
          <a:lstStyle/>
          <a:p>
            <a:pPr marL="398165" lvl="1" indent="-199083" defTabSz="609630">
              <a:lnSpc>
                <a:spcPts val="2794"/>
              </a:lnSpc>
              <a:buFont typeface="Arial"/>
              <a:buChar char="•"/>
            </a:pPr>
            <a:r>
              <a:rPr lang="en-US" sz="2200" dirty="0">
                <a:solidFill>
                  <a:srgbClr val="5C6B62"/>
                </a:solidFill>
                <a:ea typeface="Roboto" panose="02000000000000000000" pitchFamily="2" charset="0"/>
                <a:cs typeface="Roboto" panose="02000000000000000000" pitchFamily="2" charset="0"/>
                <a:sym typeface="Calibri (MS)"/>
              </a:rPr>
              <a:t>Liver and kidney function</a:t>
            </a:r>
          </a:p>
          <a:p>
            <a:pPr marL="398165" lvl="1" indent="-199083" defTabSz="609630">
              <a:lnSpc>
                <a:spcPts val="2794"/>
              </a:lnSpc>
              <a:buFont typeface="Arial"/>
              <a:buChar char="•"/>
            </a:pPr>
            <a:r>
              <a:rPr lang="en-US" sz="2200" dirty="0">
                <a:solidFill>
                  <a:srgbClr val="5C6B62"/>
                </a:solidFill>
                <a:ea typeface="Roboto" panose="02000000000000000000" pitchFamily="2" charset="0"/>
                <a:cs typeface="Roboto" panose="02000000000000000000" pitchFamily="2" charset="0"/>
                <a:sym typeface="Calibri (MS)"/>
              </a:rPr>
              <a:t>Hypoglycemia history &amp; growth</a:t>
            </a:r>
          </a:p>
          <a:p>
            <a:pPr marL="398165" lvl="1" indent="-199083" defTabSz="609630">
              <a:lnSpc>
                <a:spcPts val="2794"/>
              </a:lnSpc>
              <a:buFont typeface="Arial"/>
              <a:buChar char="•"/>
            </a:pPr>
            <a:r>
              <a:rPr lang="en-US" sz="2200" dirty="0">
                <a:solidFill>
                  <a:srgbClr val="5C6B62"/>
                </a:solidFill>
                <a:ea typeface="Roboto" panose="02000000000000000000" pitchFamily="2" charset="0"/>
                <a:cs typeface="Roboto" panose="02000000000000000000" pitchFamily="2" charset="0"/>
                <a:sym typeface="Calibri (MS)"/>
              </a:rPr>
              <a:t>Adenomas, nephropathy</a:t>
            </a:r>
          </a:p>
          <a:p>
            <a:pPr marL="398165" lvl="1" indent="-199083" defTabSz="609630">
              <a:lnSpc>
                <a:spcPts val="2794"/>
              </a:lnSpc>
              <a:buFont typeface="Arial"/>
              <a:buChar char="•"/>
            </a:pPr>
            <a:r>
              <a:rPr lang="en-US" sz="2200" dirty="0">
                <a:solidFill>
                  <a:srgbClr val="5C6B62"/>
                </a:solidFill>
                <a:ea typeface="Roboto" panose="02000000000000000000" pitchFamily="2" charset="0"/>
                <a:cs typeface="Roboto" panose="02000000000000000000" pitchFamily="2" charset="0"/>
                <a:sym typeface="Calibri (MS)"/>
              </a:rPr>
              <a:t>Labs and treatment history</a:t>
            </a:r>
          </a:p>
        </p:txBody>
      </p:sp>
      <p:grpSp>
        <p:nvGrpSpPr>
          <p:cNvPr id="14" name="Group 14"/>
          <p:cNvGrpSpPr/>
          <p:nvPr/>
        </p:nvGrpSpPr>
        <p:grpSpPr>
          <a:xfrm>
            <a:off x="4337050" y="1463891"/>
            <a:ext cx="3578860" cy="3984070"/>
            <a:chOff x="0" y="0"/>
            <a:chExt cx="7157720" cy="7968141"/>
          </a:xfrm>
        </p:grpSpPr>
        <p:sp>
          <p:nvSpPr>
            <p:cNvPr id="15" name="Freeform 15"/>
            <p:cNvSpPr/>
            <p:nvPr/>
          </p:nvSpPr>
          <p:spPr>
            <a:xfrm>
              <a:off x="0" y="0"/>
              <a:ext cx="7157720" cy="7968106"/>
            </a:xfrm>
            <a:custGeom>
              <a:avLst/>
              <a:gdLst/>
              <a:ahLst/>
              <a:cxnLst/>
              <a:rect l="l" t="t" r="r" b="b"/>
              <a:pathLst>
                <a:path w="7157720" h="7968106">
                  <a:moveTo>
                    <a:pt x="0" y="132551"/>
                  </a:moveTo>
                  <a:cubicBezTo>
                    <a:pt x="0" y="59396"/>
                    <a:pt x="65786" y="0"/>
                    <a:pt x="146812" y="0"/>
                  </a:cubicBezTo>
                  <a:lnTo>
                    <a:pt x="7010908" y="0"/>
                  </a:lnTo>
                  <a:cubicBezTo>
                    <a:pt x="7091934" y="0"/>
                    <a:pt x="7157720" y="59396"/>
                    <a:pt x="7157720" y="132551"/>
                  </a:cubicBezTo>
                  <a:lnTo>
                    <a:pt x="7157720" y="7835554"/>
                  </a:lnTo>
                  <a:cubicBezTo>
                    <a:pt x="7157720" y="7908710"/>
                    <a:pt x="7091934" y="7968106"/>
                    <a:pt x="7010908" y="7968106"/>
                  </a:cubicBezTo>
                  <a:lnTo>
                    <a:pt x="146812" y="7968106"/>
                  </a:lnTo>
                  <a:cubicBezTo>
                    <a:pt x="65786" y="7968106"/>
                    <a:pt x="0" y="7908825"/>
                    <a:pt x="0" y="7835554"/>
                  </a:cubicBezTo>
                  <a:close/>
                </a:path>
              </a:pathLst>
            </a:custGeom>
            <a:solidFill>
              <a:srgbClr val="F6F7F5"/>
            </a:solidFill>
            <a:ln w="19050" cap="sq">
              <a:solidFill>
                <a:srgbClr val="E1E6E0"/>
              </a:solidFill>
              <a:prstDash val="solid"/>
              <a:miter/>
            </a:ln>
          </p:spPr>
          <p:txBody>
            <a:bodyPr/>
            <a:lstStyle/>
            <a:p>
              <a:pPr defTabSz="609630"/>
              <a:endParaRPr lang="en-US" sz="1200">
                <a:solidFill>
                  <a:prstClr val="black"/>
                </a:solidFill>
              </a:endParaRPr>
            </a:p>
          </p:txBody>
        </p:sp>
      </p:grpSp>
      <p:grpSp>
        <p:nvGrpSpPr>
          <p:cNvPr id="16" name="Group 16"/>
          <p:cNvGrpSpPr/>
          <p:nvPr/>
        </p:nvGrpSpPr>
        <p:grpSpPr>
          <a:xfrm>
            <a:off x="4343400" y="1470241"/>
            <a:ext cx="3566160" cy="109728"/>
            <a:chOff x="0" y="0"/>
            <a:chExt cx="7132320" cy="219456"/>
          </a:xfrm>
        </p:grpSpPr>
        <p:sp>
          <p:nvSpPr>
            <p:cNvPr id="17" name="Freeform 17"/>
            <p:cNvSpPr/>
            <p:nvPr/>
          </p:nvSpPr>
          <p:spPr>
            <a:xfrm>
              <a:off x="0" y="0"/>
              <a:ext cx="7132320" cy="219456"/>
            </a:xfrm>
            <a:custGeom>
              <a:avLst/>
              <a:gdLst/>
              <a:ahLst/>
              <a:cxnLst/>
              <a:rect l="l" t="t" r="r" b="b"/>
              <a:pathLst>
                <a:path w="7132320" h="219456">
                  <a:moveTo>
                    <a:pt x="0" y="0"/>
                  </a:moveTo>
                  <a:lnTo>
                    <a:pt x="7132320" y="0"/>
                  </a:lnTo>
                  <a:lnTo>
                    <a:pt x="7132320" y="219456"/>
                  </a:lnTo>
                  <a:lnTo>
                    <a:pt x="0" y="219456"/>
                  </a:lnTo>
                  <a:close/>
                </a:path>
              </a:pathLst>
            </a:custGeom>
            <a:solidFill>
              <a:srgbClr val="92278F"/>
            </a:solidFill>
          </p:spPr>
          <p:txBody>
            <a:bodyPr/>
            <a:lstStyle/>
            <a:p>
              <a:pPr defTabSz="609630"/>
              <a:endParaRPr lang="en-US" sz="1200">
                <a:solidFill>
                  <a:prstClr val="black"/>
                </a:solidFill>
              </a:endParaRPr>
            </a:p>
          </p:txBody>
        </p:sp>
      </p:grpSp>
      <p:grpSp>
        <p:nvGrpSpPr>
          <p:cNvPr id="18" name="Group 18"/>
          <p:cNvGrpSpPr/>
          <p:nvPr/>
        </p:nvGrpSpPr>
        <p:grpSpPr>
          <a:xfrm>
            <a:off x="4693920" y="1138429"/>
            <a:ext cx="3017520" cy="1758127"/>
            <a:chOff x="0" y="0"/>
            <a:chExt cx="6035040" cy="3516255"/>
          </a:xfrm>
        </p:grpSpPr>
        <p:sp>
          <p:nvSpPr>
            <p:cNvPr id="19" name="Freeform 19"/>
            <p:cNvSpPr/>
            <p:nvPr/>
          </p:nvSpPr>
          <p:spPr>
            <a:xfrm>
              <a:off x="0" y="0"/>
              <a:ext cx="6035040" cy="3516255"/>
            </a:xfrm>
            <a:custGeom>
              <a:avLst/>
              <a:gdLst/>
              <a:ahLst/>
              <a:cxnLst/>
              <a:rect l="l" t="t" r="r" b="b"/>
              <a:pathLst>
                <a:path w="6035040" h="3516255">
                  <a:moveTo>
                    <a:pt x="0" y="0"/>
                  </a:moveTo>
                  <a:lnTo>
                    <a:pt x="6035040" y="0"/>
                  </a:lnTo>
                  <a:lnTo>
                    <a:pt x="6035040" y="3516255"/>
                  </a:lnTo>
                  <a:lnTo>
                    <a:pt x="0" y="3516255"/>
                  </a:lnTo>
                  <a:close/>
                </a:path>
              </a:pathLst>
            </a:custGeom>
            <a:blipFill>
              <a:blip r:embed="rId3">
                <a:alphaModFix amt="0"/>
              </a:blip>
              <a:stretch>
                <a:fillRect t="-19139" b="52254"/>
              </a:stretch>
            </a:blipFill>
          </p:spPr>
          <p:txBody>
            <a:bodyPr/>
            <a:lstStyle/>
            <a:p>
              <a:pPr defTabSz="609630"/>
              <a:endParaRPr lang="en-US" sz="1200">
                <a:solidFill>
                  <a:prstClr val="black"/>
                </a:solidFill>
              </a:endParaRPr>
            </a:p>
          </p:txBody>
        </p:sp>
        <p:sp>
          <p:nvSpPr>
            <p:cNvPr id="20" name="TextBox 20"/>
            <p:cNvSpPr txBox="1"/>
            <p:nvPr/>
          </p:nvSpPr>
          <p:spPr>
            <a:xfrm>
              <a:off x="0" y="-19050"/>
              <a:ext cx="6035040" cy="3535305"/>
            </a:xfrm>
            <a:prstGeom prst="rect">
              <a:avLst/>
            </a:prstGeom>
          </p:spPr>
          <p:txBody>
            <a:bodyPr lIns="0" tIns="0" rIns="0" bIns="0" rtlCol="0" anchor="ctr"/>
            <a:lstStyle/>
            <a:p>
              <a:pPr defTabSz="609630">
                <a:lnSpc>
                  <a:spcPts val="2880"/>
                </a:lnSpc>
              </a:pPr>
              <a:r>
                <a:rPr lang="en-US" sz="2400" b="1">
                  <a:solidFill>
                    <a:srgbClr val="1C2B22"/>
                  </a:solidFill>
                  <a:ea typeface="Cambria Bold"/>
                  <a:cs typeface="Cambria Bold"/>
                  <a:sym typeface="Cambria Bold"/>
                </a:rPr>
                <a:t>Immune &amp; GI</a:t>
              </a:r>
            </a:p>
          </p:txBody>
        </p:sp>
      </p:grpSp>
      <p:sp>
        <p:nvSpPr>
          <p:cNvPr id="21" name="TextBox 21"/>
          <p:cNvSpPr txBox="1"/>
          <p:nvPr/>
        </p:nvSpPr>
        <p:spPr>
          <a:xfrm>
            <a:off x="4678680" y="2266531"/>
            <a:ext cx="2895600" cy="2128853"/>
          </a:xfrm>
          <a:prstGeom prst="rect">
            <a:avLst/>
          </a:prstGeom>
        </p:spPr>
        <p:txBody>
          <a:bodyPr lIns="0" tIns="0" rIns="0" bIns="0" rtlCol="0" anchor="t">
            <a:spAutoFit/>
          </a:bodyPr>
          <a:lstStyle/>
          <a:p>
            <a:pPr marL="398165" lvl="1" indent="-199083" defTabSz="609630">
              <a:lnSpc>
                <a:spcPts val="2794"/>
              </a:lnSpc>
              <a:buFont typeface="Arial"/>
              <a:buChar char="•"/>
            </a:pPr>
            <a:r>
              <a:rPr lang="en-US" sz="2200" dirty="0">
                <a:solidFill>
                  <a:srgbClr val="5C6B62"/>
                </a:solidFill>
                <a:ea typeface="Calibri (MS)"/>
                <a:cs typeface="Calibri (MS)"/>
                <a:sym typeface="Calibri (MS)"/>
              </a:rPr>
              <a:t>Neutrophil counts &amp; function</a:t>
            </a:r>
          </a:p>
          <a:p>
            <a:pPr marL="398165" lvl="1" indent="-199083" defTabSz="609630">
              <a:lnSpc>
                <a:spcPts val="2794"/>
              </a:lnSpc>
              <a:buFont typeface="Arial"/>
              <a:buChar char="•"/>
            </a:pPr>
            <a:r>
              <a:rPr lang="en-US" sz="2200" dirty="0">
                <a:solidFill>
                  <a:srgbClr val="5C6B62"/>
                </a:solidFill>
                <a:ea typeface="Calibri (MS)"/>
                <a:cs typeface="Calibri (MS)"/>
                <a:sym typeface="Calibri (MS)"/>
              </a:rPr>
              <a:t>Infection burden</a:t>
            </a:r>
          </a:p>
          <a:p>
            <a:pPr marL="398165" lvl="1" indent="-199083" defTabSz="609630">
              <a:lnSpc>
                <a:spcPts val="2794"/>
              </a:lnSpc>
              <a:buFont typeface="Arial"/>
              <a:buChar char="•"/>
            </a:pPr>
            <a:r>
              <a:rPr lang="en-US" sz="2200" dirty="0">
                <a:solidFill>
                  <a:srgbClr val="5C6B62"/>
                </a:solidFill>
                <a:ea typeface="Calibri (MS)"/>
                <a:cs typeface="Calibri (MS)"/>
                <a:sym typeface="Calibri (MS)"/>
              </a:rPr>
              <a:t>IBD activity</a:t>
            </a:r>
          </a:p>
          <a:p>
            <a:pPr marL="398165" lvl="1" indent="-199083" defTabSz="609630">
              <a:lnSpc>
                <a:spcPts val="2794"/>
              </a:lnSpc>
              <a:buFont typeface="Arial"/>
              <a:buChar char="•"/>
            </a:pPr>
            <a:r>
              <a:rPr lang="en-US" sz="2200" dirty="0">
                <a:solidFill>
                  <a:srgbClr val="5C6B62"/>
                </a:solidFill>
                <a:ea typeface="Calibri (MS)"/>
                <a:cs typeface="Calibri (MS)"/>
                <a:sym typeface="Calibri (MS)"/>
              </a:rPr>
              <a:t>SGLT2  exposure/response</a:t>
            </a:r>
          </a:p>
        </p:txBody>
      </p:sp>
      <p:grpSp>
        <p:nvGrpSpPr>
          <p:cNvPr id="22" name="Group 22"/>
          <p:cNvGrpSpPr/>
          <p:nvPr/>
        </p:nvGrpSpPr>
        <p:grpSpPr>
          <a:xfrm>
            <a:off x="8131810" y="1463891"/>
            <a:ext cx="3578860" cy="3984070"/>
            <a:chOff x="0" y="0"/>
            <a:chExt cx="7157720" cy="7968141"/>
          </a:xfrm>
        </p:grpSpPr>
        <p:sp>
          <p:nvSpPr>
            <p:cNvPr id="23" name="Freeform 23"/>
            <p:cNvSpPr/>
            <p:nvPr/>
          </p:nvSpPr>
          <p:spPr>
            <a:xfrm>
              <a:off x="0" y="0"/>
              <a:ext cx="7157720" cy="7968106"/>
            </a:xfrm>
            <a:custGeom>
              <a:avLst/>
              <a:gdLst/>
              <a:ahLst/>
              <a:cxnLst/>
              <a:rect l="l" t="t" r="r" b="b"/>
              <a:pathLst>
                <a:path w="7157720" h="7968106">
                  <a:moveTo>
                    <a:pt x="0" y="132551"/>
                  </a:moveTo>
                  <a:cubicBezTo>
                    <a:pt x="0" y="59396"/>
                    <a:pt x="65786" y="0"/>
                    <a:pt x="146812" y="0"/>
                  </a:cubicBezTo>
                  <a:lnTo>
                    <a:pt x="7010908" y="0"/>
                  </a:lnTo>
                  <a:cubicBezTo>
                    <a:pt x="7091934" y="0"/>
                    <a:pt x="7157720" y="59396"/>
                    <a:pt x="7157720" y="132551"/>
                  </a:cubicBezTo>
                  <a:lnTo>
                    <a:pt x="7157720" y="7835554"/>
                  </a:lnTo>
                  <a:cubicBezTo>
                    <a:pt x="7157720" y="7908710"/>
                    <a:pt x="7091934" y="7968106"/>
                    <a:pt x="7010908" y="7968106"/>
                  </a:cubicBezTo>
                  <a:lnTo>
                    <a:pt x="146812" y="7968106"/>
                  </a:lnTo>
                  <a:cubicBezTo>
                    <a:pt x="65786" y="7968106"/>
                    <a:pt x="0" y="7908825"/>
                    <a:pt x="0" y="7835554"/>
                  </a:cubicBezTo>
                  <a:close/>
                </a:path>
              </a:pathLst>
            </a:custGeom>
            <a:solidFill>
              <a:srgbClr val="F6F7F5"/>
            </a:solidFill>
            <a:ln w="19050" cap="sq">
              <a:solidFill>
                <a:srgbClr val="E1E6E0"/>
              </a:solidFill>
              <a:prstDash val="solid"/>
              <a:miter/>
            </a:ln>
          </p:spPr>
          <p:txBody>
            <a:bodyPr/>
            <a:lstStyle/>
            <a:p>
              <a:pPr defTabSz="609630"/>
              <a:endParaRPr lang="en-US" sz="1200">
                <a:solidFill>
                  <a:prstClr val="black"/>
                </a:solidFill>
              </a:endParaRPr>
            </a:p>
          </p:txBody>
        </p:sp>
      </p:grpSp>
      <p:grpSp>
        <p:nvGrpSpPr>
          <p:cNvPr id="24" name="Group 24"/>
          <p:cNvGrpSpPr/>
          <p:nvPr/>
        </p:nvGrpSpPr>
        <p:grpSpPr>
          <a:xfrm>
            <a:off x="8138160" y="1470241"/>
            <a:ext cx="3566160" cy="109728"/>
            <a:chOff x="0" y="0"/>
            <a:chExt cx="7132320" cy="219456"/>
          </a:xfrm>
        </p:grpSpPr>
        <p:sp>
          <p:nvSpPr>
            <p:cNvPr id="25" name="Freeform 25"/>
            <p:cNvSpPr/>
            <p:nvPr/>
          </p:nvSpPr>
          <p:spPr>
            <a:xfrm>
              <a:off x="0" y="0"/>
              <a:ext cx="7132320" cy="219456"/>
            </a:xfrm>
            <a:custGeom>
              <a:avLst/>
              <a:gdLst/>
              <a:ahLst/>
              <a:cxnLst/>
              <a:rect l="l" t="t" r="r" b="b"/>
              <a:pathLst>
                <a:path w="7132320" h="219456">
                  <a:moveTo>
                    <a:pt x="0" y="0"/>
                  </a:moveTo>
                  <a:lnTo>
                    <a:pt x="7132320" y="0"/>
                  </a:lnTo>
                  <a:lnTo>
                    <a:pt x="7132320" y="219456"/>
                  </a:lnTo>
                  <a:lnTo>
                    <a:pt x="0" y="219456"/>
                  </a:lnTo>
                  <a:close/>
                </a:path>
              </a:pathLst>
            </a:custGeom>
            <a:solidFill>
              <a:srgbClr val="0B3B22"/>
            </a:solidFill>
          </p:spPr>
          <p:txBody>
            <a:bodyPr/>
            <a:lstStyle/>
            <a:p>
              <a:pPr defTabSz="609630"/>
              <a:endParaRPr lang="en-US" sz="1200">
                <a:solidFill>
                  <a:prstClr val="black"/>
                </a:solidFill>
              </a:endParaRPr>
            </a:p>
          </p:txBody>
        </p:sp>
      </p:grpSp>
      <p:grpSp>
        <p:nvGrpSpPr>
          <p:cNvPr id="26" name="Group 26"/>
          <p:cNvGrpSpPr/>
          <p:nvPr/>
        </p:nvGrpSpPr>
        <p:grpSpPr>
          <a:xfrm>
            <a:off x="8488680" y="1138429"/>
            <a:ext cx="3017520" cy="1758127"/>
            <a:chOff x="0" y="0"/>
            <a:chExt cx="6035040" cy="3516255"/>
          </a:xfrm>
        </p:grpSpPr>
        <p:sp>
          <p:nvSpPr>
            <p:cNvPr id="27" name="Freeform 27"/>
            <p:cNvSpPr/>
            <p:nvPr/>
          </p:nvSpPr>
          <p:spPr>
            <a:xfrm>
              <a:off x="0" y="0"/>
              <a:ext cx="6035040" cy="3516255"/>
            </a:xfrm>
            <a:custGeom>
              <a:avLst/>
              <a:gdLst/>
              <a:ahLst/>
              <a:cxnLst/>
              <a:rect l="l" t="t" r="r" b="b"/>
              <a:pathLst>
                <a:path w="6035040" h="3516255">
                  <a:moveTo>
                    <a:pt x="0" y="0"/>
                  </a:moveTo>
                  <a:lnTo>
                    <a:pt x="6035040" y="0"/>
                  </a:lnTo>
                  <a:lnTo>
                    <a:pt x="6035040" y="3516255"/>
                  </a:lnTo>
                  <a:lnTo>
                    <a:pt x="0" y="3516255"/>
                  </a:lnTo>
                  <a:close/>
                </a:path>
              </a:pathLst>
            </a:custGeom>
            <a:blipFill>
              <a:blip r:embed="rId3">
                <a:alphaModFix amt="0"/>
              </a:blip>
              <a:stretch>
                <a:fillRect t="-19139" b="52254"/>
              </a:stretch>
            </a:blipFill>
          </p:spPr>
          <p:txBody>
            <a:bodyPr/>
            <a:lstStyle/>
            <a:p>
              <a:pPr defTabSz="609630"/>
              <a:endParaRPr lang="en-US" sz="1200">
                <a:solidFill>
                  <a:prstClr val="black"/>
                </a:solidFill>
              </a:endParaRPr>
            </a:p>
          </p:txBody>
        </p:sp>
        <p:sp>
          <p:nvSpPr>
            <p:cNvPr id="28" name="TextBox 28"/>
            <p:cNvSpPr txBox="1"/>
            <p:nvPr/>
          </p:nvSpPr>
          <p:spPr>
            <a:xfrm>
              <a:off x="0" y="-19050"/>
              <a:ext cx="6035040" cy="3535305"/>
            </a:xfrm>
            <a:prstGeom prst="rect">
              <a:avLst/>
            </a:prstGeom>
          </p:spPr>
          <p:txBody>
            <a:bodyPr lIns="0" tIns="0" rIns="0" bIns="0" rtlCol="0" anchor="ctr"/>
            <a:lstStyle/>
            <a:p>
              <a:pPr defTabSz="609630">
                <a:lnSpc>
                  <a:spcPts val="2880"/>
                </a:lnSpc>
              </a:pPr>
              <a:r>
                <a:rPr lang="en-US" sz="2400" b="1">
                  <a:solidFill>
                    <a:srgbClr val="1C2B22"/>
                  </a:solidFill>
                  <a:ea typeface="Cambria Bold"/>
                  <a:cs typeface="Cambria Bold"/>
                  <a:sym typeface="Cambria Bold"/>
                </a:rPr>
                <a:t>Patient-centred</a:t>
              </a:r>
            </a:p>
          </p:txBody>
        </p:sp>
      </p:grpSp>
      <p:sp>
        <p:nvSpPr>
          <p:cNvPr id="29" name="TextBox 29"/>
          <p:cNvSpPr txBox="1"/>
          <p:nvPr/>
        </p:nvSpPr>
        <p:spPr>
          <a:xfrm>
            <a:off x="8473440" y="2266531"/>
            <a:ext cx="2895600" cy="2128853"/>
          </a:xfrm>
          <a:prstGeom prst="rect">
            <a:avLst/>
          </a:prstGeom>
        </p:spPr>
        <p:txBody>
          <a:bodyPr lIns="0" tIns="0" rIns="0" bIns="0" rtlCol="0" anchor="t">
            <a:spAutoFit/>
          </a:bodyPr>
          <a:lstStyle/>
          <a:p>
            <a:pPr marL="398165" lvl="1" indent="-199083" defTabSz="609630">
              <a:lnSpc>
                <a:spcPts val="2794"/>
              </a:lnSpc>
              <a:buFont typeface="Arial"/>
              <a:buChar char="•"/>
            </a:pPr>
            <a:r>
              <a:rPr lang="en-US" sz="2200">
                <a:solidFill>
                  <a:srgbClr val="5C6B62"/>
                </a:solidFill>
                <a:ea typeface="Calibri (MS)"/>
                <a:cs typeface="Calibri (MS)"/>
                <a:sym typeface="Calibri (MS)"/>
              </a:rPr>
              <a:t>Quality-of-life instruments</a:t>
            </a:r>
          </a:p>
          <a:p>
            <a:pPr marL="398165" lvl="1" indent="-199083" defTabSz="609630">
              <a:lnSpc>
                <a:spcPts val="2794"/>
              </a:lnSpc>
              <a:buFont typeface="Arial"/>
              <a:buChar char="•"/>
            </a:pPr>
            <a:r>
              <a:rPr lang="en-US" sz="2200">
                <a:solidFill>
                  <a:srgbClr val="5C6B62"/>
                </a:solidFill>
                <a:ea typeface="Calibri (MS)"/>
                <a:cs typeface="Calibri (MS)"/>
                <a:sym typeface="Calibri (MS)"/>
              </a:rPr>
              <a:t>Caregiver burden</a:t>
            </a:r>
          </a:p>
          <a:p>
            <a:pPr marL="398165" lvl="1" indent="-199083" defTabSz="609630">
              <a:lnSpc>
                <a:spcPts val="2794"/>
              </a:lnSpc>
              <a:buFont typeface="Arial"/>
              <a:buChar char="•"/>
            </a:pPr>
            <a:r>
              <a:rPr lang="en-US" sz="2200">
                <a:solidFill>
                  <a:srgbClr val="5C6B62"/>
                </a:solidFill>
                <a:ea typeface="Calibri (MS)"/>
                <a:cs typeface="Calibri (MS)"/>
                <a:sym typeface="Calibri (MS)"/>
              </a:rPr>
              <a:t>Hospitalizations</a:t>
            </a:r>
          </a:p>
          <a:p>
            <a:pPr marL="398165" lvl="1" indent="-199083" defTabSz="609630">
              <a:lnSpc>
                <a:spcPts val="2794"/>
              </a:lnSpc>
              <a:buFont typeface="Arial"/>
              <a:buChar char="•"/>
            </a:pPr>
            <a:r>
              <a:rPr lang="en-US" sz="2200">
                <a:solidFill>
                  <a:srgbClr val="5C6B62"/>
                </a:solidFill>
                <a:ea typeface="Calibri (MS)"/>
                <a:cs typeface="Calibri (MS)"/>
                <a:sym typeface="Calibri (MS)"/>
              </a:rPr>
              <a:t>PROs (GSD Value Project outcomes)</a:t>
            </a:r>
          </a:p>
        </p:txBody>
      </p:sp>
      <p:grpSp>
        <p:nvGrpSpPr>
          <p:cNvPr id="30" name="Group 30"/>
          <p:cNvGrpSpPr/>
          <p:nvPr/>
        </p:nvGrpSpPr>
        <p:grpSpPr>
          <a:xfrm>
            <a:off x="542290" y="5626091"/>
            <a:ext cx="11091672" cy="715451"/>
            <a:chOff x="0" y="0"/>
            <a:chExt cx="22183344" cy="1430901"/>
          </a:xfrm>
        </p:grpSpPr>
        <p:sp>
          <p:nvSpPr>
            <p:cNvPr id="31" name="Freeform 31"/>
            <p:cNvSpPr/>
            <p:nvPr/>
          </p:nvSpPr>
          <p:spPr>
            <a:xfrm>
              <a:off x="0" y="0"/>
              <a:ext cx="22183345" cy="1430829"/>
            </a:xfrm>
            <a:custGeom>
              <a:avLst/>
              <a:gdLst/>
              <a:ahLst/>
              <a:cxnLst/>
              <a:rect l="l" t="t" r="r" b="b"/>
              <a:pathLst>
                <a:path w="22183345" h="1430829">
                  <a:moveTo>
                    <a:pt x="0" y="138444"/>
                  </a:moveTo>
                  <a:cubicBezTo>
                    <a:pt x="0" y="61929"/>
                    <a:pt x="32893" y="0"/>
                    <a:pt x="73533" y="0"/>
                  </a:cubicBezTo>
                  <a:lnTo>
                    <a:pt x="22109812" y="0"/>
                  </a:lnTo>
                  <a:cubicBezTo>
                    <a:pt x="22150451" y="0"/>
                    <a:pt x="22183345" y="61929"/>
                    <a:pt x="22183345" y="138444"/>
                  </a:cubicBezTo>
                  <a:lnTo>
                    <a:pt x="22183345" y="1292385"/>
                  </a:lnTo>
                  <a:cubicBezTo>
                    <a:pt x="22183345" y="1368900"/>
                    <a:pt x="22150451" y="1430829"/>
                    <a:pt x="22109812" y="1430829"/>
                  </a:cubicBezTo>
                  <a:lnTo>
                    <a:pt x="73533" y="1430829"/>
                  </a:lnTo>
                  <a:cubicBezTo>
                    <a:pt x="32893" y="1430829"/>
                    <a:pt x="0" y="1368900"/>
                    <a:pt x="0" y="1292385"/>
                  </a:cubicBezTo>
                  <a:close/>
                </a:path>
              </a:pathLst>
            </a:custGeom>
            <a:solidFill>
              <a:srgbClr val="92278F"/>
            </a:solidFill>
          </p:spPr>
          <p:txBody>
            <a:bodyPr/>
            <a:lstStyle/>
            <a:p>
              <a:pPr defTabSz="609630"/>
              <a:endParaRPr lang="en-US" sz="1200">
                <a:solidFill>
                  <a:prstClr val="black"/>
                </a:solidFill>
              </a:endParaRPr>
            </a:p>
          </p:txBody>
        </p:sp>
      </p:grpSp>
      <p:grpSp>
        <p:nvGrpSpPr>
          <p:cNvPr id="32" name="Group 32"/>
          <p:cNvGrpSpPr/>
          <p:nvPr/>
        </p:nvGrpSpPr>
        <p:grpSpPr>
          <a:xfrm>
            <a:off x="580644" y="5104753"/>
            <a:ext cx="11091672" cy="1758127"/>
            <a:chOff x="0" y="0"/>
            <a:chExt cx="22183344" cy="3516255"/>
          </a:xfrm>
        </p:grpSpPr>
        <p:sp>
          <p:nvSpPr>
            <p:cNvPr id="33" name="Freeform 33"/>
            <p:cNvSpPr/>
            <p:nvPr/>
          </p:nvSpPr>
          <p:spPr>
            <a:xfrm>
              <a:off x="0" y="0"/>
              <a:ext cx="22183344" cy="3516227"/>
            </a:xfrm>
            <a:custGeom>
              <a:avLst/>
              <a:gdLst/>
              <a:ahLst/>
              <a:cxnLst/>
              <a:rect l="l" t="t" r="r" b="b"/>
              <a:pathLst>
                <a:path w="22183344" h="3516227">
                  <a:moveTo>
                    <a:pt x="0" y="0"/>
                  </a:moveTo>
                  <a:lnTo>
                    <a:pt x="22183344" y="0"/>
                  </a:lnTo>
                  <a:lnTo>
                    <a:pt x="22183344" y="3516227"/>
                  </a:lnTo>
                  <a:lnTo>
                    <a:pt x="0" y="3516227"/>
                  </a:lnTo>
                  <a:close/>
                </a:path>
              </a:pathLst>
            </a:custGeom>
            <a:blipFill>
              <a:blip r:embed="rId3">
                <a:alphaModFix amt="0"/>
              </a:blip>
              <a:stretch>
                <a:fillRect t="-112121" b="-33735"/>
              </a:stretch>
            </a:blipFill>
          </p:spPr>
          <p:txBody>
            <a:bodyPr/>
            <a:lstStyle/>
            <a:p>
              <a:pPr defTabSz="609630"/>
              <a:endParaRPr lang="en-US" sz="1200">
                <a:solidFill>
                  <a:prstClr val="black"/>
                </a:solidFill>
              </a:endParaRPr>
            </a:p>
          </p:txBody>
        </p:sp>
        <p:sp>
          <p:nvSpPr>
            <p:cNvPr id="34" name="TextBox 34"/>
            <p:cNvSpPr txBox="1"/>
            <p:nvPr/>
          </p:nvSpPr>
          <p:spPr>
            <a:xfrm>
              <a:off x="0" y="-19050"/>
              <a:ext cx="22183344" cy="3535305"/>
            </a:xfrm>
            <a:prstGeom prst="rect">
              <a:avLst/>
            </a:prstGeom>
          </p:spPr>
          <p:txBody>
            <a:bodyPr lIns="0" tIns="0" rIns="0" bIns="0" rtlCol="0" anchor="ctr"/>
            <a:lstStyle/>
            <a:p>
              <a:pPr algn="ctr" defTabSz="609630">
                <a:lnSpc>
                  <a:spcPts val="2880"/>
                </a:lnSpc>
              </a:pPr>
              <a:r>
                <a:rPr lang="en-US" sz="2400" b="1" i="1">
                  <a:solidFill>
                    <a:srgbClr val="FFFFFF"/>
                  </a:solidFill>
                  <a:ea typeface="Cambria Bold Italics"/>
                  <a:cs typeface="Cambria Bold Italics"/>
                  <a:sym typeface="Cambria Bold Italics"/>
                </a:rPr>
                <a:t>This is the external control arm you don't have to build alone.</a:t>
              </a:r>
            </a:p>
          </p:txBody>
        </p:sp>
      </p:grpSp>
      <p:grpSp>
        <p:nvGrpSpPr>
          <p:cNvPr id="35" name="Group 35"/>
          <p:cNvGrpSpPr/>
          <p:nvPr/>
        </p:nvGrpSpPr>
        <p:grpSpPr>
          <a:xfrm>
            <a:off x="457200" y="6519672"/>
            <a:ext cx="7315200" cy="274320"/>
            <a:chOff x="0" y="0"/>
            <a:chExt cx="14630400" cy="548640"/>
          </a:xfrm>
        </p:grpSpPr>
        <p:sp>
          <p:nvSpPr>
            <p:cNvPr id="36" name="Freeform 36"/>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endParaRPr>
            </a:p>
          </p:txBody>
        </p:sp>
        <p:sp>
          <p:nvSpPr>
            <p:cNvPr id="37" name="TextBox 37"/>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5C6B62"/>
                  </a:solidFill>
                  <a:ea typeface="Calibri (MS)"/>
                  <a:cs typeface="Calibri (MS)"/>
                  <a:sym typeface="Calibri (MS)"/>
                </a:rPr>
                <a:t>Sophie's Hope Foundation  •  cureGSD1b</a:t>
              </a:r>
            </a:p>
          </p:txBody>
        </p:sp>
      </p:grpSp>
      <p:grpSp>
        <p:nvGrpSpPr>
          <p:cNvPr id="38" name="Group 38"/>
          <p:cNvGrpSpPr/>
          <p:nvPr/>
        </p:nvGrpSpPr>
        <p:grpSpPr>
          <a:xfrm>
            <a:off x="11457432" y="6519672"/>
            <a:ext cx="365760" cy="274320"/>
            <a:chOff x="0" y="0"/>
            <a:chExt cx="731520" cy="548640"/>
          </a:xfrm>
        </p:grpSpPr>
        <p:sp>
          <p:nvSpPr>
            <p:cNvPr id="39" name="Freeform 39"/>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endParaRPr>
            </a:p>
          </p:txBody>
        </p:sp>
        <p:sp>
          <p:nvSpPr>
            <p:cNvPr id="40" name="TextBox 40"/>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5C6B62"/>
                  </a:solidFill>
                  <a:ea typeface="Calibri (MS)"/>
                  <a:cs typeface="Calibri (MS)"/>
                  <a:sym typeface="Calibri (MS)"/>
                </a:rPr>
                <a:t>8</a:t>
              </a:r>
            </a:p>
          </p:txBody>
        </p:sp>
      </p:grpSp>
    </p:spTree>
    <p:extLst>
      <p:ext uri="{BB962C8B-B14F-4D97-AF65-F5344CB8AC3E}">
        <p14:creationId xmlns:p14="http://schemas.microsoft.com/office/powerpoint/2010/main" val="3775008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330680"/>
            <a:ext cx="7315200" cy="403381"/>
            <a:chOff x="0" y="0"/>
            <a:chExt cx="14630400" cy="806762"/>
          </a:xfrm>
        </p:grpSpPr>
        <p:sp>
          <p:nvSpPr>
            <p:cNvPr id="3" name="Freeform 3"/>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3686" b="-293025"/>
              </a:stretch>
            </a:blipFill>
          </p:spPr>
          <p:txBody>
            <a:bodyPr/>
            <a:lstStyle/>
            <a:p>
              <a:pPr defTabSz="609630"/>
              <a:endParaRPr lang="en-US" sz="1200">
                <a:solidFill>
                  <a:prstClr val="black"/>
                </a:solidFill>
                <a:latin typeface="+mj-lt"/>
              </a:endParaRPr>
            </a:p>
          </p:txBody>
        </p:sp>
        <p:sp>
          <p:nvSpPr>
            <p:cNvPr id="4" name="TextBox 4"/>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92278F"/>
                  </a:solidFill>
                  <a:latin typeface="+mj-lt"/>
                  <a:ea typeface="Calibri (MS) Bold"/>
                  <a:cs typeface="Calibri (MS) Bold"/>
                  <a:sym typeface="Calibri (MS) Bold"/>
                </a:rPr>
                <a:t>DE-RISKING, PART 3</a:t>
              </a:r>
            </a:p>
          </p:txBody>
        </p:sp>
      </p:grpSp>
      <p:sp>
        <p:nvSpPr>
          <p:cNvPr id="5" name="TextBox 5"/>
          <p:cNvSpPr txBox="1"/>
          <p:nvPr/>
        </p:nvSpPr>
        <p:spPr>
          <a:xfrm>
            <a:off x="609600" y="727710"/>
            <a:ext cx="10485120" cy="551433"/>
          </a:xfrm>
          <a:prstGeom prst="rect">
            <a:avLst/>
          </a:prstGeom>
        </p:spPr>
        <p:txBody>
          <a:bodyPr lIns="0" tIns="0" rIns="0" bIns="0" rtlCol="0" anchor="t">
            <a:spAutoFit/>
          </a:bodyPr>
          <a:lstStyle/>
          <a:p>
            <a:pPr defTabSz="609630">
              <a:lnSpc>
                <a:spcPts val="4320"/>
              </a:lnSpc>
            </a:pPr>
            <a:r>
              <a:rPr lang="en-US" sz="3600" b="1">
                <a:solidFill>
                  <a:srgbClr val="1C2B22"/>
                </a:solidFill>
                <a:latin typeface="+mj-lt"/>
                <a:ea typeface="Cambria Bold"/>
                <a:cs typeface="Cambria Bold"/>
                <a:sym typeface="Cambria Bold"/>
              </a:rPr>
              <a:t>Global reach and ready-to-go recruitment</a:t>
            </a:r>
          </a:p>
        </p:txBody>
      </p:sp>
      <p:grpSp>
        <p:nvGrpSpPr>
          <p:cNvPr id="6" name="Group 6"/>
          <p:cNvGrpSpPr/>
          <p:nvPr/>
        </p:nvGrpSpPr>
        <p:grpSpPr>
          <a:xfrm>
            <a:off x="548640" y="1965960"/>
            <a:ext cx="3566160" cy="1524400"/>
            <a:chOff x="0" y="0"/>
            <a:chExt cx="7132320" cy="3048800"/>
          </a:xfrm>
        </p:grpSpPr>
        <p:sp>
          <p:nvSpPr>
            <p:cNvPr id="7" name="Freeform 7"/>
            <p:cNvSpPr/>
            <p:nvPr/>
          </p:nvSpPr>
          <p:spPr>
            <a:xfrm>
              <a:off x="0" y="0"/>
              <a:ext cx="7132320" cy="3048864"/>
            </a:xfrm>
            <a:custGeom>
              <a:avLst/>
              <a:gdLst/>
              <a:ahLst/>
              <a:cxnLst/>
              <a:rect l="l" t="t" r="r" b="b"/>
              <a:pathLst>
                <a:path w="7132320" h="3048864">
                  <a:moveTo>
                    <a:pt x="0" y="157381"/>
                  </a:moveTo>
                  <a:cubicBezTo>
                    <a:pt x="0" y="70479"/>
                    <a:pt x="82296" y="0"/>
                    <a:pt x="183769" y="0"/>
                  </a:cubicBezTo>
                  <a:lnTo>
                    <a:pt x="6948551" y="0"/>
                  </a:lnTo>
                  <a:cubicBezTo>
                    <a:pt x="7050024" y="0"/>
                    <a:pt x="7132320" y="70479"/>
                    <a:pt x="7132320" y="157381"/>
                  </a:cubicBezTo>
                  <a:lnTo>
                    <a:pt x="7132320" y="2891474"/>
                  </a:lnTo>
                  <a:cubicBezTo>
                    <a:pt x="7132320" y="2978376"/>
                    <a:pt x="7050024" y="3048864"/>
                    <a:pt x="6948551" y="3048864"/>
                  </a:cubicBezTo>
                  <a:lnTo>
                    <a:pt x="183769" y="3048864"/>
                  </a:lnTo>
                  <a:cubicBezTo>
                    <a:pt x="82296" y="3048746"/>
                    <a:pt x="0" y="2978376"/>
                    <a:pt x="0" y="2891474"/>
                  </a:cubicBezTo>
                  <a:close/>
                </a:path>
              </a:pathLst>
            </a:custGeom>
            <a:solidFill>
              <a:srgbClr val="E7F4EC"/>
            </a:solidFill>
          </p:spPr>
          <p:txBody>
            <a:bodyPr/>
            <a:lstStyle/>
            <a:p>
              <a:pPr defTabSz="609630"/>
              <a:endParaRPr lang="en-US" sz="1200">
                <a:solidFill>
                  <a:prstClr val="black"/>
                </a:solidFill>
                <a:latin typeface="+mj-lt"/>
              </a:endParaRPr>
            </a:p>
          </p:txBody>
        </p:sp>
      </p:grpSp>
      <p:grpSp>
        <p:nvGrpSpPr>
          <p:cNvPr id="8" name="Group 8"/>
          <p:cNvGrpSpPr/>
          <p:nvPr/>
        </p:nvGrpSpPr>
        <p:grpSpPr>
          <a:xfrm>
            <a:off x="822960" y="1354879"/>
            <a:ext cx="3017520" cy="1906227"/>
            <a:chOff x="0" y="0"/>
            <a:chExt cx="6035040" cy="3812454"/>
          </a:xfrm>
        </p:grpSpPr>
        <p:sp>
          <p:nvSpPr>
            <p:cNvPr id="9" name="Freeform 9"/>
            <p:cNvSpPr/>
            <p:nvPr/>
          </p:nvSpPr>
          <p:spPr>
            <a:xfrm>
              <a:off x="0" y="0"/>
              <a:ext cx="6035040" cy="3812454"/>
            </a:xfrm>
            <a:custGeom>
              <a:avLst/>
              <a:gdLst/>
              <a:ahLst/>
              <a:cxnLst/>
              <a:rect l="l" t="t" r="r" b="b"/>
              <a:pathLst>
                <a:path w="6035040" h="3812454">
                  <a:moveTo>
                    <a:pt x="0" y="0"/>
                  </a:moveTo>
                  <a:lnTo>
                    <a:pt x="6035040" y="0"/>
                  </a:lnTo>
                  <a:lnTo>
                    <a:pt x="6035040" y="3812454"/>
                  </a:lnTo>
                  <a:lnTo>
                    <a:pt x="0" y="3812454"/>
                  </a:lnTo>
                  <a:close/>
                </a:path>
              </a:pathLst>
            </a:custGeom>
            <a:blipFill>
              <a:blip r:embed="rId3">
                <a:alphaModFix amt="0"/>
              </a:blip>
              <a:stretch>
                <a:fillRect t="-17652" b="55964"/>
              </a:stretch>
            </a:blipFill>
          </p:spPr>
          <p:txBody>
            <a:bodyPr/>
            <a:lstStyle/>
            <a:p>
              <a:pPr defTabSz="609630"/>
              <a:endParaRPr lang="en-US" sz="1200">
                <a:solidFill>
                  <a:prstClr val="black"/>
                </a:solidFill>
                <a:latin typeface="+mj-lt"/>
              </a:endParaRPr>
            </a:p>
          </p:txBody>
        </p:sp>
        <p:sp>
          <p:nvSpPr>
            <p:cNvPr id="10" name="TextBox 10"/>
            <p:cNvSpPr txBox="1"/>
            <p:nvPr/>
          </p:nvSpPr>
          <p:spPr>
            <a:xfrm>
              <a:off x="0" y="0"/>
              <a:ext cx="6035040" cy="3812454"/>
            </a:xfrm>
            <a:prstGeom prst="rect">
              <a:avLst/>
            </a:prstGeom>
          </p:spPr>
          <p:txBody>
            <a:bodyPr lIns="0" tIns="0" rIns="0" bIns="0" rtlCol="0" anchor="ctr"/>
            <a:lstStyle/>
            <a:p>
              <a:pPr defTabSz="609630">
                <a:lnSpc>
                  <a:spcPts val="3120"/>
                </a:lnSpc>
              </a:pPr>
              <a:r>
                <a:rPr lang="en-US" sz="2600" b="1">
                  <a:solidFill>
                    <a:srgbClr val="0B3B22"/>
                  </a:solidFill>
                  <a:latin typeface="+mj-lt"/>
                  <a:ea typeface="Cambria Bold"/>
                  <a:cs typeface="Cambria Bold"/>
                  <a:sym typeface="Cambria Bold"/>
                </a:rPr>
                <a:t>Multi-site</a:t>
              </a:r>
            </a:p>
          </p:txBody>
        </p:sp>
      </p:grpSp>
      <p:grpSp>
        <p:nvGrpSpPr>
          <p:cNvPr id="11" name="Group 11"/>
          <p:cNvGrpSpPr/>
          <p:nvPr/>
        </p:nvGrpSpPr>
        <p:grpSpPr>
          <a:xfrm>
            <a:off x="822960" y="2454075"/>
            <a:ext cx="3017520" cy="950000"/>
            <a:chOff x="0" y="0"/>
            <a:chExt cx="6035040" cy="1900000"/>
          </a:xfrm>
        </p:grpSpPr>
        <p:sp>
          <p:nvSpPr>
            <p:cNvPr id="12" name="Freeform 12"/>
            <p:cNvSpPr/>
            <p:nvPr/>
          </p:nvSpPr>
          <p:spPr>
            <a:xfrm>
              <a:off x="0" y="0"/>
              <a:ext cx="6035040" cy="1900004"/>
            </a:xfrm>
            <a:custGeom>
              <a:avLst/>
              <a:gdLst/>
              <a:ahLst/>
              <a:cxnLst/>
              <a:rect l="l" t="t" r="r" b="b"/>
              <a:pathLst>
                <a:path w="6035040" h="1900004">
                  <a:moveTo>
                    <a:pt x="0" y="0"/>
                  </a:moveTo>
                  <a:lnTo>
                    <a:pt x="6035040" y="0"/>
                  </a:lnTo>
                  <a:lnTo>
                    <a:pt x="6035040" y="1900004"/>
                  </a:lnTo>
                  <a:lnTo>
                    <a:pt x="0" y="1900004"/>
                  </a:lnTo>
                  <a:close/>
                </a:path>
              </a:pathLst>
            </a:custGeom>
            <a:blipFill>
              <a:blip r:embed="rId3">
                <a:alphaModFix amt="0"/>
              </a:blip>
              <a:stretch>
                <a:fillRect t="-11891" b="-11890"/>
              </a:stretch>
            </a:blipFill>
          </p:spPr>
          <p:txBody>
            <a:bodyPr/>
            <a:lstStyle/>
            <a:p>
              <a:pPr defTabSz="609630"/>
              <a:endParaRPr lang="en-US" sz="1200">
                <a:solidFill>
                  <a:prstClr val="black"/>
                </a:solidFill>
                <a:latin typeface="+mj-lt"/>
              </a:endParaRPr>
            </a:p>
          </p:txBody>
        </p:sp>
        <p:sp>
          <p:nvSpPr>
            <p:cNvPr id="13" name="TextBox 13"/>
            <p:cNvSpPr txBox="1"/>
            <p:nvPr/>
          </p:nvSpPr>
          <p:spPr>
            <a:xfrm>
              <a:off x="0" y="-66675"/>
              <a:ext cx="6035040" cy="1966675"/>
            </a:xfrm>
            <a:prstGeom prst="rect">
              <a:avLst/>
            </a:prstGeom>
          </p:spPr>
          <p:txBody>
            <a:bodyPr lIns="0" tIns="0" rIns="0" bIns="0" rtlCol="0" anchor="ctr"/>
            <a:lstStyle/>
            <a:p>
              <a:pPr defTabSz="609630">
                <a:lnSpc>
                  <a:spcPts val="2640"/>
                </a:lnSpc>
              </a:pPr>
              <a:r>
                <a:rPr lang="en-US" sz="2200">
                  <a:solidFill>
                    <a:srgbClr val="5C6B62"/>
                  </a:solidFill>
                  <a:latin typeface="+mj-lt"/>
                  <a:ea typeface="Calibri (MS)"/>
                  <a:cs typeface="Calibri (MS)"/>
                  <a:sym typeface="Calibri (MS)"/>
                </a:rPr>
                <a:t>United States and expanding globally</a:t>
              </a:r>
            </a:p>
          </p:txBody>
        </p:sp>
      </p:grpSp>
      <p:grpSp>
        <p:nvGrpSpPr>
          <p:cNvPr id="14" name="Group 14"/>
          <p:cNvGrpSpPr/>
          <p:nvPr/>
        </p:nvGrpSpPr>
        <p:grpSpPr>
          <a:xfrm>
            <a:off x="4343400" y="1965960"/>
            <a:ext cx="3566160" cy="1524400"/>
            <a:chOff x="0" y="0"/>
            <a:chExt cx="7132320" cy="3048800"/>
          </a:xfrm>
        </p:grpSpPr>
        <p:sp>
          <p:nvSpPr>
            <p:cNvPr id="15" name="Freeform 15"/>
            <p:cNvSpPr/>
            <p:nvPr/>
          </p:nvSpPr>
          <p:spPr>
            <a:xfrm>
              <a:off x="0" y="0"/>
              <a:ext cx="7132320" cy="3048864"/>
            </a:xfrm>
            <a:custGeom>
              <a:avLst/>
              <a:gdLst/>
              <a:ahLst/>
              <a:cxnLst/>
              <a:rect l="l" t="t" r="r" b="b"/>
              <a:pathLst>
                <a:path w="7132320" h="3048864">
                  <a:moveTo>
                    <a:pt x="0" y="157381"/>
                  </a:moveTo>
                  <a:cubicBezTo>
                    <a:pt x="0" y="70479"/>
                    <a:pt x="82296" y="0"/>
                    <a:pt x="183769" y="0"/>
                  </a:cubicBezTo>
                  <a:lnTo>
                    <a:pt x="6948551" y="0"/>
                  </a:lnTo>
                  <a:cubicBezTo>
                    <a:pt x="7050024" y="0"/>
                    <a:pt x="7132320" y="70479"/>
                    <a:pt x="7132320" y="157381"/>
                  </a:cubicBezTo>
                  <a:lnTo>
                    <a:pt x="7132320" y="2891474"/>
                  </a:lnTo>
                  <a:cubicBezTo>
                    <a:pt x="7132320" y="2978376"/>
                    <a:pt x="7050024" y="3048864"/>
                    <a:pt x="6948551" y="3048864"/>
                  </a:cubicBezTo>
                  <a:lnTo>
                    <a:pt x="183769" y="3048864"/>
                  </a:lnTo>
                  <a:cubicBezTo>
                    <a:pt x="82296" y="3048746"/>
                    <a:pt x="0" y="2978376"/>
                    <a:pt x="0" y="2891474"/>
                  </a:cubicBezTo>
                  <a:close/>
                </a:path>
              </a:pathLst>
            </a:custGeom>
            <a:solidFill>
              <a:srgbClr val="E7F4EC"/>
            </a:solidFill>
          </p:spPr>
          <p:txBody>
            <a:bodyPr/>
            <a:lstStyle/>
            <a:p>
              <a:pPr defTabSz="609630"/>
              <a:endParaRPr lang="en-US" sz="1200">
                <a:solidFill>
                  <a:prstClr val="black"/>
                </a:solidFill>
                <a:latin typeface="+mj-lt"/>
              </a:endParaRPr>
            </a:p>
          </p:txBody>
        </p:sp>
      </p:grpSp>
      <p:grpSp>
        <p:nvGrpSpPr>
          <p:cNvPr id="16" name="Group 16"/>
          <p:cNvGrpSpPr/>
          <p:nvPr/>
        </p:nvGrpSpPr>
        <p:grpSpPr>
          <a:xfrm>
            <a:off x="4617720" y="1354879"/>
            <a:ext cx="3017520" cy="1906227"/>
            <a:chOff x="0" y="0"/>
            <a:chExt cx="6035040" cy="3812454"/>
          </a:xfrm>
        </p:grpSpPr>
        <p:sp>
          <p:nvSpPr>
            <p:cNvPr id="17" name="Freeform 17"/>
            <p:cNvSpPr/>
            <p:nvPr/>
          </p:nvSpPr>
          <p:spPr>
            <a:xfrm>
              <a:off x="0" y="0"/>
              <a:ext cx="6035040" cy="3812454"/>
            </a:xfrm>
            <a:custGeom>
              <a:avLst/>
              <a:gdLst/>
              <a:ahLst/>
              <a:cxnLst/>
              <a:rect l="l" t="t" r="r" b="b"/>
              <a:pathLst>
                <a:path w="6035040" h="3812454">
                  <a:moveTo>
                    <a:pt x="0" y="0"/>
                  </a:moveTo>
                  <a:lnTo>
                    <a:pt x="6035040" y="0"/>
                  </a:lnTo>
                  <a:lnTo>
                    <a:pt x="6035040" y="3812454"/>
                  </a:lnTo>
                  <a:lnTo>
                    <a:pt x="0" y="3812454"/>
                  </a:lnTo>
                  <a:close/>
                </a:path>
              </a:pathLst>
            </a:custGeom>
            <a:blipFill>
              <a:blip r:embed="rId3">
                <a:alphaModFix amt="0"/>
              </a:blip>
              <a:stretch>
                <a:fillRect t="-17652" b="55964"/>
              </a:stretch>
            </a:blipFill>
          </p:spPr>
          <p:txBody>
            <a:bodyPr/>
            <a:lstStyle/>
            <a:p>
              <a:pPr defTabSz="609630"/>
              <a:endParaRPr lang="en-US" sz="1200">
                <a:solidFill>
                  <a:prstClr val="black"/>
                </a:solidFill>
                <a:latin typeface="+mj-lt"/>
              </a:endParaRPr>
            </a:p>
          </p:txBody>
        </p:sp>
        <p:sp>
          <p:nvSpPr>
            <p:cNvPr id="18" name="TextBox 18"/>
            <p:cNvSpPr txBox="1"/>
            <p:nvPr/>
          </p:nvSpPr>
          <p:spPr>
            <a:xfrm>
              <a:off x="0" y="0"/>
              <a:ext cx="6035040" cy="3812454"/>
            </a:xfrm>
            <a:prstGeom prst="rect">
              <a:avLst/>
            </a:prstGeom>
          </p:spPr>
          <p:txBody>
            <a:bodyPr lIns="0" tIns="0" rIns="0" bIns="0" rtlCol="0" anchor="ctr"/>
            <a:lstStyle/>
            <a:p>
              <a:pPr defTabSz="609630">
                <a:lnSpc>
                  <a:spcPts val="3120"/>
                </a:lnSpc>
              </a:pPr>
              <a:r>
                <a:rPr lang="en-US" sz="2600" b="1">
                  <a:solidFill>
                    <a:srgbClr val="0B3B22"/>
                  </a:solidFill>
                  <a:latin typeface="+mj-lt"/>
                  <a:ea typeface="Cambria Bold"/>
                  <a:cs typeface="Cambria Bold"/>
                  <a:sym typeface="Cambria Bold"/>
                </a:rPr>
                <a:t>Multi-year</a:t>
              </a:r>
            </a:p>
          </p:txBody>
        </p:sp>
      </p:grpSp>
      <p:grpSp>
        <p:nvGrpSpPr>
          <p:cNvPr id="19" name="Group 19"/>
          <p:cNvGrpSpPr/>
          <p:nvPr/>
        </p:nvGrpSpPr>
        <p:grpSpPr>
          <a:xfrm>
            <a:off x="4617720" y="2454075"/>
            <a:ext cx="3017520" cy="949998"/>
            <a:chOff x="0" y="0"/>
            <a:chExt cx="6035040" cy="1899996"/>
          </a:xfrm>
        </p:grpSpPr>
        <p:sp>
          <p:nvSpPr>
            <p:cNvPr id="20" name="Freeform 20"/>
            <p:cNvSpPr/>
            <p:nvPr/>
          </p:nvSpPr>
          <p:spPr>
            <a:xfrm>
              <a:off x="0" y="0"/>
              <a:ext cx="6035040" cy="1900000"/>
            </a:xfrm>
            <a:custGeom>
              <a:avLst/>
              <a:gdLst/>
              <a:ahLst/>
              <a:cxnLst/>
              <a:rect l="l" t="t" r="r" b="b"/>
              <a:pathLst>
                <a:path w="6035040" h="1900000">
                  <a:moveTo>
                    <a:pt x="0" y="0"/>
                  </a:moveTo>
                  <a:lnTo>
                    <a:pt x="6035040" y="0"/>
                  </a:lnTo>
                  <a:lnTo>
                    <a:pt x="6035040" y="1900000"/>
                  </a:lnTo>
                  <a:lnTo>
                    <a:pt x="0" y="1900000"/>
                  </a:lnTo>
                  <a:close/>
                </a:path>
              </a:pathLst>
            </a:custGeom>
            <a:blipFill>
              <a:blip r:embed="rId3">
                <a:alphaModFix amt="0"/>
              </a:blip>
              <a:stretch>
                <a:fillRect t="-11891" b="-11890"/>
              </a:stretch>
            </a:blipFill>
          </p:spPr>
          <p:txBody>
            <a:bodyPr/>
            <a:lstStyle/>
            <a:p>
              <a:pPr defTabSz="609630"/>
              <a:endParaRPr lang="en-US" sz="1200">
                <a:solidFill>
                  <a:prstClr val="black"/>
                </a:solidFill>
                <a:latin typeface="+mj-lt"/>
              </a:endParaRPr>
            </a:p>
          </p:txBody>
        </p:sp>
        <p:sp>
          <p:nvSpPr>
            <p:cNvPr id="21" name="TextBox 21"/>
            <p:cNvSpPr txBox="1"/>
            <p:nvPr/>
          </p:nvSpPr>
          <p:spPr>
            <a:xfrm>
              <a:off x="0" y="-66675"/>
              <a:ext cx="6035040" cy="1966671"/>
            </a:xfrm>
            <a:prstGeom prst="rect">
              <a:avLst/>
            </a:prstGeom>
          </p:spPr>
          <p:txBody>
            <a:bodyPr lIns="0" tIns="0" rIns="0" bIns="0" rtlCol="0" anchor="ctr"/>
            <a:lstStyle/>
            <a:p>
              <a:pPr defTabSz="609630">
                <a:lnSpc>
                  <a:spcPts val="2640"/>
                </a:lnSpc>
              </a:pPr>
              <a:r>
                <a:rPr lang="en-US" sz="2200">
                  <a:solidFill>
                    <a:srgbClr val="5C6B62"/>
                  </a:solidFill>
                  <a:latin typeface="+mj-lt"/>
                  <a:ea typeface="Calibri (MS)"/>
                  <a:cs typeface="Calibri (MS)"/>
                  <a:sym typeface="Calibri (MS)"/>
                </a:rPr>
                <a:t>Prospective design launched 2025</a:t>
              </a:r>
            </a:p>
          </p:txBody>
        </p:sp>
      </p:grpSp>
      <p:grpSp>
        <p:nvGrpSpPr>
          <p:cNvPr id="22" name="Group 22"/>
          <p:cNvGrpSpPr/>
          <p:nvPr/>
        </p:nvGrpSpPr>
        <p:grpSpPr>
          <a:xfrm>
            <a:off x="8138160" y="1965960"/>
            <a:ext cx="3566160" cy="1524400"/>
            <a:chOff x="0" y="0"/>
            <a:chExt cx="7132320" cy="3048800"/>
          </a:xfrm>
        </p:grpSpPr>
        <p:sp>
          <p:nvSpPr>
            <p:cNvPr id="23" name="Freeform 23"/>
            <p:cNvSpPr/>
            <p:nvPr/>
          </p:nvSpPr>
          <p:spPr>
            <a:xfrm>
              <a:off x="0" y="0"/>
              <a:ext cx="7132320" cy="3048864"/>
            </a:xfrm>
            <a:custGeom>
              <a:avLst/>
              <a:gdLst/>
              <a:ahLst/>
              <a:cxnLst/>
              <a:rect l="l" t="t" r="r" b="b"/>
              <a:pathLst>
                <a:path w="7132320" h="3048864">
                  <a:moveTo>
                    <a:pt x="0" y="157381"/>
                  </a:moveTo>
                  <a:cubicBezTo>
                    <a:pt x="0" y="70479"/>
                    <a:pt x="82296" y="0"/>
                    <a:pt x="183769" y="0"/>
                  </a:cubicBezTo>
                  <a:lnTo>
                    <a:pt x="6948551" y="0"/>
                  </a:lnTo>
                  <a:cubicBezTo>
                    <a:pt x="7050024" y="0"/>
                    <a:pt x="7132320" y="70479"/>
                    <a:pt x="7132320" y="157381"/>
                  </a:cubicBezTo>
                  <a:lnTo>
                    <a:pt x="7132320" y="2891474"/>
                  </a:lnTo>
                  <a:cubicBezTo>
                    <a:pt x="7132320" y="2978376"/>
                    <a:pt x="7050024" y="3048864"/>
                    <a:pt x="6948551" y="3048864"/>
                  </a:cubicBezTo>
                  <a:lnTo>
                    <a:pt x="183769" y="3048864"/>
                  </a:lnTo>
                  <a:cubicBezTo>
                    <a:pt x="82296" y="3048746"/>
                    <a:pt x="0" y="2978376"/>
                    <a:pt x="0" y="2891474"/>
                  </a:cubicBezTo>
                  <a:close/>
                </a:path>
              </a:pathLst>
            </a:custGeom>
            <a:solidFill>
              <a:srgbClr val="E7F4EC"/>
            </a:solidFill>
          </p:spPr>
          <p:txBody>
            <a:bodyPr/>
            <a:lstStyle/>
            <a:p>
              <a:pPr defTabSz="609630"/>
              <a:endParaRPr lang="en-US" sz="1200">
                <a:solidFill>
                  <a:prstClr val="black"/>
                </a:solidFill>
                <a:latin typeface="+mj-lt"/>
              </a:endParaRPr>
            </a:p>
          </p:txBody>
        </p:sp>
      </p:grpSp>
      <p:grpSp>
        <p:nvGrpSpPr>
          <p:cNvPr id="24" name="Group 24"/>
          <p:cNvGrpSpPr/>
          <p:nvPr/>
        </p:nvGrpSpPr>
        <p:grpSpPr>
          <a:xfrm>
            <a:off x="8412480" y="1354879"/>
            <a:ext cx="3017520" cy="1906227"/>
            <a:chOff x="0" y="0"/>
            <a:chExt cx="6035040" cy="3812454"/>
          </a:xfrm>
        </p:grpSpPr>
        <p:sp>
          <p:nvSpPr>
            <p:cNvPr id="25" name="Freeform 25"/>
            <p:cNvSpPr/>
            <p:nvPr/>
          </p:nvSpPr>
          <p:spPr>
            <a:xfrm>
              <a:off x="0" y="0"/>
              <a:ext cx="6035040" cy="3812454"/>
            </a:xfrm>
            <a:custGeom>
              <a:avLst/>
              <a:gdLst/>
              <a:ahLst/>
              <a:cxnLst/>
              <a:rect l="l" t="t" r="r" b="b"/>
              <a:pathLst>
                <a:path w="6035040" h="3812454">
                  <a:moveTo>
                    <a:pt x="0" y="0"/>
                  </a:moveTo>
                  <a:lnTo>
                    <a:pt x="6035040" y="0"/>
                  </a:lnTo>
                  <a:lnTo>
                    <a:pt x="6035040" y="3812454"/>
                  </a:lnTo>
                  <a:lnTo>
                    <a:pt x="0" y="3812454"/>
                  </a:lnTo>
                  <a:close/>
                </a:path>
              </a:pathLst>
            </a:custGeom>
            <a:blipFill>
              <a:blip r:embed="rId3">
                <a:alphaModFix amt="0"/>
              </a:blip>
              <a:stretch>
                <a:fillRect t="-17652" b="55964"/>
              </a:stretch>
            </a:blipFill>
          </p:spPr>
          <p:txBody>
            <a:bodyPr/>
            <a:lstStyle/>
            <a:p>
              <a:pPr defTabSz="609630"/>
              <a:endParaRPr lang="en-US" sz="1200">
                <a:solidFill>
                  <a:prstClr val="black"/>
                </a:solidFill>
                <a:latin typeface="+mj-lt"/>
              </a:endParaRPr>
            </a:p>
          </p:txBody>
        </p:sp>
        <p:sp>
          <p:nvSpPr>
            <p:cNvPr id="26" name="TextBox 26"/>
            <p:cNvSpPr txBox="1"/>
            <p:nvPr/>
          </p:nvSpPr>
          <p:spPr>
            <a:xfrm>
              <a:off x="0" y="0"/>
              <a:ext cx="6035040" cy="3812454"/>
            </a:xfrm>
            <a:prstGeom prst="rect">
              <a:avLst/>
            </a:prstGeom>
          </p:spPr>
          <p:txBody>
            <a:bodyPr lIns="0" tIns="0" rIns="0" bIns="0" rtlCol="0" anchor="ctr"/>
            <a:lstStyle/>
            <a:p>
              <a:pPr defTabSz="609630">
                <a:lnSpc>
                  <a:spcPts val="3120"/>
                </a:lnSpc>
              </a:pPr>
              <a:r>
                <a:rPr lang="en-US" sz="2600" b="1">
                  <a:solidFill>
                    <a:srgbClr val="0B3B22"/>
                  </a:solidFill>
                  <a:latin typeface="+mj-lt"/>
                  <a:ea typeface="Cambria Bold"/>
                  <a:cs typeface="Cambria Bold"/>
                  <a:sym typeface="Cambria Bold"/>
                </a:rPr>
                <a:t>Standardized</a:t>
              </a:r>
            </a:p>
          </p:txBody>
        </p:sp>
      </p:grpSp>
      <p:grpSp>
        <p:nvGrpSpPr>
          <p:cNvPr id="27" name="Group 27"/>
          <p:cNvGrpSpPr/>
          <p:nvPr/>
        </p:nvGrpSpPr>
        <p:grpSpPr>
          <a:xfrm>
            <a:off x="8412480" y="2454075"/>
            <a:ext cx="3017520" cy="949998"/>
            <a:chOff x="0" y="0"/>
            <a:chExt cx="6035040" cy="1899996"/>
          </a:xfrm>
        </p:grpSpPr>
        <p:sp>
          <p:nvSpPr>
            <p:cNvPr id="28" name="Freeform 28"/>
            <p:cNvSpPr/>
            <p:nvPr/>
          </p:nvSpPr>
          <p:spPr>
            <a:xfrm>
              <a:off x="0" y="0"/>
              <a:ext cx="6035040" cy="1900000"/>
            </a:xfrm>
            <a:custGeom>
              <a:avLst/>
              <a:gdLst/>
              <a:ahLst/>
              <a:cxnLst/>
              <a:rect l="l" t="t" r="r" b="b"/>
              <a:pathLst>
                <a:path w="6035040" h="1900000">
                  <a:moveTo>
                    <a:pt x="0" y="0"/>
                  </a:moveTo>
                  <a:lnTo>
                    <a:pt x="6035040" y="0"/>
                  </a:lnTo>
                  <a:lnTo>
                    <a:pt x="6035040" y="1900000"/>
                  </a:lnTo>
                  <a:lnTo>
                    <a:pt x="0" y="1900000"/>
                  </a:lnTo>
                  <a:close/>
                </a:path>
              </a:pathLst>
            </a:custGeom>
            <a:blipFill>
              <a:blip r:embed="rId3">
                <a:alphaModFix amt="0"/>
              </a:blip>
              <a:stretch>
                <a:fillRect t="-11891" b="-11890"/>
              </a:stretch>
            </a:blipFill>
          </p:spPr>
          <p:txBody>
            <a:bodyPr/>
            <a:lstStyle/>
            <a:p>
              <a:pPr defTabSz="609630"/>
              <a:endParaRPr lang="en-US" sz="1200">
                <a:solidFill>
                  <a:prstClr val="black"/>
                </a:solidFill>
                <a:latin typeface="+mj-lt"/>
              </a:endParaRPr>
            </a:p>
          </p:txBody>
        </p:sp>
        <p:sp>
          <p:nvSpPr>
            <p:cNvPr id="29" name="TextBox 29"/>
            <p:cNvSpPr txBox="1"/>
            <p:nvPr/>
          </p:nvSpPr>
          <p:spPr>
            <a:xfrm>
              <a:off x="0" y="-66675"/>
              <a:ext cx="6035040" cy="1966671"/>
            </a:xfrm>
            <a:prstGeom prst="rect">
              <a:avLst/>
            </a:prstGeom>
          </p:spPr>
          <p:txBody>
            <a:bodyPr lIns="0" tIns="0" rIns="0" bIns="0" rtlCol="0" anchor="ctr"/>
            <a:lstStyle/>
            <a:p>
              <a:pPr defTabSz="609630">
                <a:lnSpc>
                  <a:spcPts val="2640"/>
                </a:lnSpc>
              </a:pPr>
              <a:r>
                <a:rPr lang="en-US" sz="2200">
                  <a:solidFill>
                    <a:srgbClr val="5C6B62"/>
                  </a:solidFill>
                  <a:latin typeface="+mj-lt"/>
                  <a:ea typeface="Calibri (MS)"/>
                  <a:cs typeface="Calibri (MS)"/>
                  <a:sym typeface="Calibri (MS)"/>
                </a:rPr>
                <a:t>Matrix platform, EMR-integrated</a:t>
              </a:r>
            </a:p>
          </p:txBody>
        </p:sp>
      </p:grpSp>
      <p:grpSp>
        <p:nvGrpSpPr>
          <p:cNvPr id="30" name="Group 30"/>
          <p:cNvGrpSpPr/>
          <p:nvPr/>
        </p:nvGrpSpPr>
        <p:grpSpPr>
          <a:xfrm>
            <a:off x="548640" y="3257472"/>
            <a:ext cx="5486400" cy="1908498"/>
            <a:chOff x="0" y="0"/>
            <a:chExt cx="10972800" cy="3816996"/>
          </a:xfrm>
        </p:grpSpPr>
        <p:sp>
          <p:nvSpPr>
            <p:cNvPr id="31" name="Freeform 31"/>
            <p:cNvSpPr/>
            <p:nvPr/>
          </p:nvSpPr>
          <p:spPr>
            <a:xfrm>
              <a:off x="0" y="0"/>
              <a:ext cx="10972800" cy="3816996"/>
            </a:xfrm>
            <a:custGeom>
              <a:avLst/>
              <a:gdLst/>
              <a:ahLst/>
              <a:cxnLst/>
              <a:rect l="l" t="t" r="r" b="b"/>
              <a:pathLst>
                <a:path w="10972800" h="3816996">
                  <a:moveTo>
                    <a:pt x="0" y="0"/>
                  </a:moveTo>
                  <a:lnTo>
                    <a:pt x="10972800" y="0"/>
                  </a:lnTo>
                  <a:lnTo>
                    <a:pt x="10972800" y="3816996"/>
                  </a:lnTo>
                  <a:lnTo>
                    <a:pt x="0" y="3816996"/>
                  </a:lnTo>
                  <a:close/>
                </a:path>
              </a:pathLst>
            </a:custGeom>
            <a:blipFill>
              <a:blip r:embed="rId3">
                <a:alphaModFix amt="0"/>
              </a:blip>
              <a:stretch>
                <a:fillRect t="-46431" b="34403"/>
              </a:stretch>
            </a:blipFill>
          </p:spPr>
          <p:txBody>
            <a:bodyPr/>
            <a:lstStyle/>
            <a:p>
              <a:pPr defTabSz="609630"/>
              <a:endParaRPr lang="en-US" sz="1200">
                <a:solidFill>
                  <a:prstClr val="black"/>
                </a:solidFill>
                <a:latin typeface="+mj-lt"/>
              </a:endParaRPr>
            </a:p>
          </p:txBody>
        </p:sp>
        <p:sp>
          <p:nvSpPr>
            <p:cNvPr id="32" name="TextBox 32"/>
            <p:cNvSpPr txBox="1"/>
            <p:nvPr/>
          </p:nvSpPr>
          <p:spPr>
            <a:xfrm>
              <a:off x="0" y="-28575"/>
              <a:ext cx="10972800" cy="3845571"/>
            </a:xfrm>
            <a:prstGeom prst="rect">
              <a:avLst/>
            </a:prstGeom>
          </p:spPr>
          <p:txBody>
            <a:bodyPr lIns="0" tIns="0" rIns="0" bIns="0" rtlCol="0" anchor="ctr"/>
            <a:lstStyle/>
            <a:p>
              <a:pPr defTabSz="609630">
                <a:lnSpc>
                  <a:spcPts val="3302"/>
                </a:lnSpc>
              </a:pPr>
              <a:r>
                <a:rPr lang="en-US" sz="2600" b="1">
                  <a:solidFill>
                    <a:srgbClr val="1C2B22"/>
                  </a:solidFill>
                  <a:latin typeface="+mj-lt"/>
                  <a:ea typeface="Cambria Bold"/>
                  <a:cs typeface="Cambria Bold"/>
                  <a:sym typeface="Cambria Bold"/>
                </a:rPr>
                <a:t>Standardized data underpins:</a:t>
              </a:r>
            </a:p>
          </p:txBody>
        </p:sp>
      </p:grpSp>
      <p:grpSp>
        <p:nvGrpSpPr>
          <p:cNvPr id="33" name="Group 33"/>
          <p:cNvGrpSpPr/>
          <p:nvPr/>
        </p:nvGrpSpPr>
        <p:grpSpPr>
          <a:xfrm>
            <a:off x="457200" y="4278239"/>
            <a:ext cx="5486400" cy="1737360"/>
            <a:chOff x="0" y="0"/>
            <a:chExt cx="10972800" cy="3474720"/>
          </a:xfrm>
        </p:grpSpPr>
        <p:sp>
          <p:nvSpPr>
            <p:cNvPr id="34" name="Freeform 34"/>
            <p:cNvSpPr/>
            <p:nvPr/>
          </p:nvSpPr>
          <p:spPr>
            <a:xfrm>
              <a:off x="0" y="0"/>
              <a:ext cx="10972800" cy="3474720"/>
            </a:xfrm>
            <a:custGeom>
              <a:avLst/>
              <a:gdLst/>
              <a:ahLst/>
              <a:cxnLst/>
              <a:rect l="l" t="t" r="r" b="b"/>
              <a:pathLst>
                <a:path w="10972800" h="3474720">
                  <a:moveTo>
                    <a:pt x="0" y="0"/>
                  </a:moveTo>
                  <a:lnTo>
                    <a:pt x="10972800" y="0"/>
                  </a:lnTo>
                  <a:lnTo>
                    <a:pt x="10972800" y="3474720"/>
                  </a:lnTo>
                  <a:lnTo>
                    <a:pt x="0" y="3474720"/>
                  </a:lnTo>
                  <a:close/>
                </a:path>
              </a:pathLst>
            </a:custGeom>
            <a:blipFill>
              <a:blip r:embed="rId3">
                <a:alphaModFix amt="0"/>
              </a:blip>
              <a:stretch>
                <a:fillRect t="-11531" b="-11531"/>
              </a:stretch>
            </a:blipFill>
          </p:spPr>
          <p:txBody>
            <a:bodyPr/>
            <a:lstStyle/>
            <a:p>
              <a:pPr defTabSz="609630"/>
              <a:endParaRPr lang="en-US" sz="1200">
                <a:solidFill>
                  <a:prstClr val="black"/>
                </a:solidFill>
                <a:latin typeface="+mj-lt"/>
              </a:endParaRPr>
            </a:p>
          </p:txBody>
        </p:sp>
        <p:sp>
          <p:nvSpPr>
            <p:cNvPr id="35" name="TextBox 35"/>
            <p:cNvSpPr txBox="1"/>
            <p:nvPr/>
          </p:nvSpPr>
          <p:spPr>
            <a:xfrm>
              <a:off x="0" y="-85725"/>
              <a:ext cx="10972800" cy="3560445"/>
            </a:xfrm>
            <a:prstGeom prst="rect">
              <a:avLst/>
            </a:prstGeom>
          </p:spPr>
          <p:txBody>
            <a:bodyPr lIns="0" tIns="0" rIns="0" bIns="0" rtlCol="0" anchor="ctr"/>
            <a:lstStyle/>
            <a:p>
              <a:pPr marL="398165" lvl="1" indent="-199083" defTabSz="609630">
                <a:lnSpc>
                  <a:spcPts val="2794"/>
                </a:lnSpc>
                <a:buFont typeface="Arial"/>
                <a:buChar char="•"/>
              </a:pPr>
              <a:r>
                <a:rPr lang="en-US" sz="2200">
                  <a:solidFill>
                    <a:srgbClr val="5C6B62"/>
                  </a:solidFill>
                  <a:latin typeface="+mj-lt"/>
                  <a:ea typeface="Calibri (MS)"/>
                  <a:cs typeface="Calibri (MS)"/>
                  <a:sym typeface="Calibri (MS)"/>
                </a:rPr>
                <a:t>External control arms for interventional trials</a:t>
              </a:r>
            </a:p>
            <a:p>
              <a:pPr marL="398165" lvl="1" indent="-199083" defTabSz="609630">
                <a:lnSpc>
                  <a:spcPts val="2794"/>
                </a:lnSpc>
                <a:buFont typeface="Arial"/>
                <a:buChar char="•"/>
              </a:pPr>
              <a:r>
                <a:rPr lang="en-US" sz="2200">
                  <a:solidFill>
                    <a:srgbClr val="5C6B62"/>
                  </a:solidFill>
                  <a:latin typeface="+mj-lt"/>
                  <a:ea typeface="Calibri (MS)"/>
                  <a:cs typeface="Calibri (MS)"/>
                  <a:sym typeface="Calibri (MS)"/>
                </a:rPr>
                <a:t>Endpoint exploration and validation</a:t>
              </a:r>
            </a:p>
            <a:p>
              <a:pPr marL="398165" lvl="1" indent="-199083" defTabSz="609630">
                <a:lnSpc>
                  <a:spcPts val="2794"/>
                </a:lnSpc>
                <a:buFont typeface="Arial"/>
                <a:buChar char="•"/>
              </a:pPr>
              <a:r>
                <a:rPr lang="en-US" sz="2200">
                  <a:solidFill>
                    <a:srgbClr val="5C6B62"/>
                  </a:solidFill>
                  <a:latin typeface="+mj-lt"/>
                  <a:ea typeface="Calibri (MS)"/>
                  <a:cs typeface="Calibri (MS)"/>
                  <a:sym typeface="Calibri (MS)"/>
                </a:rPr>
                <a:t>Feasibility and statistical power calculations</a:t>
              </a:r>
            </a:p>
          </p:txBody>
        </p:sp>
      </p:grpSp>
      <p:grpSp>
        <p:nvGrpSpPr>
          <p:cNvPr id="36" name="Group 36"/>
          <p:cNvGrpSpPr/>
          <p:nvPr/>
        </p:nvGrpSpPr>
        <p:grpSpPr>
          <a:xfrm>
            <a:off x="6440170" y="3839610"/>
            <a:ext cx="5206492" cy="2462701"/>
            <a:chOff x="0" y="0"/>
            <a:chExt cx="10412984" cy="4925403"/>
          </a:xfrm>
        </p:grpSpPr>
        <p:sp>
          <p:nvSpPr>
            <p:cNvPr id="37" name="Freeform 37"/>
            <p:cNvSpPr/>
            <p:nvPr/>
          </p:nvSpPr>
          <p:spPr>
            <a:xfrm>
              <a:off x="0" y="0"/>
              <a:ext cx="10412984" cy="4925441"/>
            </a:xfrm>
            <a:custGeom>
              <a:avLst/>
              <a:gdLst/>
              <a:ahLst/>
              <a:cxnLst/>
              <a:rect l="l" t="t" r="r" b="b"/>
              <a:pathLst>
                <a:path w="10412984" h="4925441">
                  <a:moveTo>
                    <a:pt x="0" y="157607"/>
                  </a:moveTo>
                  <a:cubicBezTo>
                    <a:pt x="0" y="70612"/>
                    <a:pt x="70612" y="0"/>
                    <a:pt x="157607" y="0"/>
                  </a:cubicBezTo>
                  <a:lnTo>
                    <a:pt x="10255376" y="0"/>
                  </a:lnTo>
                  <a:cubicBezTo>
                    <a:pt x="10342372" y="0"/>
                    <a:pt x="10412984" y="70612"/>
                    <a:pt x="10412984" y="157607"/>
                  </a:cubicBezTo>
                  <a:lnTo>
                    <a:pt x="10412984" y="4767834"/>
                  </a:lnTo>
                  <a:cubicBezTo>
                    <a:pt x="10412984" y="4854829"/>
                    <a:pt x="10342372" y="4925441"/>
                    <a:pt x="10255376" y="4925441"/>
                  </a:cubicBezTo>
                  <a:lnTo>
                    <a:pt x="157607" y="4925441"/>
                  </a:lnTo>
                  <a:cubicBezTo>
                    <a:pt x="70612" y="4925441"/>
                    <a:pt x="0" y="4854829"/>
                    <a:pt x="0" y="4767834"/>
                  </a:cubicBezTo>
                  <a:close/>
                </a:path>
              </a:pathLst>
            </a:custGeom>
            <a:solidFill>
              <a:srgbClr val="F6F7F5"/>
            </a:solidFill>
            <a:ln w="19050" cap="sq">
              <a:solidFill>
                <a:srgbClr val="E1E6E0"/>
              </a:solidFill>
              <a:prstDash val="solid"/>
              <a:miter/>
            </a:ln>
          </p:spPr>
          <p:txBody>
            <a:bodyPr/>
            <a:lstStyle/>
            <a:p>
              <a:pPr defTabSz="609630"/>
              <a:endParaRPr lang="en-US" sz="1200">
                <a:solidFill>
                  <a:prstClr val="black"/>
                </a:solidFill>
                <a:latin typeface="+mj-lt"/>
              </a:endParaRPr>
            </a:p>
          </p:txBody>
        </p:sp>
      </p:grpSp>
      <p:grpSp>
        <p:nvGrpSpPr>
          <p:cNvPr id="38" name="Group 38"/>
          <p:cNvGrpSpPr/>
          <p:nvPr/>
        </p:nvGrpSpPr>
        <p:grpSpPr>
          <a:xfrm>
            <a:off x="6720840" y="4028840"/>
            <a:ext cx="4663440" cy="365760"/>
            <a:chOff x="0" y="0"/>
            <a:chExt cx="9326880" cy="731520"/>
          </a:xfrm>
        </p:grpSpPr>
        <p:sp>
          <p:nvSpPr>
            <p:cNvPr id="39" name="Freeform 39"/>
            <p:cNvSpPr/>
            <p:nvPr/>
          </p:nvSpPr>
          <p:spPr>
            <a:xfrm>
              <a:off x="0" y="0"/>
              <a:ext cx="9326880" cy="731520"/>
            </a:xfrm>
            <a:custGeom>
              <a:avLst/>
              <a:gdLst/>
              <a:ahLst/>
              <a:cxnLst/>
              <a:rect l="l" t="t" r="r" b="b"/>
              <a:pathLst>
                <a:path w="9326880" h="731520">
                  <a:moveTo>
                    <a:pt x="0" y="0"/>
                  </a:moveTo>
                  <a:lnTo>
                    <a:pt x="9326880" y="0"/>
                  </a:lnTo>
                  <a:lnTo>
                    <a:pt x="9326880" y="731520"/>
                  </a:lnTo>
                  <a:lnTo>
                    <a:pt x="0" y="731520"/>
                  </a:lnTo>
                  <a:close/>
                </a:path>
              </a:pathLst>
            </a:custGeom>
            <a:blipFill>
              <a:blip r:embed="rId3">
                <a:alphaModFix amt="0"/>
              </a:blip>
              <a:stretch>
                <a:fillRect t="-198434" b="-198434"/>
              </a:stretch>
            </a:blipFill>
          </p:spPr>
          <p:txBody>
            <a:bodyPr/>
            <a:lstStyle/>
            <a:p>
              <a:pPr defTabSz="609630"/>
              <a:endParaRPr lang="en-US" sz="1200">
                <a:solidFill>
                  <a:prstClr val="black"/>
                </a:solidFill>
                <a:latin typeface="+mj-lt"/>
              </a:endParaRPr>
            </a:p>
          </p:txBody>
        </p:sp>
        <p:sp>
          <p:nvSpPr>
            <p:cNvPr id="40" name="TextBox 40"/>
            <p:cNvSpPr txBox="1"/>
            <p:nvPr/>
          </p:nvSpPr>
          <p:spPr>
            <a:xfrm>
              <a:off x="0" y="-19050"/>
              <a:ext cx="9326880" cy="750570"/>
            </a:xfrm>
            <a:prstGeom prst="rect">
              <a:avLst/>
            </a:prstGeom>
          </p:spPr>
          <p:txBody>
            <a:bodyPr lIns="0" tIns="0" rIns="0" bIns="0" rtlCol="0" anchor="ctr"/>
            <a:lstStyle/>
            <a:p>
              <a:pPr defTabSz="609630">
                <a:lnSpc>
                  <a:spcPts val="2880"/>
                </a:lnSpc>
              </a:pPr>
              <a:r>
                <a:rPr lang="en-US" sz="2400" b="1">
                  <a:solidFill>
                    <a:srgbClr val="5A1959"/>
                  </a:solidFill>
                  <a:latin typeface="+mj-lt"/>
                  <a:ea typeface="Cambria Bold"/>
                  <a:cs typeface="Cambria Bold"/>
                  <a:sym typeface="Cambria Bold"/>
                </a:rPr>
                <a:t>Why this matters to you</a:t>
              </a:r>
            </a:p>
          </p:txBody>
        </p:sp>
      </p:grpSp>
      <p:grpSp>
        <p:nvGrpSpPr>
          <p:cNvPr id="41" name="Group 41"/>
          <p:cNvGrpSpPr/>
          <p:nvPr/>
        </p:nvGrpSpPr>
        <p:grpSpPr>
          <a:xfrm>
            <a:off x="6720840" y="4447311"/>
            <a:ext cx="4663440" cy="1762343"/>
            <a:chOff x="0" y="0"/>
            <a:chExt cx="9326880" cy="3524685"/>
          </a:xfrm>
        </p:grpSpPr>
        <p:sp>
          <p:nvSpPr>
            <p:cNvPr id="42" name="Freeform 42"/>
            <p:cNvSpPr/>
            <p:nvPr/>
          </p:nvSpPr>
          <p:spPr>
            <a:xfrm>
              <a:off x="0" y="0"/>
              <a:ext cx="9326880" cy="3524679"/>
            </a:xfrm>
            <a:custGeom>
              <a:avLst/>
              <a:gdLst/>
              <a:ahLst/>
              <a:cxnLst/>
              <a:rect l="l" t="t" r="r" b="b"/>
              <a:pathLst>
                <a:path w="9326880" h="3524679">
                  <a:moveTo>
                    <a:pt x="0" y="0"/>
                  </a:moveTo>
                  <a:lnTo>
                    <a:pt x="9326880" y="0"/>
                  </a:lnTo>
                  <a:lnTo>
                    <a:pt x="9326880" y="3524679"/>
                  </a:lnTo>
                  <a:lnTo>
                    <a:pt x="0" y="3524679"/>
                  </a:lnTo>
                  <a:close/>
                </a:path>
              </a:pathLst>
            </a:custGeom>
            <a:blipFill>
              <a:blip r:embed="rId3">
                <a:alphaModFix amt="0"/>
              </a:blip>
              <a:stretch>
                <a:fillRect t="-1910" b="-1210"/>
              </a:stretch>
            </a:blipFill>
          </p:spPr>
          <p:txBody>
            <a:bodyPr/>
            <a:lstStyle/>
            <a:p>
              <a:pPr defTabSz="609630"/>
              <a:endParaRPr lang="en-US" sz="1200">
                <a:solidFill>
                  <a:prstClr val="black"/>
                </a:solidFill>
                <a:latin typeface="+mj-lt"/>
              </a:endParaRPr>
            </a:p>
          </p:txBody>
        </p:sp>
        <p:sp>
          <p:nvSpPr>
            <p:cNvPr id="43" name="TextBox 43"/>
            <p:cNvSpPr txBox="1"/>
            <p:nvPr/>
          </p:nvSpPr>
          <p:spPr>
            <a:xfrm>
              <a:off x="0" y="-66675"/>
              <a:ext cx="9326880" cy="3591360"/>
            </a:xfrm>
            <a:prstGeom prst="rect">
              <a:avLst/>
            </a:prstGeom>
          </p:spPr>
          <p:txBody>
            <a:bodyPr lIns="0" tIns="0" rIns="0" bIns="0" rtlCol="0" anchor="ctr"/>
            <a:lstStyle/>
            <a:p>
              <a:pPr defTabSz="609630">
                <a:lnSpc>
                  <a:spcPts val="2617"/>
                </a:lnSpc>
              </a:pPr>
              <a:r>
                <a:rPr lang="en-US" sz="2200" i="1">
                  <a:solidFill>
                    <a:srgbClr val="5C6B62"/>
                  </a:solidFill>
                  <a:latin typeface="+mj-lt"/>
                  <a:ea typeface="Calibri (MS) Italics"/>
                  <a:cs typeface="Calibri (MS) Italics"/>
                  <a:sym typeface="Calibri (MS) Italics"/>
                </a:rPr>
                <a:t>A characterized, reachable, multi-site patient population means faster feasibility assessments and recruitment timelines than starting an ultra-rare program from scratch.</a:t>
              </a:r>
            </a:p>
          </p:txBody>
        </p:sp>
      </p:grpSp>
      <p:grpSp>
        <p:nvGrpSpPr>
          <p:cNvPr id="44" name="Group 44"/>
          <p:cNvGrpSpPr/>
          <p:nvPr/>
        </p:nvGrpSpPr>
        <p:grpSpPr>
          <a:xfrm>
            <a:off x="457200" y="6519672"/>
            <a:ext cx="7315200" cy="274320"/>
            <a:chOff x="0" y="0"/>
            <a:chExt cx="14630400" cy="548640"/>
          </a:xfrm>
        </p:grpSpPr>
        <p:sp>
          <p:nvSpPr>
            <p:cNvPr id="45" name="Freeform 45"/>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latin typeface="+mj-lt"/>
              </a:endParaRPr>
            </a:p>
          </p:txBody>
        </p:sp>
        <p:sp>
          <p:nvSpPr>
            <p:cNvPr id="46" name="TextBox 46"/>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5C6B62"/>
                  </a:solidFill>
                  <a:latin typeface="+mj-lt"/>
                  <a:ea typeface="Calibri (MS)"/>
                  <a:cs typeface="Calibri (MS)"/>
                  <a:sym typeface="Calibri (MS)"/>
                </a:rPr>
                <a:t>Sophie's Hope Foundation  •  cureGSD1b</a:t>
              </a:r>
            </a:p>
          </p:txBody>
        </p:sp>
      </p:grpSp>
      <p:grpSp>
        <p:nvGrpSpPr>
          <p:cNvPr id="47" name="Group 47"/>
          <p:cNvGrpSpPr/>
          <p:nvPr/>
        </p:nvGrpSpPr>
        <p:grpSpPr>
          <a:xfrm>
            <a:off x="11457432" y="6519672"/>
            <a:ext cx="365760" cy="274320"/>
            <a:chOff x="0" y="0"/>
            <a:chExt cx="731520" cy="548640"/>
          </a:xfrm>
        </p:grpSpPr>
        <p:sp>
          <p:nvSpPr>
            <p:cNvPr id="48" name="Freeform 48"/>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latin typeface="+mj-lt"/>
              </a:endParaRPr>
            </a:p>
          </p:txBody>
        </p:sp>
        <p:sp>
          <p:nvSpPr>
            <p:cNvPr id="49" name="TextBox 49"/>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5C6B62"/>
                  </a:solidFill>
                  <a:latin typeface="+mj-lt"/>
                  <a:ea typeface="Calibri (MS)"/>
                  <a:cs typeface="Calibri (MS)"/>
                  <a:sym typeface="Calibri (MS)"/>
                </a:rPr>
                <a:t>9</a:t>
              </a:r>
            </a:p>
          </p:txBody>
        </p:sp>
      </p:grpSp>
    </p:spTree>
    <p:extLst>
      <p:ext uri="{BB962C8B-B14F-4D97-AF65-F5344CB8AC3E}">
        <p14:creationId xmlns:p14="http://schemas.microsoft.com/office/powerpoint/2010/main" val="2627402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367700"/>
            <a:ext cx="7315200" cy="403381"/>
            <a:chOff x="0" y="0"/>
            <a:chExt cx="14630400" cy="806762"/>
          </a:xfrm>
        </p:grpSpPr>
        <p:sp>
          <p:nvSpPr>
            <p:cNvPr id="3" name="Freeform 3"/>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0852" b="-295859"/>
              </a:stretch>
            </a:blipFill>
          </p:spPr>
          <p:txBody>
            <a:bodyPr/>
            <a:lstStyle/>
            <a:p>
              <a:pPr defTabSz="609630"/>
              <a:endParaRPr lang="en-US" sz="1200">
                <a:solidFill>
                  <a:prstClr val="black"/>
                </a:solidFill>
                <a:latin typeface="+mj-lt"/>
              </a:endParaRPr>
            </a:p>
          </p:txBody>
        </p:sp>
        <p:sp>
          <p:nvSpPr>
            <p:cNvPr id="4" name="TextBox 4"/>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92278F"/>
                  </a:solidFill>
                  <a:latin typeface="+mj-lt"/>
                  <a:ea typeface="Calibri (MS) Bold"/>
                  <a:cs typeface="Calibri (MS) Bold"/>
                  <a:sym typeface="Calibri (MS) Bold"/>
                </a:rPr>
                <a:t>THE NETWORK</a:t>
              </a:r>
            </a:p>
          </p:txBody>
        </p:sp>
      </p:grpSp>
      <p:sp>
        <p:nvSpPr>
          <p:cNvPr id="5" name="TextBox 5"/>
          <p:cNvSpPr txBox="1"/>
          <p:nvPr/>
        </p:nvSpPr>
        <p:spPr>
          <a:xfrm>
            <a:off x="609600" y="682498"/>
            <a:ext cx="10485120" cy="551433"/>
          </a:xfrm>
          <a:prstGeom prst="rect">
            <a:avLst/>
          </a:prstGeom>
        </p:spPr>
        <p:txBody>
          <a:bodyPr lIns="0" tIns="0" rIns="0" bIns="0" rtlCol="0" anchor="t">
            <a:spAutoFit/>
          </a:bodyPr>
          <a:lstStyle/>
          <a:p>
            <a:pPr defTabSz="609630">
              <a:lnSpc>
                <a:spcPts val="4320"/>
              </a:lnSpc>
            </a:pPr>
            <a:r>
              <a:rPr lang="en-US" sz="3600" b="1">
                <a:solidFill>
                  <a:srgbClr val="1C2B22"/>
                </a:solidFill>
                <a:latin typeface="+mj-lt"/>
                <a:ea typeface="Cambria Bold"/>
                <a:cs typeface="Cambria Bold"/>
                <a:sym typeface="Cambria Bold"/>
              </a:rPr>
              <a:t>An engaged, organized global patient community</a:t>
            </a:r>
          </a:p>
        </p:txBody>
      </p:sp>
      <p:grpSp>
        <p:nvGrpSpPr>
          <p:cNvPr id="6" name="Group 6"/>
          <p:cNvGrpSpPr/>
          <p:nvPr/>
        </p:nvGrpSpPr>
        <p:grpSpPr>
          <a:xfrm>
            <a:off x="548640" y="1612703"/>
            <a:ext cx="530352" cy="530352"/>
            <a:chOff x="0" y="0"/>
            <a:chExt cx="1060704" cy="1060704"/>
          </a:xfrm>
        </p:grpSpPr>
        <p:sp>
          <p:nvSpPr>
            <p:cNvPr id="7" name="Freeform 7"/>
            <p:cNvSpPr/>
            <p:nvPr/>
          </p:nvSpPr>
          <p:spPr>
            <a:xfrm>
              <a:off x="0" y="0"/>
              <a:ext cx="1060704" cy="1060704"/>
            </a:xfrm>
            <a:custGeom>
              <a:avLst/>
              <a:gdLst/>
              <a:ahLst/>
              <a:cxnLst/>
              <a:rect l="l" t="t" r="r" b="b"/>
              <a:pathLst>
                <a:path w="1060704" h="1060704">
                  <a:moveTo>
                    <a:pt x="0" y="530352"/>
                  </a:moveTo>
                  <a:cubicBezTo>
                    <a:pt x="0" y="237490"/>
                    <a:pt x="237490" y="0"/>
                    <a:pt x="530352" y="0"/>
                  </a:cubicBezTo>
                  <a:cubicBezTo>
                    <a:pt x="823214" y="0"/>
                    <a:pt x="1060704" y="237490"/>
                    <a:pt x="1060704" y="530352"/>
                  </a:cubicBezTo>
                  <a:cubicBezTo>
                    <a:pt x="1060704" y="823214"/>
                    <a:pt x="823214" y="1060704"/>
                    <a:pt x="530352" y="1060704"/>
                  </a:cubicBezTo>
                  <a:cubicBezTo>
                    <a:pt x="237490" y="1060704"/>
                    <a:pt x="0" y="823214"/>
                    <a:pt x="0" y="530352"/>
                  </a:cubicBezTo>
                  <a:close/>
                </a:path>
              </a:pathLst>
            </a:custGeom>
            <a:solidFill>
              <a:srgbClr val="008647"/>
            </a:solidFill>
          </p:spPr>
          <p:txBody>
            <a:bodyPr/>
            <a:lstStyle/>
            <a:p>
              <a:pPr defTabSz="609630"/>
              <a:endParaRPr lang="en-US" sz="1200">
                <a:solidFill>
                  <a:prstClr val="black"/>
                </a:solidFill>
                <a:latin typeface="+mj-lt"/>
              </a:endParaRPr>
            </a:p>
          </p:txBody>
        </p:sp>
      </p:grpSp>
      <p:grpSp>
        <p:nvGrpSpPr>
          <p:cNvPr id="8" name="Group 8"/>
          <p:cNvGrpSpPr/>
          <p:nvPr/>
        </p:nvGrpSpPr>
        <p:grpSpPr>
          <a:xfrm>
            <a:off x="548640" y="1588008"/>
            <a:ext cx="530352" cy="530352"/>
            <a:chOff x="0" y="0"/>
            <a:chExt cx="1060704" cy="1060704"/>
          </a:xfrm>
        </p:grpSpPr>
        <p:sp>
          <p:nvSpPr>
            <p:cNvPr id="9" name="Freeform 9"/>
            <p:cNvSpPr/>
            <p:nvPr/>
          </p:nvSpPr>
          <p:spPr>
            <a:xfrm>
              <a:off x="0" y="0"/>
              <a:ext cx="1060704" cy="1060704"/>
            </a:xfrm>
            <a:custGeom>
              <a:avLst/>
              <a:gdLst/>
              <a:ahLst/>
              <a:cxnLst/>
              <a:rect l="l" t="t" r="r" b="b"/>
              <a:pathLst>
                <a:path w="1060704" h="1060704">
                  <a:moveTo>
                    <a:pt x="0" y="0"/>
                  </a:moveTo>
                  <a:lnTo>
                    <a:pt x="1060704" y="0"/>
                  </a:lnTo>
                  <a:lnTo>
                    <a:pt x="1060704" y="1060704"/>
                  </a:lnTo>
                  <a:lnTo>
                    <a:pt x="0" y="1060704"/>
                  </a:lnTo>
                  <a:close/>
                </a:path>
              </a:pathLst>
            </a:custGeom>
            <a:blipFill>
              <a:blip r:embed="rId3">
                <a:alphaModFix amt="0"/>
              </a:blip>
              <a:stretch>
                <a:fillRect l="-78303" r="-78303"/>
              </a:stretch>
            </a:blipFill>
          </p:spPr>
          <p:txBody>
            <a:bodyPr/>
            <a:lstStyle/>
            <a:p>
              <a:pPr defTabSz="609630"/>
              <a:endParaRPr lang="en-US" sz="1200">
                <a:solidFill>
                  <a:prstClr val="black"/>
                </a:solidFill>
                <a:latin typeface="+mj-lt"/>
              </a:endParaRPr>
            </a:p>
          </p:txBody>
        </p:sp>
        <p:sp>
          <p:nvSpPr>
            <p:cNvPr id="10" name="TextBox 10"/>
            <p:cNvSpPr txBox="1"/>
            <p:nvPr/>
          </p:nvSpPr>
          <p:spPr>
            <a:xfrm>
              <a:off x="0" y="-9525"/>
              <a:ext cx="1060704" cy="1070229"/>
            </a:xfrm>
            <a:prstGeom prst="rect">
              <a:avLst/>
            </a:prstGeom>
          </p:spPr>
          <p:txBody>
            <a:bodyPr lIns="0" tIns="0" rIns="0" bIns="0" rtlCol="0" anchor="ctr"/>
            <a:lstStyle/>
            <a:p>
              <a:pPr algn="ctr" defTabSz="609630">
                <a:lnSpc>
                  <a:spcPts val="2640"/>
                </a:lnSpc>
              </a:pPr>
              <a:r>
                <a:rPr lang="en-US" sz="2200" b="1">
                  <a:solidFill>
                    <a:srgbClr val="FFFFFF"/>
                  </a:solidFill>
                  <a:latin typeface="+mj-lt"/>
                  <a:ea typeface="Cambria Bold"/>
                  <a:cs typeface="Cambria Bold"/>
                  <a:sym typeface="Cambria Bold"/>
                </a:rPr>
                <a:t>1</a:t>
              </a:r>
            </a:p>
          </p:txBody>
        </p:sp>
      </p:grpSp>
      <p:grpSp>
        <p:nvGrpSpPr>
          <p:cNvPr id="11" name="Group 11"/>
          <p:cNvGrpSpPr/>
          <p:nvPr/>
        </p:nvGrpSpPr>
        <p:grpSpPr>
          <a:xfrm>
            <a:off x="1198159" y="930927"/>
            <a:ext cx="5701329" cy="1758127"/>
            <a:chOff x="0" y="0"/>
            <a:chExt cx="11402657" cy="3516255"/>
          </a:xfrm>
        </p:grpSpPr>
        <p:sp>
          <p:nvSpPr>
            <p:cNvPr id="12" name="Freeform 12"/>
            <p:cNvSpPr/>
            <p:nvPr/>
          </p:nvSpPr>
          <p:spPr>
            <a:xfrm>
              <a:off x="0" y="0"/>
              <a:ext cx="11402657" cy="3516255"/>
            </a:xfrm>
            <a:custGeom>
              <a:avLst/>
              <a:gdLst/>
              <a:ahLst/>
              <a:cxnLst/>
              <a:rect l="l" t="t" r="r" b="b"/>
              <a:pathLst>
                <a:path w="11402657" h="3516255">
                  <a:moveTo>
                    <a:pt x="0" y="0"/>
                  </a:moveTo>
                  <a:lnTo>
                    <a:pt x="11402657" y="0"/>
                  </a:lnTo>
                  <a:lnTo>
                    <a:pt x="11402657" y="3516255"/>
                  </a:lnTo>
                  <a:lnTo>
                    <a:pt x="0" y="3516255"/>
                  </a:lnTo>
                  <a:close/>
                </a:path>
              </a:pathLst>
            </a:custGeom>
            <a:blipFill>
              <a:blip r:embed="rId3">
                <a:alphaModFix amt="0"/>
              </a:blip>
              <a:stretch>
                <a:fillRect t="-68357" r="-26703" b="8238"/>
              </a:stretch>
            </a:blipFill>
          </p:spPr>
          <p:txBody>
            <a:bodyPr/>
            <a:lstStyle/>
            <a:p>
              <a:pPr defTabSz="609630"/>
              <a:endParaRPr lang="en-US" sz="1200">
                <a:solidFill>
                  <a:prstClr val="black"/>
                </a:solidFill>
                <a:latin typeface="+mj-lt"/>
              </a:endParaRPr>
            </a:p>
          </p:txBody>
        </p:sp>
        <p:sp>
          <p:nvSpPr>
            <p:cNvPr id="13" name="TextBox 13"/>
            <p:cNvSpPr txBox="1"/>
            <p:nvPr/>
          </p:nvSpPr>
          <p:spPr>
            <a:xfrm>
              <a:off x="0" y="-19050"/>
              <a:ext cx="11402657" cy="3535305"/>
            </a:xfrm>
            <a:prstGeom prst="rect">
              <a:avLst/>
            </a:prstGeom>
          </p:spPr>
          <p:txBody>
            <a:bodyPr lIns="0" tIns="0" rIns="0" bIns="0" rtlCol="0" anchor="ctr"/>
            <a:lstStyle/>
            <a:p>
              <a:pPr defTabSz="609630">
                <a:lnSpc>
                  <a:spcPts val="2880"/>
                </a:lnSpc>
              </a:pPr>
              <a:r>
                <a:rPr lang="en-US" sz="2400" b="1">
                  <a:solidFill>
                    <a:srgbClr val="1C2B22"/>
                  </a:solidFill>
                  <a:latin typeface="+mj-lt"/>
                  <a:ea typeface="Cambria Bold"/>
                  <a:cs typeface="Cambria Bold"/>
                  <a:sym typeface="Cambria Bold"/>
                </a:rPr>
                <a:t>Active global community</a:t>
              </a:r>
            </a:p>
          </p:txBody>
        </p:sp>
      </p:grpSp>
      <p:grpSp>
        <p:nvGrpSpPr>
          <p:cNvPr id="14" name="Group 14"/>
          <p:cNvGrpSpPr/>
          <p:nvPr/>
        </p:nvGrpSpPr>
        <p:grpSpPr>
          <a:xfrm>
            <a:off x="1198159" y="1999797"/>
            <a:ext cx="5701329" cy="1123543"/>
            <a:chOff x="0" y="0"/>
            <a:chExt cx="11402657" cy="2247086"/>
          </a:xfrm>
        </p:grpSpPr>
        <p:sp>
          <p:nvSpPr>
            <p:cNvPr id="15" name="Freeform 15"/>
            <p:cNvSpPr/>
            <p:nvPr/>
          </p:nvSpPr>
          <p:spPr>
            <a:xfrm>
              <a:off x="0" y="0"/>
              <a:ext cx="11402657" cy="2247086"/>
            </a:xfrm>
            <a:custGeom>
              <a:avLst/>
              <a:gdLst/>
              <a:ahLst/>
              <a:cxnLst/>
              <a:rect l="l" t="t" r="r" b="b"/>
              <a:pathLst>
                <a:path w="11402657" h="2247086">
                  <a:moveTo>
                    <a:pt x="0" y="0"/>
                  </a:moveTo>
                  <a:lnTo>
                    <a:pt x="11402657" y="0"/>
                  </a:lnTo>
                  <a:lnTo>
                    <a:pt x="11402657" y="2247086"/>
                  </a:lnTo>
                  <a:lnTo>
                    <a:pt x="0" y="2247086"/>
                  </a:lnTo>
                  <a:close/>
                </a:path>
              </a:pathLst>
            </a:custGeom>
            <a:blipFill>
              <a:blip r:embed="rId3">
                <a:alphaModFix amt="0"/>
              </a:blip>
              <a:stretch>
                <a:fillRect t="-94758" r="-26703" b="-55797"/>
              </a:stretch>
            </a:blipFill>
          </p:spPr>
          <p:txBody>
            <a:bodyPr/>
            <a:lstStyle/>
            <a:p>
              <a:pPr defTabSz="609630"/>
              <a:endParaRPr lang="en-US" sz="1200">
                <a:solidFill>
                  <a:prstClr val="black"/>
                </a:solidFill>
                <a:latin typeface="+mj-lt"/>
              </a:endParaRPr>
            </a:p>
          </p:txBody>
        </p:sp>
        <p:sp>
          <p:nvSpPr>
            <p:cNvPr id="16" name="TextBox 16"/>
            <p:cNvSpPr txBox="1"/>
            <p:nvPr/>
          </p:nvSpPr>
          <p:spPr>
            <a:xfrm>
              <a:off x="0" y="-133350"/>
              <a:ext cx="11402657" cy="2380436"/>
            </a:xfrm>
            <a:prstGeom prst="rect">
              <a:avLst/>
            </a:prstGeom>
          </p:spPr>
          <p:txBody>
            <a:bodyPr lIns="0" tIns="0" rIns="0" bIns="0" rtlCol="0" anchor="ctr"/>
            <a:lstStyle/>
            <a:p>
              <a:pPr defTabSz="609630">
                <a:lnSpc>
                  <a:spcPts val="2880"/>
                </a:lnSpc>
              </a:pPr>
              <a:r>
                <a:rPr lang="en-US" sz="2000">
                  <a:solidFill>
                    <a:srgbClr val="5C6B62"/>
                  </a:solidFill>
                  <a:latin typeface="+mj-lt"/>
                  <a:ea typeface="Calibri (MS)"/>
                  <a:cs typeface="Calibri (MS)"/>
                  <a:sym typeface="Calibri (MS)"/>
                </a:rPr>
                <a:t>Website, social channels, educational webinars, and family programs keep patients connected and informed.</a:t>
              </a:r>
            </a:p>
          </p:txBody>
        </p:sp>
      </p:grpSp>
      <p:grpSp>
        <p:nvGrpSpPr>
          <p:cNvPr id="17" name="Group 17"/>
          <p:cNvGrpSpPr/>
          <p:nvPr/>
        </p:nvGrpSpPr>
        <p:grpSpPr>
          <a:xfrm>
            <a:off x="1198159" y="2549937"/>
            <a:ext cx="5701329" cy="1758127"/>
            <a:chOff x="0" y="0"/>
            <a:chExt cx="11402657" cy="3516255"/>
          </a:xfrm>
        </p:grpSpPr>
        <p:sp>
          <p:nvSpPr>
            <p:cNvPr id="18" name="Freeform 18"/>
            <p:cNvSpPr/>
            <p:nvPr/>
          </p:nvSpPr>
          <p:spPr>
            <a:xfrm>
              <a:off x="0" y="0"/>
              <a:ext cx="11402657" cy="3516255"/>
            </a:xfrm>
            <a:custGeom>
              <a:avLst/>
              <a:gdLst/>
              <a:ahLst/>
              <a:cxnLst/>
              <a:rect l="l" t="t" r="r" b="b"/>
              <a:pathLst>
                <a:path w="11402657" h="3516255">
                  <a:moveTo>
                    <a:pt x="0" y="0"/>
                  </a:moveTo>
                  <a:lnTo>
                    <a:pt x="11402657" y="0"/>
                  </a:lnTo>
                  <a:lnTo>
                    <a:pt x="11402657" y="3516255"/>
                  </a:lnTo>
                  <a:lnTo>
                    <a:pt x="0" y="3516255"/>
                  </a:lnTo>
                  <a:close/>
                </a:path>
              </a:pathLst>
            </a:custGeom>
            <a:blipFill>
              <a:blip r:embed="rId3">
                <a:alphaModFix amt="0"/>
              </a:blip>
              <a:stretch>
                <a:fillRect t="-68357" r="-26703" b="8238"/>
              </a:stretch>
            </a:blipFill>
          </p:spPr>
          <p:txBody>
            <a:bodyPr/>
            <a:lstStyle/>
            <a:p>
              <a:pPr defTabSz="609630"/>
              <a:endParaRPr lang="en-US" sz="1200">
                <a:solidFill>
                  <a:prstClr val="black"/>
                </a:solidFill>
                <a:latin typeface="+mj-lt"/>
              </a:endParaRPr>
            </a:p>
          </p:txBody>
        </p:sp>
        <p:sp>
          <p:nvSpPr>
            <p:cNvPr id="19" name="TextBox 19"/>
            <p:cNvSpPr txBox="1"/>
            <p:nvPr/>
          </p:nvSpPr>
          <p:spPr>
            <a:xfrm>
              <a:off x="0" y="-19050"/>
              <a:ext cx="11402657" cy="3535305"/>
            </a:xfrm>
            <a:prstGeom prst="rect">
              <a:avLst/>
            </a:prstGeom>
          </p:spPr>
          <p:txBody>
            <a:bodyPr lIns="0" tIns="0" rIns="0" bIns="0" rtlCol="0" anchor="ctr"/>
            <a:lstStyle/>
            <a:p>
              <a:pPr defTabSz="609630">
                <a:lnSpc>
                  <a:spcPts val="2880"/>
                </a:lnSpc>
              </a:pPr>
              <a:r>
                <a:rPr lang="en-US" sz="2400" b="1">
                  <a:solidFill>
                    <a:srgbClr val="1C2B22"/>
                  </a:solidFill>
                  <a:latin typeface="+mj-lt"/>
                  <a:ea typeface="Cambria Bold"/>
                  <a:cs typeface="Cambria Bold"/>
                  <a:sym typeface="Cambria Bold"/>
                </a:rPr>
                <a:t>Research-ready families</a:t>
              </a:r>
            </a:p>
          </p:txBody>
        </p:sp>
      </p:grpSp>
      <p:grpSp>
        <p:nvGrpSpPr>
          <p:cNvPr id="20" name="Group 20"/>
          <p:cNvGrpSpPr/>
          <p:nvPr/>
        </p:nvGrpSpPr>
        <p:grpSpPr>
          <a:xfrm>
            <a:off x="1198159" y="3612289"/>
            <a:ext cx="5701329" cy="761575"/>
            <a:chOff x="0" y="0"/>
            <a:chExt cx="11402657" cy="1523150"/>
          </a:xfrm>
        </p:grpSpPr>
        <p:sp>
          <p:nvSpPr>
            <p:cNvPr id="21" name="Freeform 21"/>
            <p:cNvSpPr/>
            <p:nvPr/>
          </p:nvSpPr>
          <p:spPr>
            <a:xfrm>
              <a:off x="0" y="0"/>
              <a:ext cx="11402657" cy="1523150"/>
            </a:xfrm>
            <a:custGeom>
              <a:avLst/>
              <a:gdLst/>
              <a:ahLst/>
              <a:cxnLst/>
              <a:rect l="l" t="t" r="r" b="b"/>
              <a:pathLst>
                <a:path w="11402657" h="1523150">
                  <a:moveTo>
                    <a:pt x="0" y="0"/>
                  </a:moveTo>
                  <a:lnTo>
                    <a:pt x="11402657" y="0"/>
                  </a:lnTo>
                  <a:lnTo>
                    <a:pt x="11402657" y="1523150"/>
                  </a:lnTo>
                  <a:lnTo>
                    <a:pt x="0" y="1523150"/>
                  </a:lnTo>
                  <a:close/>
                </a:path>
              </a:pathLst>
            </a:custGeom>
            <a:blipFill>
              <a:blip r:embed="rId3">
                <a:alphaModFix amt="0"/>
              </a:blip>
              <a:stretch>
                <a:fillRect t="-139796" r="-26703" b="-129846"/>
              </a:stretch>
            </a:blipFill>
          </p:spPr>
          <p:txBody>
            <a:bodyPr/>
            <a:lstStyle/>
            <a:p>
              <a:pPr defTabSz="609630"/>
              <a:endParaRPr lang="en-US" sz="1200">
                <a:solidFill>
                  <a:prstClr val="black"/>
                </a:solidFill>
                <a:latin typeface="+mj-lt"/>
              </a:endParaRPr>
            </a:p>
          </p:txBody>
        </p:sp>
        <p:sp>
          <p:nvSpPr>
            <p:cNvPr id="22" name="TextBox 22"/>
            <p:cNvSpPr txBox="1"/>
            <p:nvPr/>
          </p:nvSpPr>
          <p:spPr>
            <a:xfrm>
              <a:off x="0" y="-133350"/>
              <a:ext cx="11402657" cy="1656500"/>
            </a:xfrm>
            <a:prstGeom prst="rect">
              <a:avLst/>
            </a:prstGeom>
          </p:spPr>
          <p:txBody>
            <a:bodyPr lIns="0" tIns="0" rIns="0" bIns="0" rtlCol="0" anchor="ctr"/>
            <a:lstStyle/>
            <a:p>
              <a:pPr defTabSz="609630">
                <a:lnSpc>
                  <a:spcPts val="2880"/>
                </a:lnSpc>
              </a:pPr>
              <a:r>
                <a:rPr lang="en-US" sz="2000">
                  <a:solidFill>
                    <a:srgbClr val="5C6B62"/>
                  </a:solidFill>
                  <a:latin typeface="+mj-lt"/>
                  <a:ea typeface="Calibri (MS)"/>
                  <a:cs typeface="Calibri (MS)"/>
                  <a:sym typeface="Calibri (MS)"/>
                </a:rPr>
                <a:t>Families understand the research process and are motivated — including a 2022 FDA listening session.</a:t>
              </a:r>
            </a:p>
          </p:txBody>
        </p:sp>
      </p:grpSp>
      <p:grpSp>
        <p:nvGrpSpPr>
          <p:cNvPr id="23" name="Group 23"/>
          <p:cNvGrpSpPr/>
          <p:nvPr/>
        </p:nvGrpSpPr>
        <p:grpSpPr>
          <a:xfrm>
            <a:off x="1198159" y="3851946"/>
            <a:ext cx="5701329" cy="1758127"/>
            <a:chOff x="0" y="0"/>
            <a:chExt cx="11402657" cy="3516255"/>
          </a:xfrm>
        </p:grpSpPr>
        <p:sp>
          <p:nvSpPr>
            <p:cNvPr id="24" name="Freeform 24"/>
            <p:cNvSpPr/>
            <p:nvPr/>
          </p:nvSpPr>
          <p:spPr>
            <a:xfrm>
              <a:off x="0" y="0"/>
              <a:ext cx="11402657" cy="3516255"/>
            </a:xfrm>
            <a:custGeom>
              <a:avLst/>
              <a:gdLst/>
              <a:ahLst/>
              <a:cxnLst/>
              <a:rect l="l" t="t" r="r" b="b"/>
              <a:pathLst>
                <a:path w="11402657" h="3516255">
                  <a:moveTo>
                    <a:pt x="0" y="0"/>
                  </a:moveTo>
                  <a:lnTo>
                    <a:pt x="11402657" y="0"/>
                  </a:lnTo>
                  <a:lnTo>
                    <a:pt x="11402657" y="3516255"/>
                  </a:lnTo>
                  <a:lnTo>
                    <a:pt x="0" y="3516255"/>
                  </a:lnTo>
                  <a:close/>
                </a:path>
              </a:pathLst>
            </a:custGeom>
            <a:blipFill>
              <a:blip r:embed="rId3">
                <a:alphaModFix amt="0"/>
              </a:blip>
              <a:stretch>
                <a:fillRect t="-68357" r="-26703" b="8238"/>
              </a:stretch>
            </a:blipFill>
          </p:spPr>
          <p:txBody>
            <a:bodyPr/>
            <a:lstStyle/>
            <a:p>
              <a:pPr defTabSz="609630"/>
              <a:endParaRPr lang="en-US" sz="1200">
                <a:solidFill>
                  <a:prstClr val="black"/>
                </a:solidFill>
                <a:latin typeface="+mj-lt"/>
              </a:endParaRPr>
            </a:p>
          </p:txBody>
        </p:sp>
        <p:sp>
          <p:nvSpPr>
            <p:cNvPr id="25" name="TextBox 25"/>
            <p:cNvSpPr txBox="1"/>
            <p:nvPr/>
          </p:nvSpPr>
          <p:spPr>
            <a:xfrm>
              <a:off x="0" y="-19050"/>
              <a:ext cx="11402657" cy="3535305"/>
            </a:xfrm>
            <a:prstGeom prst="rect">
              <a:avLst/>
            </a:prstGeom>
          </p:spPr>
          <p:txBody>
            <a:bodyPr lIns="0" tIns="0" rIns="0" bIns="0" rtlCol="0" anchor="ctr"/>
            <a:lstStyle/>
            <a:p>
              <a:pPr defTabSz="609630">
                <a:lnSpc>
                  <a:spcPts val="2880"/>
                </a:lnSpc>
              </a:pPr>
              <a:r>
                <a:rPr lang="en-US" sz="2400" b="1">
                  <a:solidFill>
                    <a:srgbClr val="1C2B22"/>
                  </a:solidFill>
                  <a:latin typeface="+mj-lt"/>
                  <a:ea typeface="Cambria Bold"/>
                  <a:cs typeface="Cambria Bold"/>
                  <a:sym typeface="Cambria Bold"/>
                </a:rPr>
                <a:t>Ongoing engagement</a:t>
              </a:r>
            </a:p>
          </p:txBody>
        </p:sp>
      </p:grpSp>
      <p:grpSp>
        <p:nvGrpSpPr>
          <p:cNvPr id="26" name="Group 26"/>
          <p:cNvGrpSpPr/>
          <p:nvPr/>
        </p:nvGrpSpPr>
        <p:grpSpPr>
          <a:xfrm>
            <a:off x="1198159" y="4815777"/>
            <a:ext cx="5701329" cy="1005840"/>
            <a:chOff x="0" y="0"/>
            <a:chExt cx="11402657" cy="2011680"/>
          </a:xfrm>
        </p:grpSpPr>
        <p:sp>
          <p:nvSpPr>
            <p:cNvPr id="27" name="Freeform 27"/>
            <p:cNvSpPr/>
            <p:nvPr/>
          </p:nvSpPr>
          <p:spPr>
            <a:xfrm>
              <a:off x="0" y="0"/>
              <a:ext cx="11402657" cy="2011680"/>
            </a:xfrm>
            <a:custGeom>
              <a:avLst/>
              <a:gdLst/>
              <a:ahLst/>
              <a:cxnLst/>
              <a:rect l="l" t="t" r="r" b="b"/>
              <a:pathLst>
                <a:path w="11402657" h="2011680">
                  <a:moveTo>
                    <a:pt x="0" y="0"/>
                  </a:moveTo>
                  <a:lnTo>
                    <a:pt x="11402657" y="0"/>
                  </a:lnTo>
                  <a:lnTo>
                    <a:pt x="11402657" y="2011680"/>
                  </a:lnTo>
                  <a:lnTo>
                    <a:pt x="0" y="2011680"/>
                  </a:lnTo>
                  <a:close/>
                </a:path>
              </a:pathLst>
            </a:custGeom>
            <a:blipFill>
              <a:blip r:embed="rId3">
                <a:alphaModFix amt="0"/>
              </a:blip>
              <a:stretch>
                <a:fillRect t="-89938" r="-26703" b="-89938"/>
              </a:stretch>
            </a:blipFill>
          </p:spPr>
          <p:txBody>
            <a:bodyPr/>
            <a:lstStyle/>
            <a:p>
              <a:pPr defTabSz="609630"/>
              <a:endParaRPr lang="en-US" sz="1200">
                <a:solidFill>
                  <a:prstClr val="black"/>
                </a:solidFill>
                <a:latin typeface="+mj-lt"/>
              </a:endParaRPr>
            </a:p>
          </p:txBody>
        </p:sp>
        <p:sp>
          <p:nvSpPr>
            <p:cNvPr id="28" name="TextBox 28"/>
            <p:cNvSpPr txBox="1"/>
            <p:nvPr/>
          </p:nvSpPr>
          <p:spPr>
            <a:xfrm>
              <a:off x="0" y="-133350"/>
              <a:ext cx="11402657" cy="2145030"/>
            </a:xfrm>
            <a:prstGeom prst="rect">
              <a:avLst/>
            </a:prstGeom>
          </p:spPr>
          <p:txBody>
            <a:bodyPr lIns="0" tIns="0" rIns="0" bIns="0" rtlCol="0" anchor="ctr"/>
            <a:lstStyle/>
            <a:p>
              <a:pPr defTabSz="609630">
                <a:lnSpc>
                  <a:spcPts val="2880"/>
                </a:lnSpc>
              </a:pPr>
              <a:r>
                <a:rPr lang="en-US" sz="2000">
                  <a:solidFill>
                    <a:srgbClr val="5C6B62"/>
                  </a:solidFill>
                  <a:latin typeface="+mj-lt"/>
                  <a:ea typeface="Calibri (MS)"/>
                  <a:cs typeface="Calibri (MS)"/>
                  <a:sym typeface="Calibri (MS)"/>
                </a:rPr>
                <a:t>Fundraising and awareness campaigns keep the community active and visible.</a:t>
              </a:r>
            </a:p>
          </p:txBody>
        </p:sp>
      </p:grpSp>
      <p:grpSp>
        <p:nvGrpSpPr>
          <p:cNvPr id="29" name="Group 29"/>
          <p:cNvGrpSpPr/>
          <p:nvPr/>
        </p:nvGrpSpPr>
        <p:grpSpPr>
          <a:xfrm>
            <a:off x="685800" y="5762473"/>
            <a:ext cx="10927080" cy="670560"/>
            <a:chOff x="0" y="0"/>
            <a:chExt cx="21854160" cy="1341120"/>
          </a:xfrm>
        </p:grpSpPr>
        <p:sp>
          <p:nvSpPr>
            <p:cNvPr id="30" name="Freeform 30"/>
            <p:cNvSpPr/>
            <p:nvPr/>
          </p:nvSpPr>
          <p:spPr>
            <a:xfrm>
              <a:off x="0" y="0"/>
              <a:ext cx="21854161" cy="1341120"/>
            </a:xfrm>
            <a:custGeom>
              <a:avLst/>
              <a:gdLst/>
              <a:ahLst/>
              <a:cxnLst/>
              <a:rect l="l" t="t" r="r" b="b"/>
              <a:pathLst>
                <a:path w="21854161" h="1341120">
                  <a:moveTo>
                    <a:pt x="0" y="0"/>
                  </a:moveTo>
                  <a:lnTo>
                    <a:pt x="21854161" y="0"/>
                  </a:lnTo>
                  <a:lnTo>
                    <a:pt x="21854161" y="1341120"/>
                  </a:lnTo>
                  <a:lnTo>
                    <a:pt x="0" y="1341120"/>
                  </a:lnTo>
                  <a:close/>
                </a:path>
              </a:pathLst>
            </a:custGeom>
            <a:blipFill>
              <a:blip r:embed="rId3">
                <a:alphaModFix amt="0"/>
              </a:blip>
              <a:stretch>
                <a:fillRect t="-271503" r="-1255" b="-271503"/>
              </a:stretch>
            </a:blipFill>
          </p:spPr>
          <p:txBody>
            <a:bodyPr/>
            <a:lstStyle/>
            <a:p>
              <a:pPr defTabSz="609630"/>
              <a:endParaRPr lang="en-US" sz="1200">
                <a:solidFill>
                  <a:prstClr val="black"/>
                </a:solidFill>
                <a:latin typeface="+mj-lt"/>
              </a:endParaRPr>
            </a:p>
          </p:txBody>
        </p:sp>
        <p:sp>
          <p:nvSpPr>
            <p:cNvPr id="31" name="TextBox 31"/>
            <p:cNvSpPr txBox="1"/>
            <p:nvPr/>
          </p:nvSpPr>
          <p:spPr>
            <a:xfrm>
              <a:off x="0" y="-85725"/>
              <a:ext cx="21854160" cy="1426845"/>
            </a:xfrm>
            <a:prstGeom prst="rect">
              <a:avLst/>
            </a:prstGeom>
          </p:spPr>
          <p:txBody>
            <a:bodyPr lIns="0" tIns="0" rIns="0" bIns="0" rtlCol="0" anchor="ctr"/>
            <a:lstStyle/>
            <a:p>
              <a:pPr defTabSz="609630">
                <a:lnSpc>
                  <a:spcPts val="2879"/>
                </a:lnSpc>
              </a:pPr>
              <a:r>
                <a:rPr lang="en-US" sz="2399" b="1" i="1">
                  <a:solidFill>
                    <a:srgbClr val="5A1959"/>
                  </a:solidFill>
                  <a:latin typeface="+mj-lt"/>
                  <a:ea typeface="Calibri (MS) Bold Italics"/>
                  <a:cs typeface="Calibri (MS) Bold Italics"/>
                  <a:sym typeface="Calibri (MS) Bold Italics"/>
                </a:rPr>
                <a:t>We can help you recruit, retain, and co-design.</a:t>
              </a:r>
            </a:p>
          </p:txBody>
        </p:sp>
      </p:grpSp>
      <p:grpSp>
        <p:nvGrpSpPr>
          <p:cNvPr id="32" name="Group 32"/>
          <p:cNvGrpSpPr/>
          <p:nvPr/>
        </p:nvGrpSpPr>
        <p:grpSpPr>
          <a:xfrm>
            <a:off x="457200" y="6519672"/>
            <a:ext cx="7315200" cy="274320"/>
            <a:chOff x="0" y="0"/>
            <a:chExt cx="14630400" cy="548640"/>
          </a:xfrm>
        </p:grpSpPr>
        <p:sp>
          <p:nvSpPr>
            <p:cNvPr id="33" name="Freeform 33"/>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latin typeface="+mj-lt"/>
              </a:endParaRPr>
            </a:p>
          </p:txBody>
        </p:sp>
        <p:sp>
          <p:nvSpPr>
            <p:cNvPr id="34" name="TextBox 34"/>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5C6B62"/>
                  </a:solidFill>
                  <a:latin typeface="+mj-lt"/>
                  <a:ea typeface="Calibri (MS)"/>
                  <a:cs typeface="Calibri (MS)"/>
                  <a:sym typeface="Calibri (MS)"/>
                </a:rPr>
                <a:t>Sophie's Hope Foundation  •  cureGSD1b</a:t>
              </a:r>
            </a:p>
          </p:txBody>
        </p:sp>
      </p:grpSp>
      <p:grpSp>
        <p:nvGrpSpPr>
          <p:cNvPr id="35" name="Group 35"/>
          <p:cNvGrpSpPr/>
          <p:nvPr/>
        </p:nvGrpSpPr>
        <p:grpSpPr>
          <a:xfrm>
            <a:off x="11457432" y="6519672"/>
            <a:ext cx="365760" cy="274320"/>
            <a:chOff x="0" y="0"/>
            <a:chExt cx="731520" cy="548640"/>
          </a:xfrm>
        </p:grpSpPr>
        <p:sp>
          <p:nvSpPr>
            <p:cNvPr id="36" name="Freeform 36"/>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latin typeface="+mj-lt"/>
              </a:endParaRPr>
            </a:p>
          </p:txBody>
        </p:sp>
        <p:sp>
          <p:nvSpPr>
            <p:cNvPr id="37" name="TextBox 37"/>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5C6B62"/>
                  </a:solidFill>
                  <a:latin typeface="+mj-lt"/>
                  <a:ea typeface="Calibri (MS)"/>
                  <a:cs typeface="Calibri (MS)"/>
                  <a:sym typeface="Calibri (MS)"/>
                </a:rPr>
                <a:t>10</a:t>
              </a:r>
            </a:p>
          </p:txBody>
        </p:sp>
      </p:grpSp>
      <p:grpSp>
        <p:nvGrpSpPr>
          <p:cNvPr id="38" name="Group 38"/>
          <p:cNvGrpSpPr/>
          <p:nvPr/>
        </p:nvGrpSpPr>
        <p:grpSpPr>
          <a:xfrm>
            <a:off x="548640" y="3228892"/>
            <a:ext cx="530352" cy="1610028"/>
            <a:chOff x="0" y="0"/>
            <a:chExt cx="1060704" cy="3220057"/>
          </a:xfrm>
        </p:grpSpPr>
        <p:sp>
          <p:nvSpPr>
            <p:cNvPr id="39" name="Freeform 39"/>
            <p:cNvSpPr/>
            <p:nvPr/>
          </p:nvSpPr>
          <p:spPr>
            <a:xfrm>
              <a:off x="0" y="0"/>
              <a:ext cx="1060704" cy="3220057"/>
            </a:xfrm>
            <a:custGeom>
              <a:avLst/>
              <a:gdLst/>
              <a:ahLst/>
              <a:cxnLst/>
              <a:rect l="l" t="t" r="r" b="b"/>
              <a:pathLst>
                <a:path w="1060704" h="3220057">
                  <a:moveTo>
                    <a:pt x="0" y="0"/>
                  </a:moveTo>
                  <a:lnTo>
                    <a:pt x="1060704" y="0"/>
                  </a:lnTo>
                  <a:lnTo>
                    <a:pt x="1060704" y="3220057"/>
                  </a:lnTo>
                  <a:lnTo>
                    <a:pt x="0" y="3220057"/>
                  </a:lnTo>
                  <a:close/>
                </a:path>
              </a:pathLst>
            </a:custGeom>
            <a:blipFill>
              <a:blip r:embed="rId3">
                <a:alphaModFix amt="0"/>
              </a:blip>
              <a:stretch>
                <a:fillRect l="-78303" r="-78303" b="67059"/>
              </a:stretch>
            </a:blipFill>
          </p:spPr>
          <p:txBody>
            <a:bodyPr/>
            <a:lstStyle/>
            <a:p>
              <a:pPr defTabSz="609630"/>
              <a:endParaRPr lang="en-US" sz="1200">
                <a:solidFill>
                  <a:prstClr val="black"/>
                </a:solidFill>
                <a:latin typeface="+mj-lt"/>
              </a:endParaRPr>
            </a:p>
          </p:txBody>
        </p:sp>
        <p:sp>
          <p:nvSpPr>
            <p:cNvPr id="40" name="TextBox 40"/>
            <p:cNvSpPr txBox="1"/>
            <p:nvPr/>
          </p:nvSpPr>
          <p:spPr>
            <a:xfrm>
              <a:off x="0" y="-9525"/>
              <a:ext cx="1060704" cy="3229582"/>
            </a:xfrm>
            <a:prstGeom prst="rect">
              <a:avLst/>
            </a:prstGeom>
          </p:spPr>
          <p:txBody>
            <a:bodyPr lIns="0" tIns="0" rIns="0" bIns="0" rtlCol="0" anchor="ctr"/>
            <a:lstStyle/>
            <a:p>
              <a:pPr algn="ctr" defTabSz="609630">
                <a:lnSpc>
                  <a:spcPts val="2640"/>
                </a:lnSpc>
              </a:pPr>
              <a:r>
                <a:rPr lang="en-US" sz="2200" b="1">
                  <a:solidFill>
                    <a:srgbClr val="FFFFFF"/>
                  </a:solidFill>
                  <a:latin typeface="+mj-lt"/>
                  <a:ea typeface="Cambria Bold"/>
                  <a:cs typeface="Cambria Bold"/>
                  <a:sym typeface="Cambria Bold"/>
                </a:rPr>
                <a:t>12</a:t>
              </a:r>
            </a:p>
          </p:txBody>
        </p:sp>
      </p:grpSp>
      <p:grpSp>
        <p:nvGrpSpPr>
          <p:cNvPr id="41" name="Group 41"/>
          <p:cNvGrpSpPr/>
          <p:nvPr/>
        </p:nvGrpSpPr>
        <p:grpSpPr>
          <a:xfrm>
            <a:off x="548640" y="4550601"/>
            <a:ext cx="530352" cy="530352"/>
            <a:chOff x="0" y="0"/>
            <a:chExt cx="1060704" cy="1060704"/>
          </a:xfrm>
        </p:grpSpPr>
        <p:sp>
          <p:nvSpPr>
            <p:cNvPr id="42" name="Freeform 42"/>
            <p:cNvSpPr/>
            <p:nvPr/>
          </p:nvSpPr>
          <p:spPr>
            <a:xfrm>
              <a:off x="0" y="0"/>
              <a:ext cx="1060704" cy="1060704"/>
            </a:xfrm>
            <a:custGeom>
              <a:avLst/>
              <a:gdLst/>
              <a:ahLst/>
              <a:cxnLst/>
              <a:rect l="l" t="t" r="r" b="b"/>
              <a:pathLst>
                <a:path w="1060704" h="1060704">
                  <a:moveTo>
                    <a:pt x="0" y="530352"/>
                  </a:moveTo>
                  <a:cubicBezTo>
                    <a:pt x="0" y="237490"/>
                    <a:pt x="237490" y="0"/>
                    <a:pt x="530352" y="0"/>
                  </a:cubicBezTo>
                  <a:cubicBezTo>
                    <a:pt x="823214" y="0"/>
                    <a:pt x="1060704" y="237490"/>
                    <a:pt x="1060704" y="530352"/>
                  </a:cubicBezTo>
                  <a:cubicBezTo>
                    <a:pt x="1060704" y="823214"/>
                    <a:pt x="823214" y="1060704"/>
                    <a:pt x="530352" y="1060704"/>
                  </a:cubicBezTo>
                  <a:cubicBezTo>
                    <a:pt x="237490" y="1060704"/>
                    <a:pt x="0" y="823214"/>
                    <a:pt x="0" y="530352"/>
                  </a:cubicBezTo>
                  <a:close/>
                </a:path>
              </a:pathLst>
            </a:custGeom>
            <a:solidFill>
              <a:srgbClr val="008647"/>
            </a:solidFill>
          </p:spPr>
          <p:txBody>
            <a:bodyPr/>
            <a:lstStyle/>
            <a:p>
              <a:pPr defTabSz="609630"/>
              <a:endParaRPr lang="en-US" sz="1200">
                <a:solidFill>
                  <a:prstClr val="black"/>
                </a:solidFill>
                <a:latin typeface="+mj-lt"/>
              </a:endParaRPr>
            </a:p>
          </p:txBody>
        </p:sp>
      </p:grpSp>
      <p:grpSp>
        <p:nvGrpSpPr>
          <p:cNvPr id="43" name="Group 43"/>
          <p:cNvGrpSpPr/>
          <p:nvPr/>
        </p:nvGrpSpPr>
        <p:grpSpPr>
          <a:xfrm>
            <a:off x="548640" y="3228892"/>
            <a:ext cx="530352" cy="530352"/>
            <a:chOff x="0" y="0"/>
            <a:chExt cx="1060704" cy="1060704"/>
          </a:xfrm>
        </p:grpSpPr>
        <p:sp>
          <p:nvSpPr>
            <p:cNvPr id="44" name="Freeform 44"/>
            <p:cNvSpPr/>
            <p:nvPr/>
          </p:nvSpPr>
          <p:spPr>
            <a:xfrm>
              <a:off x="0" y="0"/>
              <a:ext cx="1060704" cy="1060704"/>
            </a:xfrm>
            <a:custGeom>
              <a:avLst/>
              <a:gdLst/>
              <a:ahLst/>
              <a:cxnLst/>
              <a:rect l="l" t="t" r="r" b="b"/>
              <a:pathLst>
                <a:path w="1060704" h="1060704">
                  <a:moveTo>
                    <a:pt x="0" y="530352"/>
                  </a:moveTo>
                  <a:cubicBezTo>
                    <a:pt x="0" y="237490"/>
                    <a:pt x="237490" y="0"/>
                    <a:pt x="530352" y="0"/>
                  </a:cubicBezTo>
                  <a:cubicBezTo>
                    <a:pt x="823214" y="0"/>
                    <a:pt x="1060704" y="237490"/>
                    <a:pt x="1060704" y="530352"/>
                  </a:cubicBezTo>
                  <a:cubicBezTo>
                    <a:pt x="1060704" y="823214"/>
                    <a:pt x="823214" y="1060704"/>
                    <a:pt x="530352" y="1060704"/>
                  </a:cubicBezTo>
                  <a:cubicBezTo>
                    <a:pt x="237490" y="1060704"/>
                    <a:pt x="0" y="823214"/>
                    <a:pt x="0" y="530352"/>
                  </a:cubicBezTo>
                  <a:close/>
                </a:path>
              </a:pathLst>
            </a:custGeom>
            <a:solidFill>
              <a:srgbClr val="008647"/>
            </a:solidFill>
          </p:spPr>
          <p:txBody>
            <a:bodyPr/>
            <a:lstStyle/>
            <a:p>
              <a:pPr defTabSz="609630"/>
              <a:endParaRPr lang="en-US" sz="1200">
                <a:solidFill>
                  <a:prstClr val="black"/>
                </a:solidFill>
                <a:latin typeface="+mj-lt"/>
              </a:endParaRPr>
            </a:p>
          </p:txBody>
        </p:sp>
      </p:grpSp>
      <p:grpSp>
        <p:nvGrpSpPr>
          <p:cNvPr id="45" name="Group 45"/>
          <p:cNvGrpSpPr/>
          <p:nvPr/>
        </p:nvGrpSpPr>
        <p:grpSpPr>
          <a:xfrm>
            <a:off x="548640" y="3228892"/>
            <a:ext cx="530352" cy="1610028"/>
            <a:chOff x="0" y="0"/>
            <a:chExt cx="1060704" cy="3220057"/>
          </a:xfrm>
        </p:grpSpPr>
        <p:sp>
          <p:nvSpPr>
            <p:cNvPr id="46" name="Freeform 46"/>
            <p:cNvSpPr/>
            <p:nvPr/>
          </p:nvSpPr>
          <p:spPr>
            <a:xfrm>
              <a:off x="0" y="0"/>
              <a:ext cx="1060704" cy="3220057"/>
            </a:xfrm>
            <a:custGeom>
              <a:avLst/>
              <a:gdLst/>
              <a:ahLst/>
              <a:cxnLst/>
              <a:rect l="l" t="t" r="r" b="b"/>
              <a:pathLst>
                <a:path w="1060704" h="3220057">
                  <a:moveTo>
                    <a:pt x="0" y="0"/>
                  </a:moveTo>
                  <a:lnTo>
                    <a:pt x="1060704" y="0"/>
                  </a:lnTo>
                  <a:lnTo>
                    <a:pt x="1060704" y="3220057"/>
                  </a:lnTo>
                  <a:lnTo>
                    <a:pt x="0" y="3220057"/>
                  </a:lnTo>
                  <a:close/>
                </a:path>
              </a:pathLst>
            </a:custGeom>
            <a:blipFill>
              <a:blip r:embed="rId3">
                <a:alphaModFix amt="0"/>
              </a:blip>
              <a:stretch>
                <a:fillRect l="-78303" r="-78303" b="67059"/>
              </a:stretch>
            </a:blipFill>
          </p:spPr>
          <p:txBody>
            <a:bodyPr/>
            <a:lstStyle/>
            <a:p>
              <a:pPr defTabSz="609630"/>
              <a:endParaRPr lang="en-US" sz="1200">
                <a:solidFill>
                  <a:prstClr val="black"/>
                </a:solidFill>
                <a:latin typeface="+mj-lt"/>
              </a:endParaRPr>
            </a:p>
          </p:txBody>
        </p:sp>
        <p:sp>
          <p:nvSpPr>
            <p:cNvPr id="47" name="TextBox 47"/>
            <p:cNvSpPr txBox="1"/>
            <p:nvPr/>
          </p:nvSpPr>
          <p:spPr>
            <a:xfrm>
              <a:off x="0" y="-9525"/>
              <a:ext cx="1060704" cy="3229582"/>
            </a:xfrm>
            <a:prstGeom prst="rect">
              <a:avLst/>
            </a:prstGeom>
          </p:spPr>
          <p:txBody>
            <a:bodyPr lIns="0" tIns="0" rIns="0" bIns="0" rtlCol="0" anchor="ctr"/>
            <a:lstStyle/>
            <a:p>
              <a:pPr algn="ctr" defTabSz="609630">
                <a:lnSpc>
                  <a:spcPts val="2640"/>
                </a:lnSpc>
              </a:pPr>
              <a:endParaRPr sz="1200">
                <a:solidFill>
                  <a:prstClr val="black"/>
                </a:solidFill>
                <a:latin typeface="+mj-lt"/>
              </a:endParaRPr>
            </a:p>
          </p:txBody>
        </p:sp>
      </p:grpSp>
      <p:grpSp>
        <p:nvGrpSpPr>
          <p:cNvPr id="48" name="Group 48"/>
          <p:cNvGrpSpPr/>
          <p:nvPr/>
        </p:nvGrpSpPr>
        <p:grpSpPr>
          <a:xfrm>
            <a:off x="548640" y="2689053"/>
            <a:ext cx="530352" cy="1610028"/>
            <a:chOff x="0" y="0"/>
            <a:chExt cx="1060704" cy="3220057"/>
          </a:xfrm>
        </p:grpSpPr>
        <p:sp>
          <p:nvSpPr>
            <p:cNvPr id="49" name="Freeform 49"/>
            <p:cNvSpPr/>
            <p:nvPr/>
          </p:nvSpPr>
          <p:spPr>
            <a:xfrm>
              <a:off x="0" y="0"/>
              <a:ext cx="1060704" cy="3220057"/>
            </a:xfrm>
            <a:custGeom>
              <a:avLst/>
              <a:gdLst/>
              <a:ahLst/>
              <a:cxnLst/>
              <a:rect l="l" t="t" r="r" b="b"/>
              <a:pathLst>
                <a:path w="1060704" h="3220057">
                  <a:moveTo>
                    <a:pt x="0" y="0"/>
                  </a:moveTo>
                  <a:lnTo>
                    <a:pt x="1060704" y="0"/>
                  </a:lnTo>
                  <a:lnTo>
                    <a:pt x="1060704" y="3220057"/>
                  </a:lnTo>
                  <a:lnTo>
                    <a:pt x="0" y="3220057"/>
                  </a:lnTo>
                  <a:close/>
                </a:path>
              </a:pathLst>
            </a:custGeom>
            <a:blipFill>
              <a:blip r:embed="rId3">
                <a:alphaModFix amt="0"/>
              </a:blip>
              <a:stretch>
                <a:fillRect l="-78303" r="-78303" b="67059"/>
              </a:stretch>
            </a:blipFill>
          </p:spPr>
          <p:txBody>
            <a:bodyPr/>
            <a:lstStyle/>
            <a:p>
              <a:pPr defTabSz="609630"/>
              <a:endParaRPr lang="en-US" sz="1200">
                <a:solidFill>
                  <a:prstClr val="black"/>
                </a:solidFill>
                <a:latin typeface="+mj-lt"/>
              </a:endParaRPr>
            </a:p>
          </p:txBody>
        </p:sp>
        <p:sp>
          <p:nvSpPr>
            <p:cNvPr id="50" name="TextBox 50"/>
            <p:cNvSpPr txBox="1"/>
            <p:nvPr/>
          </p:nvSpPr>
          <p:spPr>
            <a:xfrm>
              <a:off x="0" y="-9525"/>
              <a:ext cx="1060704" cy="3229582"/>
            </a:xfrm>
            <a:prstGeom prst="rect">
              <a:avLst/>
            </a:prstGeom>
          </p:spPr>
          <p:txBody>
            <a:bodyPr lIns="0" tIns="0" rIns="0" bIns="0" rtlCol="0" anchor="ctr"/>
            <a:lstStyle/>
            <a:p>
              <a:pPr algn="ctr" defTabSz="609630">
                <a:lnSpc>
                  <a:spcPts val="2640"/>
                </a:lnSpc>
              </a:pPr>
              <a:r>
                <a:rPr lang="en-US" sz="2200" b="1">
                  <a:solidFill>
                    <a:srgbClr val="FFFFFF"/>
                  </a:solidFill>
                  <a:latin typeface="+mj-lt"/>
                  <a:ea typeface="Cambria Bold"/>
                  <a:cs typeface="Cambria Bold"/>
                  <a:sym typeface="Cambria Bold"/>
                </a:rPr>
                <a:t>2</a:t>
              </a:r>
            </a:p>
          </p:txBody>
        </p:sp>
      </p:grpSp>
      <p:grpSp>
        <p:nvGrpSpPr>
          <p:cNvPr id="51" name="Group 51"/>
          <p:cNvGrpSpPr/>
          <p:nvPr/>
        </p:nvGrpSpPr>
        <p:grpSpPr>
          <a:xfrm>
            <a:off x="548640" y="4000044"/>
            <a:ext cx="530352" cy="1610028"/>
            <a:chOff x="0" y="0"/>
            <a:chExt cx="1060704" cy="3220057"/>
          </a:xfrm>
        </p:grpSpPr>
        <p:sp>
          <p:nvSpPr>
            <p:cNvPr id="52" name="Freeform 52"/>
            <p:cNvSpPr/>
            <p:nvPr/>
          </p:nvSpPr>
          <p:spPr>
            <a:xfrm>
              <a:off x="0" y="0"/>
              <a:ext cx="1060704" cy="3220057"/>
            </a:xfrm>
            <a:custGeom>
              <a:avLst/>
              <a:gdLst/>
              <a:ahLst/>
              <a:cxnLst/>
              <a:rect l="l" t="t" r="r" b="b"/>
              <a:pathLst>
                <a:path w="1060704" h="3220057">
                  <a:moveTo>
                    <a:pt x="0" y="0"/>
                  </a:moveTo>
                  <a:lnTo>
                    <a:pt x="1060704" y="0"/>
                  </a:lnTo>
                  <a:lnTo>
                    <a:pt x="1060704" y="3220057"/>
                  </a:lnTo>
                  <a:lnTo>
                    <a:pt x="0" y="3220057"/>
                  </a:lnTo>
                  <a:close/>
                </a:path>
              </a:pathLst>
            </a:custGeom>
            <a:blipFill>
              <a:blip r:embed="rId3">
                <a:alphaModFix amt="0"/>
              </a:blip>
              <a:stretch>
                <a:fillRect l="-78303" r="-78303" b="67059"/>
              </a:stretch>
            </a:blipFill>
          </p:spPr>
          <p:txBody>
            <a:bodyPr/>
            <a:lstStyle/>
            <a:p>
              <a:pPr defTabSz="609630"/>
              <a:endParaRPr lang="en-US" sz="1200">
                <a:solidFill>
                  <a:prstClr val="black"/>
                </a:solidFill>
                <a:latin typeface="+mj-lt"/>
              </a:endParaRPr>
            </a:p>
          </p:txBody>
        </p:sp>
        <p:sp>
          <p:nvSpPr>
            <p:cNvPr id="53" name="TextBox 53"/>
            <p:cNvSpPr txBox="1"/>
            <p:nvPr/>
          </p:nvSpPr>
          <p:spPr>
            <a:xfrm>
              <a:off x="0" y="-9525"/>
              <a:ext cx="1060704" cy="3229582"/>
            </a:xfrm>
            <a:prstGeom prst="rect">
              <a:avLst/>
            </a:prstGeom>
          </p:spPr>
          <p:txBody>
            <a:bodyPr lIns="0" tIns="0" rIns="0" bIns="0" rtlCol="0" anchor="ctr"/>
            <a:lstStyle/>
            <a:p>
              <a:pPr algn="ctr" defTabSz="609630">
                <a:lnSpc>
                  <a:spcPts val="2640"/>
                </a:lnSpc>
              </a:pPr>
              <a:r>
                <a:rPr lang="en-US" sz="2200" b="1">
                  <a:solidFill>
                    <a:srgbClr val="FFFFFF"/>
                  </a:solidFill>
                  <a:latin typeface="+mj-lt"/>
                  <a:ea typeface="Cambria Bold"/>
                  <a:cs typeface="Cambria Bold"/>
                  <a:sym typeface="Cambria Bold"/>
                </a:rPr>
                <a:t>3</a:t>
              </a:r>
            </a:p>
          </p:txBody>
        </p:sp>
      </p:grpSp>
      <p:sp>
        <p:nvSpPr>
          <p:cNvPr id="54" name="Freeform 54"/>
          <p:cNvSpPr/>
          <p:nvPr/>
        </p:nvSpPr>
        <p:spPr>
          <a:xfrm>
            <a:off x="7211778" y="1961876"/>
            <a:ext cx="4401102" cy="3300827"/>
          </a:xfrm>
          <a:custGeom>
            <a:avLst/>
            <a:gdLst/>
            <a:ahLst/>
            <a:cxnLst/>
            <a:rect l="l" t="t" r="r" b="b"/>
            <a:pathLst>
              <a:path w="6601653" h="4951240">
                <a:moveTo>
                  <a:pt x="0" y="0"/>
                </a:moveTo>
                <a:lnTo>
                  <a:pt x="6601653" y="0"/>
                </a:lnTo>
                <a:lnTo>
                  <a:pt x="6601653" y="4951240"/>
                </a:lnTo>
                <a:lnTo>
                  <a:pt x="0" y="4951240"/>
                </a:lnTo>
                <a:lnTo>
                  <a:pt x="0" y="0"/>
                </a:lnTo>
                <a:close/>
              </a:path>
            </a:pathLst>
          </a:custGeom>
          <a:blipFill>
            <a:blip r:embed="rId4"/>
            <a:stretch>
              <a:fillRect/>
            </a:stretch>
          </a:blipFill>
          <a:ln w="38100" cap="sq">
            <a:solidFill>
              <a:srgbClr val="000000"/>
            </a:solidFill>
            <a:prstDash val="solid"/>
            <a:miter/>
          </a:ln>
        </p:spPr>
        <p:txBody>
          <a:bodyPr/>
          <a:lstStyle/>
          <a:p>
            <a:pPr defTabSz="609630"/>
            <a:endParaRPr lang="en-US" sz="1200">
              <a:solidFill>
                <a:prstClr val="black"/>
              </a:solidFill>
              <a:latin typeface="+mj-lt"/>
            </a:endParaRPr>
          </a:p>
        </p:txBody>
      </p:sp>
    </p:spTree>
    <p:extLst>
      <p:ext uri="{BB962C8B-B14F-4D97-AF65-F5344CB8AC3E}">
        <p14:creationId xmlns:p14="http://schemas.microsoft.com/office/powerpoint/2010/main" val="19962655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B3B22"/>
        </a:solidFill>
        <a:effectLst/>
      </p:bgPr>
    </p:bg>
    <p:spTree>
      <p:nvGrpSpPr>
        <p:cNvPr id="1" name=""/>
        <p:cNvGrpSpPr/>
        <p:nvPr/>
      </p:nvGrpSpPr>
      <p:grpSpPr>
        <a:xfrm>
          <a:off x="0" y="0"/>
          <a:ext cx="0" cy="0"/>
          <a:chOff x="0" y="0"/>
          <a:chExt cx="0" cy="0"/>
        </a:xfrm>
      </p:grpSpPr>
      <p:grpSp>
        <p:nvGrpSpPr>
          <p:cNvPr id="2" name="Group 2"/>
          <p:cNvGrpSpPr/>
          <p:nvPr/>
        </p:nvGrpSpPr>
        <p:grpSpPr>
          <a:xfrm>
            <a:off x="10271760" y="5366387"/>
            <a:ext cx="3840480" cy="3840480"/>
            <a:chOff x="0" y="0"/>
            <a:chExt cx="7680960" cy="7680960"/>
          </a:xfrm>
        </p:grpSpPr>
        <p:sp>
          <p:nvSpPr>
            <p:cNvPr id="3" name="Freeform 3"/>
            <p:cNvSpPr/>
            <p:nvPr/>
          </p:nvSpPr>
          <p:spPr>
            <a:xfrm>
              <a:off x="0" y="0"/>
              <a:ext cx="7680960" cy="7680960"/>
            </a:xfrm>
            <a:custGeom>
              <a:avLst/>
              <a:gdLst/>
              <a:ahLst/>
              <a:cxnLst/>
              <a:rect l="l" t="t" r="r" b="b"/>
              <a:pathLst>
                <a:path w="7680960" h="7680960">
                  <a:moveTo>
                    <a:pt x="0" y="3840480"/>
                  </a:moveTo>
                  <a:cubicBezTo>
                    <a:pt x="0" y="1719453"/>
                    <a:pt x="1719453" y="0"/>
                    <a:pt x="3840480" y="0"/>
                  </a:cubicBezTo>
                  <a:cubicBezTo>
                    <a:pt x="5961507" y="0"/>
                    <a:pt x="7680960" y="1719453"/>
                    <a:pt x="7680960" y="3840480"/>
                  </a:cubicBezTo>
                  <a:cubicBezTo>
                    <a:pt x="7680960" y="5961507"/>
                    <a:pt x="5961507" y="7680960"/>
                    <a:pt x="3840480" y="7680960"/>
                  </a:cubicBezTo>
                  <a:cubicBezTo>
                    <a:pt x="1719453" y="7680960"/>
                    <a:pt x="0" y="5961507"/>
                    <a:pt x="0" y="3840480"/>
                  </a:cubicBezTo>
                  <a:close/>
                </a:path>
              </a:pathLst>
            </a:custGeom>
            <a:solidFill>
              <a:srgbClr val="5A1959"/>
            </a:solidFill>
          </p:spPr>
          <p:txBody>
            <a:bodyPr/>
            <a:lstStyle/>
            <a:p>
              <a:pPr defTabSz="609630"/>
              <a:endParaRPr lang="en-US" sz="1200">
                <a:solidFill>
                  <a:prstClr val="black"/>
                </a:solidFill>
              </a:endParaRPr>
            </a:p>
          </p:txBody>
        </p:sp>
      </p:grpSp>
      <p:grpSp>
        <p:nvGrpSpPr>
          <p:cNvPr id="4" name="Group 4"/>
          <p:cNvGrpSpPr/>
          <p:nvPr/>
        </p:nvGrpSpPr>
        <p:grpSpPr>
          <a:xfrm>
            <a:off x="594360" y="384048"/>
            <a:ext cx="7315200" cy="403381"/>
            <a:chOff x="0" y="0"/>
            <a:chExt cx="14630400" cy="806762"/>
          </a:xfrm>
        </p:grpSpPr>
        <p:sp>
          <p:nvSpPr>
            <p:cNvPr id="5" name="Freeform 5"/>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3686" b="-293025"/>
              </a:stretch>
            </a:blipFill>
          </p:spPr>
          <p:txBody>
            <a:bodyPr/>
            <a:lstStyle/>
            <a:p>
              <a:pPr defTabSz="609630"/>
              <a:endParaRPr lang="en-US" sz="1200">
                <a:solidFill>
                  <a:prstClr val="black"/>
                </a:solidFill>
              </a:endParaRPr>
            </a:p>
          </p:txBody>
        </p:sp>
        <p:sp>
          <p:nvSpPr>
            <p:cNvPr id="6" name="TextBox 6"/>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8FD9B4"/>
                  </a:solidFill>
                  <a:ea typeface="Calibri (MS) Bold"/>
                  <a:cs typeface="Calibri (MS) Bold"/>
                  <a:sym typeface="Calibri (MS) Bold"/>
                </a:rPr>
                <a:t>FOR SPONSORS</a:t>
              </a:r>
            </a:p>
          </p:txBody>
        </p:sp>
      </p:grpSp>
      <p:sp>
        <p:nvSpPr>
          <p:cNvPr id="7" name="TextBox 7"/>
          <p:cNvSpPr txBox="1"/>
          <p:nvPr/>
        </p:nvSpPr>
        <p:spPr>
          <a:xfrm>
            <a:off x="609600" y="714248"/>
            <a:ext cx="10485120" cy="551433"/>
          </a:xfrm>
          <a:prstGeom prst="rect">
            <a:avLst/>
          </a:prstGeom>
        </p:spPr>
        <p:txBody>
          <a:bodyPr lIns="0" tIns="0" rIns="0" bIns="0" rtlCol="0" anchor="t">
            <a:spAutoFit/>
          </a:bodyPr>
          <a:lstStyle/>
          <a:p>
            <a:pPr defTabSz="609630">
              <a:lnSpc>
                <a:spcPts val="4320"/>
              </a:lnSpc>
            </a:pPr>
            <a:r>
              <a:rPr lang="en-US" sz="3600" b="1">
                <a:solidFill>
                  <a:srgbClr val="FFFFFF"/>
                </a:solidFill>
                <a:ea typeface="Cambria Bold"/>
                <a:cs typeface="Cambria Bold"/>
                <a:sym typeface="Cambria Bold"/>
              </a:rPr>
              <a:t>De-risking development beyond the science</a:t>
            </a:r>
          </a:p>
        </p:txBody>
      </p:sp>
      <p:grpSp>
        <p:nvGrpSpPr>
          <p:cNvPr id="8" name="Group 8"/>
          <p:cNvGrpSpPr/>
          <p:nvPr/>
        </p:nvGrpSpPr>
        <p:grpSpPr>
          <a:xfrm>
            <a:off x="548640" y="1719402"/>
            <a:ext cx="11091672" cy="1299997"/>
            <a:chOff x="0" y="0"/>
            <a:chExt cx="22183344" cy="2599995"/>
          </a:xfrm>
        </p:grpSpPr>
        <p:sp>
          <p:nvSpPr>
            <p:cNvPr id="9" name="Freeform 9"/>
            <p:cNvSpPr/>
            <p:nvPr/>
          </p:nvSpPr>
          <p:spPr>
            <a:xfrm>
              <a:off x="0" y="0"/>
              <a:ext cx="22183344" cy="2599944"/>
            </a:xfrm>
            <a:custGeom>
              <a:avLst/>
              <a:gdLst/>
              <a:ahLst/>
              <a:cxnLst/>
              <a:rect l="l" t="t" r="r" b="b"/>
              <a:pathLst>
                <a:path w="22183344" h="2599944">
                  <a:moveTo>
                    <a:pt x="0" y="154051"/>
                  </a:moveTo>
                  <a:cubicBezTo>
                    <a:pt x="0" y="68961"/>
                    <a:pt x="68961" y="0"/>
                    <a:pt x="154051" y="0"/>
                  </a:cubicBezTo>
                  <a:lnTo>
                    <a:pt x="22029293" y="0"/>
                  </a:lnTo>
                  <a:cubicBezTo>
                    <a:pt x="22114382" y="0"/>
                    <a:pt x="22183344" y="68961"/>
                    <a:pt x="22183344" y="154051"/>
                  </a:cubicBezTo>
                  <a:lnTo>
                    <a:pt x="22183344" y="2445893"/>
                  </a:lnTo>
                  <a:cubicBezTo>
                    <a:pt x="22183344" y="2530983"/>
                    <a:pt x="22114382" y="2599944"/>
                    <a:pt x="22029293" y="2599944"/>
                  </a:cubicBezTo>
                  <a:lnTo>
                    <a:pt x="154051" y="2599944"/>
                  </a:lnTo>
                  <a:cubicBezTo>
                    <a:pt x="68961" y="2599944"/>
                    <a:pt x="0" y="2530983"/>
                    <a:pt x="0" y="2445893"/>
                  </a:cubicBezTo>
                  <a:close/>
                </a:path>
              </a:pathLst>
            </a:custGeom>
            <a:solidFill>
              <a:srgbClr val="0F4A2C"/>
            </a:solidFill>
          </p:spPr>
          <p:txBody>
            <a:bodyPr/>
            <a:lstStyle/>
            <a:p>
              <a:pPr defTabSz="609630"/>
              <a:endParaRPr lang="en-US" sz="1200">
                <a:solidFill>
                  <a:prstClr val="black"/>
                </a:solidFill>
              </a:endParaRPr>
            </a:p>
          </p:txBody>
        </p:sp>
      </p:grpSp>
      <p:grpSp>
        <p:nvGrpSpPr>
          <p:cNvPr id="10" name="Group 10"/>
          <p:cNvGrpSpPr/>
          <p:nvPr/>
        </p:nvGrpSpPr>
        <p:grpSpPr>
          <a:xfrm>
            <a:off x="548640" y="1719402"/>
            <a:ext cx="91440" cy="1299997"/>
            <a:chOff x="0" y="0"/>
            <a:chExt cx="182880" cy="2599995"/>
          </a:xfrm>
        </p:grpSpPr>
        <p:sp>
          <p:nvSpPr>
            <p:cNvPr id="11" name="Freeform 11"/>
            <p:cNvSpPr/>
            <p:nvPr/>
          </p:nvSpPr>
          <p:spPr>
            <a:xfrm>
              <a:off x="0" y="0"/>
              <a:ext cx="182880" cy="2599944"/>
            </a:xfrm>
            <a:custGeom>
              <a:avLst/>
              <a:gdLst/>
              <a:ahLst/>
              <a:cxnLst/>
              <a:rect l="l" t="t" r="r" b="b"/>
              <a:pathLst>
                <a:path w="182880" h="2599944">
                  <a:moveTo>
                    <a:pt x="0" y="0"/>
                  </a:moveTo>
                  <a:lnTo>
                    <a:pt x="182880" y="0"/>
                  </a:lnTo>
                  <a:lnTo>
                    <a:pt x="182880" y="2599944"/>
                  </a:lnTo>
                  <a:lnTo>
                    <a:pt x="0" y="2599944"/>
                  </a:lnTo>
                  <a:close/>
                </a:path>
              </a:pathLst>
            </a:custGeom>
            <a:solidFill>
              <a:srgbClr val="FFFFFF"/>
            </a:solidFill>
          </p:spPr>
          <p:txBody>
            <a:bodyPr/>
            <a:lstStyle/>
            <a:p>
              <a:pPr defTabSz="609630"/>
              <a:endParaRPr lang="en-US" sz="1200">
                <a:solidFill>
                  <a:prstClr val="black"/>
                </a:solidFill>
              </a:endParaRPr>
            </a:p>
          </p:txBody>
        </p:sp>
      </p:grpSp>
      <p:grpSp>
        <p:nvGrpSpPr>
          <p:cNvPr id="12" name="Group 12"/>
          <p:cNvGrpSpPr/>
          <p:nvPr/>
        </p:nvGrpSpPr>
        <p:grpSpPr>
          <a:xfrm>
            <a:off x="914400" y="1847418"/>
            <a:ext cx="3749040" cy="999998"/>
            <a:chOff x="0" y="0"/>
            <a:chExt cx="7498080" cy="1999996"/>
          </a:xfrm>
        </p:grpSpPr>
        <p:sp>
          <p:nvSpPr>
            <p:cNvPr id="13" name="Freeform 13"/>
            <p:cNvSpPr/>
            <p:nvPr/>
          </p:nvSpPr>
          <p:spPr>
            <a:xfrm>
              <a:off x="0" y="0"/>
              <a:ext cx="7498080" cy="2000000"/>
            </a:xfrm>
            <a:custGeom>
              <a:avLst/>
              <a:gdLst/>
              <a:ahLst/>
              <a:cxnLst/>
              <a:rect l="l" t="t" r="r" b="b"/>
              <a:pathLst>
                <a:path w="7498080" h="2000000">
                  <a:moveTo>
                    <a:pt x="0" y="0"/>
                  </a:moveTo>
                  <a:lnTo>
                    <a:pt x="7498080" y="0"/>
                  </a:lnTo>
                  <a:lnTo>
                    <a:pt x="7498080" y="2000000"/>
                  </a:lnTo>
                  <a:lnTo>
                    <a:pt x="0" y="2000000"/>
                  </a:lnTo>
                  <a:close/>
                </a:path>
              </a:pathLst>
            </a:custGeom>
            <a:blipFill>
              <a:blip r:embed="rId3">
                <a:alphaModFix amt="0"/>
              </a:blip>
              <a:stretch>
                <a:fillRect t="-23050" b="-23050"/>
              </a:stretch>
            </a:blipFill>
          </p:spPr>
          <p:txBody>
            <a:bodyPr/>
            <a:lstStyle/>
            <a:p>
              <a:pPr defTabSz="609630"/>
              <a:endParaRPr lang="en-US" sz="1200">
                <a:solidFill>
                  <a:prstClr val="black"/>
                </a:solidFill>
              </a:endParaRPr>
            </a:p>
          </p:txBody>
        </p:sp>
        <p:sp>
          <p:nvSpPr>
            <p:cNvPr id="14" name="TextBox 14"/>
            <p:cNvSpPr txBox="1"/>
            <p:nvPr/>
          </p:nvSpPr>
          <p:spPr>
            <a:xfrm>
              <a:off x="0" y="0"/>
              <a:ext cx="7498080" cy="1999996"/>
            </a:xfrm>
            <a:prstGeom prst="rect">
              <a:avLst/>
            </a:prstGeom>
          </p:spPr>
          <p:txBody>
            <a:bodyPr lIns="0" tIns="0" rIns="0" bIns="0" rtlCol="0" anchor="ctr"/>
            <a:lstStyle/>
            <a:p>
              <a:pPr defTabSz="609630">
                <a:lnSpc>
                  <a:spcPts val="3120"/>
                </a:lnSpc>
              </a:pPr>
              <a:r>
                <a:rPr lang="en-US" sz="2600" b="1">
                  <a:solidFill>
                    <a:srgbClr val="FFFFFF"/>
                  </a:solidFill>
                  <a:ea typeface="Cambria Bold"/>
                  <a:cs typeface="Cambria Bold"/>
                  <a:sym typeface="Cambria Bold"/>
                </a:rPr>
                <a:t>Faster feasibility &amp; recruitment</a:t>
              </a:r>
            </a:p>
          </p:txBody>
        </p:sp>
      </p:grpSp>
      <p:grpSp>
        <p:nvGrpSpPr>
          <p:cNvPr id="15" name="Group 15"/>
          <p:cNvGrpSpPr/>
          <p:nvPr/>
        </p:nvGrpSpPr>
        <p:grpSpPr>
          <a:xfrm>
            <a:off x="4846320" y="1847418"/>
            <a:ext cx="6583680" cy="999998"/>
            <a:chOff x="0" y="0"/>
            <a:chExt cx="13167360" cy="1999996"/>
          </a:xfrm>
        </p:grpSpPr>
        <p:sp>
          <p:nvSpPr>
            <p:cNvPr id="16" name="Freeform 16"/>
            <p:cNvSpPr/>
            <p:nvPr/>
          </p:nvSpPr>
          <p:spPr>
            <a:xfrm>
              <a:off x="0" y="0"/>
              <a:ext cx="13167361" cy="2000000"/>
            </a:xfrm>
            <a:custGeom>
              <a:avLst/>
              <a:gdLst/>
              <a:ahLst/>
              <a:cxnLst/>
              <a:rect l="l" t="t" r="r" b="b"/>
              <a:pathLst>
                <a:path w="13167361" h="2000000">
                  <a:moveTo>
                    <a:pt x="0" y="0"/>
                  </a:moveTo>
                  <a:lnTo>
                    <a:pt x="13167361" y="0"/>
                  </a:lnTo>
                  <a:lnTo>
                    <a:pt x="13167361" y="2000000"/>
                  </a:lnTo>
                  <a:lnTo>
                    <a:pt x="0" y="2000000"/>
                  </a:lnTo>
                  <a:close/>
                </a:path>
              </a:pathLst>
            </a:custGeom>
            <a:blipFill>
              <a:blip r:embed="rId3">
                <a:alphaModFix amt="0"/>
              </a:blip>
              <a:stretch>
                <a:fillRect t="-78283" b="-78283"/>
              </a:stretch>
            </a:blipFill>
          </p:spPr>
          <p:txBody>
            <a:bodyPr/>
            <a:lstStyle/>
            <a:p>
              <a:pPr defTabSz="609630"/>
              <a:endParaRPr lang="en-US" sz="1200">
                <a:solidFill>
                  <a:prstClr val="black"/>
                </a:solidFill>
              </a:endParaRPr>
            </a:p>
          </p:txBody>
        </p:sp>
        <p:sp>
          <p:nvSpPr>
            <p:cNvPr id="17" name="TextBox 17"/>
            <p:cNvSpPr txBox="1"/>
            <p:nvPr/>
          </p:nvSpPr>
          <p:spPr>
            <a:xfrm>
              <a:off x="0" y="-142875"/>
              <a:ext cx="13167360" cy="2142871"/>
            </a:xfrm>
            <a:prstGeom prst="rect">
              <a:avLst/>
            </a:prstGeom>
          </p:spPr>
          <p:txBody>
            <a:bodyPr lIns="0" tIns="0" rIns="0" bIns="0" rtlCol="0" anchor="ctr"/>
            <a:lstStyle/>
            <a:p>
              <a:pPr defTabSz="609630">
                <a:lnSpc>
                  <a:spcPts val="3168"/>
                </a:lnSpc>
              </a:pPr>
              <a:r>
                <a:rPr lang="en-US" sz="2200">
                  <a:solidFill>
                    <a:srgbClr val="C7E3D3"/>
                  </a:solidFill>
                  <a:ea typeface="Calibri (MS)"/>
                  <a:cs typeface="Calibri (MS)"/>
                  <a:sym typeface="Calibri (MS)"/>
                </a:rPr>
                <a:t>Through a characterised, reachable global patient population, not a cold start.</a:t>
              </a:r>
            </a:p>
          </p:txBody>
        </p:sp>
      </p:grpSp>
      <p:grpSp>
        <p:nvGrpSpPr>
          <p:cNvPr id="18" name="Group 18"/>
          <p:cNvGrpSpPr/>
          <p:nvPr/>
        </p:nvGrpSpPr>
        <p:grpSpPr>
          <a:xfrm>
            <a:off x="548640" y="3201721"/>
            <a:ext cx="11091672" cy="1299997"/>
            <a:chOff x="0" y="0"/>
            <a:chExt cx="22183344" cy="2599995"/>
          </a:xfrm>
        </p:grpSpPr>
        <p:sp>
          <p:nvSpPr>
            <p:cNvPr id="19" name="Freeform 19"/>
            <p:cNvSpPr/>
            <p:nvPr/>
          </p:nvSpPr>
          <p:spPr>
            <a:xfrm>
              <a:off x="0" y="0"/>
              <a:ext cx="22183344" cy="2599944"/>
            </a:xfrm>
            <a:custGeom>
              <a:avLst/>
              <a:gdLst/>
              <a:ahLst/>
              <a:cxnLst/>
              <a:rect l="l" t="t" r="r" b="b"/>
              <a:pathLst>
                <a:path w="22183344" h="2599944">
                  <a:moveTo>
                    <a:pt x="0" y="154051"/>
                  </a:moveTo>
                  <a:cubicBezTo>
                    <a:pt x="0" y="68961"/>
                    <a:pt x="68961" y="0"/>
                    <a:pt x="154051" y="0"/>
                  </a:cubicBezTo>
                  <a:lnTo>
                    <a:pt x="22029293" y="0"/>
                  </a:lnTo>
                  <a:cubicBezTo>
                    <a:pt x="22114382" y="0"/>
                    <a:pt x="22183344" y="68961"/>
                    <a:pt x="22183344" y="154051"/>
                  </a:cubicBezTo>
                  <a:lnTo>
                    <a:pt x="22183344" y="2445893"/>
                  </a:lnTo>
                  <a:cubicBezTo>
                    <a:pt x="22183344" y="2530983"/>
                    <a:pt x="22114382" y="2599944"/>
                    <a:pt x="22029293" y="2599944"/>
                  </a:cubicBezTo>
                  <a:lnTo>
                    <a:pt x="154051" y="2599944"/>
                  </a:lnTo>
                  <a:cubicBezTo>
                    <a:pt x="68961" y="2599944"/>
                    <a:pt x="0" y="2530983"/>
                    <a:pt x="0" y="2445893"/>
                  </a:cubicBezTo>
                  <a:close/>
                </a:path>
              </a:pathLst>
            </a:custGeom>
            <a:solidFill>
              <a:srgbClr val="0F4A2C"/>
            </a:solidFill>
          </p:spPr>
          <p:txBody>
            <a:bodyPr/>
            <a:lstStyle/>
            <a:p>
              <a:pPr defTabSz="609630"/>
              <a:endParaRPr lang="en-US" sz="1200">
                <a:solidFill>
                  <a:prstClr val="black"/>
                </a:solidFill>
              </a:endParaRPr>
            </a:p>
          </p:txBody>
        </p:sp>
      </p:grpSp>
      <p:grpSp>
        <p:nvGrpSpPr>
          <p:cNvPr id="20" name="Group 20"/>
          <p:cNvGrpSpPr/>
          <p:nvPr/>
        </p:nvGrpSpPr>
        <p:grpSpPr>
          <a:xfrm>
            <a:off x="548640" y="3201721"/>
            <a:ext cx="91440" cy="1299997"/>
            <a:chOff x="0" y="0"/>
            <a:chExt cx="182880" cy="2599995"/>
          </a:xfrm>
        </p:grpSpPr>
        <p:sp>
          <p:nvSpPr>
            <p:cNvPr id="21" name="Freeform 21"/>
            <p:cNvSpPr/>
            <p:nvPr/>
          </p:nvSpPr>
          <p:spPr>
            <a:xfrm>
              <a:off x="0" y="0"/>
              <a:ext cx="182880" cy="2599944"/>
            </a:xfrm>
            <a:custGeom>
              <a:avLst/>
              <a:gdLst/>
              <a:ahLst/>
              <a:cxnLst/>
              <a:rect l="l" t="t" r="r" b="b"/>
              <a:pathLst>
                <a:path w="182880" h="2599944">
                  <a:moveTo>
                    <a:pt x="0" y="0"/>
                  </a:moveTo>
                  <a:lnTo>
                    <a:pt x="182880" y="0"/>
                  </a:lnTo>
                  <a:lnTo>
                    <a:pt x="182880" y="2599944"/>
                  </a:lnTo>
                  <a:lnTo>
                    <a:pt x="0" y="2599944"/>
                  </a:lnTo>
                  <a:close/>
                </a:path>
              </a:pathLst>
            </a:custGeom>
            <a:solidFill>
              <a:srgbClr val="FFFFFF"/>
            </a:solidFill>
          </p:spPr>
          <p:txBody>
            <a:bodyPr/>
            <a:lstStyle/>
            <a:p>
              <a:pPr defTabSz="609630"/>
              <a:endParaRPr lang="en-US" sz="1200">
                <a:solidFill>
                  <a:prstClr val="black"/>
                </a:solidFill>
              </a:endParaRPr>
            </a:p>
          </p:txBody>
        </p:sp>
      </p:grpSp>
      <p:grpSp>
        <p:nvGrpSpPr>
          <p:cNvPr id="22" name="Group 22"/>
          <p:cNvGrpSpPr/>
          <p:nvPr/>
        </p:nvGrpSpPr>
        <p:grpSpPr>
          <a:xfrm>
            <a:off x="914400" y="3329737"/>
            <a:ext cx="3749040" cy="999998"/>
            <a:chOff x="0" y="0"/>
            <a:chExt cx="7498080" cy="1999996"/>
          </a:xfrm>
        </p:grpSpPr>
        <p:sp>
          <p:nvSpPr>
            <p:cNvPr id="23" name="Freeform 23"/>
            <p:cNvSpPr/>
            <p:nvPr/>
          </p:nvSpPr>
          <p:spPr>
            <a:xfrm>
              <a:off x="0" y="0"/>
              <a:ext cx="7498080" cy="2000000"/>
            </a:xfrm>
            <a:custGeom>
              <a:avLst/>
              <a:gdLst/>
              <a:ahLst/>
              <a:cxnLst/>
              <a:rect l="l" t="t" r="r" b="b"/>
              <a:pathLst>
                <a:path w="7498080" h="2000000">
                  <a:moveTo>
                    <a:pt x="0" y="0"/>
                  </a:moveTo>
                  <a:lnTo>
                    <a:pt x="7498080" y="0"/>
                  </a:lnTo>
                  <a:lnTo>
                    <a:pt x="7498080" y="2000000"/>
                  </a:lnTo>
                  <a:lnTo>
                    <a:pt x="0" y="2000000"/>
                  </a:lnTo>
                  <a:close/>
                </a:path>
              </a:pathLst>
            </a:custGeom>
            <a:blipFill>
              <a:blip r:embed="rId3">
                <a:alphaModFix amt="0"/>
              </a:blip>
              <a:stretch>
                <a:fillRect t="-23050" b="-23050"/>
              </a:stretch>
            </a:blipFill>
          </p:spPr>
          <p:txBody>
            <a:bodyPr/>
            <a:lstStyle/>
            <a:p>
              <a:pPr defTabSz="609630"/>
              <a:endParaRPr lang="en-US" sz="1200">
                <a:solidFill>
                  <a:prstClr val="black"/>
                </a:solidFill>
              </a:endParaRPr>
            </a:p>
          </p:txBody>
        </p:sp>
        <p:sp>
          <p:nvSpPr>
            <p:cNvPr id="24" name="TextBox 24"/>
            <p:cNvSpPr txBox="1"/>
            <p:nvPr/>
          </p:nvSpPr>
          <p:spPr>
            <a:xfrm>
              <a:off x="0" y="0"/>
              <a:ext cx="7498080" cy="1999996"/>
            </a:xfrm>
            <a:prstGeom prst="rect">
              <a:avLst/>
            </a:prstGeom>
          </p:spPr>
          <p:txBody>
            <a:bodyPr lIns="0" tIns="0" rIns="0" bIns="0" rtlCol="0" anchor="ctr"/>
            <a:lstStyle/>
            <a:p>
              <a:pPr defTabSz="609630">
                <a:lnSpc>
                  <a:spcPts val="3120"/>
                </a:lnSpc>
              </a:pPr>
              <a:r>
                <a:rPr lang="en-US" sz="2600" b="1">
                  <a:solidFill>
                    <a:srgbClr val="FFFFFF"/>
                  </a:solidFill>
                  <a:ea typeface="Cambria Bold"/>
                  <a:cs typeface="Cambria Bold"/>
                  <a:sym typeface="Cambria Bold"/>
                </a:rPr>
                <a:t>Co-created trial materials</a:t>
              </a:r>
            </a:p>
          </p:txBody>
        </p:sp>
      </p:grpSp>
      <p:grpSp>
        <p:nvGrpSpPr>
          <p:cNvPr id="25" name="Group 25"/>
          <p:cNvGrpSpPr/>
          <p:nvPr/>
        </p:nvGrpSpPr>
        <p:grpSpPr>
          <a:xfrm>
            <a:off x="4846320" y="3329737"/>
            <a:ext cx="6583680" cy="999998"/>
            <a:chOff x="0" y="0"/>
            <a:chExt cx="13167360" cy="1999996"/>
          </a:xfrm>
        </p:grpSpPr>
        <p:sp>
          <p:nvSpPr>
            <p:cNvPr id="26" name="Freeform 26"/>
            <p:cNvSpPr/>
            <p:nvPr/>
          </p:nvSpPr>
          <p:spPr>
            <a:xfrm>
              <a:off x="0" y="0"/>
              <a:ext cx="13167361" cy="2000000"/>
            </a:xfrm>
            <a:custGeom>
              <a:avLst/>
              <a:gdLst/>
              <a:ahLst/>
              <a:cxnLst/>
              <a:rect l="l" t="t" r="r" b="b"/>
              <a:pathLst>
                <a:path w="13167361" h="2000000">
                  <a:moveTo>
                    <a:pt x="0" y="0"/>
                  </a:moveTo>
                  <a:lnTo>
                    <a:pt x="13167361" y="0"/>
                  </a:lnTo>
                  <a:lnTo>
                    <a:pt x="13167361" y="2000000"/>
                  </a:lnTo>
                  <a:lnTo>
                    <a:pt x="0" y="2000000"/>
                  </a:lnTo>
                  <a:close/>
                </a:path>
              </a:pathLst>
            </a:custGeom>
            <a:blipFill>
              <a:blip r:embed="rId3">
                <a:alphaModFix amt="0"/>
              </a:blip>
              <a:stretch>
                <a:fillRect t="-78283" b="-78283"/>
              </a:stretch>
            </a:blipFill>
          </p:spPr>
          <p:txBody>
            <a:bodyPr/>
            <a:lstStyle/>
            <a:p>
              <a:pPr defTabSz="609630"/>
              <a:endParaRPr lang="en-US" sz="1200">
                <a:solidFill>
                  <a:prstClr val="black"/>
                </a:solidFill>
              </a:endParaRPr>
            </a:p>
          </p:txBody>
        </p:sp>
        <p:sp>
          <p:nvSpPr>
            <p:cNvPr id="27" name="TextBox 27"/>
            <p:cNvSpPr txBox="1"/>
            <p:nvPr/>
          </p:nvSpPr>
          <p:spPr>
            <a:xfrm>
              <a:off x="0" y="-142875"/>
              <a:ext cx="13167360" cy="2142871"/>
            </a:xfrm>
            <a:prstGeom prst="rect">
              <a:avLst/>
            </a:prstGeom>
          </p:spPr>
          <p:txBody>
            <a:bodyPr lIns="0" tIns="0" rIns="0" bIns="0" rtlCol="0" anchor="ctr"/>
            <a:lstStyle/>
            <a:p>
              <a:pPr defTabSz="609630">
                <a:lnSpc>
                  <a:spcPts val="3168"/>
                </a:lnSpc>
              </a:pPr>
              <a:r>
                <a:rPr lang="en-US" sz="2200">
                  <a:solidFill>
                    <a:srgbClr val="C7E3D3"/>
                  </a:solidFill>
                  <a:ea typeface="Calibri (MS)"/>
                  <a:cs typeface="Calibri (MS)"/>
                  <a:sym typeface="Calibri (MS)"/>
                </a:rPr>
                <a:t>Family- and clinician-informed content that improves trial literacy, consent, and retention.</a:t>
              </a:r>
            </a:p>
          </p:txBody>
        </p:sp>
      </p:grpSp>
      <p:grpSp>
        <p:nvGrpSpPr>
          <p:cNvPr id="28" name="Group 28"/>
          <p:cNvGrpSpPr/>
          <p:nvPr/>
        </p:nvGrpSpPr>
        <p:grpSpPr>
          <a:xfrm>
            <a:off x="548640" y="4685043"/>
            <a:ext cx="11091672" cy="1349997"/>
            <a:chOff x="0" y="0"/>
            <a:chExt cx="22183344" cy="2699995"/>
          </a:xfrm>
        </p:grpSpPr>
        <p:sp>
          <p:nvSpPr>
            <p:cNvPr id="29" name="Freeform 29"/>
            <p:cNvSpPr/>
            <p:nvPr/>
          </p:nvSpPr>
          <p:spPr>
            <a:xfrm>
              <a:off x="0" y="0"/>
              <a:ext cx="22183344" cy="2700020"/>
            </a:xfrm>
            <a:custGeom>
              <a:avLst/>
              <a:gdLst/>
              <a:ahLst/>
              <a:cxnLst/>
              <a:rect l="l" t="t" r="r" b="b"/>
              <a:pathLst>
                <a:path w="22183344" h="2700020">
                  <a:moveTo>
                    <a:pt x="0" y="160020"/>
                  </a:moveTo>
                  <a:cubicBezTo>
                    <a:pt x="0" y="71628"/>
                    <a:pt x="71628" y="0"/>
                    <a:pt x="160020" y="0"/>
                  </a:cubicBezTo>
                  <a:lnTo>
                    <a:pt x="22023324" y="0"/>
                  </a:lnTo>
                  <a:cubicBezTo>
                    <a:pt x="22111715" y="0"/>
                    <a:pt x="22183344" y="71628"/>
                    <a:pt x="22183344" y="160020"/>
                  </a:cubicBezTo>
                  <a:lnTo>
                    <a:pt x="22183344" y="2540000"/>
                  </a:lnTo>
                  <a:cubicBezTo>
                    <a:pt x="22183344" y="2628392"/>
                    <a:pt x="22111715" y="2700020"/>
                    <a:pt x="22023324" y="2700020"/>
                  </a:cubicBezTo>
                  <a:lnTo>
                    <a:pt x="160020" y="2700020"/>
                  </a:lnTo>
                  <a:cubicBezTo>
                    <a:pt x="71628" y="2700020"/>
                    <a:pt x="0" y="2628392"/>
                    <a:pt x="0" y="2540000"/>
                  </a:cubicBezTo>
                  <a:close/>
                </a:path>
              </a:pathLst>
            </a:custGeom>
            <a:solidFill>
              <a:srgbClr val="0F4A2C"/>
            </a:solidFill>
          </p:spPr>
          <p:txBody>
            <a:bodyPr/>
            <a:lstStyle/>
            <a:p>
              <a:pPr defTabSz="609630"/>
              <a:endParaRPr lang="en-US" sz="1200">
                <a:solidFill>
                  <a:prstClr val="black"/>
                </a:solidFill>
              </a:endParaRPr>
            </a:p>
          </p:txBody>
        </p:sp>
      </p:grpSp>
      <p:grpSp>
        <p:nvGrpSpPr>
          <p:cNvPr id="30" name="Group 30"/>
          <p:cNvGrpSpPr/>
          <p:nvPr/>
        </p:nvGrpSpPr>
        <p:grpSpPr>
          <a:xfrm>
            <a:off x="548640" y="4685043"/>
            <a:ext cx="91440" cy="1349997"/>
            <a:chOff x="0" y="0"/>
            <a:chExt cx="182880" cy="2699995"/>
          </a:xfrm>
        </p:grpSpPr>
        <p:sp>
          <p:nvSpPr>
            <p:cNvPr id="31" name="Freeform 31"/>
            <p:cNvSpPr/>
            <p:nvPr/>
          </p:nvSpPr>
          <p:spPr>
            <a:xfrm>
              <a:off x="0" y="0"/>
              <a:ext cx="182880" cy="2700020"/>
            </a:xfrm>
            <a:custGeom>
              <a:avLst/>
              <a:gdLst/>
              <a:ahLst/>
              <a:cxnLst/>
              <a:rect l="l" t="t" r="r" b="b"/>
              <a:pathLst>
                <a:path w="182880" h="2700020">
                  <a:moveTo>
                    <a:pt x="0" y="0"/>
                  </a:moveTo>
                  <a:lnTo>
                    <a:pt x="182880" y="0"/>
                  </a:lnTo>
                  <a:lnTo>
                    <a:pt x="182880" y="2700020"/>
                  </a:lnTo>
                  <a:lnTo>
                    <a:pt x="0" y="2700020"/>
                  </a:lnTo>
                  <a:close/>
                </a:path>
              </a:pathLst>
            </a:custGeom>
            <a:solidFill>
              <a:srgbClr val="FFFFFF"/>
            </a:solidFill>
          </p:spPr>
          <p:txBody>
            <a:bodyPr/>
            <a:lstStyle/>
            <a:p>
              <a:pPr defTabSz="609630"/>
              <a:endParaRPr lang="en-US" sz="1200">
                <a:solidFill>
                  <a:prstClr val="black"/>
                </a:solidFill>
              </a:endParaRPr>
            </a:p>
          </p:txBody>
        </p:sp>
      </p:grpSp>
      <p:grpSp>
        <p:nvGrpSpPr>
          <p:cNvPr id="32" name="Group 32"/>
          <p:cNvGrpSpPr/>
          <p:nvPr/>
        </p:nvGrpSpPr>
        <p:grpSpPr>
          <a:xfrm>
            <a:off x="914400" y="4813059"/>
            <a:ext cx="3749040" cy="999998"/>
            <a:chOff x="0" y="0"/>
            <a:chExt cx="7498080" cy="1999996"/>
          </a:xfrm>
        </p:grpSpPr>
        <p:sp>
          <p:nvSpPr>
            <p:cNvPr id="33" name="Freeform 33"/>
            <p:cNvSpPr/>
            <p:nvPr/>
          </p:nvSpPr>
          <p:spPr>
            <a:xfrm>
              <a:off x="0" y="0"/>
              <a:ext cx="7498080" cy="2000000"/>
            </a:xfrm>
            <a:custGeom>
              <a:avLst/>
              <a:gdLst/>
              <a:ahLst/>
              <a:cxnLst/>
              <a:rect l="l" t="t" r="r" b="b"/>
              <a:pathLst>
                <a:path w="7498080" h="2000000">
                  <a:moveTo>
                    <a:pt x="0" y="0"/>
                  </a:moveTo>
                  <a:lnTo>
                    <a:pt x="7498080" y="0"/>
                  </a:lnTo>
                  <a:lnTo>
                    <a:pt x="7498080" y="2000000"/>
                  </a:lnTo>
                  <a:lnTo>
                    <a:pt x="0" y="2000000"/>
                  </a:lnTo>
                  <a:close/>
                </a:path>
              </a:pathLst>
            </a:custGeom>
            <a:blipFill>
              <a:blip r:embed="rId3">
                <a:alphaModFix amt="0"/>
              </a:blip>
              <a:stretch>
                <a:fillRect t="-23050" b="-23050"/>
              </a:stretch>
            </a:blipFill>
          </p:spPr>
          <p:txBody>
            <a:bodyPr/>
            <a:lstStyle/>
            <a:p>
              <a:pPr defTabSz="609630"/>
              <a:endParaRPr lang="en-US" sz="1200">
                <a:solidFill>
                  <a:prstClr val="black"/>
                </a:solidFill>
              </a:endParaRPr>
            </a:p>
          </p:txBody>
        </p:sp>
        <p:sp>
          <p:nvSpPr>
            <p:cNvPr id="34" name="TextBox 34"/>
            <p:cNvSpPr txBox="1"/>
            <p:nvPr/>
          </p:nvSpPr>
          <p:spPr>
            <a:xfrm>
              <a:off x="0" y="0"/>
              <a:ext cx="7498080" cy="1999996"/>
            </a:xfrm>
            <a:prstGeom prst="rect">
              <a:avLst/>
            </a:prstGeom>
          </p:spPr>
          <p:txBody>
            <a:bodyPr lIns="0" tIns="0" rIns="0" bIns="0" rtlCol="0" anchor="ctr"/>
            <a:lstStyle/>
            <a:p>
              <a:pPr defTabSz="609630">
                <a:lnSpc>
                  <a:spcPts val="3120"/>
                </a:lnSpc>
              </a:pPr>
              <a:r>
                <a:rPr lang="en-US" sz="2600" b="1">
                  <a:solidFill>
                    <a:srgbClr val="FFFFFF"/>
                  </a:solidFill>
                  <a:ea typeface="Cambria Bold"/>
                  <a:cs typeface="Cambria Bold"/>
                  <a:sym typeface="Cambria Bold"/>
                </a:rPr>
                <a:t>Early insight into what matters</a:t>
              </a:r>
            </a:p>
          </p:txBody>
        </p:sp>
      </p:grpSp>
      <p:grpSp>
        <p:nvGrpSpPr>
          <p:cNvPr id="35" name="Group 35"/>
          <p:cNvGrpSpPr/>
          <p:nvPr/>
        </p:nvGrpSpPr>
        <p:grpSpPr>
          <a:xfrm>
            <a:off x="4846320" y="4793542"/>
            <a:ext cx="6583680" cy="1241498"/>
            <a:chOff x="0" y="0"/>
            <a:chExt cx="13167360" cy="2482997"/>
          </a:xfrm>
        </p:grpSpPr>
        <p:sp>
          <p:nvSpPr>
            <p:cNvPr id="36" name="Freeform 36"/>
            <p:cNvSpPr/>
            <p:nvPr/>
          </p:nvSpPr>
          <p:spPr>
            <a:xfrm>
              <a:off x="0" y="0"/>
              <a:ext cx="13167361" cy="2483001"/>
            </a:xfrm>
            <a:custGeom>
              <a:avLst/>
              <a:gdLst/>
              <a:ahLst/>
              <a:cxnLst/>
              <a:rect l="l" t="t" r="r" b="b"/>
              <a:pathLst>
                <a:path w="13167361" h="2483001">
                  <a:moveTo>
                    <a:pt x="0" y="0"/>
                  </a:moveTo>
                  <a:lnTo>
                    <a:pt x="13167361" y="0"/>
                  </a:lnTo>
                  <a:lnTo>
                    <a:pt x="13167361" y="2483001"/>
                  </a:lnTo>
                  <a:lnTo>
                    <a:pt x="0" y="2483001"/>
                  </a:lnTo>
                  <a:close/>
                </a:path>
              </a:pathLst>
            </a:custGeom>
            <a:blipFill>
              <a:blip r:embed="rId3">
                <a:alphaModFix amt="0"/>
              </a:blip>
              <a:stretch>
                <a:fillRect t="-63055" b="-43602"/>
              </a:stretch>
            </a:blipFill>
          </p:spPr>
          <p:txBody>
            <a:bodyPr/>
            <a:lstStyle/>
            <a:p>
              <a:pPr defTabSz="609630"/>
              <a:endParaRPr lang="en-US" sz="1200">
                <a:solidFill>
                  <a:prstClr val="black"/>
                </a:solidFill>
              </a:endParaRPr>
            </a:p>
          </p:txBody>
        </p:sp>
        <p:sp>
          <p:nvSpPr>
            <p:cNvPr id="37" name="TextBox 37"/>
            <p:cNvSpPr txBox="1"/>
            <p:nvPr/>
          </p:nvSpPr>
          <p:spPr>
            <a:xfrm>
              <a:off x="0" y="-142875"/>
              <a:ext cx="13167360" cy="2625872"/>
            </a:xfrm>
            <a:prstGeom prst="rect">
              <a:avLst/>
            </a:prstGeom>
          </p:spPr>
          <p:txBody>
            <a:bodyPr lIns="0" tIns="0" rIns="0" bIns="0" rtlCol="0" anchor="ctr"/>
            <a:lstStyle/>
            <a:p>
              <a:pPr defTabSz="609630">
                <a:lnSpc>
                  <a:spcPts val="3168"/>
                </a:lnSpc>
              </a:pPr>
              <a:r>
                <a:rPr lang="en-US" sz="2200">
                  <a:solidFill>
                    <a:srgbClr val="C7E3D3"/>
                  </a:solidFill>
                  <a:ea typeface="Calibri (MS)"/>
                  <a:cs typeface="Calibri (MS)"/>
                  <a:sym typeface="Calibri (MS)"/>
                </a:rPr>
                <a:t>Direct patient perspective on daily burden and quality of life — plus which PRO and biomarker endpoints are already validated.</a:t>
              </a:r>
            </a:p>
          </p:txBody>
        </p:sp>
      </p:grpSp>
      <p:grpSp>
        <p:nvGrpSpPr>
          <p:cNvPr id="38" name="Group 38"/>
          <p:cNvGrpSpPr/>
          <p:nvPr/>
        </p:nvGrpSpPr>
        <p:grpSpPr>
          <a:xfrm>
            <a:off x="457200" y="6519672"/>
            <a:ext cx="7315200" cy="274320"/>
            <a:chOff x="0" y="0"/>
            <a:chExt cx="14630400" cy="548640"/>
          </a:xfrm>
        </p:grpSpPr>
        <p:sp>
          <p:nvSpPr>
            <p:cNvPr id="39" name="Freeform 39"/>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endParaRPr>
            </a:p>
          </p:txBody>
        </p:sp>
        <p:sp>
          <p:nvSpPr>
            <p:cNvPr id="40" name="TextBox 40"/>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CFE3D6"/>
                  </a:solidFill>
                  <a:ea typeface="Calibri (MS)"/>
                  <a:cs typeface="Calibri (MS)"/>
                  <a:sym typeface="Calibri (MS)"/>
                </a:rPr>
                <a:t>Sophie's Hope Foundation  •  cureGSD1b</a:t>
              </a:r>
            </a:p>
          </p:txBody>
        </p:sp>
      </p:grpSp>
      <p:grpSp>
        <p:nvGrpSpPr>
          <p:cNvPr id="41" name="Group 41"/>
          <p:cNvGrpSpPr/>
          <p:nvPr/>
        </p:nvGrpSpPr>
        <p:grpSpPr>
          <a:xfrm>
            <a:off x="11457432" y="6519672"/>
            <a:ext cx="365760" cy="274320"/>
            <a:chOff x="0" y="0"/>
            <a:chExt cx="731520" cy="548640"/>
          </a:xfrm>
        </p:grpSpPr>
        <p:sp>
          <p:nvSpPr>
            <p:cNvPr id="42" name="Freeform 42"/>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endParaRPr>
            </a:p>
          </p:txBody>
        </p:sp>
        <p:sp>
          <p:nvSpPr>
            <p:cNvPr id="43" name="TextBox 43"/>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CFE3D6"/>
                  </a:solidFill>
                  <a:ea typeface="Calibri (MS)"/>
                  <a:cs typeface="Calibri (MS)"/>
                  <a:sym typeface="Calibri (MS)"/>
                </a:rPr>
                <a:t>11</a:t>
              </a:r>
            </a:p>
          </p:txBody>
        </p:sp>
      </p:grpSp>
    </p:spTree>
    <p:extLst>
      <p:ext uri="{BB962C8B-B14F-4D97-AF65-F5344CB8AC3E}">
        <p14:creationId xmlns:p14="http://schemas.microsoft.com/office/powerpoint/2010/main" val="1801830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375130"/>
            <a:ext cx="7315200" cy="403381"/>
            <a:chOff x="0" y="0"/>
            <a:chExt cx="14630400" cy="806762"/>
          </a:xfrm>
        </p:grpSpPr>
        <p:sp>
          <p:nvSpPr>
            <p:cNvPr id="3" name="Freeform 3"/>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3686" b="-293025"/>
              </a:stretch>
            </a:blipFill>
          </p:spPr>
          <p:txBody>
            <a:bodyPr/>
            <a:lstStyle/>
            <a:p>
              <a:pPr defTabSz="609630"/>
              <a:endParaRPr lang="en-US" sz="1200">
                <a:solidFill>
                  <a:prstClr val="black"/>
                </a:solidFill>
                <a:latin typeface="+mj-lt"/>
              </a:endParaRPr>
            </a:p>
          </p:txBody>
        </p:sp>
        <p:sp>
          <p:nvSpPr>
            <p:cNvPr id="4" name="TextBox 4"/>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92278F"/>
                  </a:solidFill>
                  <a:latin typeface="+mj-lt"/>
                  <a:ea typeface="Calibri (MS) Bold"/>
                  <a:cs typeface="Calibri (MS) Bold"/>
                  <a:sym typeface="Calibri (MS) Bold"/>
                </a:rPr>
                <a:t>RESEARCH INVESTMENT</a:t>
              </a:r>
            </a:p>
          </p:txBody>
        </p:sp>
      </p:grpSp>
      <p:sp>
        <p:nvSpPr>
          <p:cNvPr id="5" name="TextBox 5"/>
          <p:cNvSpPr txBox="1"/>
          <p:nvPr/>
        </p:nvSpPr>
        <p:spPr>
          <a:xfrm>
            <a:off x="609600" y="753101"/>
            <a:ext cx="10485120" cy="551433"/>
          </a:xfrm>
          <a:prstGeom prst="rect">
            <a:avLst/>
          </a:prstGeom>
        </p:spPr>
        <p:txBody>
          <a:bodyPr lIns="0" tIns="0" rIns="0" bIns="0" rtlCol="0" anchor="t">
            <a:spAutoFit/>
          </a:bodyPr>
          <a:lstStyle/>
          <a:p>
            <a:pPr defTabSz="609630">
              <a:lnSpc>
                <a:spcPts val="4320"/>
              </a:lnSpc>
            </a:pPr>
            <a:r>
              <a:rPr lang="en-US" sz="3600" b="1">
                <a:solidFill>
                  <a:srgbClr val="1C2B22"/>
                </a:solidFill>
                <a:latin typeface="+mj-lt"/>
                <a:ea typeface="Cambria Bold"/>
                <a:cs typeface="Cambria Bold"/>
                <a:sym typeface="Cambria Bold"/>
              </a:rPr>
              <a:t>Targeted research to close key gaps</a:t>
            </a:r>
          </a:p>
        </p:txBody>
      </p:sp>
      <p:grpSp>
        <p:nvGrpSpPr>
          <p:cNvPr id="6" name="Group 6"/>
          <p:cNvGrpSpPr/>
          <p:nvPr/>
        </p:nvGrpSpPr>
        <p:grpSpPr>
          <a:xfrm>
            <a:off x="542290" y="1959610"/>
            <a:ext cx="11104372" cy="1452702"/>
            <a:chOff x="0" y="0"/>
            <a:chExt cx="22208744" cy="2905404"/>
          </a:xfrm>
        </p:grpSpPr>
        <p:sp>
          <p:nvSpPr>
            <p:cNvPr id="7" name="Freeform 7"/>
            <p:cNvSpPr/>
            <p:nvPr/>
          </p:nvSpPr>
          <p:spPr>
            <a:xfrm>
              <a:off x="0" y="0"/>
              <a:ext cx="22208744" cy="2905379"/>
            </a:xfrm>
            <a:custGeom>
              <a:avLst/>
              <a:gdLst/>
              <a:ahLst/>
              <a:cxnLst/>
              <a:rect l="l" t="t" r="r" b="b"/>
              <a:pathLst>
                <a:path w="22208744" h="2905379">
                  <a:moveTo>
                    <a:pt x="0" y="165989"/>
                  </a:moveTo>
                  <a:cubicBezTo>
                    <a:pt x="0" y="74295"/>
                    <a:pt x="74295" y="0"/>
                    <a:pt x="165989" y="0"/>
                  </a:cubicBezTo>
                  <a:lnTo>
                    <a:pt x="22042755" y="0"/>
                  </a:lnTo>
                  <a:cubicBezTo>
                    <a:pt x="22134449" y="0"/>
                    <a:pt x="22208744" y="74295"/>
                    <a:pt x="22208744" y="165989"/>
                  </a:cubicBezTo>
                  <a:lnTo>
                    <a:pt x="22208744" y="2739390"/>
                  </a:lnTo>
                  <a:cubicBezTo>
                    <a:pt x="22208744" y="2831084"/>
                    <a:pt x="22134449" y="2905379"/>
                    <a:pt x="22042755" y="2905379"/>
                  </a:cubicBezTo>
                  <a:lnTo>
                    <a:pt x="165989" y="2905379"/>
                  </a:lnTo>
                  <a:cubicBezTo>
                    <a:pt x="74295" y="2905379"/>
                    <a:pt x="0" y="2831084"/>
                    <a:pt x="0" y="2739390"/>
                  </a:cubicBezTo>
                  <a:close/>
                </a:path>
              </a:pathLst>
            </a:custGeom>
            <a:solidFill>
              <a:srgbClr val="F6F7F5"/>
            </a:solidFill>
            <a:ln w="19050" cap="sq">
              <a:solidFill>
                <a:srgbClr val="E1E6E0"/>
              </a:solidFill>
              <a:prstDash val="solid"/>
              <a:miter/>
            </a:ln>
          </p:spPr>
          <p:txBody>
            <a:bodyPr/>
            <a:lstStyle/>
            <a:p>
              <a:pPr defTabSz="609630"/>
              <a:endParaRPr lang="en-US" sz="1200">
                <a:solidFill>
                  <a:prstClr val="black"/>
                </a:solidFill>
                <a:latin typeface="+mj-lt"/>
              </a:endParaRPr>
            </a:p>
          </p:txBody>
        </p:sp>
      </p:grpSp>
      <p:grpSp>
        <p:nvGrpSpPr>
          <p:cNvPr id="8" name="Group 8"/>
          <p:cNvGrpSpPr/>
          <p:nvPr/>
        </p:nvGrpSpPr>
        <p:grpSpPr>
          <a:xfrm>
            <a:off x="822960" y="2115960"/>
            <a:ext cx="658368" cy="658368"/>
            <a:chOff x="0" y="0"/>
            <a:chExt cx="1316736" cy="1316736"/>
          </a:xfrm>
        </p:grpSpPr>
        <p:sp>
          <p:nvSpPr>
            <p:cNvPr id="9" name="Freeform 9"/>
            <p:cNvSpPr/>
            <p:nvPr/>
          </p:nvSpPr>
          <p:spPr>
            <a:xfrm>
              <a:off x="0" y="0"/>
              <a:ext cx="1316736" cy="1316736"/>
            </a:xfrm>
            <a:custGeom>
              <a:avLst/>
              <a:gdLst/>
              <a:ahLst/>
              <a:cxnLst/>
              <a:rect l="l" t="t" r="r" b="b"/>
              <a:pathLst>
                <a:path w="1316736" h="1316736">
                  <a:moveTo>
                    <a:pt x="0" y="658368"/>
                  </a:moveTo>
                  <a:cubicBezTo>
                    <a:pt x="0" y="294767"/>
                    <a:pt x="294767" y="0"/>
                    <a:pt x="658368" y="0"/>
                  </a:cubicBezTo>
                  <a:cubicBezTo>
                    <a:pt x="1021969" y="0"/>
                    <a:pt x="1316736" y="294767"/>
                    <a:pt x="1316736" y="658368"/>
                  </a:cubicBezTo>
                  <a:cubicBezTo>
                    <a:pt x="1316736" y="1021969"/>
                    <a:pt x="1021969" y="1316736"/>
                    <a:pt x="658368" y="1316736"/>
                  </a:cubicBezTo>
                  <a:cubicBezTo>
                    <a:pt x="294767" y="1316736"/>
                    <a:pt x="0" y="1021969"/>
                    <a:pt x="0" y="658368"/>
                  </a:cubicBezTo>
                  <a:close/>
                </a:path>
              </a:pathLst>
            </a:custGeom>
            <a:solidFill>
              <a:srgbClr val="008647"/>
            </a:solidFill>
          </p:spPr>
          <p:txBody>
            <a:bodyPr/>
            <a:lstStyle/>
            <a:p>
              <a:pPr defTabSz="609630"/>
              <a:endParaRPr lang="en-US" sz="1200">
                <a:solidFill>
                  <a:prstClr val="black"/>
                </a:solidFill>
                <a:latin typeface="+mj-lt"/>
              </a:endParaRPr>
            </a:p>
          </p:txBody>
        </p:sp>
      </p:grpSp>
      <p:grpSp>
        <p:nvGrpSpPr>
          <p:cNvPr id="10" name="Group 10"/>
          <p:cNvGrpSpPr/>
          <p:nvPr/>
        </p:nvGrpSpPr>
        <p:grpSpPr>
          <a:xfrm>
            <a:off x="822960" y="2115960"/>
            <a:ext cx="658368" cy="658368"/>
            <a:chOff x="0" y="0"/>
            <a:chExt cx="1316736" cy="1316736"/>
          </a:xfrm>
        </p:grpSpPr>
        <p:sp>
          <p:nvSpPr>
            <p:cNvPr id="11" name="Freeform 11"/>
            <p:cNvSpPr/>
            <p:nvPr/>
          </p:nvSpPr>
          <p:spPr>
            <a:xfrm>
              <a:off x="0" y="0"/>
              <a:ext cx="1316736" cy="1316736"/>
            </a:xfrm>
            <a:custGeom>
              <a:avLst/>
              <a:gdLst/>
              <a:ahLst/>
              <a:cxnLst/>
              <a:rect l="l" t="t" r="r" b="b"/>
              <a:pathLst>
                <a:path w="1316736" h="1316736">
                  <a:moveTo>
                    <a:pt x="0" y="0"/>
                  </a:moveTo>
                  <a:lnTo>
                    <a:pt x="1316736" y="0"/>
                  </a:lnTo>
                  <a:lnTo>
                    <a:pt x="1316736" y="1316736"/>
                  </a:lnTo>
                  <a:lnTo>
                    <a:pt x="0" y="1316736"/>
                  </a:lnTo>
                  <a:close/>
                </a:path>
              </a:pathLst>
            </a:custGeom>
            <a:blipFill>
              <a:blip r:embed="rId3">
                <a:alphaModFix amt="0"/>
              </a:blip>
              <a:stretch>
                <a:fillRect l="-78303" r="-78303"/>
              </a:stretch>
            </a:blipFill>
          </p:spPr>
          <p:txBody>
            <a:bodyPr/>
            <a:lstStyle/>
            <a:p>
              <a:pPr defTabSz="609630"/>
              <a:endParaRPr lang="en-US" sz="1200">
                <a:solidFill>
                  <a:prstClr val="black"/>
                </a:solidFill>
                <a:latin typeface="+mj-lt"/>
              </a:endParaRPr>
            </a:p>
          </p:txBody>
        </p:sp>
        <p:sp>
          <p:nvSpPr>
            <p:cNvPr id="12" name="TextBox 12"/>
            <p:cNvSpPr txBox="1"/>
            <p:nvPr/>
          </p:nvSpPr>
          <p:spPr>
            <a:xfrm>
              <a:off x="0" y="0"/>
              <a:ext cx="1316736" cy="1316736"/>
            </a:xfrm>
            <a:prstGeom prst="rect">
              <a:avLst/>
            </a:prstGeom>
          </p:spPr>
          <p:txBody>
            <a:bodyPr lIns="0" tIns="0" rIns="0" bIns="0" rtlCol="0" anchor="ctr"/>
            <a:lstStyle/>
            <a:p>
              <a:pPr algn="ctr" defTabSz="609630">
                <a:lnSpc>
                  <a:spcPts val="3120"/>
                </a:lnSpc>
              </a:pPr>
              <a:r>
                <a:rPr lang="en-US" sz="2600" b="1">
                  <a:solidFill>
                    <a:srgbClr val="FFFFFF"/>
                  </a:solidFill>
                  <a:latin typeface="+mj-lt"/>
                  <a:ea typeface="Cambria Bold"/>
                  <a:cs typeface="Cambria Bold"/>
                  <a:sym typeface="Cambria Bold"/>
                </a:rPr>
                <a:t>1</a:t>
              </a:r>
            </a:p>
          </p:txBody>
        </p:sp>
      </p:grpSp>
      <p:sp>
        <p:nvSpPr>
          <p:cNvPr id="13" name="TextBox 13"/>
          <p:cNvSpPr txBox="1"/>
          <p:nvPr/>
        </p:nvSpPr>
        <p:spPr>
          <a:xfrm>
            <a:off x="1752600" y="2110093"/>
            <a:ext cx="4278077" cy="333425"/>
          </a:xfrm>
          <a:prstGeom prst="rect">
            <a:avLst/>
          </a:prstGeom>
        </p:spPr>
        <p:txBody>
          <a:bodyPr lIns="0" tIns="0" rIns="0" bIns="0" rtlCol="0" anchor="t">
            <a:spAutoFit/>
          </a:bodyPr>
          <a:lstStyle/>
          <a:p>
            <a:pPr defTabSz="609630">
              <a:lnSpc>
                <a:spcPts val="2640"/>
              </a:lnSpc>
            </a:pPr>
            <a:r>
              <a:rPr lang="en-US" sz="2200" b="1">
                <a:solidFill>
                  <a:srgbClr val="1C2B22"/>
                </a:solidFill>
                <a:latin typeface="+mj-lt"/>
                <a:ea typeface="Cambria Bold"/>
                <a:cs typeface="Cambria Bold"/>
                <a:sym typeface="Cambria Bold"/>
              </a:rPr>
              <a:t>Metabolic &amp; immune biology</a:t>
            </a:r>
          </a:p>
        </p:txBody>
      </p:sp>
      <p:sp>
        <p:nvSpPr>
          <p:cNvPr id="14" name="TextBox 14"/>
          <p:cNvSpPr txBox="1"/>
          <p:nvPr/>
        </p:nvSpPr>
        <p:spPr>
          <a:xfrm>
            <a:off x="1752600" y="2450751"/>
            <a:ext cx="3260734" cy="282129"/>
          </a:xfrm>
          <a:prstGeom prst="rect">
            <a:avLst/>
          </a:prstGeom>
        </p:spPr>
        <p:txBody>
          <a:bodyPr lIns="0" tIns="0" rIns="0" bIns="0" rtlCol="0" anchor="t">
            <a:spAutoFit/>
          </a:bodyPr>
          <a:lstStyle/>
          <a:p>
            <a:pPr defTabSz="609630">
              <a:lnSpc>
                <a:spcPts val="2240"/>
              </a:lnSpc>
            </a:pPr>
            <a:r>
              <a:rPr lang="en-US" sz="1867" i="1">
                <a:solidFill>
                  <a:srgbClr val="5A1959"/>
                </a:solidFill>
                <a:latin typeface="+mj-lt"/>
                <a:ea typeface="Calibri (MS) Italics"/>
                <a:cs typeface="Calibri (MS) Italics"/>
                <a:sym typeface="Calibri (MS) Italics"/>
              </a:rPr>
              <a:t>M. Veiga-da-Cunha — UC Louvain</a:t>
            </a:r>
          </a:p>
        </p:txBody>
      </p:sp>
      <p:grpSp>
        <p:nvGrpSpPr>
          <p:cNvPr id="15" name="Group 15"/>
          <p:cNvGrpSpPr/>
          <p:nvPr/>
        </p:nvGrpSpPr>
        <p:grpSpPr>
          <a:xfrm>
            <a:off x="6229039" y="2115960"/>
            <a:ext cx="5246681" cy="1049998"/>
            <a:chOff x="0" y="0"/>
            <a:chExt cx="10493362" cy="2099996"/>
          </a:xfrm>
        </p:grpSpPr>
        <p:sp>
          <p:nvSpPr>
            <p:cNvPr id="16" name="Freeform 16"/>
            <p:cNvSpPr/>
            <p:nvPr/>
          </p:nvSpPr>
          <p:spPr>
            <a:xfrm>
              <a:off x="0" y="0"/>
              <a:ext cx="10493360" cy="2100000"/>
            </a:xfrm>
            <a:custGeom>
              <a:avLst/>
              <a:gdLst/>
              <a:ahLst/>
              <a:cxnLst/>
              <a:rect l="l" t="t" r="r" b="b"/>
              <a:pathLst>
                <a:path w="10493360" h="2100000">
                  <a:moveTo>
                    <a:pt x="0" y="0"/>
                  </a:moveTo>
                  <a:lnTo>
                    <a:pt x="10493360" y="0"/>
                  </a:lnTo>
                  <a:lnTo>
                    <a:pt x="10493360" y="2100000"/>
                  </a:lnTo>
                  <a:lnTo>
                    <a:pt x="0" y="2100000"/>
                  </a:lnTo>
                  <a:close/>
                </a:path>
              </a:pathLst>
            </a:custGeom>
            <a:blipFill>
              <a:blip r:embed="rId3">
                <a:alphaModFix amt="0"/>
              </a:blip>
              <a:stretch>
                <a:fillRect t="-47363" b="-47363"/>
              </a:stretch>
            </a:blipFill>
          </p:spPr>
          <p:txBody>
            <a:bodyPr/>
            <a:lstStyle/>
            <a:p>
              <a:pPr defTabSz="609630"/>
              <a:endParaRPr lang="en-US" sz="1200">
                <a:solidFill>
                  <a:prstClr val="black"/>
                </a:solidFill>
                <a:latin typeface="+mj-lt"/>
              </a:endParaRPr>
            </a:p>
          </p:txBody>
        </p:sp>
        <p:sp>
          <p:nvSpPr>
            <p:cNvPr id="17" name="TextBox 17"/>
            <p:cNvSpPr txBox="1"/>
            <p:nvPr/>
          </p:nvSpPr>
          <p:spPr>
            <a:xfrm>
              <a:off x="0" y="-142875"/>
              <a:ext cx="10493362" cy="2242871"/>
            </a:xfrm>
            <a:prstGeom prst="rect">
              <a:avLst/>
            </a:prstGeom>
          </p:spPr>
          <p:txBody>
            <a:bodyPr lIns="0" tIns="0" rIns="0" bIns="0" rtlCol="0" anchor="ctr"/>
            <a:lstStyle/>
            <a:p>
              <a:pPr defTabSz="609630">
                <a:lnSpc>
                  <a:spcPts val="3168"/>
                </a:lnSpc>
              </a:pPr>
              <a:r>
                <a:rPr lang="en-US" sz="2200">
                  <a:solidFill>
                    <a:srgbClr val="5C6B62"/>
                  </a:solidFill>
                  <a:latin typeface="+mj-lt"/>
                  <a:ea typeface="Calibri (MS)"/>
                  <a:cs typeface="Calibri (MS)"/>
                  <a:sym typeface="Calibri (MS)"/>
                </a:rPr>
                <a:t>Mechanistic neutrophil work that informed the SGLT2-inhibitor repurposing strategy now used off-label.</a:t>
              </a:r>
            </a:p>
          </p:txBody>
        </p:sp>
      </p:grpSp>
      <p:grpSp>
        <p:nvGrpSpPr>
          <p:cNvPr id="18" name="Group 18"/>
          <p:cNvGrpSpPr/>
          <p:nvPr/>
        </p:nvGrpSpPr>
        <p:grpSpPr>
          <a:xfrm>
            <a:off x="542290" y="3479610"/>
            <a:ext cx="11104372" cy="1452702"/>
            <a:chOff x="0" y="0"/>
            <a:chExt cx="22208744" cy="2905404"/>
          </a:xfrm>
        </p:grpSpPr>
        <p:sp>
          <p:nvSpPr>
            <p:cNvPr id="19" name="Freeform 19"/>
            <p:cNvSpPr/>
            <p:nvPr/>
          </p:nvSpPr>
          <p:spPr>
            <a:xfrm>
              <a:off x="0" y="0"/>
              <a:ext cx="22208744" cy="2905379"/>
            </a:xfrm>
            <a:custGeom>
              <a:avLst/>
              <a:gdLst/>
              <a:ahLst/>
              <a:cxnLst/>
              <a:rect l="l" t="t" r="r" b="b"/>
              <a:pathLst>
                <a:path w="22208744" h="2905379">
                  <a:moveTo>
                    <a:pt x="0" y="165989"/>
                  </a:moveTo>
                  <a:cubicBezTo>
                    <a:pt x="0" y="74295"/>
                    <a:pt x="74295" y="0"/>
                    <a:pt x="165989" y="0"/>
                  </a:cubicBezTo>
                  <a:lnTo>
                    <a:pt x="22042755" y="0"/>
                  </a:lnTo>
                  <a:cubicBezTo>
                    <a:pt x="22134449" y="0"/>
                    <a:pt x="22208744" y="74295"/>
                    <a:pt x="22208744" y="165989"/>
                  </a:cubicBezTo>
                  <a:lnTo>
                    <a:pt x="22208744" y="2739390"/>
                  </a:lnTo>
                  <a:cubicBezTo>
                    <a:pt x="22208744" y="2831084"/>
                    <a:pt x="22134449" y="2905379"/>
                    <a:pt x="22042755" y="2905379"/>
                  </a:cubicBezTo>
                  <a:lnTo>
                    <a:pt x="165989" y="2905379"/>
                  </a:lnTo>
                  <a:cubicBezTo>
                    <a:pt x="74295" y="2905379"/>
                    <a:pt x="0" y="2831084"/>
                    <a:pt x="0" y="2739390"/>
                  </a:cubicBezTo>
                  <a:close/>
                </a:path>
              </a:pathLst>
            </a:custGeom>
            <a:solidFill>
              <a:srgbClr val="FFFFFF"/>
            </a:solidFill>
            <a:ln w="19050" cap="sq">
              <a:solidFill>
                <a:srgbClr val="E1E6E0"/>
              </a:solidFill>
              <a:prstDash val="solid"/>
              <a:miter/>
            </a:ln>
          </p:spPr>
          <p:txBody>
            <a:bodyPr/>
            <a:lstStyle/>
            <a:p>
              <a:pPr defTabSz="609630"/>
              <a:endParaRPr lang="en-US" sz="1200">
                <a:solidFill>
                  <a:prstClr val="black"/>
                </a:solidFill>
                <a:latin typeface="+mj-lt"/>
              </a:endParaRPr>
            </a:p>
          </p:txBody>
        </p:sp>
      </p:grpSp>
      <p:grpSp>
        <p:nvGrpSpPr>
          <p:cNvPr id="20" name="Group 20"/>
          <p:cNvGrpSpPr/>
          <p:nvPr/>
        </p:nvGrpSpPr>
        <p:grpSpPr>
          <a:xfrm>
            <a:off x="822960" y="3635959"/>
            <a:ext cx="658368" cy="658368"/>
            <a:chOff x="0" y="0"/>
            <a:chExt cx="1316736" cy="1316736"/>
          </a:xfrm>
        </p:grpSpPr>
        <p:sp>
          <p:nvSpPr>
            <p:cNvPr id="21" name="Freeform 21"/>
            <p:cNvSpPr/>
            <p:nvPr/>
          </p:nvSpPr>
          <p:spPr>
            <a:xfrm>
              <a:off x="0" y="0"/>
              <a:ext cx="1316736" cy="1316736"/>
            </a:xfrm>
            <a:custGeom>
              <a:avLst/>
              <a:gdLst/>
              <a:ahLst/>
              <a:cxnLst/>
              <a:rect l="l" t="t" r="r" b="b"/>
              <a:pathLst>
                <a:path w="1316736" h="1316736">
                  <a:moveTo>
                    <a:pt x="0" y="658368"/>
                  </a:moveTo>
                  <a:cubicBezTo>
                    <a:pt x="0" y="294767"/>
                    <a:pt x="294767" y="0"/>
                    <a:pt x="658368" y="0"/>
                  </a:cubicBezTo>
                  <a:cubicBezTo>
                    <a:pt x="1021969" y="0"/>
                    <a:pt x="1316736" y="294767"/>
                    <a:pt x="1316736" y="658368"/>
                  </a:cubicBezTo>
                  <a:cubicBezTo>
                    <a:pt x="1316736" y="1021969"/>
                    <a:pt x="1021969" y="1316736"/>
                    <a:pt x="658368" y="1316736"/>
                  </a:cubicBezTo>
                  <a:cubicBezTo>
                    <a:pt x="294767" y="1316736"/>
                    <a:pt x="0" y="1021969"/>
                    <a:pt x="0" y="658368"/>
                  </a:cubicBezTo>
                  <a:close/>
                </a:path>
              </a:pathLst>
            </a:custGeom>
            <a:solidFill>
              <a:srgbClr val="008647"/>
            </a:solidFill>
          </p:spPr>
          <p:txBody>
            <a:bodyPr/>
            <a:lstStyle/>
            <a:p>
              <a:pPr defTabSz="609630"/>
              <a:endParaRPr lang="en-US" sz="1200">
                <a:solidFill>
                  <a:prstClr val="black"/>
                </a:solidFill>
                <a:latin typeface="+mj-lt"/>
              </a:endParaRPr>
            </a:p>
          </p:txBody>
        </p:sp>
      </p:grpSp>
      <p:grpSp>
        <p:nvGrpSpPr>
          <p:cNvPr id="22" name="Group 22"/>
          <p:cNvGrpSpPr/>
          <p:nvPr/>
        </p:nvGrpSpPr>
        <p:grpSpPr>
          <a:xfrm>
            <a:off x="822960" y="3635959"/>
            <a:ext cx="658368" cy="658368"/>
            <a:chOff x="0" y="0"/>
            <a:chExt cx="1316736" cy="1316736"/>
          </a:xfrm>
        </p:grpSpPr>
        <p:sp>
          <p:nvSpPr>
            <p:cNvPr id="23" name="Freeform 23"/>
            <p:cNvSpPr/>
            <p:nvPr/>
          </p:nvSpPr>
          <p:spPr>
            <a:xfrm>
              <a:off x="0" y="0"/>
              <a:ext cx="1316736" cy="1316736"/>
            </a:xfrm>
            <a:custGeom>
              <a:avLst/>
              <a:gdLst/>
              <a:ahLst/>
              <a:cxnLst/>
              <a:rect l="l" t="t" r="r" b="b"/>
              <a:pathLst>
                <a:path w="1316736" h="1316736">
                  <a:moveTo>
                    <a:pt x="0" y="0"/>
                  </a:moveTo>
                  <a:lnTo>
                    <a:pt x="1316736" y="0"/>
                  </a:lnTo>
                  <a:lnTo>
                    <a:pt x="1316736" y="1316736"/>
                  </a:lnTo>
                  <a:lnTo>
                    <a:pt x="0" y="1316736"/>
                  </a:lnTo>
                  <a:close/>
                </a:path>
              </a:pathLst>
            </a:custGeom>
            <a:blipFill>
              <a:blip r:embed="rId3">
                <a:alphaModFix amt="0"/>
              </a:blip>
              <a:stretch>
                <a:fillRect l="-78303" r="-78303"/>
              </a:stretch>
            </a:blipFill>
          </p:spPr>
          <p:txBody>
            <a:bodyPr/>
            <a:lstStyle/>
            <a:p>
              <a:pPr defTabSz="609630"/>
              <a:endParaRPr lang="en-US" sz="1200">
                <a:solidFill>
                  <a:prstClr val="black"/>
                </a:solidFill>
                <a:latin typeface="+mj-lt"/>
              </a:endParaRPr>
            </a:p>
          </p:txBody>
        </p:sp>
        <p:sp>
          <p:nvSpPr>
            <p:cNvPr id="24" name="TextBox 24"/>
            <p:cNvSpPr txBox="1"/>
            <p:nvPr/>
          </p:nvSpPr>
          <p:spPr>
            <a:xfrm>
              <a:off x="0" y="0"/>
              <a:ext cx="1316736" cy="1316736"/>
            </a:xfrm>
            <a:prstGeom prst="rect">
              <a:avLst/>
            </a:prstGeom>
          </p:spPr>
          <p:txBody>
            <a:bodyPr lIns="0" tIns="0" rIns="0" bIns="0" rtlCol="0" anchor="ctr"/>
            <a:lstStyle/>
            <a:p>
              <a:pPr algn="ctr" defTabSz="609630">
                <a:lnSpc>
                  <a:spcPts val="3120"/>
                </a:lnSpc>
              </a:pPr>
              <a:r>
                <a:rPr lang="en-US" sz="2600" b="1">
                  <a:solidFill>
                    <a:srgbClr val="FFFFFF"/>
                  </a:solidFill>
                  <a:latin typeface="+mj-lt"/>
                  <a:ea typeface="Cambria Bold"/>
                  <a:cs typeface="Cambria Bold"/>
                  <a:sym typeface="Cambria Bold"/>
                </a:rPr>
                <a:t>2</a:t>
              </a:r>
            </a:p>
          </p:txBody>
        </p:sp>
      </p:grpSp>
      <p:sp>
        <p:nvSpPr>
          <p:cNvPr id="25" name="TextBox 25"/>
          <p:cNvSpPr txBox="1"/>
          <p:nvPr/>
        </p:nvSpPr>
        <p:spPr>
          <a:xfrm>
            <a:off x="1752600" y="3630093"/>
            <a:ext cx="4278077" cy="333425"/>
          </a:xfrm>
          <a:prstGeom prst="rect">
            <a:avLst/>
          </a:prstGeom>
        </p:spPr>
        <p:txBody>
          <a:bodyPr lIns="0" tIns="0" rIns="0" bIns="0" rtlCol="0" anchor="t">
            <a:spAutoFit/>
          </a:bodyPr>
          <a:lstStyle/>
          <a:p>
            <a:pPr defTabSz="609630">
              <a:lnSpc>
                <a:spcPts val="2640"/>
              </a:lnSpc>
            </a:pPr>
            <a:r>
              <a:rPr lang="en-US" sz="2200" b="1">
                <a:solidFill>
                  <a:srgbClr val="1C2B22"/>
                </a:solidFill>
                <a:latin typeface="+mj-lt"/>
                <a:ea typeface="Cambria Bold"/>
                <a:cs typeface="Cambria Bold"/>
                <a:sym typeface="Cambria Bold"/>
              </a:rPr>
              <a:t>Liver gene therapy &amp; kidney models</a:t>
            </a:r>
          </a:p>
        </p:txBody>
      </p:sp>
      <p:sp>
        <p:nvSpPr>
          <p:cNvPr id="26" name="TextBox 26"/>
          <p:cNvSpPr txBox="1"/>
          <p:nvPr/>
        </p:nvSpPr>
        <p:spPr>
          <a:xfrm>
            <a:off x="1752600" y="4315168"/>
            <a:ext cx="1360334" cy="564257"/>
          </a:xfrm>
          <a:prstGeom prst="rect">
            <a:avLst/>
          </a:prstGeom>
        </p:spPr>
        <p:txBody>
          <a:bodyPr lIns="0" tIns="0" rIns="0" bIns="0" rtlCol="0" anchor="t">
            <a:spAutoFit/>
          </a:bodyPr>
          <a:lstStyle/>
          <a:p>
            <a:pPr defTabSz="609630">
              <a:lnSpc>
                <a:spcPts val="2240"/>
              </a:lnSpc>
            </a:pPr>
            <a:r>
              <a:rPr lang="en-US" sz="1867" i="1">
                <a:solidFill>
                  <a:srgbClr val="5A1959"/>
                </a:solidFill>
                <a:latin typeface="+mj-lt"/>
                <a:ea typeface="Calibri (MS) Italics"/>
                <a:cs typeface="Calibri (MS) Italics"/>
                <a:sym typeface="Calibri (MS) Italics"/>
              </a:rPr>
              <a:t>J. Chou — NIH</a:t>
            </a:r>
          </a:p>
        </p:txBody>
      </p:sp>
      <p:grpSp>
        <p:nvGrpSpPr>
          <p:cNvPr id="27" name="Group 27"/>
          <p:cNvGrpSpPr/>
          <p:nvPr/>
        </p:nvGrpSpPr>
        <p:grpSpPr>
          <a:xfrm>
            <a:off x="6229039" y="3635960"/>
            <a:ext cx="5246681" cy="1049998"/>
            <a:chOff x="0" y="0"/>
            <a:chExt cx="10493362" cy="2099996"/>
          </a:xfrm>
        </p:grpSpPr>
        <p:sp>
          <p:nvSpPr>
            <p:cNvPr id="28" name="Freeform 28"/>
            <p:cNvSpPr/>
            <p:nvPr/>
          </p:nvSpPr>
          <p:spPr>
            <a:xfrm>
              <a:off x="0" y="0"/>
              <a:ext cx="10493360" cy="2100000"/>
            </a:xfrm>
            <a:custGeom>
              <a:avLst/>
              <a:gdLst/>
              <a:ahLst/>
              <a:cxnLst/>
              <a:rect l="l" t="t" r="r" b="b"/>
              <a:pathLst>
                <a:path w="10493360" h="2100000">
                  <a:moveTo>
                    <a:pt x="0" y="0"/>
                  </a:moveTo>
                  <a:lnTo>
                    <a:pt x="10493360" y="0"/>
                  </a:lnTo>
                  <a:lnTo>
                    <a:pt x="10493360" y="2100000"/>
                  </a:lnTo>
                  <a:lnTo>
                    <a:pt x="0" y="2100000"/>
                  </a:lnTo>
                  <a:close/>
                </a:path>
              </a:pathLst>
            </a:custGeom>
            <a:blipFill>
              <a:blip r:embed="rId3">
                <a:alphaModFix amt="0"/>
              </a:blip>
              <a:stretch>
                <a:fillRect t="-47363" b="-47363"/>
              </a:stretch>
            </a:blipFill>
          </p:spPr>
          <p:txBody>
            <a:bodyPr/>
            <a:lstStyle/>
            <a:p>
              <a:pPr defTabSz="609630"/>
              <a:endParaRPr lang="en-US" sz="1200">
                <a:solidFill>
                  <a:prstClr val="black"/>
                </a:solidFill>
                <a:latin typeface="+mj-lt"/>
              </a:endParaRPr>
            </a:p>
          </p:txBody>
        </p:sp>
        <p:sp>
          <p:nvSpPr>
            <p:cNvPr id="29" name="TextBox 29"/>
            <p:cNvSpPr txBox="1"/>
            <p:nvPr/>
          </p:nvSpPr>
          <p:spPr>
            <a:xfrm>
              <a:off x="0" y="-142875"/>
              <a:ext cx="10493362" cy="2242871"/>
            </a:xfrm>
            <a:prstGeom prst="rect">
              <a:avLst/>
            </a:prstGeom>
          </p:spPr>
          <p:txBody>
            <a:bodyPr lIns="0" tIns="0" rIns="0" bIns="0" rtlCol="0" anchor="ctr"/>
            <a:lstStyle/>
            <a:p>
              <a:pPr defTabSz="609630">
                <a:lnSpc>
                  <a:spcPts val="3168"/>
                </a:lnSpc>
              </a:pPr>
              <a:r>
                <a:rPr lang="en-US" sz="2200">
                  <a:solidFill>
                    <a:srgbClr val="5C6B62"/>
                  </a:solidFill>
                  <a:latin typeface="+mj-lt"/>
                  <a:ea typeface="Calibri (MS)"/>
                  <a:cs typeface="Calibri (MS)"/>
                  <a:sym typeface="Calibri (MS)"/>
                </a:rPr>
                <a:t>Preclinical gene-replacement programs and murine models of GSD1b nephropathy and fibrosis.</a:t>
              </a:r>
            </a:p>
          </p:txBody>
        </p:sp>
      </p:grpSp>
      <p:grpSp>
        <p:nvGrpSpPr>
          <p:cNvPr id="30" name="Group 30"/>
          <p:cNvGrpSpPr/>
          <p:nvPr/>
        </p:nvGrpSpPr>
        <p:grpSpPr>
          <a:xfrm>
            <a:off x="542290" y="4999610"/>
            <a:ext cx="11104372" cy="1452702"/>
            <a:chOff x="0" y="0"/>
            <a:chExt cx="22208744" cy="2905404"/>
          </a:xfrm>
        </p:grpSpPr>
        <p:sp>
          <p:nvSpPr>
            <p:cNvPr id="31" name="Freeform 31"/>
            <p:cNvSpPr/>
            <p:nvPr/>
          </p:nvSpPr>
          <p:spPr>
            <a:xfrm>
              <a:off x="0" y="0"/>
              <a:ext cx="22208744" cy="2905379"/>
            </a:xfrm>
            <a:custGeom>
              <a:avLst/>
              <a:gdLst/>
              <a:ahLst/>
              <a:cxnLst/>
              <a:rect l="l" t="t" r="r" b="b"/>
              <a:pathLst>
                <a:path w="22208744" h="2905379">
                  <a:moveTo>
                    <a:pt x="0" y="165989"/>
                  </a:moveTo>
                  <a:cubicBezTo>
                    <a:pt x="0" y="74295"/>
                    <a:pt x="74295" y="0"/>
                    <a:pt x="165989" y="0"/>
                  </a:cubicBezTo>
                  <a:lnTo>
                    <a:pt x="22042755" y="0"/>
                  </a:lnTo>
                  <a:cubicBezTo>
                    <a:pt x="22134449" y="0"/>
                    <a:pt x="22208744" y="74295"/>
                    <a:pt x="22208744" y="165989"/>
                  </a:cubicBezTo>
                  <a:lnTo>
                    <a:pt x="22208744" y="2739390"/>
                  </a:lnTo>
                  <a:cubicBezTo>
                    <a:pt x="22208744" y="2831084"/>
                    <a:pt x="22134449" y="2905379"/>
                    <a:pt x="22042755" y="2905379"/>
                  </a:cubicBezTo>
                  <a:lnTo>
                    <a:pt x="165989" y="2905379"/>
                  </a:lnTo>
                  <a:cubicBezTo>
                    <a:pt x="74295" y="2905379"/>
                    <a:pt x="0" y="2831084"/>
                    <a:pt x="0" y="2739390"/>
                  </a:cubicBezTo>
                  <a:close/>
                </a:path>
              </a:pathLst>
            </a:custGeom>
            <a:solidFill>
              <a:srgbClr val="F6F7F5"/>
            </a:solidFill>
            <a:ln w="19050" cap="sq">
              <a:solidFill>
                <a:srgbClr val="E1E6E0"/>
              </a:solidFill>
              <a:prstDash val="solid"/>
              <a:miter/>
            </a:ln>
          </p:spPr>
          <p:txBody>
            <a:bodyPr/>
            <a:lstStyle/>
            <a:p>
              <a:pPr defTabSz="609630"/>
              <a:endParaRPr lang="en-US" sz="1200">
                <a:solidFill>
                  <a:prstClr val="black"/>
                </a:solidFill>
                <a:latin typeface="+mj-lt"/>
              </a:endParaRPr>
            </a:p>
          </p:txBody>
        </p:sp>
      </p:grpSp>
      <p:grpSp>
        <p:nvGrpSpPr>
          <p:cNvPr id="32" name="Group 32"/>
          <p:cNvGrpSpPr/>
          <p:nvPr/>
        </p:nvGrpSpPr>
        <p:grpSpPr>
          <a:xfrm>
            <a:off x="822960" y="5155959"/>
            <a:ext cx="658368" cy="658368"/>
            <a:chOff x="0" y="0"/>
            <a:chExt cx="1316736" cy="1316736"/>
          </a:xfrm>
        </p:grpSpPr>
        <p:sp>
          <p:nvSpPr>
            <p:cNvPr id="33" name="Freeform 33"/>
            <p:cNvSpPr/>
            <p:nvPr/>
          </p:nvSpPr>
          <p:spPr>
            <a:xfrm>
              <a:off x="0" y="0"/>
              <a:ext cx="1316736" cy="1316736"/>
            </a:xfrm>
            <a:custGeom>
              <a:avLst/>
              <a:gdLst/>
              <a:ahLst/>
              <a:cxnLst/>
              <a:rect l="l" t="t" r="r" b="b"/>
              <a:pathLst>
                <a:path w="1316736" h="1316736">
                  <a:moveTo>
                    <a:pt x="0" y="658368"/>
                  </a:moveTo>
                  <a:cubicBezTo>
                    <a:pt x="0" y="294767"/>
                    <a:pt x="294767" y="0"/>
                    <a:pt x="658368" y="0"/>
                  </a:cubicBezTo>
                  <a:cubicBezTo>
                    <a:pt x="1021969" y="0"/>
                    <a:pt x="1316736" y="294767"/>
                    <a:pt x="1316736" y="658368"/>
                  </a:cubicBezTo>
                  <a:cubicBezTo>
                    <a:pt x="1316736" y="1021969"/>
                    <a:pt x="1021969" y="1316736"/>
                    <a:pt x="658368" y="1316736"/>
                  </a:cubicBezTo>
                  <a:cubicBezTo>
                    <a:pt x="294767" y="1316736"/>
                    <a:pt x="0" y="1021969"/>
                    <a:pt x="0" y="658368"/>
                  </a:cubicBezTo>
                  <a:close/>
                </a:path>
              </a:pathLst>
            </a:custGeom>
            <a:solidFill>
              <a:srgbClr val="008647"/>
            </a:solidFill>
          </p:spPr>
          <p:txBody>
            <a:bodyPr/>
            <a:lstStyle/>
            <a:p>
              <a:pPr defTabSz="609630"/>
              <a:endParaRPr lang="en-US" sz="1200">
                <a:solidFill>
                  <a:prstClr val="black"/>
                </a:solidFill>
                <a:latin typeface="+mj-lt"/>
              </a:endParaRPr>
            </a:p>
          </p:txBody>
        </p:sp>
      </p:grpSp>
      <p:grpSp>
        <p:nvGrpSpPr>
          <p:cNvPr id="34" name="Group 34"/>
          <p:cNvGrpSpPr/>
          <p:nvPr/>
        </p:nvGrpSpPr>
        <p:grpSpPr>
          <a:xfrm>
            <a:off x="822960" y="5155959"/>
            <a:ext cx="658368" cy="658368"/>
            <a:chOff x="0" y="0"/>
            <a:chExt cx="1316736" cy="1316736"/>
          </a:xfrm>
        </p:grpSpPr>
        <p:sp>
          <p:nvSpPr>
            <p:cNvPr id="35" name="Freeform 35"/>
            <p:cNvSpPr/>
            <p:nvPr/>
          </p:nvSpPr>
          <p:spPr>
            <a:xfrm>
              <a:off x="0" y="0"/>
              <a:ext cx="1316736" cy="1316736"/>
            </a:xfrm>
            <a:custGeom>
              <a:avLst/>
              <a:gdLst/>
              <a:ahLst/>
              <a:cxnLst/>
              <a:rect l="l" t="t" r="r" b="b"/>
              <a:pathLst>
                <a:path w="1316736" h="1316736">
                  <a:moveTo>
                    <a:pt x="0" y="0"/>
                  </a:moveTo>
                  <a:lnTo>
                    <a:pt x="1316736" y="0"/>
                  </a:lnTo>
                  <a:lnTo>
                    <a:pt x="1316736" y="1316736"/>
                  </a:lnTo>
                  <a:lnTo>
                    <a:pt x="0" y="1316736"/>
                  </a:lnTo>
                  <a:close/>
                </a:path>
              </a:pathLst>
            </a:custGeom>
            <a:blipFill>
              <a:blip r:embed="rId3">
                <a:alphaModFix amt="0"/>
              </a:blip>
              <a:stretch>
                <a:fillRect l="-78303" r="-78303"/>
              </a:stretch>
            </a:blipFill>
          </p:spPr>
          <p:txBody>
            <a:bodyPr/>
            <a:lstStyle/>
            <a:p>
              <a:pPr defTabSz="609630"/>
              <a:endParaRPr lang="en-US" sz="1200">
                <a:solidFill>
                  <a:prstClr val="black"/>
                </a:solidFill>
                <a:latin typeface="+mj-lt"/>
              </a:endParaRPr>
            </a:p>
          </p:txBody>
        </p:sp>
        <p:sp>
          <p:nvSpPr>
            <p:cNvPr id="36" name="TextBox 36"/>
            <p:cNvSpPr txBox="1"/>
            <p:nvPr/>
          </p:nvSpPr>
          <p:spPr>
            <a:xfrm>
              <a:off x="0" y="0"/>
              <a:ext cx="1316736" cy="1316736"/>
            </a:xfrm>
            <a:prstGeom prst="rect">
              <a:avLst/>
            </a:prstGeom>
          </p:spPr>
          <p:txBody>
            <a:bodyPr lIns="0" tIns="0" rIns="0" bIns="0" rtlCol="0" anchor="ctr"/>
            <a:lstStyle/>
            <a:p>
              <a:pPr algn="ctr" defTabSz="609630">
                <a:lnSpc>
                  <a:spcPts val="3120"/>
                </a:lnSpc>
              </a:pPr>
              <a:r>
                <a:rPr lang="en-US" sz="2600" b="1">
                  <a:solidFill>
                    <a:srgbClr val="FFFFFF"/>
                  </a:solidFill>
                  <a:latin typeface="+mj-lt"/>
                  <a:ea typeface="Cambria Bold"/>
                  <a:cs typeface="Cambria Bold"/>
                  <a:sym typeface="Cambria Bold"/>
                </a:rPr>
                <a:t>3</a:t>
              </a:r>
            </a:p>
          </p:txBody>
        </p:sp>
      </p:grpSp>
      <p:sp>
        <p:nvSpPr>
          <p:cNvPr id="37" name="TextBox 37"/>
          <p:cNvSpPr txBox="1"/>
          <p:nvPr/>
        </p:nvSpPr>
        <p:spPr>
          <a:xfrm>
            <a:off x="1752600" y="5150092"/>
            <a:ext cx="4278077" cy="333425"/>
          </a:xfrm>
          <a:prstGeom prst="rect">
            <a:avLst/>
          </a:prstGeom>
        </p:spPr>
        <p:txBody>
          <a:bodyPr lIns="0" tIns="0" rIns="0" bIns="0" rtlCol="0" anchor="t">
            <a:spAutoFit/>
          </a:bodyPr>
          <a:lstStyle/>
          <a:p>
            <a:pPr defTabSz="609630">
              <a:lnSpc>
                <a:spcPts val="2640"/>
              </a:lnSpc>
            </a:pPr>
            <a:r>
              <a:rPr lang="en-US" sz="2200" b="1">
                <a:solidFill>
                  <a:srgbClr val="1C2B22"/>
                </a:solidFill>
                <a:latin typeface="+mj-lt"/>
                <a:ea typeface="Cambria Bold"/>
                <a:cs typeface="Cambria Bold"/>
                <a:sym typeface="Cambria Bold"/>
              </a:rPr>
              <a:t>GSD1b mouse model program</a:t>
            </a:r>
          </a:p>
        </p:txBody>
      </p:sp>
      <p:sp>
        <p:nvSpPr>
          <p:cNvPr id="38" name="TextBox 38"/>
          <p:cNvSpPr txBox="1"/>
          <p:nvPr/>
        </p:nvSpPr>
        <p:spPr>
          <a:xfrm>
            <a:off x="1752600" y="5529212"/>
            <a:ext cx="2765542" cy="282129"/>
          </a:xfrm>
          <a:prstGeom prst="rect">
            <a:avLst/>
          </a:prstGeom>
        </p:spPr>
        <p:txBody>
          <a:bodyPr lIns="0" tIns="0" rIns="0" bIns="0" rtlCol="0" anchor="t">
            <a:spAutoFit/>
          </a:bodyPr>
          <a:lstStyle/>
          <a:p>
            <a:pPr defTabSz="609630">
              <a:lnSpc>
                <a:spcPts val="2240"/>
              </a:lnSpc>
            </a:pPr>
            <a:r>
              <a:rPr lang="en-US" sz="1867" i="1">
                <a:solidFill>
                  <a:srgbClr val="5A1959"/>
                </a:solidFill>
                <a:latin typeface="+mj-lt"/>
                <a:ea typeface="Calibri (MS) Italics"/>
                <a:cs typeface="Calibri (MS) Italics"/>
                <a:sym typeface="Calibri (MS) Italics"/>
              </a:rPr>
              <a:t>Jackson Lab &amp; Brunetti-Pierri</a:t>
            </a:r>
          </a:p>
        </p:txBody>
      </p:sp>
      <p:grpSp>
        <p:nvGrpSpPr>
          <p:cNvPr id="39" name="Group 39"/>
          <p:cNvGrpSpPr/>
          <p:nvPr/>
        </p:nvGrpSpPr>
        <p:grpSpPr>
          <a:xfrm>
            <a:off x="6229039" y="5155959"/>
            <a:ext cx="5246681" cy="1049998"/>
            <a:chOff x="0" y="0"/>
            <a:chExt cx="10493362" cy="2099996"/>
          </a:xfrm>
        </p:grpSpPr>
        <p:sp>
          <p:nvSpPr>
            <p:cNvPr id="40" name="Freeform 40"/>
            <p:cNvSpPr/>
            <p:nvPr/>
          </p:nvSpPr>
          <p:spPr>
            <a:xfrm>
              <a:off x="0" y="0"/>
              <a:ext cx="10493360" cy="2100000"/>
            </a:xfrm>
            <a:custGeom>
              <a:avLst/>
              <a:gdLst/>
              <a:ahLst/>
              <a:cxnLst/>
              <a:rect l="l" t="t" r="r" b="b"/>
              <a:pathLst>
                <a:path w="10493360" h="2100000">
                  <a:moveTo>
                    <a:pt x="0" y="0"/>
                  </a:moveTo>
                  <a:lnTo>
                    <a:pt x="10493360" y="0"/>
                  </a:lnTo>
                  <a:lnTo>
                    <a:pt x="10493360" y="2100000"/>
                  </a:lnTo>
                  <a:lnTo>
                    <a:pt x="0" y="2100000"/>
                  </a:lnTo>
                  <a:close/>
                </a:path>
              </a:pathLst>
            </a:custGeom>
            <a:blipFill>
              <a:blip r:embed="rId3">
                <a:alphaModFix amt="0"/>
              </a:blip>
              <a:stretch>
                <a:fillRect t="-47363" b="-47363"/>
              </a:stretch>
            </a:blipFill>
          </p:spPr>
          <p:txBody>
            <a:bodyPr/>
            <a:lstStyle/>
            <a:p>
              <a:pPr defTabSz="609630"/>
              <a:endParaRPr lang="en-US" sz="1200">
                <a:solidFill>
                  <a:prstClr val="black"/>
                </a:solidFill>
                <a:latin typeface="+mj-lt"/>
              </a:endParaRPr>
            </a:p>
          </p:txBody>
        </p:sp>
        <p:sp>
          <p:nvSpPr>
            <p:cNvPr id="41" name="TextBox 41"/>
            <p:cNvSpPr txBox="1"/>
            <p:nvPr/>
          </p:nvSpPr>
          <p:spPr>
            <a:xfrm>
              <a:off x="0" y="-142875"/>
              <a:ext cx="10493362" cy="2242871"/>
            </a:xfrm>
            <a:prstGeom prst="rect">
              <a:avLst/>
            </a:prstGeom>
          </p:spPr>
          <p:txBody>
            <a:bodyPr lIns="0" tIns="0" rIns="0" bIns="0" rtlCol="0" anchor="ctr"/>
            <a:lstStyle/>
            <a:p>
              <a:pPr defTabSz="609630">
                <a:lnSpc>
                  <a:spcPts val="3168"/>
                </a:lnSpc>
              </a:pPr>
              <a:r>
                <a:rPr lang="en-US" sz="2200">
                  <a:solidFill>
                    <a:srgbClr val="5C6B62"/>
                  </a:solidFill>
                  <a:latin typeface="+mj-lt"/>
                  <a:ea typeface="Calibri (MS)"/>
                  <a:cs typeface="Calibri (MS)"/>
                  <a:sym typeface="Calibri (MS)"/>
                </a:rPr>
                <a:t>A novel Slc37a4 exon-3 knockout mouse line (MMRRC #071623-JAX) for studying GSD1b biology and testing candidate therapies.</a:t>
              </a:r>
            </a:p>
          </p:txBody>
        </p:sp>
      </p:grpSp>
      <p:grpSp>
        <p:nvGrpSpPr>
          <p:cNvPr id="42" name="Group 42"/>
          <p:cNvGrpSpPr/>
          <p:nvPr/>
        </p:nvGrpSpPr>
        <p:grpSpPr>
          <a:xfrm>
            <a:off x="457200" y="6519672"/>
            <a:ext cx="7315200" cy="274320"/>
            <a:chOff x="0" y="0"/>
            <a:chExt cx="14630400" cy="548640"/>
          </a:xfrm>
        </p:grpSpPr>
        <p:sp>
          <p:nvSpPr>
            <p:cNvPr id="43" name="Freeform 43"/>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latin typeface="+mj-lt"/>
              </a:endParaRPr>
            </a:p>
          </p:txBody>
        </p:sp>
        <p:sp>
          <p:nvSpPr>
            <p:cNvPr id="44" name="TextBox 44"/>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5C6B62"/>
                  </a:solidFill>
                  <a:latin typeface="+mj-lt"/>
                  <a:ea typeface="Calibri (MS)"/>
                  <a:cs typeface="Calibri (MS)"/>
                  <a:sym typeface="Calibri (MS)"/>
                </a:rPr>
                <a:t>Sophie's Hope Foundation  •  cureGSD1b</a:t>
              </a:r>
            </a:p>
          </p:txBody>
        </p:sp>
      </p:grpSp>
      <p:grpSp>
        <p:nvGrpSpPr>
          <p:cNvPr id="45" name="Group 45"/>
          <p:cNvGrpSpPr/>
          <p:nvPr/>
        </p:nvGrpSpPr>
        <p:grpSpPr>
          <a:xfrm>
            <a:off x="11457432" y="6519672"/>
            <a:ext cx="365760" cy="274320"/>
            <a:chOff x="0" y="0"/>
            <a:chExt cx="731520" cy="548640"/>
          </a:xfrm>
        </p:grpSpPr>
        <p:sp>
          <p:nvSpPr>
            <p:cNvPr id="46" name="Freeform 46"/>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latin typeface="+mj-lt"/>
              </a:endParaRPr>
            </a:p>
          </p:txBody>
        </p:sp>
        <p:sp>
          <p:nvSpPr>
            <p:cNvPr id="47" name="TextBox 47"/>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5C6B62"/>
                  </a:solidFill>
                  <a:latin typeface="+mj-lt"/>
                  <a:ea typeface="Calibri (MS)"/>
                  <a:cs typeface="Calibri (MS)"/>
                  <a:sym typeface="Calibri (MS)"/>
                </a:rPr>
                <a:t>12</a:t>
              </a:r>
            </a:p>
          </p:txBody>
        </p:sp>
      </p:grpSp>
    </p:spTree>
    <p:extLst>
      <p:ext uri="{BB962C8B-B14F-4D97-AF65-F5344CB8AC3E}">
        <p14:creationId xmlns:p14="http://schemas.microsoft.com/office/powerpoint/2010/main" val="2789100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21030" y="368018"/>
            <a:ext cx="7315200" cy="403381"/>
            <a:chOff x="0" y="0"/>
            <a:chExt cx="14630400" cy="806762"/>
          </a:xfrm>
        </p:grpSpPr>
        <p:sp>
          <p:nvSpPr>
            <p:cNvPr id="3" name="Freeform 3"/>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3686" b="-293025"/>
              </a:stretch>
            </a:blipFill>
          </p:spPr>
          <p:txBody>
            <a:bodyPr/>
            <a:lstStyle/>
            <a:p>
              <a:pPr defTabSz="609630"/>
              <a:endParaRPr lang="en-US" sz="1200">
                <a:solidFill>
                  <a:prstClr val="black"/>
                </a:solidFill>
                <a:latin typeface="+mj-lt"/>
              </a:endParaRPr>
            </a:p>
          </p:txBody>
        </p:sp>
        <p:sp>
          <p:nvSpPr>
            <p:cNvPr id="4" name="TextBox 4"/>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92278F"/>
                  </a:solidFill>
                  <a:latin typeface="+mj-lt"/>
                  <a:ea typeface="Calibri (MS) Bold"/>
                  <a:cs typeface="Calibri (MS) Bold"/>
                  <a:sym typeface="Calibri (MS) Bold"/>
                </a:rPr>
                <a:t>RESEARCH INVESTMENT</a:t>
              </a:r>
            </a:p>
          </p:txBody>
        </p:sp>
      </p:grpSp>
      <p:sp>
        <p:nvSpPr>
          <p:cNvPr id="5" name="TextBox 5"/>
          <p:cNvSpPr txBox="1"/>
          <p:nvPr/>
        </p:nvSpPr>
        <p:spPr>
          <a:xfrm>
            <a:off x="621030" y="765048"/>
            <a:ext cx="10485120" cy="551433"/>
          </a:xfrm>
          <a:prstGeom prst="rect">
            <a:avLst/>
          </a:prstGeom>
        </p:spPr>
        <p:txBody>
          <a:bodyPr lIns="0" tIns="0" rIns="0" bIns="0" rtlCol="0" anchor="t">
            <a:spAutoFit/>
          </a:bodyPr>
          <a:lstStyle/>
          <a:p>
            <a:pPr defTabSz="609630">
              <a:lnSpc>
                <a:spcPts val="4320"/>
              </a:lnSpc>
            </a:pPr>
            <a:r>
              <a:rPr lang="en-US" sz="3600" b="1">
                <a:solidFill>
                  <a:srgbClr val="1C2B22"/>
                </a:solidFill>
                <a:latin typeface="+mj-lt"/>
                <a:ea typeface="Cambria Bold"/>
                <a:cs typeface="Cambria Bold"/>
                <a:sym typeface="Cambria Bold"/>
              </a:rPr>
              <a:t>A collaborative team waiting for partners</a:t>
            </a:r>
          </a:p>
        </p:txBody>
      </p:sp>
      <p:grpSp>
        <p:nvGrpSpPr>
          <p:cNvPr id="6" name="Group 6"/>
          <p:cNvGrpSpPr/>
          <p:nvPr/>
        </p:nvGrpSpPr>
        <p:grpSpPr>
          <a:xfrm>
            <a:off x="548640" y="1670558"/>
            <a:ext cx="11064240" cy="1120000"/>
            <a:chOff x="0" y="0"/>
            <a:chExt cx="22128480" cy="2240000"/>
          </a:xfrm>
        </p:grpSpPr>
        <p:sp>
          <p:nvSpPr>
            <p:cNvPr id="7" name="Freeform 7"/>
            <p:cNvSpPr/>
            <p:nvPr/>
          </p:nvSpPr>
          <p:spPr>
            <a:xfrm>
              <a:off x="0" y="0"/>
              <a:ext cx="22128480" cy="2240000"/>
            </a:xfrm>
            <a:custGeom>
              <a:avLst/>
              <a:gdLst/>
              <a:ahLst/>
              <a:cxnLst/>
              <a:rect l="l" t="t" r="r" b="b"/>
              <a:pathLst>
                <a:path w="22128480" h="2240000">
                  <a:moveTo>
                    <a:pt x="0" y="0"/>
                  </a:moveTo>
                  <a:lnTo>
                    <a:pt x="22128480" y="0"/>
                  </a:lnTo>
                  <a:lnTo>
                    <a:pt x="22128480" y="2240000"/>
                  </a:lnTo>
                  <a:lnTo>
                    <a:pt x="0" y="2240000"/>
                  </a:lnTo>
                  <a:close/>
                </a:path>
              </a:pathLst>
            </a:custGeom>
            <a:blipFill>
              <a:blip r:embed="rId3">
                <a:alphaModFix amt="0"/>
              </a:blip>
              <a:stretch>
                <a:fillRect t="-142488" b="-142488"/>
              </a:stretch>
            </a:blipFill>
          </p:spPr>
          <p:txBody>
            <a:bodyPr/>
            <a:lstStyle/>
            <a:p>
              <a:pPr defTabSz="609630"/>
              <a:endParaRPr lang="en-US" sz="1200">
                <a:solidFill>
                  <a:prstClr val="black"/>
                </a:solidFill>
                <a:latin typeface="+mj-lt"/>
              </a:endParaRPr>
            </a:p>
          </p:txBody>
        </p:sp>
        <p:sp>
          <p:nvSpPr>
            <p:cNvPr id="8" name="TextBox 8"/>
            <p:cNvSpPr txBox="1"/>
            <p:nvPr/>
          </p:nvSpPr>
          <p:spPr>
            <a:xfrm>
              <a:off x="0" y="-66675"/>
              <a:ext cx="22128480" cy="2306675"/>
            </a:xfrm>
            <a:prstGeom prst="rect">
              <a:avLst/>
            </a:prstGeom>
          </p:spPr>
          <p:txBody>
            <a:bodyPr lIns="0" tIns="0" rIns="0" bIns="0" rtlCol="0" anchor="ctr"/>
            <a:lstStyle/>
            <a:p>
              <a:pPr defTabSz="609630">
                <a:lnSpc>
                  <a:spcPts val="2640"/>
                </a:lnSpc>
              </a:pPr>
              <a:r>
                <a:rPr lang="en-US" sz="2200" b="1">
                  <a:solidFill>
                    <a:srgbClr val="1C2B22"/>
                  </a:solidFill>
                  <a:latin typeface="+mj-lt"/>
                  <a:ea typeface="Calibri (MS) Bold"/>
                  <a:cs typeface="Calibri (MS) Bold"/>
                  <a:sym typeface="Calibri (MS) Bold"/>
                </a:rPr>
                <a:t>Collaborations spanning hepatology, nephrology, immunology, and gene therapy </a:t>
              </a:r>
              <a:r>
                <a:rPr lang="en-US" sz="2200">
                  <a:solidFill>
                    <a:srgbClr val="5C6B62"/>
                  </a:solidFill>
                  <a:latin typeface="+mj-lt"/>
                  <a:ea typeface="Calibri (MS)"/>
                  <a:cs typeface="Calibri (MS)"/>
                  <a:sym typeface="Calibri (MS)"/>
                </a:rPr>
                <a:t>— groups in the US, Europe, and beyond generating translatable insight. We funded the 2023 GSD1b Empagliflozin International Consensus Meeting that led to use recommendations. </a:t>
              </a:r>
            </a:p>
          </p:txBody>
        </p:sp>
      </p:grpSp>
      <p:grpSp>
        <p:nvGrpSpPr>
          <p:cNvPr id="9" name="Group 9"/>
          <p:cNvGrpSpPr/>
          <p:nvPr/>
        </p:nvGrpSpPr>
        <p:grpSpPr>
          <a:xfrm>
            <a:off x="548640" y="2672453"/>
            <a:ext cx="11219688" cy="1940246"/>
            <a:chOff x="0" y="0"/>
            <a:chExt cx="22439376" cy="3880493"/>
          </a:xfrm>
        </p:grpSpPr>
        <p:grpSp>
          <p:nvGrpSpPr>
            <p:cNvPr id="10" name="Group 10"/>
            <p:cNvGrpSpPr/>
            <p:nvPr/>
          </p:nvGrpSpPr>
          <p:grpSpPr>
            <a:xfrm>
              <a:off x="0" y="934406"/>
              <a:ext cx="5266944" cy="2011680"/>
              <a:chOff x="0" y="0"/>
              <a:chExt cx="5266944" cy="2011680"/>
            </a:xfrm>
          </p:grpSpPr>
          <p:sp>
            <p:nvSpPr>
              <p:cNvPr id="11" name="Freeform 11"/>
              <p:cNvSpPr/>
              <p:nvPr/>
            </p:nvSpPr>
            <p:spPr>
              <a:xfrm>
                <a:off x="0" y="0"/>
                <a:ext cx="5266944" cy="2011680"/>
              </a:xfrm>
              <a:custGeom>
                <a:avLst/>
                <a:gdLst/>
                <a:ahLst/>
                <a:cxnLst/>
                <a:rect l="l" t="t" r="r" b="b"/>
                <a:pathLst>
                  <a:path w="5266944" h="2011680">
                    <a:moveTo>
                      <a:pt x="0" y="146304"/>
                    </a:moveTo>
                    <a:cubicBezTo>
                      <a:pt x="0" y="65532"/>
                      <a:pt x="65532" y="0"/>
                      <a:pt x="146304" y="0"/>
                    </a:cubicBezTo>
                    <a:lnTo>
                      <a:pt x="5120640" y="0"/>
                    </a:lnTo>
                    <a:cubicBezTo>
                      <a:pt x="5201412" y="0"/>
                      <a:pt x="5266944" y="65532"/>
                      <a:pt x="5266944" y="146304"/>
                    </a:cubicBezTo>
                    <a:lnTo>
                      <a:pt x="5266944" y="1865376"/>
                    </a:lnTo>
                    <a:cubicBezTo>
                      <a:pt x="5266944" y="1946148"/>
                      <a:pt x="5201412" y="2011680"/>
                      <a:pt x="5120640" y="2011680"/>
                    </a:cubicBezTo>
                    <a:lnTo>
                      <a:pt x="146304" y="2011680"/>
                    </a:lnTo>
                    <a:cubicBezTo>
                      <a:pt x="65532" y="2011680"/>
                      <a:pt x="0" y="1946148"/>
                      <a:pt x="0" y="1865376"/>
                    </a:cubicBezTo>
                    <a:close/>
                  </a:path>
                </a:pathLst>
              </a:custGeom>
              <a:solidFill>
                <a:srgbClr val="008647"/>
              </a:solidFill>
            </p:spPr>
            <p:txBody>
              <a:bodyPr/>
              <a:lstStyle/>
              <a:p>
                <a:pPr defTabSz="609630"/>
                <a:endParaRPr lang="en-US" sz="1200">
                  <a:solidFill>
                    <a:prstClr val="black"/>
                  </a:solidFill>
                  <a:latin typeface="+mj-lt"/>
                </a:endParaRPr>
              </a:p>
            </p:txBody>
          </p:sp>
        </p:grpSp>
        <p:grpSp>
          <p:nvGrpSpPr>
            <p:cNvPr id="12" name="Group 12"/>
            <p:cNvGrpSpPr/>
            <p:nvPr/>
          </p:nvGrpSpPr>
          <p:grpSpPr>
            <a:xfrm>
              <a:off x="182880" y="934406"/>
              <a:ext cx="4901184" cy="2011680"/>
              <a:chOff x="0" y="0"/>
              <a:chExt cx="4901184" cy="2011680"/>
            </a:xfrm>
          </p:grpSpPr>
          <p:sp>
            <p:nvSpPr>
              <p:cNvPr id="13" name="Freeform 13"/>
              <p:cNvSpPr/>
              <p:nvPr/>
            </p:nvSpPr>
            <p:spPr>
              <a:xfrm>
                <a:off x="0" y="0"/>
                <a:ext cx="4901184" cy="2011680"/>
              </a:xfrm>
              <a:custGeom>
                <a:avLst/>
                <a:gdLst/>
                <a:ahLst/>
                <a:cxnLst/>
                <a:rect l="l" t="t" r="r" b="b"/>
                <a:pathLst>
                  <a:path w="4901184" h="2011680">
                    <a:moveTo>
                      <a:pt x="0" y="0"/>
                    </a:moveTo>
                    <a:lnTo>
                      <a:pt x="4901184" y="0"/>
                    </a:lnTo>
                    <a:lnTo>
                      <a:pt x="4901184" y="2011680"/>
                    </a:lnTo>
                    <a:lnTo>
                      <a:pt x="0" y="2011680"/>
                    </a:lnTo>
                    <a:close/>
                  </a:path>
                </a:pathLst>
              </a:custGeom>
              <a:blipFill>
                <a:blip r:embed="rId3">
                  <a:alphaModFix amt="0"/>
                </a:blip>
                <a:stretch>
                  <a:fillRect l="-2661" r="-2661"/>
                </a:stretch>
              </a:blipFill>
            </p:spPr>
            <p:txBody>
              <a:bodyPr/>
              <a:lstStyle/>
              <a:p>
                <a:pPr defTabSz="609630"/>
                <a:endParaRPr lang="en-US" sz="1200">
                  <a:solidFill>
                    <a:prstClr val="black"/>
                  </a:solidFill>
                  <a:latin typeface="+mj-lt"/>
                </a:endParaRPr>
              </a:p>
            </p:txBody>
          </p:sp>
          <p:sp>
            <p:nvSpPr>
              <p:cNvPr id="14" name="TextBox 14"/>
              <p:cNvSpPr txBox="1"/>
              <p:nvPr/>
            </p:nvSpPr>
            <p:spPr>
              <a:xfrm>
                <a:off x="0" y="-9525"/>
                <a:ext cx="4901184" cy="2021205"/>
              </a:xfrm>
              <a:prstGeom prst="rect">
                <a:avLst/>
              </a:prstGeom>
            </p:spPr>
            <p:txBody>
              <a:bodyPr lIns="0" tIns="0" rIns="0" bIns="0" rtlCol="0" anchor="ctr"/>
              <a:lstStyle/>
              <a:p>
                <a:pPr algn="ctr" defTabSz="609630">
                  <a:lnSpc>
                    <a:spcPts val="2640"/>
                  </a:lnSpc>
                </a:pPr>
                <a:r>
                  <a:rPr lang="en-US" sz="2200" b="1">
                    <a:solidFill>
                      <a:srgbClr val="FFFFFF"/>
                    </a:solidFill>
                    <a:latin typeface="+mj-lt"/>
                    <a:ea typeface="Cambria Bold"/>
                    <a:cs typeface="Cambria Bold"/>
                    <a:sym typeface="Cambria Bold"/>
                  </a:rPr>
                  <a:t>Hepatology &amp; metabolism</a:t>
                </a:r>
              </a:p>
            </p:txBody>
          </p:sp>
        </p:grpSp>
        <p:grpSp>
          <p:nvGrpSpPr>
            <p:cNvPr id="15" name="Group 15"/>
            <p:cNvGrpSpPr/>
            <p:nvPr/>
          </p:nvGrpSpPr>
          <p:grpSpPr>
            <a:xfrm>
              <a:off x="5724144" y="934406"/>
              <a:ext cx="5266944" cy="2011680"/>
              <a:chOff x="0" y="0"/>
              <a:chExt cx="5266944" cy="2011680"/>
            </a:xfrm>
          </p:grpSpPr>
          <p:sp>
            <p:nvSpPr>
              <p:cNvPr id="16" name="Freeform 16"/>
              <p:cNvSpPr/>
              <p:nvPr/>
            </p:nvSpPr>
            <p:spPr>
              <a:xfrm>
                <a:off x="0" y="0"/>
                <a:ext cx="5266944" cy="2011680"/>
              </a:xfrm>
              <a:custGeom>
                <a:avLst/>
                <a:gdLst/>
                <a:ahLst/>
                <a:cxnLst/>
                <a:rect l="l" t="t" r="r" b="b"/>
                <a:pathLst>
                  <a:path w="5266944" h="2011680">
                    <a:moveTo>
                      <a:pt x="0" y="146304"/>
                    </a:moveTo>
                    <a:cubicBezTo>
                      <a:pt x="0" y="65532"/>
                      <a:pt x="65532" y="0"/>
                      <a:pt x="146304" y="0"/>
                    </a:cubicBezTo>
                    <a:lnTo>
                      <a:pt x="5120640" y="0"/>
                    </a:lnTo>
                    <a:cubicBezTo>
                      <a:pt x="5201412" y="0"/>
                      <a:pt x="5266944" y="65532"/>
                      <a:pt x="5266944" y="146304"/>
                    </a:cubicBezTo>
                    <a:lnTo>
                      <a:pt x="5266944" y="1865376"/>
                    </a:lnTo>
                    <a:cubicBezTo>
                      <a:pt x="5266944" y="1946148"/>
                      <a:pt x="5201412" y="2011680"/>
                      <a:pt x="5120640" y="2011680"/>
                    </a:cubicBezTo>
                    <a:lnTo>
                      <a:pt x="146304" y="2011680"/>
                    </a:lnTo>
                    <a:cubicBezTo>
                      <a:pt x="65532" y="2011680"/>
                      <a:pt x="0" y="1946148"/>
                      <a:pt x="0" y="1865376"/>
                    </a:cubicBezTo>
                    <a:close/>
                  </a:path>
                </a:pathLst>
              </a:custGeom>
              <a:solidFill>
                <a:srgbClr val="92278F"/>
              </a:solidFill>
            </p:spPr>
            <p:txBody>
              <a:bodyPr/>
              <a:lstStyle/>
              <a:p>
                <a:pPr defTabSz="609630"/>
                <a:endParaRPr lang="en-US" sz="1200">
                  <a:solidFill>
                    <a:prstClr val="black"/>
                  </a:solidFill>
                  <a:latin typeface="+mj-lt"/>
                </a:endParaRPr>
              </a:p>
            </p:txBody>
          </p:sp>
        </p:grpSp>
        <p:grpSp>
          <p:nvGrpSpPr>
            <p:cNvPr id="17" name="Group 17"/>
            <p:cNvGrpSpPr/>
            <p:nvPr/>
          </p:nvGrpSpPr>
          <p:grpSpPr>
            <a:xfrm>
              <a:off x="5907024" y="934406"/>
              <a:ext cx="4901184" cy="2011680"/>
              <a:chOff x="0" y="0"/>
              <a:chExt cx="4901184" cy="2011680"/>
            </a:xfrm>
          </p:grpSpPr>
          <p:sp>
            <p:nvSpPr>
              <p:cNvPr id="18" name="Freeform 18"/>
              <p:cNvSpPr/>
              <p:nvPr/>
            </p:nvSpPr>
            <p:spPr>
              <a:xfrm>
                <a:off x="0" y="0"/>
                <a:ext cx="4901184" cy="2011680"/>
              </a:xfrm>
              <a:custGeom>
                <a:avLst/>
                <a:gdLst/>
                <a:ahLst/>
                <a:cxnLst/>
                <a:rect l="l" t="t" r="r" b="b"/>
                <a:pathLst>
                  <a:path w="4901184" h="2011680">
                    <a:moveTo>
                      <a:pt x="0" y="0"/>
                    </a:moveTo>
                    <a:lnTo>
                      <a:pt x="4901184" y="0"/>
                    </a:lnTo>
                    <a:lnTo>
                      <a:pt x="4901184" y="2011680"/>
                    </a:lnTo>
                    <a:lnTo>
                      <a:pt x="0" y="2011680"/>
                    </a:lnTo>
                    <a:close/>
                  </a:path>
                </a:pathLst>
              </a:custGeom>
              <a:blipFill>
                <a:blip r:embed="rId3">
                  <a:alphaModFix amt="0"/>
                </a:blip>
                <a:stretch>
                  <a:fillRect l="-2661" r="-2661"/>
                </a:stretch>
              </a:blipFill>
            </p:spPr>
            <p:txBody>
              <a:bodyPr/>
              <a:lstStyle/>
              <a:p>
                <a:pPr defTabSz="609630"/>
                <a:endParaRPr lang="en-US" sz="1200">
                  <a:solidFill>
                    <a:prstClr val="black"/>
                  </a:solidFill>
                  <a:latin typeface="+mj-lt"/>
                </a:endParaRPr>
              </a:p>
            </p:txBody>
          </p:sp>
          <p:sp>
            <p:nvSpPr>
              <p:cNvPr id="19" name="TextBox 19"/>
              <p:cNvSpPr txBox="1"/>
              <p:nvPr/>
            </p:nvSpPr>
            <p:spPr>
              <a:xfrm>
                <a:off x="0" y="-9525"/>
                <a:ext cx="4901184" cy="2021205"/>
              </a:xfrm>
              <a:prstGeom prst="rect">
                <a:avLst/>
              </a:prstGeom>
            </p:spPr>
            <p:txBody>
              <a:bodyPr lIns="0" tIns="0" rIns="0" bIns="0" rtlCol="0" anchor="ctr"/>
              <a:lstStyle/>
              <a:p>
                <a:pPr algn="ctr" defTabSz="609630">
                  <a:lnSpc>
                    <a:spcPts val="2640"/>
                  </a:lnSpc>
                </a:pPr>
                <a:r>
                  <a:rPr lang="en-US" sz="2200" b="1">
                    <a:solidFill>
                      <a:srgbClr val="FFFFFF"/>
                    </a:solidFill>
                    <a:latin typeface="+mj-lt"/>
                    <a:ea typeface="Cambria Bold"/>
                    <a:cs typeface="Cambria Bold"/>
                    <a:sym typeface="Cambria Bold"/>
                  </a:rPr>
                  <a:t>Nephrology</a:t>
                </a:r>
              </a:p>
            </p:txBody>
          </p:sp>
        </p:grpSp>
        <p:grpSp>
          <p:nvGrpSpPr>
            <p:cNvPr id="20" name="Group 20"/>
            <p:cNvGrpSpPr/>
            <p:nvPr/>
          </p:nvGrpSpPr>
          <p:grpSpPr>
            <a:xfrm>
              <a:off x="11448288" y="934406"/>
              <a:ext cx="5266944" cy="2011680"/>
              <a:chOff x="0" y="0"/>
              <a:chExt cx="5266944" cy="2011680"/>
            </a:xfrm>
          </p:grpSpPr>
          <p:sp>
            <p:nvSpPr>
              <p:cNvPr id="21" name="Freeform 21"/>
              <p:cNvSpPr/>
              <p:nvPr/>
            </p:nvSpPr>
            <p:spPr>
              <a:xfrm>
                <a:off x="0" y="0"/>
                <a:ext cx="5266944" cy="2011680"/>
              </a:xfrm>
              <a:custGeom>
                <a:avLst/>
                <a:gdLst/>
                <a:ahLst/>
                <a:cxnLst/>
                <a:rect l="l" t="t" r="r" b="b"/>
                <a:pathLst>
                  <a:path w="5266944" h="2011680">
                    <a:moveTo>
                      <a:pt x="0" y="146304"/>
                    </a:moveTo>
                    <a:cubicBezTo>
                      <a:pt x="0" y="65532"/>
                      <a:pt x="65532" y="0"/>
                      <a:pt x="146304" y="0"/>
                    </a:cubicBezTo>
                    <a:lnTo>
                      <a:pt x="5120640" y="0"/>
                    </a:lnTo>
                    <a:cubicBezTo>
                      <a:pt x="5201412" y="0"/>
                      <a:pt x="5266944" y="65532"/>
                      <a:pt x="5266944" y="146304"/>
                    </a:cubicBezTo>
                    <a:lnTo>
                      <a:pt x="5266944" y="1865376"/>
                    </a:lnTo>
                    <a:cubicBezTo>
                      <a:pt x="5266944" y="1946148"/>
                      <a:pt x="5201412" y="2011680"/>
                      <a:pt x="5120640" y="2011680"/>
                    </a:cubicBezTo>
                    <a:lnTo>
                      <a:pt x="146304" y="2011680"/>
                    </a:lnTo>
                    <a:cubicBezTo>
                      <a:pt x="65532" y="2011680"/>
                      <a:pt x="0" y="1946148"/>
                      <a:pt x="0" y="1865376"/>
                    </a:cubicBezTo>
                    <a:close/>
                  </a:path>
                </a:pathLst>
              </a:custGeom>
              <a:solidFill>
                <a:srgbClr val="008647"/>
              </a:solidFill>
            </p:spPr>
            <p:txBody>
              <a:bodyPr/>
              <a:lstStyle/>
              <a:p>
                <a:pPr defTabSz="609630"/>
                <a:endParaRPr lang="en-US" sz="1200">
                  <a:solidFill>
                    <a:prstClr val="black"/>
                  </a:solidFill>
                  <a:latin typeface="+mj-lt"/>
                </a:endParaRPr>
              </a:p>
            </p:txBody>
          </p:sp>
        </p:grpSp>
        <p:grpSp>
          <p:nvGrpSpPr>
            <p:cNvPr id="22" name="Group 22"/>
            <p:cNvGrpSpPr/>
            <p:nvPr/>
          </p:nvGrpSpPr>
          <p:grpSpPr>
            <a:xfrm>
              <a:off x="11631168" y="934406"/>
              <a:ext cx="4901184" cy="2011680"/>
              <a:chOff x="0" y="0"/>
              <a:chExt cx="4901184" cy="2011680"/>
            </a:xfrm>
          </p:grpSpPr>
          <p:sp>
            <p:nvSpPr>
              <p:cNvPr id="23" name="Freeform 23"/>
              <p:cNvSpPr/>
              <p:nvPr/>
            </p:nvSpPr>
            <p:spPr>
              <a:xfrm>
                <a:off x="0" y="0"/>
                <a:ext cx="4901184" cy="2011680"/>
              </a:xfrm>
              <a:custGeom>
                <a:avLst/>
                <a:gdLst/>
                <a:ahLst/>
                <a:cxnLst/>
                <a:rect l="l" t="t" r="r" b="b"/>
                <a:pathLst>
                  <a:path w="4901184" h="2011680">
                    <a:moveTo>
                      <a:pt x="0" y="0"/>
                    </a:moveTo>
                    <a:lnTo>
                      <a:pt x="4901184" y="0"/>
                    </a:lnTo>
                    <a:lnTo>
                      <a:pt x="4901184" y="2011680"/>
                    </a:lnTo>
                    <a:lnTo>
                      <a:pt x="0" y="2011680"/>
                    </a:lnTo>
                    <a:close/>
                  </a:path>
                </a:pathLst>
              </a:custGeom>
              <a:blipFill>
                <a:blip r:embed="rId3">
                  <a:alphaModFix amt="0"/>
                </a:blip>
                <a:stretch>
                  <a:fillRect l="-2661" r="-2661"/>
                </a:stretch>
              </a:blipFill>
            </p:spPr>
            <p:txBody>
              <a:bodyPr/>
              <a:lstStyle/>
              <a:p>
                <a:pPr defTabSz="609630"/>
                <a:endParaRPr lang="en-US" sz="1200">
                  <a:solidFill>
                    <a:prstClr val="black"/>
                  </a:solidFill>
                  <a:latin typeface="+mj-lt"/>
                </a:endParaRPr>
              </a:p>
            </p:txBody>
          </p:sp>
          <p:sp>
            <p:nvSpPr>
              <p:cNvPr id="24" name="TextBox 24"/>
              <p:cNvSpPr txBox="1"/>
              <p:nvPr/>
            </p:nvSpPr>
            <p:spPr>
              <a:xfrm>
                <a:off x="0" y="-9525"/>
                <a:ext cx="4901184" cy="2021205"/>
              </a:xfrm>
              <a:prstGeom prst="rect">
                <a:avLst/>
              </a:prstGeom>
            </p:spPr>
            <p:txBody>
              <a:bodyPr lIns="0" tIns="0" rIns="0" bIns="0" rtlCol="0" anchor="ctr"/>
              <a:lstStyle/>
              <a:p>
                <a:pPr algn="ctr" defTabSz="609630">
                  <a:lnSpc>
                    <a:spcPts val="2640"/>
                  </a:lnSpc>
                </a:pPr>
                <a:r>
                  <a:rPr lang="en-US" sz="2200" b="1">
                    <a:solidFill>
                      <a:srgbClr val="FFFFFF"/>
                    </a:solidFill>
                    <a:latin typeface="+mj-lt"/>
                    <a:ea typeface="Cambria Bold"/>
                    <a:cs typeface="Cambria Bold"/>
                    <a:sym typeface="Cambria Bold"/>
                  </a:rPr>
                  <a:t>Immunology</a:t>
                </a:r>
              </a:p>
            </p:txBody>
          </p:sp>
        </p:grpSp>
        <p:grpSp>
          <p:nvGrpSpPr>
            <p:cNvPr id="25" name="Group 25"/>
            <p:cNvGrpSpPr/>
            <p:nvPr/>
          </p:nvGrpSpPr>
          <p:grpSpPr>
            <a:xfrm>
              <a:off x="17172432" y="934406"/>
              <a:ext cx="5266944" cy="2011680"/>
              <a:chOff x="0" y="0"/>
              <a:chExt cx="5266944" cy="2011680"/>
            </a:xfrm>
          </p:grpSpPr>
          <p:sp>
            <p:nvSpPr>
              <p:cNvPr id="26" name="Freeform 26"/>
              <p:cNvSpPr/>
              <p:nvPr/>
            </p:nvSpPr>
            <p:spPr>
              <a:xfrm>
                <a:off x="0" y="0"/>
                <a:ext cx="5266944" cy="2011680"/>
              </a:xfrm>
              <a:custGeom>
                <a:avLst/>
                <a:gdLst/>
                <a:ahLst/>
                <a:cxnLst/>
                <a:rect l="l" t="t" r="r" b="b"/>
                <a:pathLst>
                  <a:path w="5266944" h="2011680">
                    <a:moveTo>
                      <a:pt x="0" y="146304"/>
                    </a:moveTo>
                    <a:cubicBezTo>
                      <a:pt x="0" y="65532"/>
                      <a:pt x="65532" y="0"/>
                      <a:pt x="146304" y="0"/>
                    </a:cubicBezTo>
                    <a:lnTo>
                      <a:pt x="5120640" y="0"/>
                    </a:lnTo>
                    <a:cubicBezTo>
                      <a:pt x="5201412" y="0"/>
                      <a:pt x="5266944" y="65532"/>
                      <a:pt x="5266944" y="146304"/>
                    </a:cubicBezTo>
                    <a:lnTo>
                      <a:pt x="5266944" y="1865376"/>
                    </a:lnTo>
                    <a:cubicBezTo>
                      <a:pt x="5266944" y="1946148"/>
                      <a:pt x="5201412" y="2011680"/>
                      <a:pt x="5120640" y="2011680"/>
                    </a:cubicBezTo>
                    <a:lnTo>
                      <a:pt x="146304" y="2011680"/>
                    </a:lnTo>
                    <a:cubicBezTo>
                      <a:pt x="65532" y="2011680"/>
                      <a:pt x="0" y="1946148"/>
                      <a:pt x="0" y="1865376"/>
                    </a:cubicBezTo>
                    <a:close/>
                  </a:path>
                </a:pathLst>
              </a:custGeom>
              <a:solidFill>
                <a:srgbClr val="92278F"/>
              </a:solidFill>
            </p:spPr>
            <p:txBody>
              <a:bodyPr/>
              <a:lstStyle/>
              <a:p>
                <a:pPr defTabSz="609630"/>
                <a:endParaRPr lang="en-US" sz="1200">
                  <a:solidFill>
                    <a:prstClr val="black"/>
                  </a:solidFill>
                  <a:latin typeface="+mj-lt"/>
                </a:endParaRPr>
              </a:p>
            </p:txBody>
          </p:sp>
        </p:grpSp>
        <p:grpSp>
          <p:nvGrpSpPr>
            <p:cNvPr id="27" name="Group 27"/>
            <p:cNvGrpSpPr/>
            <p:nvPr/>
          </p:nvGrpSpPr>
          <p:grpSpPr>
            <a:xfrm>
              <a:off x="17355312" y="0"/>
              <a:ext cx="4901184" cy="3880493"/>
              <a:chOff x="0" y="0"/>
              <a:chExt cx="4901184" cy="3880493"/>
            </a:xfrm>
          </p:grpSpPr>
          <p:sp>
            <p:nvSpPr>
              <p:cNvPr id="28" name="Freeform 28"/>
              <p:cNvSpPr/>
              <p:nvPr/>
            </p:nvSpPr>
            <p:spPr>
              <a:xfrm>
                <a:off x="0" y="0"/>
                <a:ext cx="4901184" cy="3880493"/>
              </a:xfrm>
              <a:custGeom>
                <a:avLst/>
                <a:gdLst/>
                <a:ahLst/>
                <a:cxnLst/>
                <a:rect l="l" t="t" r="r" b="b"/>
                <a:pathLst>
                  <a:path w="4901184" h="3880493">
                    <a:moveTo>
                      <a:pt x="0" y="0"/>
                    </a:moveTo>
                    <a:lnTo>
                      <a:pt x="4901184" y="0"/>
                    </a:lnTo>
                    <a:lnTo>
                      <a:pt x="4901184" y="3880493"/>
                    </a:lnTo>
                    <a:lnTo>
                      <a:pt x="0" y="3880493"/>
                    </a:lnTo>
                    <a:close/>
                  </a:path>
                </a:pathLst>
              </a:custGeom>
              <a:blipFill>
                <a:blip r:embed="rId3">
                  <a:alphaModFix amt="0"/>
                </a:blip>
                <a:stretch>
                  <a:fillRect l="-2661" r="-2661" b="48159"/>
                </a:stretch>
              </a:blipFill>
            </p:spPr>
            <p:txBody>
              <a:bodyPr/>
              <a:lstStyle/>
              <a:p>
                <a:pPr defTabSz="609630"/>
                <a:endParaRPr lang="en-US" sz="1200">
                  <a:solidFill>
                    <a:prstClr val="black"/>
                  </a:solidFill>
                  <a:latin typeface="+mj-lt"/>
                </a:endParaRPr>
              </a:p>
            </p:txBody>
          </p:sp>
          <p:sp>
            <p:nvSpPr>
              <p:cNvPr id="29" name="TextBox 29"/>
              <p:cNvSpPr txBox="1"/>
              <p:nvPr/>
            </p:nvSpPr>
            <p:spPr>
              <a:xfrm>
                <a:off x="0" y="-9525"/>
                <a:ext cx="4901184" cy="3890018"/>
              </a:xfrm>
              <a:prstGeom prst="rect">
                <a:avLst/>
              </a:prstGeom>
            </p:spPr>
            <p:txBody>
              <a:bodyPr lIns="0" tIns="0" rIns="0" bIns="0" rtlCol="0" anchor="ctr"/>
              <a:lstStyle/>
              <a:p>
                <a:pPr algn="ctr" defTabSz="609630">
                  <a:lnSpc>
                    <a:spcPts val="2640"/>
                  </a:lnSpc>
                </a:pPr>
                <a:r>
                  <a:rPr lang="en-US" sz="2200" b="1">
                    <a:solidFill>
                      <a:srgbClr val="FFFFFF"/>
                    </a:solidFill>
                    <a:latin typeface="+mj-lt"/>
                    <a:ea typeface="Cambria Bold"/>
                    <a:cs typeface="Cambria Bold"/>
                    <a:sym typeface="Cambria Bold"/>
                  </a:rPr>
                  <a:t>Advanced</a:t>
                </a:r>
              </a:p>
              <a:p>
                <a:pPr algn="ctr" defTabSz="609630">
                  <a:lnSpc>
                    <a:spcPts val="2640"/>
                  </a:lnSpc>
                </a:pPr>
                <a:r>
                  <a:rPr lang="en-US" sz="2200" b="1">
                    <a:solidFill>
                      <a:srgbClr val="FFFFFF"/>
                    </a:solidFill>
                    <a:latin typeface="+mj-lt"/>
                    <a:ea typeface="Cambria Bold"/>
                    <a:cs typeface="Cambria Bold"/>
                    <a:sym typeface="Cambria Bold"/>
                  </a:rPr>
                  <a:t> therapy</a:t>
                </a:r>
              </a:p>
            </p:txBody>
          </p:sp>
        </p:grpSp>
      </p:grpSp>
      <p:grpSp>
        <p:nvGrpSpPr>
          <p:cNvPr id="30" name="Group 30"/>
          <p:cNvGrpSpPr/>
          <p:nvPr/>
        </p:nvGrpSpPr>
        <p:grpSpPr>
          <a:xfrm>
            <a:off x="548640" y="4436802"/>
            <a:ext cx="11064240" cy="862857"/>
            <a:chOff x="0" y="0"/>
            <a:chExt cx="22128480" cy="1725713"/>
          </a:xfrm>
        </p:grpSpPr>
        <p:sp>
          <p:nvSpPr>
            <p:cNvPr id="31" name="Freeform 31"/>
            <p:cNvSpPr/>
            <p:nvPr/>
          </p:nvSpPr>
          <p:spPr>
            <a:xfrm>
              <a:off x="0" y="0"/>
              <a:ext cx="22128480" cy="1725716"/>
            </a:xfrm>
            <a:custGeom>
              <a:avLst/>
              <a:gdLst/>
              <a:ahLst/>
              <a:cxnLst/>
              <a:rect l="l" t="t" r="r" b="b"/>
              <a:pathLst>
                <a:path w="22128480" h="1725716">
                  <a:moveTo>
                    <a:pt x="0" y="0"/>
                  </a:moveTo>
                  <a:lnTo>
                    <a:pt x="22128480" y="0"/>
                  </a:lnTo>
                  <a:lnTo>
                    <a:pt x="22128480" y="1725716"/>
                  </a:lnTo>
                  <a:lnTo>
                    <a:pt x="0" y="1725716"/>
                  </a:lnTo>
                  <a:close/>
                </a:path>
              </a:pathLst>
            </a:custGeom>
            <a:blipFill>
              <a:blip r:embed="rId3">
                <a:alphaModFix amt="0"/>
              </a:blip>
              <a:stretch>
                <a:fillRect t="-206392" b="-193312"/>
              </a:stretch>
            </a:blipFill>
          </p:spPr>
          <p:txBody>
            <a:bodyPr/>
            <a:lstStyle/>
            <a:p>
              <a:pPr defTabSz="609630"/>
              <a:endParaRPr lang="en-US" sz="1200">
                <a:solidFill>
                  <a:prstClr val="black"/>
                </a:solidFill>
                <a:latin typeface="+mj-lt"/>
              </a:endParaRPr>
            </a:p>
          </p:txBody>
        </p:sp>
        <p:sp>
          <p:nvSpPr>
            <p:cNvPr id="32" name="TextBox 32"/>
            <p:cNvSpPr txBox="1"/>
            <p:nvPr/>
          </p:nvSpPr>
          <p:spPr>
            <a:xfrm>
              <a:off x="0" y="-161925"/>
              <a:ext cx="22128480" cy="1887638"/>
            </a:xfrm>
            <a:prstGeom prst="rect">
              <a:avLst/>
            </a:prstGeom>
          </p:spPr>
          <p:txBody>
            <a:bodyPr lIns="0" tIns="0" rIns="0" bIns="0" rtlCol="0" anchor="ctr"/>
            <a:lstStyle/>
            <a:p>
              <a:pPr marL="397885" lvl="1" indent="-198943" defTabSz="609630">
                <a:lnSpc>
                  <a:spcPts val="3300"/>
                </a:lnSpc>
                <a:buFont typeface="Arial"/>
                <a:buChar char="•"/>
              </a:pPr>
              <a:r>
                <a:rPr lang="en-US" sz="2200" b="1">
                  <a:solidFill>
                    <a:srgbClr val="1C2B22"/>
                  </a:solidFill>
                  <a:latin typeface="+mj-lt"/>
                  <a:ea typeface="Calibri (MS) Bold"/>
                  <a:cs typeface="Calibri (MS) Bold"/>
                  <a:sym typeface="Calibri (MS) Bold"/>
                </a:rPr>
                <a:t>Translational precedent already established: </a:t>
              </a:r>
              <a:r>
                <a:rPr lang="en-US" sz="2200">
                  <a:solidFill>
                    <a:srgbClr val="5C6B62"/>
                  </a:solidFill>
                  <a:latin typeface="+mj-lt"/>
                  <a:ea typeface="Calibri (MS)"/>
                  <a:cs typeface="Calibri (MS)"/>
                  <a:sym typeface="Calibri (MS)"/>
                </a:rPr>
                <a:t>groups actively enhancing SGLT2 inhibitor research, small molecule, and mRNA-therapy approaches in GSD1b.</a:t>
              </a:r>
            </a:p>
          </p:txBody>
        </p:sp>
      </p:grpSp>
      <p:grpSp>
        <p:nvGrpSpPr>
          <p:cNvPr id="33" name="Group 33"/>
          <p:cNvGrpSpPr/>
          <p:nvPr/>
        </p:nvGrpSpPr>
        <p:grpSpPr>
          <a:xfrm>
            <a:off x="548640" y="5382209"/>
            <a:ext cx="11064240" cy="862857"/>
            <a:chOff x="0" y="0"/>
            <a:chExt cx="22128480" cy="1725713"/>
          </a:xfrm>
        </p:grpSpPr>
        <p:sp>
          <p:nvSpPr>
            <p:cNvPr id="34" name="Freeform 34"/>
            <p:cNvSpPr/>
            <p:nvPr/>
          </p:nvSpPr>
          <p:spPr>
            <a:xfrm>
              <a:off x="0" y="0"/>
              <a:ext cx="22128480" cy="1725716"/>
            </a:xfrm>
            <a:custGeom>
              <a:avLst/>
              <a:gdLst/>
              <a:ahLst/>
              <a:cxnLst/>
              <a:rect l="l" t="t" r="r" b="b"/>
              <a:pathLst>
                <a:path w="22128480" h="1725716">
                  <a:moveTo>
                    <a:pt x="0" y="0"/>
                  </a:moveTo>
                  <a:lnTo>
                    <a:pt x="22128480" y="0"/>
                  </a:lnTo>
                  <a:lnTo>
                    <a:pt x="22128480" y="1725716"/>
                  </a:lnTo>
                  <a:lnTo>
                    <a:pt x="0" y="1725716"/>
                  </a:lnTo>
                  <a:close/>
                </a:path>
              </a:pathLst>
            </a:custGeom>
            <a:blipFill>
              <a:blip r:embed="rId3">
                <a:alphaModFix amt="0"/>
              </a:blip>
              <a:stretch>
                <a:fillRect t="-206392" b="-193312"/>
              </a:stretch>
            </a:blipFill>
          </p:spPr>
          <p:txBody>
            <a:bodyPr/>
            <a:lstStyle/>
            <a:p>
              <a:pPr defTabSz="609630"/>
              <a:endParaRPr lang="en-US" sz="1200">
                <a:solidFill>
                  <a:prstClr val="black"/>
                </a:solidFill>
                <a:latin typeface="+mj-lt"/>
              </a:endParaRPr>
            </a:p>
          </p:txBody>
        </p:sp>
        <p:sp>
          <p:nvSpPr>
            <p:cNvPr id="35" name="TextBox 35"/>
            <p:cNvSpPr txBox="1"/>
            <p:nvPr/>
          </p:nvSpPr>
          <p:spPr>
            <a:xfrm>
              <a:off x="0" y="-161925"/>
              <a:ext cx="22128480" cy="1887638"/>
            </a:xfrm>
            <a:prstGeom prst="rect">
              <a:avLst/>
            </a:prstGeom>
          </p:spPr>
          <p:txBody>
            <a:bodyPr lIns="0" tIns="0" rIns="0" bIns="0" rtlCol="0" anchor="ctr"/>
            <a:lstStyle/>
            <a:p>
              <a:pPr marL="398165" lvl="1" indent="-199083" defTabSz="609630">
                <a:lnSpc>
                  <a:spcPts val="3300"/>
                </a:lnSpc>
                <a:buFont typeface="Arial"/>
                <a:buChar char="•"/>
              </a:pPr>
              <a:r>
                <a:rPr lang="en-US" sz="2200" b="1">
                  <a:solidFill>
                    <a:srgbClr val="1C2B22"/>
                  </a:solidFill>
                  <a:latin typeface="+mj-lt"/>
                  <a:ea typeface="Calibri (MS) Bold"/>
                  <a:cs typeface="Calibri (MS) Bold"/>
                  <a:sym typeface="Calibri (MS) Bold"/>
                </a:rPr>
                <a:t>We know who is doing what: </a:t>
              </a:r>
              <a:r>
                <a:rPr lang="en-US" sz="2200">
                  <a:solidFill>
                    <a:srgbClr val="5C6B62"/>
                  </a:solidFill>
                  <a:latin typeface="+mj-lt"/>
                  <a:ea typeface="Calibri (MS)"/>
                  <a:cs typeface="Calibri (MS)"/>
                  <a:sym typeface="Calibri (MS)"/>
                </a:rPr>
                <a:t>the RTW-funded disease review and our grants portfolio mean we can assemble the right advisory board quickly.</a:t>
              </a:r>
            </a:p>
          </p:txBody>
        </p:sp>
      </p:grpSp>
      <p:grpSp>
        <p:nvGrpSpPr>
          <p:cNvPr id="36" name="Group 36"/>
          <p:cNvGrpSpPr/>
          <p:nvPr/>
        </p:nvGrpSpPr>
        <p:grpSpPr>
          <a:xfrm>
            <a:off x="457200" y="6519672"/>
            <a:ext cx="7315200" cy="274320"/>
            <a:chOff x="0" y="0"/>
            <a:chExt cx="14630400" cy="548640"/>
          </a:xfrm>
        </p:grpSpPr>
        <p:sp>
          <p:nvSpPr>
            <p:cNvPr id="37" name="Freeform 37"/>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latin typeface="+mj-lt"/>
              </a:endParaRPr>
            </a:p>
          </p:txBody>
        </p:sp>
        <p:sp>
          <p:nvSpPr>
            <p:cNvPr id="38" name="TextBox 38"/>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5C6B62"/>
                  </a:solidFill>
                  <a:latin typeface="+mj-lt"/>
                  <a:ea typeface="Calibri (MS)"/>
                  <a:cs typeface="Calibri (MS)"/>
                  <a:sym typeface="Calibri (MS)"/>
                </a:rPr>
                <a:t>Sophie's Hope Foundation  •  cureGSD1b</a:t>
              </a:r>
            </a:p>
          </p:txBody>
        </p:sp>
      </p:grpSp>
      <p:grpSp>
        <p:nvGrpSpPr>
          <p:cNvPr id="39" name="Group 39"/>
          <p:cNvGrpSpPr/>
          <p:nvPr/>
        </p:nvGrpSpPr>
        <p:grpSpPr>
          <a:xfrm>
            <a:off x="11457432" y="6519672"/>
            <a:ext cx="365760" cy="274320"/>
            <a:chOff x="0" y="0"/>
            <a:chExt cx="731520" cy="548640"/>
          </a:xfrm>
        </p:grpSpPr>
        <p:sp>
          <p:nvSpPr>
            <p:cNvPr id="40" name="Freeform 40"/>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latin typeface="+mj-lt"/>
              </a:endParaRPr>
            </a:p>
          </p:txBody>
        </p:sp>
        <p:sp>
          <p:nvSpPr>
            <p:cNvPr id="41" name="TextBox 41"/>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5C6B62"/>
                  </a:solidFill>
                  <a:latin typeface="+mj-lt"/>
                  <a:ea typeface="Calibri (MS)"/>
                  <a:cs typeface="Calibri (MS)"/>
                  <a:sym typeface="Calibri (MS)"/>
                </a:rPr>
                <a:t>13</a:t>
              </a:r>
            </a:p>
          </p:txBody>
        </p:sp>
      </p:grpSp>
    </p:spTree>
    <p:extLst>
      <p:ext uri="{BB962C8B-B14F-4D97-AF65-F5344CB8AC3E}">
        <p14:creationId xmlns:p14="http://schemas.microsoft.com/office/powerpoint/2010/main" val="2892241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B3B22"/>
        </a:solidFill>
        <a:effectLst/>
      </p:bgPr>
    </p:bg>
    <p:spTree>
      <p:nvGrpSpPr>
        <p:cNvPr id="1" name=""/>
        <p:cNvGrpSpPr/>
        <p:nvPr/>
      </p:nvGrpSpPr>
      <p:grpSpPr>
        <a:xfrm>
          <a:off x="0" y="0"/>
          <a:ext cx="0" cy="0"/>
          <a:chOff x="0" y="0"/>
          <a:chExt cx="0" cy="0"/>
        </a:xfrm>
      </p:grpSpPr>
      <p:grpSp>
        <p:nvGrpSpPr>
          <p:cNvPr id="2" name="Group 2"/>
          <p:cNvGrpSpPr/>
          <p:nvPr/>
        </p:nvGrpSpPr>
        <p:grpSpPr>
          <a:xfrm>
            <a:off x="8778240" y="-2194560"/>
            <a:ext cx="6400800" cy="6400800"/>
            <a:chOff x="0" y="0"/>
            <a:chExt cx="12801600" cy="12801600"/>
          </a:xfrm>
        </p:grpSpPr>
        <p:sp>
          <p:nvSpPr>
            <p:cNvPr id="3" name="Freeform 3"/>
            <p:cNvSpPr/>
            <p:nvPr/>
          </p:nvSpPr>
          <p:spPr>
            <a:xfrm>
              <a:off x="0" y="0"/>
              <a:ext cx="12801600" cy="12801600"/>
            </a:xfrm>
            <a:custGeom>
              <a:avLst/>
              <a:gdLst/>
              <a:ahLst/>
              <a:cxnLst/>
              <a:rect l="l" t="t" r="r" b="b"/>
              <a:pathLst>
                <a:path w="12801600" h="12801600">
                  <a:moveTo>
                    <a:pt x="0" y="6400800"/>
                  </a:moveTo>
                  <a:cubicBezTo>
                    <a:pt x="0" y="2865755"/>
                    <a:pt x="2865755" y="0"/>
                    <a:pt x="6400800" y="0"/>
                  </a:cubicBezTo>
                  <a:cubicBezTo>
                    <a:pt x="9935845" y="0"/>
                    <a:pt x="12801600" y="2865755"/>
                    <a:pt x="12801600" y="6400800"/>
                  </a:cubicBezTo>
                  <a:cubicBezTo>
                    <a:pt x="12801600" y="9935845"/>
                    <a:pt x="9935845" y="12801600"/>
                    <a:pt x="6400800" y="12801600"/>
                  </a:cubicBezTo>
                  <a:cubicBezTo>
                    <a:pt x="2865755" y="12801600"/>
                    <a:pt x="0" y="9935845"/>
                    <a:pt x="0" y="6400800"/>
                  </a:cubicBezTo>
                  <a:close/>
                </a:path>
              </a:pathLst>
            </a:custGeom>
            <a:solidFill>
              <a:srgbClr val="0F4A2C"/>
            </a:solidFill>
          </p:spPr>
          <p:txBody>
            <a:bodyPr/>
            <a:lstStyle/>
            <a:p>
              <a:pPr defTabSz="609630"/>
              <a:endParaRPr lang="en-US" sz="1200">
                <a:solidFill>
                  <a:prstClr val="black"/>
                </a:solidFill>
                <a:latin typeface="+mj-lt"/>
              </a:endParaRPr>
            </a:p>
          </p:txBody>
        </p:sp>
      </p:grpSp>
      <p:grpSp>
        <p:nvGrpSpPr>
          <p:cNvPr id="4" name="Group 4"/>
          <p:cNvGrpSpPr/>
          <p:nvPr/>
        </p:nvGrpSpPr>
        <p:grpSpPr>
          <a:xfrm>
            <a:off x="609600" y="368018"/>
            <a:ext cx="7315200" cy="403381"/>
            <a:chOff x="0" y="0"/>
            <a:chExt cx="14630400" cy="806762"/>
          </a:xfrm>
        </p:grpSpPr>
        <p:sp>
          <p:nvSpPr>
            <p:cNvPr id="5" name="Freeform 5"/>
            <p:cNvSpPr/>
            <p:nvPr/>
          </p:nvSpPr>
          <p:spPr>
            <a:xfrm>
              <a:off x="0" y="0"/>
              <a:ext cx="14630400" cy="806762"/>
            </a:xfrm>
            <a:custGeom>
              <a:avLst/>
              <a:gdLst/>
              <a:ahLst/>
              <a:cxnLst/>
              <a:rect l="l" t="t" r="r" b="b"/>
              <a:pathLst>
                <a:path w="14630400" h="806762">
                  <a:moveTo>
                    <a:pt x="0" y="0"/>
                  </a:moveTo>
                  <a:lnTo>
                    <a:pt x="14630400" y="0"/>
                  </a:lnTo>
                  <a:lnTo>
                    <a:pt x="14630400" y="806762"/>
                  </a:lnTo>
                  <a:lnTo>
                    <a:pt x="0" y="806762"/>
                  </a:lnTo>
                  <a:close/>
                </a:path>
              </a:pathLst>
            </a:custGeom>
            <a:blipFill>
              <a:blip r:embed="rId3">
                <a:alphaModFix amt="0"/>
              </a:blip>
              <a:stretch>
                <a:fillRect t="-313686" b="-293025"/>
              </a:stretch>
            </a:blipFill>
          </p:spPr>
          <p:txBody>
            <a:bodyPr/>
            <a:lstStyle/>
            <a:p>
              <a:pPr defTabSz="609630"/>
              <a:endParaRPr lang="en-US" sz="1200">
                <a:solidFill>
                  <a:prstClr val="black"/>
                </a:solidFill>
                <a:latin typeface="+mj-lt"/>
              </a:endParaRPr>
            </a:p>
          </p:txBody>
        </p:sp>
        <p:sp>
          <p:nvSpPr>
            <p:cNvPr id="6" name="TextBox 6"/>
            <p:cNvSpPr txBox="1"/>
            <p:nvPr/>
          </p:nvSpPr>
          <p:spPr>
            <a:xfrm>
              <a:off x="0" y="-66675"/>
              <a:ext cx="14630400" cy="873437"/>
            </a:xfrm>
            <a:prstGeom prst="rect">
              <a:avLst/>
            </a:prstGeom>
          </p:spPr>
          <p:txBody>
            <a:bodyPr lIns="0" tIns="0" rIns="0" bIns="0" rtlCol="0" anchor="ctr"/>
            <a:lstStyle/>
            <a:p>
              <a:pPr defTabSz="609630">
                <a:lnSpc>
                  <a:spcPts val="2400"/>
                </a:lnSpc>
              </a:pPr>
              <a:r>
                <a:rPr lang="en-US" sz="2000" b="1" spc="181">
                  <a:solidFill>
                    <a:srgbClr val="8FD9B4"/>
                  </a:solidFill>
                  <a:latin typeface="+mj-lt"/>
                  <a:ea typeface="Calibri (MS) Bold"/>
                  <a:cs typeface="Calibri (MS) Bold"/>
                  <a:sym typeface="Calibri (MS) Bold"/>
                </a:rPr>
                <a:t>THE ASK</a:t>
              </a:r>
            </a:p>
          </p:txBody>
        </p:sp>
      </p:grpSp>
      <p:sp>
        <p:nvSpPr>
          <p:cNvPr id="7" name="TextBox 7"/>
          <p:cNvSpPr txBox="1"/>
          <p:nvPr/>
        </p:nvSpPr>
        <p:spPr>
          <a:xfrm>
            <a:off x="609600" y="745998"/>
            <a:ext cx="10485120" cy="551433"/>
          </a:xfrm>
          <a:prstGeom prst="rect">
            <a:avLst/>
          </a:prstGeom>
        </p:spPr>
        <p:txBody>
          <a:bodyPr lIns="0" tIns="0" rIns="0" bIns="0" rtlCol="0" anchor="t">
            <a:spAutoFit/>
          </a:bodyPr>
          <a:lstStyle/>
          <a:p>
            <a:pPr defTabSz="609630">
              <a:lnSpc>
                <a:spcPts val="4320"/>
              </a:lnSpc>
            </a:pPr>
            <a:r>
              <a:rPr lang="en-US" sz="3600" b="1">
                <a:solidFill>
                  <a:srgbClr val="FFFFFF"/>
                </a:solidFill>
                <a:latin typeface="+mj-lt"/>
                <a:ea typeface="Cambria Bold"/>
                <a:cs typeface="Cambria Bold"/>
                <a:sym typeface="Cambria Bold"/>
              </a:rPr>
              <a:t>What we're looking for</a:t>
            </a:r>
          </a:p>
        </p:txBody>
      </p:sp>
      <p:grpSp>
        <p:nvGrpSpPr>
          <p:cNvPr id="8" name="Group 8"/>
          <p:cNvGrpSpPr/>
          <p:nvPr/>
        </p:nvGrpSpPr>
        <p:grpSpPr>
          <a:xfrm>
            <a:off x="609600" y="1651509"/>
            <a:ext cx="5394960" cy="449999"/>
            <a:chOff x="0" y="0"/>
            <a:chExt cx="10789920" cy="899998"/>
          </a:xfrm>
        </p:grpSpPr>
        <p:sp>
          <p:nvSpPr>
            <p:cNvPr id="9" name="Freeform 9"/>
            <p:cNvSpPr/>
            <p:nvPr/>
          </p:nvSpPr>
          <p:spPr>
            <a:xfrm>
              <a:off x="0" y="0"/>
              <a:ext cx="10789920" cy="900000"/>
            </a:xfrm>
            <a:custGeom>
              <a:avLst/>
              <a:gdLst/>
              <a:ahLst/>
              <a:cxnLst/>
              <a:rect l="l" t="t" r="r" b="b"/>
              <a:pathLst>
                <a:path w="10789920" h="900000">
                  <a:moveTo>
                    <a:pt x="0" y="0"/>
                  </a:moveTo>
                  <a:lnTo>
                    <a:pt x="10789920" y="0"/>
                  </a:lnTo>
                  <a:lnTo>
                    <a:pt x="10789920" y="900000"/>
                  </a:lnTo>
                  <a:lnTo>
                    <a:pt x="0" y="900000"/>
                  </a:lnTo>
                  <a:close/>
                </a:path>
              </a:pathLst>
            </a:custGeom>
            <a:blipFill>
              <a:blip r:embed="rId3">
                <a:alphaModFix amt="0"/>
              </a:blip>
              <a:stretch>
                <a:fillRect t="-183602" b="-183602"/>
              </a:stretch>
            </a:blipFill>
          </p:spPr>
          <p:txBody>
            <a:bodyPr/>
            <a:lstStyle/>
            <a:p>
              <a:pPr defTabSz="609630"/>
              <a:endParaRPr lang="en-US" sz="1200">
                <a:solidFill>
                  <a:prstClr val="black"/>
                </a:solidFill>
                <a:latin typeface="+mj-lt"/>
              </a:endParaRPr>
            </a:p>
          </p:txBody>
        </p:sp>
        <p:sp>
          <p:nvSpPr>
            <p:cNvPr id="10" name="TextBox 10"/>
            <p:cNvSpPr txBox="1"/>
            <p:nvPr/>
          </p:nvSpPr>
          <p:spPr>
            <a:xfrm>
              <a:off x="0" y="0"/>
              <a:ext cx="10789920" cy="899998"/>
            </a:xfrm>
            <a:prstGeom prst="rect">
              <a:avLst/>
            </a:prstGeom>
          </p:spPr>
          <p:txBody>
            <a:bodyPr lIns="0" tIns="0" rIns="0" bIns="0" rtlCol="0" anchor="ctr"/>
            <a:lstStyle/>
            <a:p>
              <a:pPr defTabSz="609630">
                <a:lnSpc>
                  <a:spcPts val="3120"/>
                </a:lnSpc>
              </a:pPr>
              <a:r>
                <a:rPr lang="en-US" sz="2600" b="1">
                  <a:solidFill>
                    <a:srgbClr val="8FD9B4"/>
                  </a:solidFill>
                  <a:latin typeface="+mj-lt"/>
                  <a:ea typeface="Cambria Bold"/>
                  <a:cs typeface="Cambria Bold"/>
                  <a:sym typeface="Cambria Bold"/>
                </a:rPr>
                <a:t>If you're a company with...</a:t>
              </a:r>
            </a:p>
          </p:txBody>
        </p:sp>
      </p:grpSp>
      <p:grpSp>
        <p:nvGrpSpPr>
          <p:cNvPr id="11" name="Group 11"/>
          <p:cNvGrpSpPr/>
          <p:nvPr/>
        </p:nvGrpSpPr>
        <p:grpSpPr>
          <a:xfrm>
            <a:off x="609600" y="2401507"/>
            <a:ext cx="5394960" cy="2450001"/>
            <a:chOff x="0" y="0"/>
            <a:chExt cx="10789920" cy="4900003"/>
          </a:xfrm>
        </p:grpSpPr>
        <p:sp>
          <p:nvSpPr>
            <p:cNvPr id="12" name="Freeform 12"/>
            <p:cNvSpPr/>
            <p:nvPr/>
          </p:nvSpPr>
          <p:spPr>
            <a:xfrm>
              <a:off x="0" y="0"/>
              <a:ext cx="10789920" cy="4900000"/>
            </a:xfrm>
            <a:custGeom>
              <a:avLst/>
              <a:gdLst/>
              <a:ahLst/>
              <a:cxnLst/>
              <a:rect l="l" t="t" r="r" b="b"/>
              <a:pathLst>
                <a:path w="10789920" h="4900000">
                  <a:moveTo>
                    <a:pt x="0" y="0"/>
                  </a:moveTo>
                  <a:lnTo>
                    <a:pt x="10789920" y="0"/>
                  </a:lnTo>
                  <a:lnTo>
                    <a:pt x="10789920" y="4900000"/>
                  </a:lnTo>
                  <a:lnTo>
                    <a:pt x="0" y="4900000"/>
                  </a:lnTo>
                  <a:close/>
                </a:path>
              </a:pathLst>
            </a:custGeom>
            <a:blipFill>
              <a:blip r:embed="rId3">
                <a:alphaModFix amt="0"/>
              </a:blip>
              <a:stretch>
                <a:fillRect l="-8266" r="-8266"/>
              </a:stretch>
            </a:blipFill>
          </p:spPr>
          <p:txBody>
            <a:bodyPr/>
            <a:lstStyle/>
            <a:p>
              <a:pPr defTabSz="609630"/>
              <a:endParaRPr lang="en-US" sz="1200">
                <a:solidFill>
                  <a:prstClr val="black"/>
                </a:solidFill>
                <a:latin typeface="+mj-lt"/>
              </a:endParaRPr>
            </a:p>
          </p:txBody>
        </p:sp>
        <p:sp>
          <p:nvSpPr>
            <p:cNvPr id="13" name="TextBox 13"/>
            <p:cNvSpPr txBox="1"/>
            <p:nvPr/>
          </p:nvSpPr>
          <p:spPr>
            <a:xfrm>
              <a:off x="0" y="-142875"/>
              <a:ext cx="10789920" cy="5042878"/>
            </a:xfrm>
            <a:prstGeom prst="rect">
              <a:avLst/>
            </a:prstGeom>
          </p:spPr>
          <p:txBody>
            <a:bodyPr lIns="0" tIns="0" rIns="0" bIns="0" rtlCol="0" anchor="ctr"/>
            <a:lstStyle/>
            <a:p>
              <a:pPr marL="398165" lvl="1" indent="-199083" defTabSz="609630">
                <a:lnSpc>
                  <a:spcPts val="3168"/>
                </a:lnSpc>
                <a:buFont typeface="Arial"/>
                <a:buChar char="•"/>
              </a:pPr>
              <a:r>
                <a:rPr lang="en-US" sz="2200">
                  <a:solidFill>
                    <a:srgbClr val="D7EDE0"/>
                  </a:solidFill>
                  <a:latin typeface="+mj-lt"/>
                  <a:ea typeface="Calibri (MS)"/>
                  <a:cs typeface="Calibri (MS)"/>
                  <a:sym typeface="Calibri (MS)"/>
                </a:rPr>
                <a:t>Platform gene/RNA therapy for liver or metabolic pathways</a:t>
              </a:r>
            </a:p>
            <a:p>
              <a:pPr marL="398165" lvl="1" indent="-199083" defTabSz="609630">
                <a:lnSpc>
                  <a:spcPts val="3168"/>
                </a:lnSpc>
                <a:buFont typeface="Arial"/>
                <a:buChar char="•"/>
              </a:pPr>
              <a:r>
                <a:rPr lang="en-US" sz="2200">
                  <a:solidFill>
                    <a:srgbClr val="D7EDE0"/>
                  </a:solidFill>
                  <a:latin typeface="+mj-lt"/>
                  <a:ea typeface="Calibri (MS)"/>
                  <a:cs typeface="Calibri (MS)"/>
                  <a:sym typeface="Calibri (MS)"/>
                </a:rPr>
                <a:t>Small-molecule or biologic approaches to immune dysfunction, IBD, or fibrosis</a:t>
              </a:r>
            </a:p>
            <a:p>
              <a:pPr marL="398165" lvl="1" indent="-199083" defTabSz="609630">
                <a:lnSpc>
                  <a:spcPts val="3168"/>
                </a:lnSpc>
                <a:buFont typeface="Arial"/>
                <a:buChar char="•"/>
              </a:pPr>
              <a:r>
                <a:rPr lang="en-US" sz="2200">
                  <a:solidFill>
                    <a:srgbClr val="D7EDE0"/>
                  </a:solidFill>
                  <a:latin typeface="+mj-lt"/>
                  <a:ea typeface="Calibri (MS)"/>
                  <a:cs typeface="Calibri (MS)"/>
                  <a:sym typeface="Calibri (MS)"/>
                </a:rPr>
                <a:t>Experience in ultra-rare metabolic or immunometabolic indications</a:t>
              </a:r>
            </a:p>
          </p:txBody>
        </p:sp>
      </p:grpSp>
      <p:grpSp>
        <p:nvGrpSpPr>
          <p:cNvPr id="14" name="Group 14"/>
          <p:cNvGrpSpPr/>
          <p:nvPr/>
        </p:nvGrpSpPr>
        <p:grpSpPr>
          <a:xfrm>
            <a:off x="6324600" y="1651509"/>
            <a:ext cx="5394960" cy="449999"/>
            <a:chOff x="0" y="0"/>
            <a:chExt cx="10789920" cy="899998"/>
          </a:xfrm>
        </p:grpSpPr>
        <p:sp>
          <p:nvSpPr>
            <p:cNvPr id="15" name="Freeform 15"/>
            <p:cNvSpPr/>
            <p:nvPr/>
          </p:nvSpPr>
          <p:spPr>
            <a:xfrm>
              <a:off x="0" y="0"/>
              <a:ext cx="10789920" cy="900000"/>
            </a:xfrm>
            <a:custGeom>
              <a:avLst/>
              <a:gdLst/>
              <a:ahLst/>
              <a:cxnLst/>
              <a:rect l="l" t="t" r="r" b="b"/>
              <a:pathLst>
                <a:path w="10789920" h="900000">
                  <a:moveTo>
                    <a:pt x="0" y="0"/>
                  </a:moveTo>
                  <a:lnTo>
                    <a:pt x="10789920" y="0"/>
                  </a:lnTo>
                  <a:lnTo>
                    <a:pt x="10789920" y="900000"/>
                  </a:lnTo>
                  <a:lnTo>
                    <a:pt x="0" y="900000"/>
                  </a:lnTo>
                  <a:close/>
                </a:path>
              </a:pathLst>
            </a:custGeom>
            <a:blipFill>
              <a:blip r:embed="rId3">
                <a:alphaModFix amt="0"/>
              </a:blip>
              <a:stretch>
                <a:fillRect t="-183602" b="-183602"/>
              </a:stretch>
            </a:blipFill>
          </p:spPr>
          <p:txBody>
            <a:bodyPr/>
            <a:lstStyle/>
            <a:p>
              <a:pPr defTabSz="609630"/>
              <a:endParaRPr lang="en-US" sz="1200">
                <a:solidFill>
                  <a:prstClr val="black"/>
                </a:solidFill>
                <a:latin typeface="+mj-lt"/>
              </a:endParaRPr>
            </a:p>
          </p:txBody>
        </p:sp>
        <p:sp>
          <p:nvSpPr>
            <p:cNvPr id="16" name="TextBox 16"/>
            <p:cNvSpPr txBox="1"/>
            <p:nvPr/>
          </p:nvSpPr>
          <p:spPr>
            <a:xfrm>
              <a:off x="0" y="0"/>
              <a:ext cx="10789920" cy="899998"/>
            </a:xfrm>
            <a:prstGeom prst="rect">
              <a:avLst/>
            </a:prstGeom>
          </p:spPr>
          <p:txBody>
            <a:bodyPr lIns="0" tIns="0" rIns="0" bIns="0" rtlCol="0" anchor="ctr"/>
            <a:lstStyle/>
            <a:p>
              <a:pPr defTabSz="609630">
                <a:lnSpc>
                  <a:spcPts val="3120"/>
                </a:lnSpc>
              </a:pPr>
              <a:r>
                <a:rPr lang="en-US" sz="2600" b="1">
                  <a:solidFill>
                    <a:srgbClr val="D9A9D6"/>
                  </a:solidFill>
                  <a:latin typeface="+mj-lt"/>
                  <a:ea typeface="Cambria Bold"/>
                  <a:cs typeface="Cambria Bold"/>
                  <a:sym typeface="Cambria Bold"/>
                </a:rPr>
                <a:t>We offer...</a:t>
              </a:r>
            </a:p>
          </p:txBody>
        </p:sp>
      </p:grpSp>
      <p:grpSp>
        <p:nvGrpSpPr>
          <p:cNvPr id="17" name="Group 17"/>
          <p:cNvGrpSpPr/>
          <p:nvPr/>
        </p:nvGrpSpPr>
        <p:grpSpPr>
          <a:xfrm>
            <a:off x="6324600" y="2401507"/>
            <a:ext cx="5394960" cy="2450001"/>
            <a:chOff x="0" y="0"/>
            <a:chExt cx="10789920" cy="4900003"/>
          </a:xfrm>
        </p:grpSpPr>
        <p:sp>
          <p:nvSpPr>
            <p:cNvPr id="18" name="Freeform 18"/>
            <p:cNvSpPr/>
            <p:nvPr/>
          </p:nvSpPr>
          <p:spPr>
            <a:xfrm>
              <a:off x="0" y="0"/>
              <a:ext cx="10789920" cy="4900000"/>
            </a:xfrm>
            <a:custGeom>
              <a:avLst/>
              <a:gdLst/>
              <a:ahLst/>
              <a:cxnLst/>
              <a:rect l="l" t="t" r="r" b="b"/>
              <a:pathLst>
                <a:path w="10789920" h="4900000">
                  <a:moveTo>
                    <a:pt x="0" y="0"/>
                  </a:moveTo>
                  <a:lnTo>
                    <a:pt x="10789920" y="0"/>
                  </a:lnTo>
                  <a:lnTo>
                    <a:pt x="10789920" y="4900000"/>
                  </a:lnTo>
                  <a:lnTo>
                    <a:pt x="0" y="4900000"/>
                  </a:lnTo>
                  <a:close/>
                </a:path>
              </a:pathLst>
            </a:custGeom>
            <a:blipFill>
              <a:blip r:embed="rId3">
                <a:alphaModFix amt="0"/>
              </a:blip>
              <a:stretch>
                <a:fillRect l="-8266" r="-8266"/>
              </a:stretch>
            </a:blipFill>
          </p:spPr>
          <p:txBody>
            <a:bodyPr/>
            <a:lstStyle/>
            <a:p>
              <a:pPr defTabSz="609630"/>
              <a:endParaRPr lang="en-US" sz="1200">
                <a:solidFill>
                  <a:prstClr val="black"/>
                </a:solidFill>
                <a:latin typeface="+mj-lt"/>
              </a:endParaRPr>
            </a:p>
          </p:txBody>
        </p:sp>
        <p:sp>
          <p:nvSpPr>
            <p:cNvPr id="19" name="TextBox 19"/>
            <p:cNvSpPr txBox="1"/>
            <p:nvPr/>
          </p:nvSpPr>
          <p:spPr>
            <a:xfrm>
              <a:off x="0" y="-161925"/>
              <a:ext cx="10789920" cy="5061928"/>
            </a:xfrm>
            <a:prstGeom prst="rect">
              <a:avLst/>
            </a:prstGeom>
          </p:spPr>
          <p:txBody>
            <a:bodyPr lIns="0" tIns="0" rIns="0" bIns="0" rtlCol="0" anchor="ctr"/>
            <a:lstStyle/>
            <a:p>
              <a:pPr marL="398165" lvl="1" indent="-199083" defTabSz="609630">
                <a:lnSpc>
                  <a:spcPts val="3300"/>
                </a:lnSpc>
                <a:buFont typeface="Arial"/>
                <a:buChar char="•"/>
              </a:pPr>
              <a:r>
                <a:rPr lang="en-US" sz="2200">
                  <a:solidFill>
                    <a:srgbClr val="D7EDE0"/>
                  </a:solidFill>
                  <a:latin typeface="+mj-lt"/>
                  <a:ea typeface="Calibri (MS)"/>
                  <a:cs typeface="Calibri (MS)"/>
                  <a:sym typeface="Calibri (MS)"/>
                </a:rPr>
                <a:t>Natural history data and registry access under appropriate data-sharing agreements</a:t>
              </a:r>
            </a:p>
            <a:p>
              <a:pPr marL="398165" lvl="1" indent="-199083" defTabSz="609630">
                <a:lnSpc>
                  <a:spcPts val="3300"/>
                </a:lnSpc>
                <a:buFont typeface="Arial"/>
                <a:buChar char="•"/>
              </a:pPr>
              <a:r>
                <a:rPr lang="en-US" sz="2200">
                  <a:solidFill>
                    <a:srgbClr val="D7EDE0"/>
                  </a:solidFill>
                  <a:latin typeface="+mj-lt"/>
                  <a:ea typeface="Calibri (MS)"/>
                  <a:cs typeface="Calibri (MS)"/>
                  <a:sym typeface="Calibri (MS)"/>
                </a:rPr>
                <a:t>Trial-ready sites and an engaged global patient community</a:t>
              </a:r>
            </a:p>
            <a:p>
              <a:pPr marL="398165" lvl="1" indent="-199083" defTabSz="609630">
                <a:lnSpc>
                  <a:spcPts val="3300"/>
                </a:lnSpc>
                <a:buFont typeface="Arial"/>
                <a:buChar char="•"/>
              </a:pPr>
              <a:r>
                <a:rPr lang="en-US" sz="2200">
                  <a:solidFill>
                    <a:srgbClr val="D7EDE0"/>
                  </a:solidFill>
                  <a:latin typeface="+mj-lt"/>
                  <a:ea typeface="Calibri (MS)"/>
                  <a:cs typeface="Calibri (MS)"/>
                  <a:sym typeface="Calibri (MS)"/>
                </a:rPr>
                <a:t>Scientific and patient-advisory input to shape a feasible program</a:t>
              </a:r>
            </a:p>
          </p:txBody>
        </p:sp>
      </p:grpSp>
      <p:sp>
        <p:nvSpPr>
          <p:cNvPr id="20" name="AutoShape 20"/>
          <p:cNvSpPr/>
          <p:nvPr/>
        </p:nvSpPr>
        <p:spPr>
          <a:xfrm>
            <a:off x="542291" y="5223211"/>
            <a:ext cx="11104371" cy="12791"/>
          </a:xfrm>
          <a:prstGeom prst="line">
            <a:avLst/>
          </a:prstGeom>
          <a:ln w="9525" cap="rnd">
            <a:solidFill>
              <a:srgbClr val="F3E7F3"/>
            </a:solidFill>
            <a:prstDash val="solid"/>
            <a:headEnd type="none" w="sm" len="sm"/>
            <a:tailEnd type="none" w="sm" len="sm"/>
          </a:ln>
        </p:spPr>
        <p:txBody>
          <a:bodyPr/>
          <a:lstStyle/>
          <a:p>
            <a:pPr defTabSz="609630"/>
            <a:endParaRPr lang="en-US" sz="1200">
              <a:solidFill>
                <a:prstClr val="black"/>
              </a:solidFill>
              <a:latin typeface="+mj-lt"/>
            </a:endParaRPr>
          </a:p>
        </p:txBody>
      </p:sp>
      <p:grpSp>
        <p:nvGrpSpPr>
          <p:cNvPr id="21" name="Group 21"/>
          <p:cNvGrpSpPr/>
          <p:nvPr/>
        </p:nvGrpSpPr>
        <p:grpSpPr>
          <a:xfrm>
            <a:off x="554989" y="4688709"/>
            <a:ext cx="11091672" cy="2120095"/>
            <a:chOff x="0" y="0"/>
            <a:chExt cx="22183344" cy="4240191"/>
          </a:xfrm>
        </p:grpSpPr>
        <p:sp>
          <p:nvSpPr>
            <p:cNvPr id="22" name="Freeform 22"/>
            <p:cNvSpPr/>
            <p:nvPr/>
          </p:nvSpPr>
          <p:spPr>
            <a:xfrm>
              <a:off x="0" y="0"/>
              <a:ext cx="22183344" cy="4240194"/>
            </a:xfrm>
            <a:custGeom>
              <a:avLst/>
              <a:gdLst/>
              <a:ahLst/>
              <a:cxnLst/>
              <a:rect l="l" t="t" r="r" b="b"/>
              <a:pathLst>
                <a:path w="22183344" h="4240194">
                  <a:moveTo>
                    <a:pt x="0" y="0"/>
                  </a:moveTo>
                  <a:lnTo>
                    <a:pt x="22183344" y="0"/>
                  </a:lnTo>
                  <a:lnTo>
                    <a:pt x="22183344" y="4240194"/>
                  </a:lnTo>
                  <a:lnTo>
                    <a:pt x="0" y="4240194"/>
                  </a:lnTo>
                  <a:close/>
                </a:path>
              </a:pathLst>
            </a:custGeom>
            <a:blipFill>
              <a:blip r:embed="rId3">
                <a:alphaModFix amt="0"/>
              </a:blip>
              <a:stretch>
                <a:fillRect t="-83072" b="-20806"/>
              </a:stretch>
            </a:blipFill>
          </p:spPr>
          <p:txBody>
            <a:bodyPr/>
            <a:lstStyle/>
            <a:p>
              <a:pPr defTabSz="609630"/>
              <a:endParaRPr lang="en-US" sz="1200">
                <a:solidFill>
                  <a:prstClr val="black"/>
                </a:solidFill>
                <a:latin typeface="+mj-lt"/>
              </a:endParaRPr>
            </a:p>
          </p:txBody>
        </p:sp>
        <p:sp>
          <p:nvSpPr>
            <p:cNvPr id="23" name="TextBox 23"/>
            <p:cNvSpPr txBox="1"/>
            <p:nvPr/>
          </p:nvSpPr>
          <p:spPr>
            <a:xfrm>
              <a:off x="0" y="-19050"/>
              <a:ext cx="22183344" cy="4259241"/>
            </a:xfrm>
            <a:prstGeom prst="rect">
              <a:avLst/>
            </a:prstGeom>
          </p:spPr>
          <p:txBody>
            <a:bodyPr lIns="0" tIns="0" rIns="0" bIns="0" rtlCol="0" anchor="ctr"/>
            <a:lstStyle/>
            <a:p>
              <a:pPr algn="ctr" defTabSz="609630">
                <a:lnSpc>
                  <a:spcPts val="2880"/>
                </a:lnSpc>
              </a:pPr>
              <a:r>
                <a:rPr lang="en-US" sz="2400" b="1" i="1" dirty="0">
                  <a:solidFill>
                    <a:srgbClr val="FFFFFF"/>
                  </a:solidFill>
                  <a:latin typeface="+mj-lt"/>
                  <a:ea typeface="Cambria Bold Italics"/>
                  <a:cs typeface="Cambria Bold Italics"/>
                  <a:sym typeface="Cambria Bold Italics"/>
                </a:rPr>
                <a:t>GSD1b is well-mapped and the prospective Natural History Study is enrolling this month. The earlier you're involved, the more influence you have.</a:t>
              </a:r>
            </a:p>
          </p:txBody>
        </p:sp>
      </p:grpSp>
      <p:grpSp>
        <p:nvGrpSpPr>
          <p:cNvPr id="24" name="Group 24"/>
          <p:cNvGrpSpPr/>
          <p:nvPr/>
        </p:nvGrpSpPr>
        <p:grpSpPr>
          <a:xfrm>
            <a:off x="457200" y="6519672"/>
            <a:ext cx="7315200" cy="274320"/>
            <a:chOff x="0" y="0"/>
            <a:chExt cx="14630400" cy="548640"/>
          </a:xfrm>
        </p:grpSpPr>
        <p:sp>
          <p:nvSpPr>
            <p:cNvPr id="25" name="Freeform 25"/>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3">
                <a:alphaModFix amt="0"/>
              </a:blip>
              <a:stretch>
                <a:fillRect t="-469601" b="-469601"/>
              </a:stretch>
            </a:blipFill>
          </p:spPr>
          <p:txBody>
            <a:bodyPr/>
            <a:lstStyle/>
            <a:p>
              <a:pPr defTabSz="609630"/>
              <a:endParaRPr lang="en-US" sz="1200">
                <a:solidFill>
                  <a:prstClr val="black"/>
                </a:solidFill>
                <a:latin typeface="+mj-lt"/>
              </a:endParaRPr>
            </a:p>
          </p:txBody>
        </p:sp>
        <p:sp>
          <p:nvSpPr>
            <p:cNvPr id="26" name="TextBox 26"/>
            <p:cNvSpPr txBox="1"/>
            <p:nvPr/>
          </p:nvSpPr>
          <p:spPr>
            <a:xfrm>
              <a:off x="0" y="-47625"/>
              <a:ext cx="14630400" cy="596265"/>
            </a:xfrm>
            <a:prstGeom prst="rect">
              <a:avLst/>
            </a:prstGeom>
          </p:spPr>
          <p:txBody>
            <a:bodyPr lIns="0" tIns="0" rIns="0" bIns="0" rtlCol="0" anchor="ctr"/>
            <a:lstStyle/>
            <a:p>
              <a:pPr defTabSz="609630">
                <a:lnSpc>
                  <a:spcPts val="1680"/>
                </a:lnSpc>
              </a:pPr>
              <a:r>
                <a:rPr lang="en-US" sz="1400">
                  <a:solidFill>
                    <a:srgbClr val="CFE3D6"/>
                  </a:solidFill>
                  <a:latin typeface="+mj-lt"/>
                  <a:ea typeface="Calibri (MS)"/>
                  <a:cs typeface="Calibri (MS)"/>
                  <a:sym typeface="Calibri (MS)"/>
                </a:rPr>
                <a:t>Sophie's Hope Foundation  •  cureGSD1b</a:t>
              </a:r>
            </a:p>
          </p:txBody>
        </p:sp>
      </p:grpSp>
      <p:grpSp>
        <p:nvGrpSpPr>
          <p:cNvPr id="27" name="Group 27"/>
          <p:cNvGrpSpPr/>
          <p:nvPr/>
        </p:nvGrpSpPr>
        <p:grpSpPr>
          <a:xfrm>
            <a:off x="11457432" y="6519672"/>
            <a:ext cx="365760" cy="274320"/>
            <a:chOff x="0" y="0"/>
            <a:chExt cx="731520" cy="548640"/>
          </a:xfrm>
        </p:grpSpPr>
        <p:sp>
          <p:nvSpPr>
            <p:cNvPr id="28" name="Freeform 28"/>
            <p:cNvSpPr/>
            <p:nvPr/>
          </p:nvSpPr>
          <p:spPr>
            <a:xfrm>
              <a:off x="0" y="0"/>
              <a:ext cx="731520" cy="548640"/>
            </a:xfrm>
            <a:custGeom>
              <a:avLst/>
              <a:gdLst/>
              <a:ahLst/>
              <a:cxnLst/>
              <a:rect l="l" t="t" r="r" b="b"/>
              <a:pathLst>
                <a:path w="731520" h="548640">
                  <a:moveTo>
                    <a:pt x="0" y="0"/>
                  </a:moveTo>
                  <a:lnTo>
                    <a:pt x="731520" y="0"/>
                  </a:lnTo>
                  <a:lnTo>
                    <a:pt x="731520" y="548640"/>
                  </a:lnTo>
                  <a:lnTo>
                    <a:pt x="0" y="548640"/>
                  </a:lnTo>
                  <a:close/>
                </a:path>
              </a:pathLst>
            </a:custGeom>
            <a:blipFill>
              <a:blip r:embed="rId3">
                <a:alphaModFix amt="0"/>
              </a:blip>
              <a:stretch>
                <a:fillRect l="-46227" r="-46227"/>
              </a:stretch>
            </a:blipFill>
          </p:spPr>
          <p:txBody>
            <a:bodyPr/>
            <a:lstStyle/>
            <a:p>
              <a:pPr defTabSz="609630"/>
              <a:endParaRPr lang="en-US" sz="1200">
                <a:solidFill>
                  <a:prstClr val="black"/>
                </a:solidFill>
                <a:latin typeface="+mj-lt"/>
              </a:endParaRPr>
            </a:p>
          </p:txBody>
        </p:sp>
        <p:sp>
          <p:nvSpPr>
            <p:cNvPr id="29" name="TextBox 29"/>
            <p:cNvSpPr txBox="1"/>
            <p:nvPr/>
          </p:nvSpPr>
          <p:spPr>
            <a:xfrm>
              <a:off x="0" y="-47625"/>
              <a:ext cx="731520" cy="596265"/>
            </a:xfrm>
            <a:prstGeom prst="rect">
              <a:avLst/>
            </a:prstGeom>
          </p:spPr>
          <p:txBody>
            <a:bodyPr lIns="0" tIns="0" rIns="0" bIns="0" rtlCol="0" anchor="ctr"/>
            <a:lstStyle/>
            <a:p>
              <a:pPr algn="r" defTabSz="609630">
                <a:lnSpc>
                  <a:spcPts val="1680"/>
                </a:lnSpc>
              </a:pPr>
              <a:r>
                <a:rPr lang="en-US" sz="1400">
                  <a:solidFill>
                    <a:srgbClr val="CFE3D6"/>
                  </a:solidFill>
                  <a:latin typeface="+mj-lt"/>
                  <a:ea typeface="Calibri (MS)"/>
                  <a:cs typeface="Calibri (MS)"/>
                  <a:sym typeface="Calibri (MS)"/>
                </a:rPr>
                <a:t>14</a:t>
              </a:r>
            </a:p>
          </p:txBody>
        </p:sp>
      </p:grpSp>
    </p:spTree>
    <p:extLst>
      <p:ext uri="{BB962C8B-B14F-4D97-AF65-F5344CB8AC3E}">
        <p14:creationId xmlns:p14="http://schemas.microsoft.com/office/powerpoint/2010/main" val="23386664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FE3D7"/>
        </a:solidFill>
        <a:effectLst/>
      </p:bgPr>
    </p:bg>
    <p:spTree>
      <p:nvGrpSpPr>
        <p:cNvPr id="1" name=""/>
        <p:cNvGrpSpPr/>
        <p:nvPr/>
      </p:nvGrpSpPr>
      <p:grpSpPr>
        <a:xfrm>
          <a:off x="0" y="0"/>
          <a:ext cx="0" cy="0"/>
          <a:chOff x="0" y="0"/>
          <a:chExt cx="0" cy="0"/>
        </a:xfrm>
      </p:grpSpPr>
      <p:grpSp>
        <p:nvGrpSpPr>
          <p:cNvPr id="2" name="Group 2"/>
          <p:cNvGrpSpPr/>
          <p:nvPr/>
        </p:nvGrpSpPr>
        <p:grpSpPr>
          <a:xfrm>
            <a:off x="640080" y="502920"/>
            <a:ext cx="868680" cy="1152144"/>
            <a:chOff x="0" y="0"/>
            <a:chExt cx="1737360" cy="2304288"/>
          </a:xfrm>
        </p:grpSpPr>
        <p:sp>
          <p:nvSpPr>
            <p:cNvPr id="3" name="Freeform 3" descr="logo_sophie.jpeg"/>
            <p:cNvSpPr/>
            <p:nvPr/>
          </p:nvSpPr>
          <p:spPr>
            <a:xfrm>
              <a:off x="0" y="0"/>
              <a:ext cx="1737360" cy="2304288"/>
            </a:xfrm>
            <a:custGeom>
              <a:avLst/>
              <a:gdLst/>
              <a:ahLst/>
              <a:cxnLst/>
              <a:rect l="l" t="t" r="r" b="b"/>
              <a:pathLst>
                <a:path w="1737360" h="2304288">
                  <a:moveTo>
                    <a:pt x="0" y="0"/>
                  </a:moveTo>
                  <a:lnTo>
                    <a:pt x="1737360" y="0"/>
                  </a:lnTo>
                  <a:lnTo>
                    <a:pt x="1737360" y="2304288"/>
                  </a:lnTo>
                  <a:lnTo>
                    <a:pt x="0" y="2304288"/>
                  </a:lnTo>
                  <a:lnTo>
                    <a:pt x="0" y="0"/>
                  </a:lnTo>
                  <a:close/>
                </a:path>
              </a:pathLst>
            </a:custGeom>
            <a:blipFill>
              <a:blip r:embed="rId3"/>
              <a:stretch>
                <a:fillRect t="-68" b="-68"/>
              </a:stretch>
            </a:blipFill>
          </p:spPr>
          <p:txBody>
            <a:bodyPr/>
            <a:lstStyle/>
            <a:p>
              <a:pPr defTabSz="609630"/>
              <a:endParaRPr lang="en-US" sz="1200">
                <a:solidFill>
                  <a:prstClr val="black"/>
                </a:solidFill>
              </a:endParaRPr>
            </a:p>
          </p:txBody>
        </p:sp>
      </p:grpSp>
      <p:grpSp>
        <p:nvGrpSpPr>
          <p:cNvPr id="4" name="Group 4"/>
          <p:cNvGrpSpPr/>
          <p:nvPr/>
        </p:nvGrpSpPr>
        <p:grpSpPr>
          <a:xfrm>
            <a:off x="1691640" y="457200"/>
            <a:ext cx="804672" cy="1216152"/>
            <a:chOff x="0" y="0"/>
            <a:chExt cx="1609344" cy="2432304"/>
          </a:xfrm>
        </p:grpSpPr>
        <p:sp>
          <p:nvSpPr>
            <p:cNvPr id="5" name="Freeform 5" descr="logo_cure.png"/>
            <p:cNvSpPr/>
            <p:nvPr/>
          </p:nvSpPr>
          <p:spPr>
            <a:xfrm>
              <a:off x="0" y="0"/>
              <a:ext cx="1609344" cy="2432304"/>
            </a:xfrm>
            <a:custGeom>
              <a:avLst/>
              <a:gdLst/>
              <a:ahLst/>
              <a:cxnLst/>
              <a:rect l="l" t="t" r="r" b="b"/>
              <a:pathLst>
                <a:path w="1609344" h="2432304">
                  <a:moveTo>
                    <a:pt x="0" y="0"/>
                  </a:moveTo>
                  <a:lnTo>
                    <a:pt x="1609344" y="0"/>
                  </a:lnTo>
                  <a:lnTo>
                    <a:pt x="1609344" y="2432304"/>
                  </a:lnTo>
                  <a:lnTo>
                    <a:pt x="0" y="2432304"/>
                  </a:lnTo>
                  <a:lnTo>
                    <a:pt x="0" y="0"/>
                  </a:lnTo>
                  <a:close/>
                </a:path>
              </a:pathLst>
            </a:custGeom>
            <a:blipFill>
              <a:blip r:embed="rId4"/>
              <a:stretch>
                <a:fillRect l="-84" r="-84"/>
              </a:stretch>
            </a:blipFill>
          </p:spPr>
          <p:txBody>
            <a:bodyPr/>
            <a:lstStyle/>
            <a:p>
              <a:pPr defTabSz="609630"/>
              <a:endParaRPr lang="en-US" sz="1200">
                <a:solidFill>
                  <a:prstClr val="black"/>
                </a:solidFill>
              </a:endParaRPr>
            </a:p>
          </p:txBody>
        </p:sp>
      </p:grpSp>
      <p:grpSp>
        <p:nvGrpSpPr>
          <p:cNvPr id="6" name="Group 6"/>
          <p:cNvGrpSpPr/>
          <p:nvPr/>
        </p:nvGrpSpPr>
        <p:grpSpPr>
          <a:xfrm>
            <a:off x="594360" y="2655570"/>
            <a:ext cx="10881360" cy="960120"/>
            <a:chOff x="0" y="0"/>
            <a:chExt cx="21762720" cy="1920240"/>
          </a:xfrm>
        </p:grpSpPr>
        <p:sp>
          <p:nvSpPr>
            <p:cNvPr id="7" name="Freeform 7"/>
            <p:cNvSpPr/>
            <p:nvPr/>
          </p:nvSpPr>
          <p:spPr>
            <a:xfrm>
              <a:off x="0" y="0"/>
              <a:ext cx="21762720" cy="1920240"/>
            </a:xfrm>
            <a:custGeom>
              <a:avLst/>
              <a:gdLst/>
              <a:ahLst/>
              <a:cxnLst/>
              <a:rect l="l" t="t" r="r" b="b"/>
              <a:pathLst>
                <a:path w="21762720" h="1920240">
                  <a:moveTo>
                    <a:pt x="0" y="0"/>
                  </a:moveTo>
                  <a:lnTo>
                    <a:pt x="21762720" y="0"/>
                  </a:lnTo>
                  <a:lnTo>
                    <a:pt x="21762720" y="1920240"/>
                  </a:lnTo>
                  <a:lnTo>
                    <a:pt x="0" y="1920240"/>
                  </a:lnTo>
                  <a:close/>
                </a:path>
              </a:pathLst>
            </a:custGeom>
            <a:blipFill>
              <a:blip r:embed="rId5">
                <a:alphaModFix amt="0"/>
              </a:blip>
              <a:stretch>
                <a:fillRect t="-170830" b="-170830"/>
              </a:stretch>
            </a:blipFill>
          </p:spPr>
          <p:txBody>
            <a:bodyPr/>
            <a:lstStyle/>
            <a:p>
              <a:pPr defTabSz="609630"/>
              <a:endParaRPr lang="en-US" sz="1200">
                <a:solidFill>
                  <a:prstClr val="black"/>
                </a:solidFill>
              </a:endParaRPr>
            </a:p>
          </p:txBody>
        </p:sp>
        <p:sp>
          <p:nvSpPr>
            <p:cNvPr id="8" name="TextBox 8"/>
            <p:cNvSpPr txBox="1"/>
            <p:nvPr/>
          </p:nvSpPr>
          <p:spPr>
            <a:xfrm>
              <a:off x="0" y="-9525"/>
              <a:ext cx="21762720" cy="1929765"/>
            </a:xfrm>
            <a:prstGeom prst="rect">
              <a:avLst/>
            </a:prstGeom>
          </p:spPr>
          <p:txBody>
            <a:bodyPr lIns="0" tIns="0" rIns="0" bIns="0" rtlCol="0" anchor="ctr"/>
            <a:lstStyle/>
            <a:p>
              <a:pPr defTabSz="609630">
                <a:lnSpc>
                  <a:spcPts val="5520"/>
                </a:lnSpc>
              </a:pPr>
              <a:r>
                <a:rPr lang="en-US" sz="4600" b="1">
                  <a:solidFill>
                    <a:srgbClr val="0B3B22"/>
                  </a:solidFill>
                  <a:ea typeface="Cambria Bold"/>
                  <a:cs typeface="Cambria Bold"/>
                  <a:sym typeface="Cambria Bold"/>
                </a:rPr>
                <a:t>Let's de-risk GSD1b — together</a:t>
              </a:r>
            </a:p>
          </p:txBody>
        </p:sp>
      </p:grpSp>
      <p:grpSp>
        <p:nvGrpSpPr>
          <p:cNvPr id="9" name="Group 9"/>
          <p:cNvGrpSpPr/>
          <p:nvPr/>
        </p:nvGrpSpPr>
        <p:grpSpPr>
          <a:xfrm>
            <a:off x="640080" y="3611880"/>
            <a:ext cx="9692640" cy="915614"/>
            <a:chOff x="0" y="0"/>
            <a:chExt cx="19385280" cy="1831229"/>
          </a:xfrm>
        </p:grpSpPr>
        <p:sp>
          <p:nvSpPr>
            <p:cNvPr id="10" name="Freeform 10"/>
            <p:cNvSpPr/>
            <p:nvPr/>
          </p:nvSpPr>
          <p:spPr>
            <a:xfrm>
              <a:off x="0" y="0"/>
              <a:ext cx="19385280" cy="1831232"/>
            </a:xfrm>
            <a:custGeom>
              <a:avLst/>
              <a:gdLst/>
              <a:ahLst/>
              <a:cxnLst/>
              <a:rect l="l" t="t" r="r" b="b"/>
              <a:pathLst>
                <a:path w="19385280" h="1831232">
                  <a:moveTo>
                    <a:pt x="0" y="0"/>
                  </a:moveTo>
                  <a:lnTo>
                    <a:pt x="19385280" y="0"/>
                  </a:lnTo>
                  <a:lnTo>
                    <a:pt x="19385280" y="1831232"/>
                  </a:lnTo>
                  <a:lnTo>
                    <a:pt x="0" y="1831232"/>
                  </a:lnTo>
                  <a:close/>
                </a:path>
              </a:pathLst>
            </a:custGeom>
            <a:blipFill>
              <a:blip r:embed="rId5">
                <a:alphaModFix amt="0"/>
              </a:blip>
              <a:stretch>
                <a:fillRect t="-162580" b="-149953"/>
              </a:stretch>
            </a:blipFill>
          </p:spPr>
          <p:txBody>
            <a:bodyPr/>
            <a:lstStyle/>
            <a:p>
              <a:pPr defTabSz="609630"/>
              <a:endParaRPr lang="en-US" sz="1200">
                <a:solidFill>
                  <a:prstClr val="black"/>
                </a:solidFill>
              </a:endParaRPr>
            </a:p>
          </p:txBody>
        </p:sp>
        <p:sp>
          <p:nvSpPr>
            <p:cNvPr id="11" name="TextBox 11"/>
            <p:cNvSpPr txBox="1"/>
            <p:nvPr/>
          </p:nvSpPr>
          <p:spPr>
            <a:xfrm>
              <a:off x="0" y="-76200"/>
              <a:ext cx="19385280" cy="1907429"/>
            </a:xfrm>
            <a:prstGeom prst="rect">
              <a:avLst/>
            </a:prstGeom>
          </p:spPr>
          <p:txBody>
            <a:bodyPr lIns="0" tIns="0" rIns="0" bIns="0" rtlCol="0" anchor="ctr"/>
            <a:lstStyle/>
            <a:p>
              <a:pPr defTabSz="609630">
                <a:lnSpc>
                  <a:spcPts val="3120"/>
                </a:lnSpc>
              </a:pPr>
              <a:r>
                <a:rPr lang="en-US" sz="2600" i="1">
                  <a:solidFill>
                    <a:srgbClr val="0B3B22"/>
                  </a:solidFill>
                  <a:ea typeface="Calibri (MS) Italics"/>
                  <a:cs typeface="Calibri (MS) Italics"/>
                  <a:sym typeface="Calibri (MS) Italics"/>
                </a:rPr>
                <a:t>Biology mapped. NHS enrolling this month. Community ready. The only </a:t>
              </a:r>
            </a:p>
            <a:p>
              <a:pPr defTabSz="609630">
                <a:lnSpc>
                  <a:spcPts val="3120"/>
                </a:lnSpc>
              </a:pPr>
              <a:r>
                <a:rPr lang="en-US" sz="2600" i="1">
                  <a:solidFill>
                    <a:srgbClr val="0B3B22"/>
                  </a:solidFill>
                  <a:ea typeface="Calibri (MS) Italics"/>
                  <a:cs typeface="Calibri (MS) Italics"/>
                  <a:sym typeface="Calibri (MS) Italics"/>
                </a:rPr>
                <a:t>missing piece is a therapeutic partner.</a:t>
              </a:r>
            </a:p>
          </p:txBody>
        </p:sp>
      </p:grpSp>
      <p:sp>
        <p:nvSpPr>
          <p:cNvPr id="12" name="AutoShape 12"/>
          <p:cNvSpPr/>
          <p:nvPr/>
        </p:nvSpPr>
        <p:spPr>
          <a:xfrm rot="20640">
            <a:off x="627342" y="4493647"/>
            <a:ext cx="4231716" cy="0"/>
          </a:xfrm>
          <a:prstGeom prst="line">
            <a:avLst/>
          </a:prstGeom>
          <a:ln w="19050" cap="rnd">
            <a:solidFill>
              <a:srgbClr val="92278F"/>
            </a:solidFill>
            <a:prstDash val="solid"/>
            <a:headEnd type="none" w="sm" len="sm"/>
            <a:tailEnd type="none" w="sm" len="sm"/>
          </a:ln>
        </p:spPr>
        <p:txBody>
          <a:bodyPr/>
          <a:lstStyle/>
          <a:p>
            <a:pPr defTabSz="609630"/>
            <a:endParaRPr lang="en-US" sz="1200">
              <a:solidFill>
                <a:prstClr val="black"/>
              </a:solidFill>
            </a:endParaRPr>
          </a:p>
        </p:txBody>
      </p:sp>
      <p:grpSp>
        <p:nvGrpSpPr>
          <p:cNvPr id="13" name="Group 13"/>
          <p:cNvGrpSpPr/>
          <p:nvPr/>
        </p:nvGrpSpPr>
        <p:grpSpPr>
          <a:xfrm>
            <a:off x="640080" y="5079265"/>
            <a:ext cx="7315200" cy="480287"/>
            <a:chOff x="0" y="0"/>
            <a:chExt cx="14630400" cy="960573"/>
          </a:xfrm>
        </p:grpSpPr>
        <p:sp>
          <p:nvSpPr>
            <p:cNvPr id="14" name="Freeform 14"/>
            <p:cNvSpPr/>
            <p:nvPr/>
          </p:nvSpPr>
          <p:spPr>
            <a:xfrm>
              <a:off x="0" y="0"/>
              <a:ext cx="14630400" cy="960573"/>
            </a:xfrm>
            <a:custGeom>
              <a:avLst/>
              <a:gdLst/>
              <a:ahLst/>
              <a:cxnLst/>
              <a:rect l="l" t="t" r="r" b="b"/>
              <a:pathLst>
                <a:path w="14630400" h="960573">
                  <a:moveTo>
                    <a:pt x="0" y="0"/>
                  </a:moveTo>
                  <a:lnTo>
                    <a:pt x="14630400" y="0"/>
                  </a:lnTo>
                  <a:lnTo>
                    <a:pt x="14630400" y="960573"/>
                  </a:lnTo>
                  <a:lnTo>
                    <a:pt x="0" y="960573"/>
                  </a:lnTo>
                  <a:close/>
                </a:path>
              </a:pathLst>
            </a:custGeom>
            <a:blipFill>
              <a:blip r:embed="rId5">
                <a:alphaModFix amt="0"/>
              </a:blip>
              <a:stretch>
                <a:fillRect t="-258697" b="-234852"/>
              </a:stretch>
            </a:blipFill>
          </p:spPr>
          <p:txBody>
            <a:bodyPr/>
            <a:lstStyle/>
            <a:p>
              <a:pPr defTabSz="609630"/>
              <a:endParaRPr lang="en-US" sz="1200">
                <a:solidFill>
                  <a:prstClr val="black"/>
                </a:solidFill>
              </a:endParaRPr>
            </a:p>
          </p:txBody>
        </p:sp>
        <p:sp>
          <p:nvSpPr>
            <p:cNvPr id="15" name="TextBox 15"/>
            <p:cNvSpPr txBox="1"/>
            <p:nvPr/>
          </p:nvSpPr>
          <p:spPr>
            <a:xfrm>
              <a:off x="0" y="-66675"/>
              <a:ext cx="14630400" cy="1027248"/>
            </a:xfrm>
            <a:prstGeom prst="rect">
              <a:avLst/>
            </a:prstGeom>
          </p:spPr>
          <p:txBody>
            <a:bodyPr lIns="0" tIns="0" rIns="0" bIns="0" rtlCol="0" anchor="ctr"/>
            <a:lstStyle/>
            <a:p>
              <a:pPr defTabSz="609630">
                <a:lnSpc>
                  <a:spcPts val="2880"/>
                </a:lnSpc>
              </a:pPr>
              <a:r>
                <a:rPr lang="en-US" sz="2400" b="1">
                  <a:solidFill>
                    <a:srgbClr val="5A1959"/>
                  </a:solidFill>
                  <a:ea typeface="Calibri (MS) Bold"/>
                  <a:cs typeface="Calibri (MS) Bold"/>
                  <a:sym typeface="Calibri (MS) Bold"/>
                </a:rPr>
                <a:t>Sophie's Hope Foundation  /  cureGSD1b </a:t>
              </a:r>
            </a:p>
          </p:txBody>
        </p:sp>
      </p:grpSp>
    </p:spTree>
    <p:extLst>
      <p:ext uri="{BB962C8B-B14F-4D97-AF65-F5344CB8AC3E}">
        <p14:creationId xmlns:p14="http://schemas.microsoft.com/office/powerpoint/2010/main" val="31262741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94E56-AD90-2817-AB5D-6B72EAD1BB5A}"/>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FBAF3A40-52CF-C46E-6525-A44AA7FF5335}"/>
              </a:ext>
            </a:extLst>
          </p:cNvPr>
          <p:cNvGrpSpPr/>
          <p:nvPr/>
        </p:nvGrpSpPr>
        <p:grpSpPr>
          <a:xfrm>
            <a:off x="50998" y="5963630"/>
            <a:ext cx="12090003" cy="1211288"/>
            <a:chOff x="0" y="0"/>
            <a:chExt cx="24180007" cy="2422576"/>
          </a:xfrm>
        </p:grpSpPr>
        <p:sp>
          <p:nvSpPr>
            <p:cNvPr id="3" name="Freeform 3">
              <a:extLst>
                <a:ext uri="{FF2B5EF4-FFF2-40B4-BE49-F238E27FC236}">
                  <a16:creationId xmlns:a16="http://schemas.microsoft.com/office/drawing/2014/main" id="{25E394D7-B58D-CD4C-8EC1-D121A698AA95}"/>
                </a:ext>
              </a:extLst>
            </p:cNvPr>
            <p:cNvSpPr/>
            <p:nvPr/>
          </p:nvSpPr>
          <p:spPr>
            <a:xfrm>
              <a:off x="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 name="Freeform 4">
              <a:extLst>
                <a:ext uri="{FF2B5EF4-FFF2-40B4-BE49-F238E27FC236}">
                  <a16:creationId xmlns:a16="http://schemas.microsoft.com/office/drawing/2014/main" id="{E822D543-133D-EED3-2395-C4BAA539EE09}"/>
                </a:ext>
              </a:extLst>
            </p:cNvPr>
            <p:cNvSpPr/>
            <p:nvPr/>
          </p:nvSpPr>
          <p:spPr>
            <a:xfrm>
              <a:off x="1219200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8" name="TextBox 8">
            <a:extLst>
              <a:ext uri="{FF2B5EF4-FFF2-40B4-BE49-F238E27FC236}">
                <a16:creationId xmlns:a16="http://schemas.microsoft.com/office/drawing/2014/main" id="{65DB6385-AD9D-728E-23B2-91D08BB42154}"/>
              </a:ext>
            </a:extLst>
          </p:cNvPr>
          <p:cNvSpPr txBox="1"/>
          <p:nvPr/>
        </p:nvSpPr>
        <p:spPr>
          <a:xfrm>
            <a:off x="426278" y="390622"/>
            <a:ext cx="9773504" cy="738664"/>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4800" b="1" spc="112" dirty="0">
                <a:solidFill>
                  <a:srgbClr val="15566A"/>
                </a:solidFill>
                <a:latin typeface="Roboto Bold"/>
                <a:ea typeface="Roboto Bold"/>
                <a:cs typeface="Roboto Bold"/>
                <a:sym typeface="Roboto Bold"/>
              </a:rPr>
              <a:t>Strategic Asset Partnerships</a:t>
            </a:r>
          </a:p>
        </p:txBody>
      </p:sp>
      <p:pic>
        <p:nvPicPr>
          <p:cNvPr id="20" name="Picture 19" descr="A black background with blue text&#10;&#10;AI-generated content may be incorrect.">
            <a:extLst>
              <a:ext uri="{FF2B5EF4-FFF2-40B4-BE49-F238E27FC236}">
                <a16:creationId xmlns:a16="http://schemas.microsoft.com/office/drawing/2014/main" id="{DE5A6494-B274-AE7C-A4A3-57A2AFB06511}"/>
              </a:ext>
            </a:extLst>
          </p:cNvPr>
          <p:cNvPicPr>
            <a:picLocks noChangeAspect="1"/>
          </p:cNvPicPr>
          <p:nvPr/>
        </p:nvPicPr>
        <p:blipFill>
          <a:blip r:embed="rId4"/>
          <a:stretch>
            <a:fillRect/>
          </a:stretch>
        </p:blipFill>
        <p:spPr>
          <a:xfrm>
            <a:off x="10794549" y="147117"/>
            <a:ext cx="1258411" cy="612837"/>
          </a:xfrm>
          <a:prstGeom prst="rect">
            <a:avLst/>
          </a:prstGeom>
        </p:spPr>
      </p:pic>
      <p:cxnSp>
        <p:nvCxnSpPr>
          <p:cNvPr id="26" name="Straight Arrow Connector 25">
            <a:extLst>
              <a:ext uri="{FF2B5EF4-FFF2-40B4-BE49-F238E27FC236}">
                <a16:creationId xmlns:a16="http://schemas.microsoft.com/office/drawing/2014/main" id="{4F96CF74-1C81-182E-FBBD-8BD7BFBCC0F8}"/>
              </a:ext>
            </a:extLst>
          </p:cNvPr>
          <p:cNvCxnSpPr>
            <a:cxnSpLocks/>
          </p:cNvCxnSpPr>
          <p:nvPr/>
        </p:nvCxnSpPr>
        <p:spPr>
          <a:xfrm>
            <a:off x="481761" y="1216509"/>
            <a:ext cx="8093528" cy="0"/>
          </a:xfrm>
          <a:prstGeom prst="straightConnector1">
            <a:avLst/>
          </a:prstGeom>
          <a:ln w="25400">
            <a:solidFill>
              <a:srgbClr val="F7913F"/>
            </a:solidFill>
            <a:headEnd type="oval"/>
            <a:tailEnd type="oval"/>
          </a:ln>
          <a:effectLst/>
        </p:spPr>
        <p:style>
          <a:lnRef idx="2">
            <a:schemeClr val="accent1"/>
          </a:lnRef>
          <a:fillRef idx="0">
            <a:schemeClr val="accent1"/>
          </a:fillRef>
          <a:effectRef idx="1">
            <a:schemeClr val="accent1"/>
          </a:effectRef>
          <a:fontRef idx="minor">
            <a:schemeClr val="tx1"/>
          </a:fontRef>
        </p:style>
      </p:cxnSp>
      <p:sp>
        <p:nvSpPr>
          <p:cNvPr id="6" name="TextBox 5">
            <a:extLst>
              <a:ext uri="{FF2B5EF4-FFF2-40B4-BE49-F238E27FC236}">
                <a16:creationId xmlns:a16="http://schemas.microsoft.com/office/drawing/2014/main" id="{0123C346-1547-2C3C-EF26-64059B85801C}"/>
              </a:ext>
            </a:extLst>
          </p:cNvPr>
          <p:cNvSpPr txBox="1"/>
          <p:nvPr/>
        </p:nvSpPr>
        <p:spPr>
          <a:xfrm>
            <a:off x="2161555" y="4361131"/>
            <a:ext cx="2951567" cy="1015663"/>
          </a:xfrm>
          <a:prstGeom prst="rect">
            <a:avLst/>
          </a:prstGeom>
          <a:noFill/>
        </p:spPr>
        <p:txBody>
          <a:bodyPr wrap="square" rtlCol="0">
            <a:spAutoFit/>
          </a:bodyPr>
          <a:lstStyle/>
          <a:p>
            <a:pPr algn="ct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Lex Cowsert</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Chief Scientific Officer</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DADA2 Foundation</a:t>
            </a:r>
          </a:p>
        </p:txBody>
      </p:sp>
      <p:grpSp>
        <p:nvGrpSpPr>
          <p:cNvPr id="9" name="Group 18">
            <a:extLst>
              <a:ext uri="{FF2B5EF4-FFF2-40B4-BE49-F238E27FC236}">
                <a16:creationId xmlns:a16="http://schemas.microsoft.com/office/drawing/2014/main" id="{58BAACC1-682A-EB72-5594-E4CB0F6F27A7}"/>
              </a:ext>
            </a:extLst>
          </p:cNvPr>
          <p:cNvGrpSpPr/>
          <p:nvPr/>
        </p:nvGrpSpPr>
        <p:grpSpPr>
          <a:xfrm>
            <a:off x="2557715" y="2246038"/>
            <a:ext cx="2159249" cy="1869813"/>
            <a:chOff x="0" y="0"/>
            <a:chExt cx="4282440" cy="3708400"/>
          </a:xfrm>
        </p:grpSpPr>
        <p:sp>
          <p:nvSpPr>
            <p:cNvPr id="10" name="Freeform 19">
              <a:extLst>
                <a:ext uri="{FF2B5EF4-FFF2-40B4-BE49-F238E27FC236}">
                  <a16:creationId xmlns:a16="http://schemas.microsoft.com/office/drawing/2014/main" id="{1D040DB6-98D9-8609-4B75-5F13F5171265}"/>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5"/>
              <a:stretch>
                <a:fillRect l="-10564" r="-10564"/>
              </a:stretch>
            </a:blipFill>
            <a:ln w="95250" cap="sq">
              <a:solidFill>
                <a:srgbClr val="7FAFCE"/>
              </a:solidFill>
              <a:prstDash val="solid"/>
              <a:miter/>
            </a:ln>
          </p:spPr>
          <p:txBody>
            <a:bodyPr/>
            <a:lstStyle/>
            <a:p>
              <a:endParaRPr lang="en-US" sz="1200"/>
            </a:p>
          </p:txBody>
        </p:sp>
      </p:grpSp>
      <p:pic>
        <p:nvPicPr>
          <p:cNvPr id="39" name="Picture 38">
            <a:extLst>
              <a:ext uri="{FF2B5EF4-FFF2-40B4-BE49-F238E27FC236}">
                <a16:creationId xmlns:a16="http://schemas.microsoft.com/office/drawing/2014/main" id="{E92EFD65-2179-283A-B7ED-8D55D5CA7A87}"/>
              </a:ext>
            </a:extLst>
          </p:cNvPr>
          <p:cNvPicPr>
            <a:picLocks noChangeAspect="1"/>
          </p:cNvPicPr>
          <p:nvPr/>
        </p:nvPicPr>
        <p:blipFill>
          <a:blip r:embed="rId6"/>
          <a:stretch>
            <a:fillRect/>
          </a:stretch>
        </p:blipFill>
        <p:spPr>
          <a:xfrm>
            <a:off x="6355856" y="2545267"/>
            <a:ext cx="3278429" cy="1681556"/>
          </a:xfrm>
          <a:prstGeom prst="rect">
            <a:avLst/>
          </a:prstGeom>
        </p:spPr>
      </p:pic>
    </p:spTree>
    <p:extLst>
      <p:ext uri="{BB962C8B-B14F-4D97-AF65-F5344CB8AC3E}">
        <p14:creationId xmlns:p14="http://schemas.microsoft.com/office/powerpoint/2010/main" val="1743824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EC5BC-C968-2435-FE6E-4A21C372B4A6}"/>
              </a:ext>
            </a:extLst>
          </p:cNvPr>
          <p:cNvSpPr>
            <a:spLocks noGrp="1"/>
          </p:cNvSpPr>
          <p:nvPr>
            <p:ph type="title"/>
          </p:nvPr>
        </p:nvSpPr>
        <p:spPr>
          <a:xfrm>
            <a:off x="617946" y="1462513"/>
            <a:ext cx="10815320" cy="2322148"/>
          </a:xfrm>
        </p:spPr>
        <p:txBody>
          <a:bodyPr/>
          <a:lstStyle/>
          <a:p>
            <a:r>
              <a:rPr lang="en-US" sz="5000">
                <a:latin typeface="Verdana" panose="020B0604030504040204" pitchFamily="34" charset="0"/>
              </a:rPr>
              <a:t>PEG-ADA2: An Enzyme Replacement Therapeutic for DADA2</a:t>
            </a:r>
          </a:p>
        </p:txBody>
      </p:sp>
      <p:sp>
        <p:nvSpPr>
          <p:cNvPr id="3" name="Subtitle 2">
            <a:extLst>
              <a:ext uri="{FF2B5EF4-FFF2-40B4-BE49-F238E27FC236}">
                <a16:creationId xmlns:a16="http://schemas.microsoft.com/office/drawing/2014/main" id="{EEFD44CE-3D6B-55A1-BB0E-E2DDE84C02A4}"/>
              </a:ext>
            </a:extLst>
          </p:cNvPr>
          <p:cNvSpPr>
            <a:spLocks noGrp="1"/>
          </p:cNvSpPr>
          <p:nvPr>
            <p:ph type="subTitle" idx="1"/>
          </p:nvPr>
        </p:nvSpPr>
        <p:spPr>
          <a:xfrm>
            <a:off x="1534154" y="4139304"/>
            <a:ext cx="2917144" cy="1229261"/>
          </a:xfrm>
        </p:spPr>
        <p:txBody>
          <a:bodyPr/>
          <a:lstStyle/>
          <a:p>
            <a:pPr algn="ctr">
              <a:spcAft>
                <a:spcPts val="0"/>
              </a:spcAft>
            </a:pPr>
            <a:r>
              <a:rPr lang="en-US" sz="1600" b="1">
                <a:solidFill>
                  <a:schemeClr val="tx1"/>
                </a:solidFill>
                <a:latin typeface="Verdana" panose="020B0604030504040204" pitchFamily="34" charset="0"/>
              </a:rPr>
              <a:t>Lex Cowsert, Ph.D.</a:t>
            </a:r>
          </a:p>
          <a:p>
            <a:pPr algn="ctr">
              <a:spcAft>
                <a:spcPts val="0"/>
              </a:spcAft>
            </a:pPr>
            <a:r>
              <a:rPr lang="en-US" sz="1600" b="1">
                <a:solidFill>
                  <a:schemeClr val="tx1"/>
                </a:solidFill>
                <a:latin typeface="Verdana" panose="020B0604030504040204" pitchFamily="34" charset="0"/>
              </a:rPr>
              <a:t>Chief Scientific Officer</a:t>
            </a:r>
          </a:p>
        </p:txBody>
      </p:sp>
      <p:sp>
        <p:nvSpPr>
          <p:cNvPr id="5" name="Subtitle 2">
            <a:extLst>
              <a:ext uri="{FF2B5EF4-FFF2-40B4-BE49-F238E27FC236}">
                <a16:creationId xmlns:a16="http://schemas.microsoft.com/office/drawing/2014/main" id="{353775C0-989B-520A-A5A1-ADD62311F39B}"/>
              </a:ext>
            </a:extLst>
          </p:cNvPr>
          <p:cNvSpPr txBox="1">
            <a:spLocks/>
          </p:cNvSpPr>
          <p:nvPr/>
        </p:nvSpPr>
        <p:spPr>
          <a:xfrm>
            <a:off x="7739391" y="4139304"/>
            <a:ext cx="2917144" cy="1229261"/>
          </a:xfrm>
          <a:prstGeom prst="rect">
            <a:avLst/>
          </a:prstGeom>
          <a:noFill/>
          <a:ln>
            <a:noFill/>
          </a:ln>
        </p:spPr>
        <p:txBody>
          <a:bodyPr lIns="91425" tIns="91425" rIns="91425" bIns="91425" anchor="ctr" anchorCtr="0"/>
          <a:lstStyle>
            <a:defPPr marR="0" lvl="0" algn="l" rtl="0">
              <a:lnSpc>
                <a:spcPct val="100000"/>
              </a:lnSpc>
              <a:spcBef>
                <a:spcPts val="0"/>
              </a:spcBef>
              <a:spcAft>
                <a:spcPts val="0"/>
              </a:spcAft>
            </a:defPPr>
            <a:lvl1pPr marL="285750" marR="0" lvl="0" indent="-285750" algn="l" rtl="0" eaLnBrk="1" hangingPunct="1">
              <a:lnSpc>
                <a:spcPct val="100000"/>
              </a:lnSpc>
              <a:spcBef>
                <a:spcPts val="0"/>
              </a:spcBef>
              <a:spcAft>
                <a:spcPts val="1600"/>
              </a:spcAft>
              <a:buClr>
                <a:srgbClr val="646569"/>
              </a:buClr>
              <a:buSzPct val="75000"/>
              <a:buFont typeface="Roboto"/>
              <a:buNone/>
              <a:tabLst/>
              <a:defRPr sz="2400" b="0" i="0" u="none" strike="noStrike" cap="none">
                <a:solidFill>
                  <a:srgbClr val="CF0A2C"/>
                </a:solidFill>
                <a:latin typeface="Aptos" panose="020B0004020202020204" pitchFamily="34" charset="0"/>
                <a:ea typeface="Verdana" panose="020B0604030504040204" pitchFamily="34" charset="0"/>
                <a:cs typeface="Verdana" panose="020B0604030504040204" pitchFamily="34" charset="0"/>
                <a:sym typeface="Roboto"/>
              </a:defRPr>
            </a:lvl1pPr>
            <a:lvl2pPr marR="0" lvl="1" algn="l" rtl="0" eaLnBrk="1" hangingPunct="1">
              <a:lnSpc>
                <a:spcPct val="100000"/>
              </a:lnSpc>
              <a:spcBef>
                <a:spcPts val="0"/>
              </a:spcBef>
              <a:spcAft>
                <a:spcPts val="1600"/>
              </a:spcAft>
              <a:buClr>
                <a:srgbClr val="646569"/>
              </a:buClr>
              <a:buSzPct val="75000"/>
              <a:buFont typeface="Roboto"/>
              <a:buNone/>
              <a:defRPr sz="2400" b="0" i="0" u="none" strike="noStrike" cap="none">
                <a:solidFill>
                  <a:srgbClr val="646569"/>
                </a:solidFill>
                <a:latin typeface="Roboto"/>
                <a:ea typeface="Roboto"/>
                <a:cs typeface="Roboto"/>
                <a:sym typeface="Roboto"/>
              </a:defRPr>
            </a:lvl2pPr>
            <a:lvl3pPr marR="0" lvl="2" algn="l" rtl="0" eaLnBrk="1" hangingPunct="1">
              <a:lnSpc>
                <a:spcPct val="100000"/>
              </a:lnSpc>
              <a:spcBef>
                <a:spcPts val="0"/>
              </a:spcBef>
              <a:spcAft>
                <a:spcPts val="1600"/>
              </a:spcAft>
              <a:buClr>
                <a:srgbClr val="646569"/>
              </a:buClr>
              <a:buSzPct val="75000"/>
              <a:buFont typeface="Roboto"/>
              <a:buNone/>
              <a:defRPr sz="2400" b="0" i="0" u="none" strike="noStrike" cap="none">
                <a:solidFill>
                  <a:srgbClr val="646569"/>
                </a:solidFill>
                <a:latin typeface="Roboto"/>
                <a:ea typeface="Roboto"/>
                <a:cs typeface="Roboto"/>
                <a:sym typeface="Roboto"/>
              </a:defRPr>
            </a:lvl3pPr>
            <a:lvl4pPr marR="0" lvl="3" algn="l" rtl="0" eaLnBrk="1" hangingPunct="1">
              <a:lnSpc>
                <a:spcPct val="100000"/>
              </a:lnSpc>
              <a:spcBef>
                <a:spcPts val="0"/>
              </a:spcBef>
              <a:spcAft>
                <a:spcPts val="1600"/>
              </a:spcAft>
              <a:buClr>
                <a:srgbClr val="646569"/>
              </a:buClr>
              <a:buSzPct val="75000"/>
              <a:buFont typeface="Roboto"/>
              <a:buNone/>
              <a:defRPr sz="2400" b="0" i="0" u="none" strike="noStrike" cap="none">
                <a:solidFill>
                  <a:srgbClr val="646569"/>
                </a:solidFill>
                <a:latin typeface="Roboto"/>
                <a:ea typeface="Roboto"/>
                <a:cs typeface="Roboto"/>
                <a:sym typeface="Roboto"/>
              </a:defRPr>
            </a:lvl4pPr>
            <a:lvl5pPr marR="0" lvl="4" algn="l" rtl="0" eaLnBrk="1" hangingPunct="1">
              <a:lnSpc>
                <a:spcPct val="100000"/>
              </a:lnSpc>
              <a:spcBef>
                <a:spcPts val="0"/>
              </a:spcBef>
              <a:spcAft>
                <a:spcPts val="1600"/>
              </a:spcAft>
              <a:buClr>
                <a:srgbClr val="646569"/>
              </a:buClr>
              <a:buSzPct val="75000"/>
              <a:buFont typeface="Roboto"/>
              <a:buNone/>
              <a:defRPr sz="2400" b="0" i="0" u="none" strike="noStrike" cap="none">
                <a:solidFill>
                  <a:srgbClr val="646569"/>
                </a:solidFill>
                <a:latin typeface="Roboto"/>
                <a:ea typeface="Roboto"/>
                <a:cs typeface="Roboto"/>
                <a:sym typeface="Roboto"/>
              </a:defRPr>
            </a:lvl5pPr>
            <a:lvl6pPr marR="0" lvl="5" algn="l" rtl="0" eaLnBrk="1" hangingPunct="1">
              <a:lnSpc>
                <a:spcPct val="100000"/>
              </a:lnSpc>
              <a:spcBef>
                <a:spcPts val="0"/>
              </a:spcBef>
              <a:spcAft>
                <a:spcPts val="1600"/>
              </a:spcAft>
              <a:buClr>
                <a:srgbClr val="646569"/>
              </a:buClr>
              <a:buSzPct val="75000"/>
              <a:buFont typeface="Roboto"/>
              <a:buNone/>
              <a:defRPr sz="2400" b="0" i="0" u="none" strike="noStrike" cap="none">
                <a:solidFill>
                  <a:srgbClr val="646569"/>
                </a:solidFill>
                <a:latin typeface="Roboto"/>
                <a:ea typeface="Roboto"/>
                <a:cs typeface="Roboto"/>
                <a:sym typeface="Roboto"/>
              </a:defRPr>
            </a:lvl6pPr>
            <a:lvl7pPr marR="0" lvl="6" algn="l" rtl="0" eaLnBrk="1" hangingPunct="1">
              <a:lnSpc>
                <a:spcPct val="100000"/>
              </a:lnSpc>
              <a:spcBef>
                <a:spcPts val="0"/>
              </a:spcBef>
              <a:spcAft>
                <a:spcPts val="1600"/>
              </a:spcAft>
              <a:buClr>
                <a:srgbClr val="646569"/>
              </a:buClr>
              <a:buSzPct val="75000"/>
              <a:buFont typeface="Roboto"/>
              <a:buNone/>
              <a:defRPr sz="2400" b="0" i="0" u="none" strike="noStrike" cap="none">
                <a:solidFill>
                  <a:srgbClr val="646569"/>
                </a:solidFill>
                <a:latin typeface="Roboto"/>
                <a:ea typeface="Roboto"/>
                <a:cs typeface="Roboto"/>
                <a:sym typeface="Roboto"/>
              </a:defRPr>
            </a:lvl7pPr>
            <a:lvl8pPr marR="0" lvl="7" algn="l" rtl="0" eaLnBrk="1" hangingPunct="1">
              <a:lnSpc>
                <a:spcPct val="100000"/>
              </a:lnSpc>
              <a:spcBef>
                <a:spcPts val="0"/>
              </a:spcBef>
              <a:spcAft>
                <a:spcPts val="1600"/>
              </a:spcAft>
              <a:buClr>
                <a:srgbClr val="646569"/>
              </a:buClr>
              <a:buSzPct val="75000"/>
              <a:buFont typeface="Roboto"/>
              <a:buNone/>
              <a:defRPr sz="2400" b="0" i="0" u="none" strike="noStrike" cap="none">
                <a:solidFill>
                  <a:srgbClr val="646569"/>
                </a:solidFill>
                <a:latin typeface="Roboto"/>
                <a:ea typeface="Roboto"/>
                <a:cs typeface="Roboto"/>
                <a:sym typeface="Roboto"/>
              </a:defRPr>
            </a:lvl8pPr>
            <a:lvl9pPr marR="0" lvl="8" algn="l" rtl="0" eaLnBrk="1" hangingPunct="1">
              <a:lnSpc>
                <a:spcPct val="100000"/>
              </a:lnSpc>
              <a:spcBef>
                <a:spcPts val="0"/>
              </a:spcBef>
              <a:spcAft>
                <a:spcPts val="1600"/>
              </a:spcAft>
              <a:buClr>
                <a:srgbClr val="646569"/>
              </a:buClr>
              <a:buSzPct val="75000"/>
              <a:buFont typeface="Roboto"/>
              <a:buNone/>
              <a:defRPr sz="2400" b="0" i="0" u="none" strike="noStrike" cap="none">
                <a:solidFill>
                  <a:srgbClr val="646569"/>
                </a:solidFill>
                <a:latin typeface="Roboto"/>
                <a:ea typeface="Roboto"/>
                <a:cs typeface="Roboto"/>
                <a:sym typeface="Roboto"/>
              </a:defRPr>
            </a:lvl9pPr>
          </a:lstStyle>
          <a:p>
            <a:pPr marL="285750" marR="0" lvl="0" indent="-285750" algn="ctr" defTabSz="914400" rtl="0" eaLnBrk="1" fontAlgn="auto" latinLnBrk="0" hangingPunct="1">
              <a:lnSpc>
                <a:spcPct val="100000"/>
              </a:lnSpc>
              <a:spcBef>
                <a:spcPts val="0"/>
              </a:spcBef>
              <a:spcAft>
                <a:spcPts val="0"/>
              </a:spcAft>
              <a:buClr>
                <a:srgbClr val="646569"/>
              </a:buClr>
              <a:buSzPct val="75000"/>
              <a:buFont typeface="Roboto"/>
              <a:buNone/>
              <a:tabLst/>
              <a:defRPr/>
            </a:pPr>
            <a:r>
              <a:rPr kumimoji="0" lang="en-US" sz="16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sym typeface="Roboto"/>
              </a:rPr>
              <a:t>Chip Chambers, M.D.</a:t>
            </a:r>
          </a:p>
          <a:p>
            <a:pPr marL="285750" marR="0" lvl="0" indent="-285750" algn="ctr" defTabSz="914400" rtl="0" eaLnBrk="1" fontAlgn="auto" latinLnBrk="0" hangingPunct="1">
              <a:lnSpc>
                <a:spcPct val="100000"/>
              </a:lnSpc>
              <a:spcBef>
                <a:spcPts val="0"/>
              </a:spcBef>
              <a:spcAft>
                <a:spcPts val="0"/>
              </a:spcAft>
              <a:buClr>
                <a:srgbClr val="646569"/>
              </a:buClr>
              <a:buSzPct val="75000"/>
              <a:buFont typeface="Roboto"/>
              <a:buNone/>
              <a:tabLst/>
              <a:defRPr/>
            </a:pPr>
            <a:r>
              <a:rPr kumimoji="0" lang="en-US" sz="16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sym typeface="Roboto"/>
              </a:rPr>
              <a:t>President and Founder</a:t>
            </a:r>
          </a:p>
        </p:txBody>
      </p:sp>
      <p:sp>
        <p:nvSpPr>
          <p:cNvPr id="4" name="TextBox 3">
            <a:extLst>
              <a:ext uri="{FF2B5EF4-FFF2-40B4-BE49-F238E27FC236}">
                <a16:creationId xmlns:a16="http://schemas.microsoft.com/office/drawing/2014/main" id="{CE8E9C51-C83B-60FC-3E98-54955213BEA3}"/>
              </a:ext>
            </a:extLst>
          </p:cNvPr>
          <p:cNvSpPr txBox="1"/>
          <p:nvPr/>
        </p:nvSpPr>
        <p:spPr>
          <a:xfrm>
            <a:off x="4919643" y="5489154"/>
            <a:ext cx="2897437" cy="400110"/>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DADA2 Foundation</a:t>
            </a:r>
          </a:p>
        </p:txBody>
      </p:sp>
    </p:spTree>
    <p:extLst>
      <p:ext uri="{BB962C8B-B14F-4D97-AF65-F5344CB8AC3E}">
        <p14:creationId xmlns:p14="http://schemas.microsoft.com/office/powerpoint/2010/main" val="1493108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59AD6-310D-DAD2-F244-D16820D543A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1EE16B66-BFA7-ED8E-E5DC-6484153A197F}"/>
              </a:ext>
            </a:extLst>
          </p:cNvPr>
          <p:cNvSpPr>
            <a:spLocks noGrp="1"/>
          </p:cNvSpPr>
          <p:nvPr>
            <p:ph type="ctrTitle"/>
          </p:nvPr>
        </p:nvSpPr>
        <p:spPr/>
        <p:txBody>
          <a:bodyPr/>
          <a:lstStyle/>
          <a:p>
            <a:r>
              <a:rPr lang="en-US">
                <a:latin typeface="Verdana" panose="020B0604030504040204" pitchFamily="34" charset="0"/>
              </a:rPr>
              <a:t>DADA2 The Broad Strokes</a:t>
            </a:r>
          </a:p>
        </p:txBody>
      </p:sp>
      <p:pic>
        <p:nvPicPr>
          <p:cNvPr id="8" name="Picture 7">
            <a:extLst>
              <a:ext uri="{FF2B5EF4-FFF2-40B4-BE49-F238E27FC236}">
                <a16:creationId xmlns:a16="http://schemas.microsoft.com/office/drawing/2014/main" id="{3E198D40-5C56-6406-C780-70167B12EEE0}"/>
              </a:ext>
            </a:extLst>
          </p:cNvPr>
          <p:cNvPicPr>
            <a:picLocks noChangeAspect="1"/>
          </p:cNvPicPr>
          <p:nvPr/>
        </p:nvPicPr>
        <p:blipFill>
          <a:blip r:embed="rId3"/>
          <a:stretch>
            <a:fillRect/>
          </a:stretch>
        </p:blipFill>
        <p:spPr>
          <a:xfrm>
            <a:off x="10344839" y="99152"/>
            <a:ext cx="1730565" cy="953046"/>
          </a:xfrm>
          <a:prstGeom prst="rect">
            <a:avLst/>
          </a:prstGeom>
        </p:spPr>
      </p:pic>
      <p:grpSp>
        <p:nvGrpSpPr>
          <p:cNvPr id="21" name="Group 20">
            <a:extLst>
              <a:ext uri="{FF2B5EF4-FFF2-40B4-BE49-F238E27FC236}">
                <a16:creationId xmlns:a16="http://schemas.microsoft.com/office/drawing/2014/main" id="{9DAE4ADB-567A-2316-B601-B617F3098D26}"/>
              </a:ext>
            </a:extLst>
          </p:cNvPr>
          <p:cNvGrpSpPr/>
          <p:nvPr/>
        </p:nvGrpSpPr>
        <p:grpSpPr>
          <a:xfrm>
            <a:off x="754130" y="2659233"/>
            <a:ext cx="5029200" cy="3657600"/>
            <a:chOff x="477080" y="2452978"/>
            <a:chExt cx="5029200" cy="3657600"/>
          </a:xfrm>
        </p:grpSpPr>
        <p:sp>
          <p:nvSpPr>
            <p:cNvPr id="10" name="Shape 2">
              <a:extLst>
                <a:ext uri="{FF2B5EF4-FFF2-40B4-BE49-F238E27FC236}">
                  <a16:creationId xmlns:a16="http://schemas.microsoft.com/office/drawing/2014/main" id="{608D5E00-7721-B692-2D8C-43355F1A40EC}"/>
                </a:ext>
              </a:extLst>
            </p:cNvPr>
            <p:cNvSpPr/>
            <p:nvPr/>
          </p:nvSpPr>
          <p:spPr>
            <a:xfrm>
              <a:off x="477080" y="2452978"/>
              <a:ext cx="5029200" cy="3657600"/>
            </a:xfrm>
            <a:prstGeom prst="roundRect">
              <a:avLst>
                <a:gd name="adj" fmla="val 2903"/>
              </a:avLst>
            </a:prstGeom>
            <a:solidFill>
              <a:srgbClr val="F8F4F6"/>
            </a:solidFill>
            <a:ln w="9525">
              <a:solidFill>
                <a:srgbClr val="E5DCE1"/>
              </a:solidFill>
              <a:prstDash val="solid"/>
            </a:ln>
            <a:effectLst>
              <a:outerShdw blurRad="76200" dist="25400" dir="5400000" algn="bl" rotWithShape="0">
                <a:srgbClr val="6D2E46">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11" name="TextBox 10">
              <a:extLst>
                <a:ext uri="{FF2B5EF4-FFF2-40B4-BE49-F238E27FC236}">
                  <a16:creationId xmlns:a16="http://schemas.microsoft.com/office/drawing/2014/main" id="{B73B86D7-730C-1D23-0C80-FE87C32B110F}"/>
                </a:ext>
              </a:extLst>
            </p:cNvPr>
            <p:cNvSpPr txBox="1"/>
            <p:nvPr/>
          </p:nvSpPr>
          <p:spPr>
            <a:xfrm>
              <a:off x="795129" y="3378632"/>
              <a:ext cx="4420925" cy="2046714"/>
            </a:xfrm>
            <a:prstGeom prst="rect">
              <a:avLst/>
            </a:prstGeom>
            <a:noFill/>
          </p:spPr>
          <p:txBody>
            <a:bodyPr wrap="square" rtlCol="0">
              <a:spAutoFit/>
            </a:bodyPr>
            <a:lstStyle/>
            <a:p>
              <a:pPr marL="230188" marR="0" lvl="0" indent="-230188" algn="l" defTabSz="914400" rtl="0" eaLnBrk="1" fontAlgn="auto" latinLnBrk="0" hangingPunct="1">
                <a:lnSpc>
                  <a:spcPct val="100000"/>
                </a:lnSpc>
                <a:spcBef>
                  <a:spcPts val="0"/>
                </a:spcBef>
                <a:spcAft>
                  <a:spcPts val="3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36,000 Patients worldwide</a:t>
              </a:r>
            </a:p>
            <a:p>
              <a:pPr marL="230188" marR="0" lvl="0" indent="-230188" algn="l" defTabSz="914400" rtl="0" eaLnBrk="1" fontAlgn="auto" latinLnBrk="0" hangingPunct="1">
                <a:lnSpc>
                  <a:spcPct val="100000"/>
                </a:lnSpc>
                <a:spcBef>
                  <a:spcPts val="0"/>
                </a:spcBef>
                <a:spcAft>
                  <a:spcPts val="3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34M Carriers worldwide</a:t>
              </a:r>
            </a:p>
            <a:p>
              <a:pPr marL="579438" marR="0" lvl="0" indent="-238125" algn="l" defTabSz="914400" rtl="0" eaLnBrk="1" fontAlgn="auto" latinLnBrk="0" hangingPunct="1">
                <a:lnSpc>
                  <a:spcPct val="100000"/>
                </a:lnSpc>
                <a:spcBef>
                  <a:spcPts val="0"/>
                </a:spcBef>
                <a:spcAft>
                  <a:spcPts val="3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1.5M carriers may benefit</a:t>
              </a:r>
            </a:p>
            <a:p>
              <a:pPr marL="230188" marR="0" lvl="0" indent="-223838" algn="l" defTabSz="914400" rtl="0" eaLnBrk="1" fontAlgn="auto" latinLnBrk="0" hangingPunct="1">
                <a:lnSpc>
                  <a:spcPct val="100000"/>
                </a:lnSpc>
                <a:spcBef>
                  <a:spcPts val="0"/>
                </a:spcBef>
                <a:spcAft>
                  <a:spcPts val="3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 Age of onset:</a:t>
              </a:r>
            </a:p>
            <a:p>
              <a:pPr marL="690563" marR="0" lvl="0" indent="-223838" algn="l" defTabSz="914400" rtl="0" eaLnBrk="1" fontAlgn="auto" latinLnBrk="0" hangingPunct="1">
                <a:lnSpc>
                  <a:spcPct val="100000"/>
                </a:lnSpc>
                <a:spcBef>
                  <a:spcPts val="0"/>
                </a:spcBef>
                <a:spcAft>
                  <a:spcPts val="3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24% &lt;1year</a:t>
              </a:r>
            </a:p>
            <a:p>
              <a:pPr marL="690563" marR="0" lvl="0" indent="-223838" algn="l" defTabSz="914400" rtl="0" eaLnBrk="1" fontAlgn="auto" latinLnBrk="0" hangingPunct="1">
                <a:lnSpc>
                  <a:spcPct val="100000"/>
                </a:lnSpc>
                <a:spcBef>
                  <a:spcPts val="0"/>
                </a:spcBef>
                <a:spcAft>
                  <a:spcPts val="3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76% &lt;10 years</a:t>
              </a:r>
            </a:p>
            <a:p>
              <a:pPr marL="690563" marR="0" lvl="0" indent="-223838" algn="l" defTabSz="914400" rtl="0" eaLnBrk="1" fontAlgn="auto" latinLnBrk="0" hangingPunct="1">
                <a:lnSpc>
                  <a:spcPct val="100000"/>
                </a:lnSpc>
                <a:spcBef>
                  <a:spcPts val="0"/>
                </a:spcBef>
                <a:spcAft>
                  <a:spcPts val="3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Occasional adult onset</a:t>
              </a:r>
            </a:p>
          </p:txBody>
        </p:sp>
        <p:grpSp>
          <p:nvGrpSpPr>
            <p:cNvPr id="19" name="Group 18">
              <a:extLst>
                <a:ext uri="{FF2B5EF4-FFF2-40B4-BE49-F238E27FC236}">
                  <a16:creationId xmlns:a16="http://schemas.microsoft.com/office/drawing/2014/main" id="{0D30459E-2437-CD95-346B-B814C60BD9AA}"/>
                </a:ext>
              </a:extLst>
            </p:cNvPr>
            <p:cNvGrpSpPr/>
            <p:nvPr/>
          </p:nvGrpSpPr>
          <p:grpSpPr>
            <a:xfrm>
              <a:off x="750733" y="2747175"/>
              <a:ext cx="3185162" cy="512064"/>
              <a:chOff x="734831" y="2623929"/>
              <a:chExt cx="3185162" cy="512064"/>
            </a:xfrm>
          </p:grpSpPr>
          <p:sp>
            <p:nvSpPr>
              <p:cNvPr id="12" name="TextBox 11">
                <a:extLst>
                  <a:ext uri="{FF2B5EF4-FFF2-40B4-BE49-F238E27FC236}">
                    <a16:creationId xmlns:a16="http://schemas.microsoft.com/office/drawing/2014/main" id="{24CEF508-5F1D-7684-091D-A7029B0C06A8}"/>
                  </a:ext>
                </a:extLst>
              </p:cNvPr>
              <p:cNvSpPr txBox="1"/>
              <p:nvPr/>
            </p:nvSpPr>
            <p:spPr>
              <a:xfrm>
                <a:off x="1296061" y="2695295"/>
                <a:ext cx="262393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Patient Population</a:t>
                </a:r>
              </a:p>
            </p:txBody>
          </p:sp>
          <p:pic>
            <p:nvPicPr>
              <p:cNvPr id="14" name="Picture 13">
                <a:extLst>
                  <a:ext uri="{FF2B5EF4-FFF2-40B4-BE49-F238E27FC236}">
                    <a16:creationId xmlns:a16="http://schemas.microsoft.com/office/drawing/2014/main" id="{3D2423F0-1304-F726-59AB-707CFF288740}"/>
                  </a:ext>
                </a:extLst>
              </p:cNvPr>
              <p:cNvPicPr>
                <a:picLocks noChangeAspect="1"/>
              </p:cNvPicPr>
              <p:nvPr/>
            </p:nvPicPr>
            <p:blipFill>
              <a:blip r:embed="rId4"/>
              <a:stretch>
                <a:fillRect/>
              </a:stretch>
            </p:blipFill>
            <p:spPr>
              <a:xfrm>
                <a:off x="734831" y="2623929"/>
                <a:ext cx="512064" cy="512064"/>
              </a:xfrm>
              <a:prstGeom prst="rect">
                <a:avLst/>
              </a:prstGeom>
            </p:spPr>
          </p:pic>
        </p:grpSp>
      </p:grpSp>
      <p:grpSp>
        <p:nvGrpSpPr>
          <p:cNvPr id="22" name="Group 21">
            <a:extLst>
              <a:ext uri="{FF2B5EF4-FFF2-40B4-BE49-F238E27FC236}">
                <a16:creationId xmlns:a16="http://schemas.microsoft.com/office/drawing/2014/main" id="{FAFF3715-3DD1-C661-40CC-B9B08A007037}"/>
              </a:ext>
            </a:extLst>
          </p:cNvPr>
          <p:cNvGrpSpPr/>
          <p:nvPr/>
        </p:nvGrpSpPr>
        <p:grpSpPr>
          <a:xfrm>
            <a:off x="6504245" y="2675136"/>
            <a:ext cx="5029200" cy="3657600"/>
            <a:chOff x="6012510" y="2452978"/>
            <a:chExt cx="5029200" cy="3657600"/>
          </a:xfrm>
        </p:grpSpPr>
        <p:sp>
          <p:nvSpPr>
            <p:cNvPr id="15" name="Shape 2">
              <a:extLst>
                <a:ext uri="{FF2B5EF4-FFF2-40B4-BE49-F238E27FC236}">
                  <a16:creationId xmlns:a16="http://schemas.microsoft.com/office/drawing/2014/main" id="{E34E728C-0A2B-CDA2-D40C-FB517B08D858}"/>
                </a:ext>
              </a:extLst>
            </p:cNvPr>
            <p:cNvSpPr/>
            <p:nvPr/>
          </p:nvSpPr>
          <p:spPr>
            <a:xfrm>
              <a:off x="6012510" y="2452978"/>
              <a:ext cx="5029200" cy="3657600"/>
            </a:xfrm>
            <a:prstGeom prst="roundRect">
              <a:avLst>
                <a:gd name="adj" fmla="val 2903"/>
              </a:avLst>
            </a:prstGeom>
            <a:solidFill>
              <a:srgbClr val="F8F4F6"/>
            </a:solidFill>
            <a:ln w="9525">
              <a:solidFill>
                <a:srgbClr val="E5DCE1"/>
              </a:solidFill>
              <a:prstDash val="solid"/>
            </a:ln>
            <a:effectLst>
              <a:outerShdw blurRad="76200" dist="25400" dir="5400000" algn="bl" rotWithShape="0">
                <a:srgbClr val="6D2E46">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18" name="Group 17">
              <a:extLst>
                <a:ext uri="{FF2B5EF4-FFF2-40B4-BE49-F238E27FC236}">
                  <a16:creationId xmlns:a16="http://schemas.microsoft.com/office/drawing/2014/main" id="{F7A50B74-9CA4-AB07-CE92-8B485E08C55B}"/>
                </a:ext>
              </a:extLst>
            </p:cNvPr>
            <p:cNvGrpSpPr/>
            <p:nvPr/>
          </p:nvGrpSpPr>
          <p:grpSpPr>
            <a:xfrm>
              <a:off x="6205326" y="2747175"/>
              <a:ext cx="2914816" cy="512064"/>
              <a:chOff x="6101963" y="2790908"/>
              <a:chExt cx="2914816" cy="512064"/>
            </a:xfrm>
          </p:grpSpPr>
          <p:sp>
            <p:nvSpPr>
              <p:cNvPr id="16" name="TextBox 15">
                <a:extLst>
                  <a:ext uri="{FF2B5EF4-FFF2-40B4-BE49-F238E27FC236}">
                    <a16:creationId xmlns:a16="http://schemas.microsoft.com/office/drawing/2014/main" id="{E0D09D76-99CD-D1D9-C6B4-A9696AB17E77}"/>
                  </a:ext>
                </a:extLst>
              </p:cNvPr>
              <p:cNvSpPr txBox="1"/>
              <p:nvPr/>
            </p:nvSpPr>
            <p:spPr>
              <a:xfrm>
                <a:off x="6671144" y="2862274"/>
                <a:ext cx="234563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Disease Burden</a:t>
                </a:r>
              </a:p>
            </p:txBody>
          </p:sp>
          <p:pic>
            <p:nvPicPr>
              <p:cNvPr id="17" name="Picture 16">
                <a:extLst>
                  <a:ext uri="{FF2B5EF4-FFF2-40B4-BE49-F238E27FC236}">
                    <a16:creationId xmlns:a16="http://schemas.microsoft.com/office/drawing/2014/main" id="{B67D9477-93F1-5E13-0066-73E621F25D6C}"/>
                  </a:ext>
                </a:extLst>
              </p:cNvPr>
              <p:cNvPicPr>
                <a:picLocks noChangeAspect="1"/>
              </p:cNvPicPr>
              <p:nvPr/>
            </p:nvPicPr>
            <p:blipFill>
              <a:blip r:embed="rId5"/>
              <a:stretch>
                <a:fillRect/>
              </a:stretch>
            </p:blipFill>
            <p:spPr>
              <a:xfrm>
                <a:off x="6101963" y="2790908"/>
                <a:ext cx="512064" cy="512064"/>
              </a:xfrm>
              <a:prstGeom prst="rect">
                <a:avLst/>
              </a:prstGeom>
            </p:spPr>
          </p:pic>
        </p:grpSp>
        <p:sp>
          <p:nvSpPr>
            <p:cNvPr id="20" name="TextBox 19">
              <a:extLst>
                <a:ext uri="{FF2B5EF4-FFF2-40B4-BE49-F238E27FC236}">
                  <a16:creationId xmlns:a16="http://schemas.microsoft.com/office/drawing/2014/main" id="{0358B09E-7A94-108A-167B-40103F47A465}"/>
                </a:ext>
              </a:extLst>
            </p:cNvPr>
            <p:cNvSpPr txBox="1"/>
            <p:nvPr/>
          </p:nvSpPr>
          <p:spPr>
            <a:xfrm>
              <a:off x="6257676" y="3320483"/>
              <a:ext cx="4597961" cy="2785378"/>
            </a:xfrm>
            <a:prstGeom prst="rect">
              <a:avLst/>
            </a:prstGeom>
            <a:noFill/>
          </p:spPr>
          <p:txBody>
            <a:bodyPr wrap="square" rtlCol="0">
              <a:spAutoFit/>
            </a:bodyPr>
            <a:lstStyle/>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Morbidity: 51% develop strokes, 50% hematologic dysfunction/BMF; 30% immunodeficiency.</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Mortality: 8% to 30% by age 30.</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Lifelong, escalating dependence on medical, social, government, and family support networks as progressive disease steadily erodes independence, function, and quality of life.</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endPar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endParaRPr>
            </a:p>
          </p:txBody>
        </p:sp>
      </p:grpSp>
      <p:sp>
        <p:nvSpPr>
          <p:cNvPr id="24" name="Rounded Rectangle 23">
            <a:extLst>
              <a:ext uri="{FF2B5EF4-FFF2-40B4-BE49-F238E27FC236}">
                <a16:creationId xmlns:a16="http://schemas.microsoft.com/office/drawing/2014/main" id="{B6C595A0-0D87-ADC7-5F64-7F3B939B6C6A}"/>
              </a:ext>
            </a:extLst>
          </p:cNvPr>
          <p:cNvSpPr/>
          <p:nvPr/>
        </p:nvSpPr>
        <p:spPr>
          <a:xfrm>
            <a:off x="477462" y="1406137"/>
            <a:ext cx="11376688" cy="995542"/>
          </a:xfrm>
          <a:prstGeom prst="roundRect">
            <a:avLst/>
          </a:prstGeom>
          <a:solidFill>
            <a:srgbClr val="0F5E5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Deficiency of Adenosine Deaminase 2 (DADA2) is a rare autosomal recessive disease caused by mutations in the ADA2 gene for which there are no approved therapies.</a:t>
            </a:r>
          </a:p>
        </p:txBody>
      </p:sp>
    </p:spTree>
    <p:extLst>
      <p:ext uri="{BB962C8B-B14F-4D97-AF65-F5344CB8AC3E}">
        <p14:creationId xmlns:p14="http://schemas.microsoft.com/office/powerpoint/2010/main" val="759198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A54B38-358F-B17A-4CA5-658FAD1AA749}"/>
              </a:ext>
            </a:extLst>
          </p:cNvPr>
          <p:cNvSpPr>
            <a:spLocks noGrp="1"/>
          </p:cNvSpPr>
          <p:nvPr>
            <p:ph type="title"/>
          </p:nvPr>
        </p:nvSpPr>
        <p:spPr>
          <a:xfrm>
            <a:off x="294414" y="100898"/>
            <a:ext cx="9268227" cy="1011200"/>
          </a:xfrm>
        </p:spPr>
        <p:txBody>
          <a:bodyPr/>
          <a:lstStyle/>
          <a:p>
            <a:r>
              <a:rPr lang="en-US" sz="3200">
                <a:latin typeface="Verdana" panose="020B0604030504040204" pitchFamily="34" charset="0"/>
              </a:rPr>
              <a:t>DADA2 Clinical Phenotypes and Overlapping Symptoms</a:t>
            </a:r>
          </a:p>
        </p:txBody>
      </p:sp>
      <p:sp>
        <p:nvSpPr>
          <p:cNvPr id="6" name="Oval 5">
            <a:extLst>
              <a:ext uri="{FF2B5EF4-FFF2-40B4-BE49-F238E27FC236}">
                <a16:creationId xmlns:a16="http://schemas.microsoft.com/office/drawing/2014/main" id="{E1F99FED-594D-719B-94E7-5C61243FC3F7}"/>
              </a:ext>
            </a:extLst>
          </p:cNvPr>
          <p:cNvSpPr/>
          <p:nvPr/>
        </p:nvSpPr>
        <p:spPr>
          <a:xfrm>
            <a:off x="990599" y="2708750"/>
            <a:ext cx="4160520" cy="4160520"/>
          </a:xfrm>
          <a:prstGeom prst="ellipse">
            <a:avLst/>
          </a:prstGeom>
          <a:solidFill>
            <a:srgbClr val="0096FF">
              <a:alpha val="20000"/>
            </a:srgbClr>
          </a:solidFill>
          <a:ln>
            <a:noFill/>
          </a:ln>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4" name="Oval 3">
            <a:extLst>
              <a:ext uri="{FF2B5EF4-FFF2-40B4-BE49-F238E27FC236}">
                <a16:creationId xmlns:a16="http://schemas.microsoft.com/office/drawing/2014/main" id="{42583501-5EC2-5F0E-3255-7C0AB45D5D1E}"/>
              </a:ext>
            </a:extLst>
          </p:cNvPr>
          <p:cNvSpPr/>
          <p:nvPr/>
        </p:nvSpPr>
        <p:spPr>
          <a:xfrm>
            <a:off x="2154896" y="1153492"/>
            <a:ext cx="4160520" cy="4160520"/>
          </a:xfrm>
          <a:prstGeom prst="ellipse">
            <a:avLst/>
          </a:prstGeom>
          <a:solidFill>
            <a:srgbClr val="C00000">
              <a:alpha val="20000"/>
            </a:srgbClr>
          </a:solidFill>
          <a:ln>
            <a:noFill/>
          </a:ln>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5" name="Oval 4">
            <a:extLst>
              <a:ext uri="{FF2B5EF4-FFF2-40B4-BE49-F238E27FC236}">
                <a16:creationId xmlns:a16="http://schemas.microsoft.com/office/drawing/2014/main" id="{CDD12077-B549-D970-EF43-D1262E35796E}"/>
              </a:ext>
            </a:extLst>
          </p:cNvPr>
          <p:cNvSpPr/>
          <p:nvPr/>
        </p:nvSpPr>
        <p:spPr>
          <a:xfrm>
            <a:off x="4088072" y="2730785"/>
            <a:ext cx="4160520" cy="4160520"/>
          </a:xfrm>
          <a:prstGeom prst="ellipse">
            <a:avLst/>
          </a:prstGeom>
          <a:solidFill>
            <a:srgbClr val="FF9300">
              <a:alpha val="20000"/>
            </a:srgbClr>
          </a:solidFill>
          <a:ln>
            <a:noFill/>
          </a:ln>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7" name="TextBox 6">
            <a:extLst>
              <a:ext uri="{FF2B5EF4-FFF2-40B4-BE49-F238E27FC236}">
                <a16:creationId xmlns:a16="http://schemas.microsoft.com/office/drawing/2014/main" id="{666F9E3A-9368-0775-DC77-5D0B183BF64D}"/>
              </a:ext>
            </a:extLst>
          </p:cNvPr>
          <p:cNvSpPr txBox="1"/>
          <p:nvPr/>
        </p:nvSpPr>
        <p:spPr>
          <a:xfrm>
            <a:off x="3294045" y="1509311"/>
            <a:ext cx="2497800" cy="1477328"/>
          </a:xfrm>
          <a:prstGeom prst="rect">
            <a:avLst/>
          </a:prstGeom>
          <a:noFill/>
        </p:spPr>
        <p:txBody>
          <a:bodyPr wrap="none" rtlCol="0">
            <a:spAutoFit/>
          </a:bodyPr>
          <a:lstStyle/>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Early onset stroke</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Livedo racemosa/reticularis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Cutaneous vasculitis &amp; nodules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Digital necrosis &amp; gangrene</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PAN-like vasculitis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Cranial &amp; peripheral neuropathies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Arterial aneurysms (GI, renal, brain)</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Bowel perforation</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Renal infarction &amp; hypertension</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Myalgia, arthralgia, arthritis</a:t>
            </a:r>
          </a:p>
        </p:txBody>
      </p:sp>
      <p:sp>
        <p:nvSpPr>
          <p:cNvPr id="8" name="TextBox 7">
            <a:extLst>
              <a:ext uri="{FF2B5EF4-FFF2-40B4-BE49-F238E27FC236}">
                <a16:creationId xmlns:a16="http://schemas.microsoft.com/office/drawing/2014/main" id="{72392A08-249A-762A-6AA8-7DB897F25600}"/>
              </a:ext>
            </a:extLst>
          </p:cNvPr>
          <p:cNvSpPr txBox="1"/>
          <p:nvPr/>
        </p:nvSpPr>
        <p:spPr>
          <a:xfrm>
            <a:off x="1366092" y="4594033"/>
            <a:ext cx="1961002" cy="1477328"/>
          </a:xfrm>
          <a:prstGeom prst="rect">
            <a:avLst/>
          </a:prstGeom>
          <a:noFill/>
        </p:spPr>
        <p:txBody>
          <a:bodyPr wrap="square" rtlCol="0">
            <a:spAutoFit/>
          </a:bodyPr>
          <a:lstStyle/>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Pure Red Cell Aplasia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Severe transfusion-dependent anemia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Thrombocytopenia &amp; bleeding risks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Pancytopenia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Bone marrow failure/hypoplasia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T-cell Large Granular Lymphocytic infiltration</a:t>
            </a:r>
          </a:p>
        </p:txBody>
      </p:sp>
      <p:sp>
        <p:nvSpPr>
          <p:cNvPr id="9" name="TextBox 8">
            <a:extLst>
              <a:ext uri="{FF2B5EF4-FFF2-40B4-BE49-F238E27FC236}">
                <a16:creationId xmlns:a16="http://schemas.microsoft.com/office/drawing/2014/main" id="{2C3C375D-729F-2260-84C1-749E06757A62}"/>
              </a:ext>
            </a:extLst>
          </p:cNvPr>
          <p:cNvSpPr txBox="1"/>
          <p:nvPr/>
        </p:nvSpPr>
        <p:spPr>
          <a:xfrm>
            <a:off x="5255048" y="4836405"/>
            <a:ext cx="2148288" cy="1615827"/>
          </a:xfrm>
          <a:prstGeom prst="rect">
            <a:avLst/>
          </a:prstGeom>
          <a:noFill/>
        </p:spPr>
        <p:txBody>
          <a:bodyPr wrap="square" rtlCol="0">
            <a:spAutoFit/>
          </a:bodyPr>
          <a:lstStyle/>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Hypogammaglobulinemia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Decreased class-switch memory B cells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Recurrent/opportunistic infections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Impaired antibody vaccine response</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Autoimmune features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Benign lymphoid hyperplasia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Type 1 interferon signature</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Lymphoproliferative/lymphoma</a:t>
            </a:r>
          </a:p>
        </p:txBody>
      </p:sp>
      <p:sp>
        <p:nvSpPr>
          <p:cNvPr id="11" name="TextBox 10">
            <a:extLst>
              <a:ext uri="{FF2B5EF4-FFF2-40B4-BE49-F238E27FC236}">
                <a16:creationId xmlns:a16="http://schemas.microsoft.com/office/drawing/2014/main" id="{AA5FFB87-23F7-8DD8-6E74-09F984CAF9AC}"/>
              </a:ext>
            </a:extLst>
          </p:cNvPr>
          <p:cNvSpPr txBox="1"/>
          <p:nvPr/>
        </p:nvSpPr>
        <p:spPr>
          <a:xfrm>
            <a:off x="3800820" y="3789803"/>
            <a:ext cx="1927952" cy="507831"/>
          </a:xfrm>
          <a:prstGeom prst="rect">
            <a:avLst/>
          </a:prstGeom>
          <a:noFill/>
        </p:spPr>
        <p:txBody>
          <a:bodyPr wrap="square" rtlCol="0">
            <a:spAutoFit/>
          </a:bodyPr>
          <a:lstStyle/>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Anemia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Immune-mediated cytopenia</a:t>
            </a:r>
          </a:p>
        </p:txBody>
      </p:sp>
      <p:sp>
        <p:nvSpPr>
          <p:cNvPr id="12" name="TextBox 11">
            <a:extLst>
              <a:ext uri="{FF2B5EF4-FFF2-40B4-BE49-F238E27FC236}">
                <a16:creationId xmlns:a16="http://schemas.microsoft.com/office/drawing/2014/main" id="{AD0BE75C-EB3F-5F32-5D49-CD9E650C139B}"/>
              </a:ext>
            </a:extLst>
          </p:cNvPr>
          <p:cNvSpPr txBox="1"/>
          <p:nvPr/>
        </p:nvSpPr>
        <p:spPr>
          <a:xfrm>
            <a:off x="3767768" y="3194892"/>
            <a:ext cx="1729648" cy="507831"/>
          </a:xfrm>
          <a:prstGeom prst="rect">
            <a:avLst/>
          </a:prstGeom>
          <a:noFill/>
        </p:spPr>
        <p:txBody>
          <a:bodyPr wrap="square" rtlCol="0">
            <a:spAutoFit/>
          </a:bodyPr>
          <a:lstStyle/>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Recurrent fevers</a:t>
            </a:r>
          </a:p>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GI inflammation</a:t>
            </a:r>
          </a:p>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SLE-like autoimmunity</a:t>
            </a:r>
          </a:p>
        </p:txBody>
      </p:sp>
      <p:sp>
        <p:nvSpPr>
          <p:cNvPr id="13" name="TextBox 12">
            <a:extLst>
              <a:ext uri="{FF2B5EF4-FFF2-40B4-BE49-F238E27FC236}">
                <a16:creationId xmlns:a16="http://schemas.microsoft.com/office/drawing/2014/main" id="{43F1C14A-7DF6-AFC7-FACF-C96CA7A0C515}"/>
              </a:ext>
            </a:extLst>
          </p:cNvPr>
          <p:cNvSpPr txBox="1"/>
          <p:nvPr/>
        </p:nvSpPr>
        <p:spPr>
          <a:xfrm>
            <a:off x="3723701" y="4296579"/>
            <a:ext cx="2148289" cy="784830"/>
          </a:xfrm>
          <a:prstGeom prst="rect">
            <a:avLst/>
          </a:prstGeom>
          <a:noFill/>
        </p:spPr>
        <p:txBody>
          <a:bodyPr wrap="square" rtlCol="0">
            <a:spAutoFit/>
          </a:bodyPr>
          <a:lstStyle/>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Splenomegaly/hepatosplenomegaly</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Constitutional symptoms (fatigue, failure to thrive, chronic inflammation</a:t>
            </a:r>
          </a:p>
        </p:txBody>
      </p:sp>
      <p:sp>
        <p:nvSpPr>
          <p:cNvPr id="14" name="TextBox 13">
            <a:extLst>
              <a:ext uri="{FF2B5EF4-FFF2-40B4-BE49-F238E27FC236}">
                <a16:creationId xmlns:a16="http://schemas.microsoft.com/office/drawing/2014/main" id="{4B91555D-961C-38F8-D610-7098D68F5324}"/>
              </a:ext>
            </a:extLst>
          </p:cNvPr>
          <p:cNvSpPr txBox="1"/>
          <p:nvPr/>
        </p:nvSpPr>
        <p:spPr>
          <a:xfrm>
            <a:off x="3999123" y="5244029"/>
            <a:ext cx="1542360" cy="784830"/>
          </a:xfrm>
          <a:prstGeom prst="rect">
            <a:avLst/>
          </a:prstGeom>
          <a:noFill/>
        </p:spPr>
        <p:txBody>
          <a:bodyPr wrap="square" rtlCol="0">
            <a:spAutoFit/>
          </a:bodyPr>
          <a:lstStyle/>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Lymphopenia</a:t>
            </a:r>
          </a:p>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Neutropenia</a:t>
            </a:r>
          </a:p>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Bone marrow lymphoid aggregates</a:t>
            </a:r>
          </a:p>
        </p:txBody>
      </p:sp>
      <p:sp>
        <p:nvSpPr>
          <p:cNvPr id="15" name="TextBox 14">
            <a:extLst>
              <a:ext uri="{FF2B5EF4-FFF2-40B4-BE49-F238E27FC236}">
                <a16:creationId xmlns:a16="http://schemas.microsoft.com/office/drawing/2014/main" id="{B6A43ADA-DABE-4885-BA34-BB9F85CF4BC9}"/>
              </a:ext>
            </a:extLst>
          </p:cNvPr>
          <p:cNvSpPr txBox="1"/>
          <p:nvPr/>
        </p:nvSpPr>
        <p:spPr>
          <a:xfrm>
            <a:off x="99152" y="6268599"/>
            <a:ext cx="2346593" cy="5078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LEGEND</a:t>
            </a: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Specific to phenotype</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Occurs in multiple phenotypes</a:t>
            </a:r>
          </a:p>
        </p:txBody>
      </p:sp>
      <p:pic>
        <p:nvPicPr>
          <p:cNvPr id="16" name="Picture 15">
            <a:extLst>
              <a:ext uri="{FF2B5EF4-FFF2-40B4-BE49-F238E27FC236}">
                <a16:creationId xmlns:a16="http://schemas.microsoft.com/office/drawing/2014/main" id="{67AB5EB9-0500-4EFD-76B5-A01BA1D57350}"/>
              </a:ext>
            </a:extLst>
          </p:cNvPr>
          <p:cNvPicPr>
            <a:picLocks noChangeAspect="1"/>
          </p:cNvPicPr>
          <p:nvPr/>
        </p:nvPicPr>
        <p:blipFill>
          <a:blip r:embed="rId3"/>
          <a:stretch>
            <a:fillRect/>
          </a:stretch>
        </p:blipFill>
        <p:spPr>
          <a:xfrm>
            <a:off x="10344839" y="99152"/>
            <a:ext cx="1730565" cy="953046"/>
          </a:xfrm>
          <a:prstGeom prst="rect">
            <a:avLst/>
          </a:prstGeom>
        </p:spPr>
      </p:pic>
      <p:sp>
        <p:nvSpPr>
          <p:cNvPr id="17" name="TextBox 16">
            <a:extLst>
              <a:ext uri="{FF2B5EF4-FFF2-40B4-BE49-F238E27FC236}">
                <a16:creationId xmlns:a16="http://schemas.microsoft.com/office/drawing/2014/main" id="{D388E93F-5DC5-748E-FB3E-5B18620C5E73}"/>
              </a:ext>
            </a:extLst>
          </p:cNvPr>
          <p:cNvSpPr txBox="1"/>
          <p:nvPr/>
        </p:nvSpPr>
        <p:spPr>
          <a:xfrm>
            <a:off x="165252" y="1729647"/>
            <a:ext cx="2672526"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small" spc="0" normalizeH="0" baseline="0" noProof="0">
                <a:ln>
                  <a:noFill/>
                </a:ln>
                <a:solidFill>
                  <a:srgbClr val="C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Inflammatory/Vasculitic</a:t>
            </a:r>
          </a:p>
        </p:txBody>
      </p:sp>
      <p:sp>
        <p:nvSpPr>
          <p:cNvPr id="18" name="TextBox 17">
            <a:extLst>
              <a:ext uri="{FF2B5EF4-FFF2-40B4-BE49-F238E27FC236}">
                <a16:creationId xmlns:a16="http://schemas.microsoft.com/office/drawing/2014/main" id="{430DD216-C2E0-98FF-1C35-9995325D945C}"/>
              </a:ext>
            </a:extLst>
          </p:cNvPr>
          <p:cNvSpPr txBox="1"/>
          <p:nvPr/>
        </p:nvSpPr>
        <p:spPr>
          <a:xfrm>
            <a:off x="110169" y="3701666"/>
            <a:ext cx="1333041"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small" spc="0" normalizeH="0" baseline="0" noProof="0">
                <a:ln>
                  <a:noFill/>
                </a:ln>
                <a:solidFill>
                  <a:srgbClr val="0096FF"/>
                </a:solidFill>
                <a:effectLst/>
                <a:uLnTx/>
                <a:uFillTx/>
                <a:latin typeface="Arial"/>
                <a:cs typeface="Arial"/>
                <a:sym typeface="Arial"/>
              </a:rPr>
              <a:t>Hematologic</a:t>
            </a:r>
          </a:p>
        </p:txBody>
      </p:sp>
      <p:sp>
        <p:nvSpPr>
          <p:cNvPr id="19" name="TextBox 18">
            <a:extLst>
              <a:ext uri="{FF2B5EF4-FFF2-40B4-BE49-F238E27FC236}">
                <a16:creationId xmlns:a16="http://schemas.microsoft.com/office/drawing/2014/main" id="{BCD50D0D-6FD0-DFE5-C994-C9F08209CCAA}"/>
              </a:ext>
            </a:extLst>
          </p:cNvPr>
          <p:cNvSpPr txBox="1"/>
          <p:nvPr/>
        </p:nvSpPr>
        <p:spPr>
          <a:xfrm>
            <a:off x="6202496" y="2555914"/>
            <a:ext cx="192795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small" spc="0" normalizeH="0" baseline="0" noProof="0">
                <a:ln>
                  <a:noFill/>
                </a:ln>
                <a:solidFill>
                  <a:srgbClr val="FF9300"/>
                </a:solidFill>
                <a:effectLst/>
                <a:uLnTx/>
                <a:uFillTx/>
                <a:latin typeface="Verdana" panose="020B0604030504040204" pitchFamily="34" charset="0"/>
                <a:cs typeface="Arial"/>
                <a:sym typeface="Arial"/>
              </a:rPr>
              <a:t>Immunodeficiency</a:t>
            </a:r>
          </a:p>
        </p:txBody>
      </p:sp>
      <p:sp>
        <p:nvSpPr>
          <p:cNvPr id="20" name="TextBox 19">
            <a:extLst>
              <a:ext uri="{FF2B5EF4-FFF2-40B4-BE49-F238E27FC236}">
                <a16:creationId xmlns:a16="http://schemas.microsoft.com/office/drawing/2014/main" id="{FF966F80-42AF-5F40-87E6-96DCE1C13A20}"/>
              </a:ext>
            </a:extLst>
          </p:cNvPr>
          <p:cNvSpPr txBox="1"/>
          <p:nvPr/>
        </p:nvSpPr>
        <p:spPr>
          <a:xfrm>
            <a:off x="8152483" y="2159307"/>
            <a:ext cx="3811836" cy="3370153"/>
          </a:xfrm>
          <a:prstGeom prst="rect">
            <a:avLst/>
          </a:prstGeom>
          <a:noFill/>
        </p:spPr>
        <p:txBody>
          <a:bodyPr wrap="square" rtlCol="0">
            <a:spAutoFit/>
          </a:bodyPr>
          <a:lstStyle/>
          <a:p>
            <a:pPr marL="174625" marR="0" lvl="0" indent="-174625"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8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The clinical presentation of DADA2 is extremely complex</a:t>
            </a:r>
          </a:p>
          <a:p>
            <a:pPr marL="174625" marR="0" lvl="0" indent="-174625"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8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DADA2 has three primary clinical presentations</a:t>
            </a:r>
          </a:p>
          <a:p>
            <a:pPr marL="174625" marR="0" lvl="0" indent="-174625"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8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The DADA2 Foundation estimates that DADA2 has at least 132 symptoms</a:t>
            </a:r>
          </a:p>
          <a:p>
            <a:pPr marL="174625" marR="0" lvl="0" indent="-174625"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8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Some symptoms are restricted to one phenotypes, other are found in multiple phenotypes</a:t>
            </a:r>
          </a:p>
        </p:txBody>
      </p:sp>
    </p:spTree>
    <p:extLst>
      <p:ext uri="{BB962C8B-B14F-4D97-AF65-F5344CB8AC3E}">
        <p14:creationId xmlns:p14="http://schemas.microsoft.com/office/powerpoint/2010/main" val="11039889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177226-2815-5671-FC48-2EF09807E9E0}"/>
              </a:ext>
            </a:extLst>
          </p:cNvPr>
          <p:cNvSpPr>
            <a:spLocks noGrp="1"/>
          </p:cNvSpPr>
          <p:nvPr>
            <p:ph type="ctrTitle"/>
          </p:nvPr>
        </p:nvSpPr>
        <p:spPr>
          <a:xfrm>
            <a:off x="137786" y="92467"/>
            <a:ext cx="8918079" cy="1047964"/>
          </a:xfrm>
        </p:spPr>
        <p:txBody>
          <a:bodyPr/>
          <a:lstStyle/>
          <a:p>
            <a:r>
              <a:rPr lang="en-US" sz="2800">
                <a:latin typeface="Verdana" panose="020B0604030504040204" pitchFamily="34" charset="0"/>
              </a:rPr>
              <a:t>One Disease, Three Faces and No Treatment That Works For All</a:t>
            </a:r>
          </a:p>
        </p:txBody>
      </p:sp>
      <p:grpSp>
        <p:nvGrpSpPr>
          <p:cNvPr id="48" name="Group 47">
            <a:extLst>
              <a:ext uri="{FF2B5EF4-FFF2-40B4-BE49-F238E27FC236}">
                <a16:creationId xmlns:a16="http://schemas.microsoft.com/office/drawing/2014/main" id="{6CE903E1-94E0-2986-7B44-3F63E5761536}"/>
              </a:ext>
            </a:extLst>
          </p:cNvPr>
          <p:cNvGrpSpPr/>
          <p:nvPr/>
        </p:nvGrpSpPr>
        <p:grpSpPr>
          <a:xfrm>
            <a:off x="597192" y="1481784"/>
            <a:ext cx="11094415" cy="2834640"/>
            <a:chOff x="548640" y="1371600"/>
            <a:chExt cx="11094415" cy="2834640"/>
          </a:xfrm>
        </p:grpSpPr>
        <p:sp>
          <p:nvSpPr>
            <p:cNvPr id="5" name="Shape 2">
              <a:extLst>
                <a:ext uri="{FF2B5EF4-FFF2-40B4-BE49-F238E27FC236}">
                  <a16:creationId xmlns:a16="http://schemas.microsoft.com/office/drawing/2014/main" id="{5DB43A30-B63C-676B-5A29-0E3A8820B059}"/>
                </a:ext>
              </a:extLst>
            </p:cNvPr>
            <p:cNvSpPr/>
            <p:nvPr/>
          </p:nvSpPr>
          <p:spPr>
            <a:xfrm>
              <a:off x="548640" y="1371600"/>
              <a:ext cx="3545738" cy="2834640"/>
            </a:xfrm>
            <a:prstGeom prst="roundRect">
              <a:avLst>
                <a:gd name="adj" fmla="val 2903"/>
              </a:avLst>
            </a:prstGeom>
            <a:solidFill>
              <a:srgbClr val="F8F4F6"/>
            </a:solidFill>
            <a:ln w="9525">
              <a:solidFill>
                <a:srgbClr val="E5DCE1"/>
              </a:solidFill>
              <a:prstDash val="solid"/>
            </a:ln>
            <a:effectLst>
              <a:outerShdw blurRad="76200" dist="25400" dir="5400000" algn="bl" rotWithShape="0">
                <a:srgbClr val="6D2E46">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Shape 3">
              <a:extLst>
                <a:ext uri="{FF2B5EF4-FFF2-40B4-BE49-F238E27FC236}">
                  <a16:creationId xmlns:a16="http://schemas.microsoft.com/office/drawing/2014/main" id="{1A98AA4A-C8AE-2CAA-491F-F793DBC128D6}"/>
                </a:ext>
              </a:extLst>
            </p:cNvPr>
            <p:cNvSpPr/>
            <p:nvPr/>
          </p:nvSpPr>
          <p:spPr>
            <a:xfrm>
              <a:off x="777240" y="1600200"/>
              <a:ext cx="512064" cy="512064"/>
            </a:xfrm>
            <a:prstGeom prst="ellipse">
              <a:avLst/>
            </a:prstGeom>
            <a:solidFill>
              <a:srgbClr val="6D2E46"/>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7" name="Image 0" descr="preencoded.png">
              <a:extLst>
                <a:ext uri="{FF2B5EF4-FFF2-40B4-BE49-F238E27FC236}">
                  <a16:creationId xmlns:a16="http://schemas.microsoft.com/office/drawing/2014/main" id="{C2D303C1-49C8-516F-345C-E61EB9DEE659}"/>
                </a:ext>
              </a:extLst>
            </p:cNvPr>
            <p:cNvPicPr>
              <a:picLocks noChangeAspect="1"/>
            </p:cNvPicPr>
            <p:nvPr/>
          </p:nvPicPr>
          <p:blipFill>
            <a:blip r:embed="rId3"/>
            <a:stretch>
              <a:fillRect/>
            </a:stretch>
          </p:blipFill>
          <p:spPr>
            <a:xfrm>
              <a:off x="905256" y="1728216"/>
              <a:ext cx="256032" cy="256032"/>
            </a:xfrm>
            <a:prstGeom prst="rect">
              <a:avLst/>
            </a:prstGeom>
          </p:spPr>
        </p:pic>
        <p:sp>
          <p:nvSpPr>
            <p:cNvPr id="8" name="Text 4">
              <a:extLst>
                <a:ext uri="{FF2B5EF4-FFF2-40B4-BE49-F238E27FC236}">
                  <a16:creationId xmlns:a16="http://schemas.microsoft.com/office/drawing/2014/main" id="{D767625D-8FEB-0F01-0F99-D977AFB7E0BA}"/>
                </a:ext>
              </a:extLst>
            </p:cNvPr>
            <p:cNvSpPr/>
            <p:nvPr/>
          </p:nvSpPr>
          <p:spPr>
            <a:xfrm>
              <a:off x="1417320" y="1572768"/>
              <a:ext cx="1999704" cy="566928"/>
            </a:xfrm>
            <a:prstGeom prst="rect">
              <a:avLst/>
            </a:prstGeom>
            <a:noFill/>
            <a:ln/>
          </p:spPr>
          <p:txBody>
            <a:bodyPr wrap="square" lIns="0" tIns="0" rIns="0" bIns="0" rtlCol="0" anchor="ctr"/>
            <a:lstStyle/>
            <a:p>
              <a:pPr marL="0" marR="0" lvl="0" indent="0" algn="l" defTabSz="914400" rtl="0" eaLnBrk="1" fontAlgn="auto" latinLnBrk="0" hangingPunct="1">
                <a:lnSpc>
                  <a:spcPct val="95000"/>
                </a:lnSpc>
                <a:spcBef>
                  <a:spcPts val="0"/>
                </a:spcBef>
                <a:spcAft>
                  <a:spcPts val="0"/>
                </a:spcAft>
                <a:buClrTx/>
                <a:buSzTx/>
                <a:buFontTx/>
                <a:buNone/>
                <a:tabLst/>
                <a:defRPr/>
              </a:pPr>
              <a:r>
                <a:rPr kumimoji="0" lang="en-US" sz="1500" b="1" i="0" u="none" strike="noStrike" kern="0" cap="none" spc="0" normalizeH="0" baseline="0" noProof="0">
                  <a:ln>
                    <a:noFill/>
                  </a:ln>
                  <a:solidFill>
                    <a:srgbClr val="552338"/>
                  </a:solidFill>
                  <a:effectLst/>
                  <a:uLnTx/>
                  <a:uFillTx/>
                  <a:latin typeface="Calibri" panose="020F0502020204030204" pitchFamily="34" charset="0"/>
                  <a:ea typeface="Verdana" panose="020B0604030504040204" pitchFamily="34" charset="0"/>
                  <a:cs typeface="Calibri" panose="020F0502020204030204" pitchFamily="34" charset="0"/>
                  <a:sym typeface="Arial"/>
                </a:rPr>
                <a:t>Inflammatory/</a:t>
              </a:r>
            </a:p>
            <a:p>
              <a:pPr marL="0" marR="0" lvl="0" indent="0" algn="l" defTabSz="914400" rtl="0" eaLnBrk="1" fontAlgn="auto" latinLnBrk="0" hangingPunct="1">
                <a:lnSpc>
                  <a:spcPct val="95000"/>
                </a:lnSpc>
                <a:spcBef>
                  <a:spcPts val="0"/>
                </a:spcBef>
                <a:spcAft>
                  <a:spcPts val="0"/>
                </a:spcAft>
                <a:buClrTx/>
                <a:buSzTx/>
                <a:buFontTx/>
                <a:buNone/>
                <a:tabLst/>
                <a:defRPr/>
              </a:pPr>
              <a:r>
                <a:rPr kumimoji="0" lang="en-US" sz="1500" b="1" i="0" u="none" strike="noStrike" kern="0" cap="none" spc="0" normalizeH="0" baseline="0" noProof="0">
                  <a:ln>
                    <a:noFill/>
                  </a:ln>
                  <a:solidFill>
                    <a:srgbClr val="552338"/>
                  </a:solidFill>
                  <a:effectLst/>
                  <a:uLnTx/>
                  <a:uFillTx/>
                  <a:latin typeface="Calibri" panose="020F0502020204030204" pitchFamily="34" charset="0"/>
                  <a:ea typeface="Verdana" panose="020B0604030504040204" pitchFamily="34" charset="0"/>
                  <a:cs typeface="Calibri" panose="020F0502020204030204" pitchFamily="34" charset="0"/>
                  <a:sym typeface="Arial"/>
                </a:rPr>
                <a:t>Vasculitic</a:t>
              </a:r>
              <a:endParaRPr kumimoji="0" lang="en-US" sz="1500" b="0" i="0" u="none" strike="noStrike" kern="0" cap="none" spc="0" normalizeH="0" baseline="0" noProof="0">
                <a:ln>
                  <a:noFill/>
                </a:ln>
                <a:solidFill>
                  <a:srgbClr val="000000"/>
                </a:solidFill>
                <a:effectLst/>
                <a:uLnTx/>
                <a:uFillTx/>
                <a:latin typeface="Calibri" panose="020F0502020204030204" pitchFamily="34" charset="0"/>
                <a:ea typeface="Verdana" panose="020B0604030504040204" pitchFamily="34" charset="0"/>
                <a:cs typeface="Calibri" panose="020F0502020204030204" pitchFamily="34" charset="0"/>
                <a:sym typeface="Arial"/>
              </a:endParaRPr>
            </a:p>
          </p:txBody>
        </p:sp>
        <p:sp>
          <p:nvSpPr>
            <p:cNvPr id="9" name="Text 5">
              <a:extLst>
                <a:ext uri="{FF2B5EF4-FFF2-40B4-BE49-F238E27FC236}">
                  <a16:creationId xmlns:a16="http://schemas.microsoft.com/office/drawing/2014/main" id="{49116C78-C4A6-5DE6-B56F-649772464CC5}"/>
                </a:ext>
              </a:extLst>
            </p:cNvPr>
            <p:cNvSpPr/>
            <p:nvPr/>
          </p:nvSpPr>
          <p:spPr>
            <a:xfrm>
              <a:off x="902424" y="2331720"/>
              <a:ext cx="1774634"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anose="020F0502020204030204" pitchFamily="34" charset="0"/>
                  <a:ea typeface="Verdana" panose="020B0604030504040204" pitchFamily="34" charset="0"/>
                  <a:cs typeface="Calibri" panose="020F0502020204030204" pitchFamily="34" charset="0"/>
                  <a:sym typeface="Arial"/>
                </a:rPr>
                <a:t>TNF inhibitors</a:t>
              </a:r>
              <a:endParaRPr kumimoji="0" lang="en-US" sz="1250" b="0" i="0" u="none" strike="noStrike" kern="0" cap="none" spc="0" normalizeH="0" baseline="0" noProof="0">
                <a:ln>
                  <a:noFill/>
                </a:ln>
                <a:solidFill>
                  <a:srgbClr val="000000"/>
                </a:solidFill>
                <a:effectLst/>
                <a:uLnTx/>
                <a:uFillTx/>
                <a:latin typeface="Calibri" panose="020F0502020204030204" pitchFamily="34" charset="0"/>
                <a:ea typeface="Verdana" panose="020B0604030504040204" pitchFamily="34" charset="0"/>
                <a:cs typeface="Calibri" panose="020F0502020204030204" pitchFamily="34" charset="0"/>
                <a:sym typeface="Arial"/>
              </a:endParaRPr>
            </a:p>
          </p:txBody>
        </p:sp>
        <p:sp>
          <p:nvSpPr>
            <p:cNvPr id="10" name="Text 6">
              <a:extLst>
                <a:ext uri="{FF2B5EF4-FFF2-40B4-BE49-F238E27FC236}">
                  <a16:creationId xmlns:a16="http://schemas.microsoft.com/office/drawing/2014/main" id="{0B834CB1-9A5A-BF5F-D6F2-715F44E8F8F2}"/>
                </a:ext>
              </a:extLst>
            </p:cNvPr>
            <p:cNvSpPr/>
            <p:nvPr/>
          </p:nvSpPr>
          <p:spPr>
            <a:xfrm>
              <a:off x="2677058" y="2340864"/>
              <a:ext cx="1188720" cy="219456"/>
            </a:xfrm>
            <a:prstGeom prst="roundRect">
              <a:avLst>
                <a:gd name="adj" fmla="val 20833"/>
              </a:avLst>
            </a:prstGeom>
            <a:solidFill>
              <a:srgbClr val="B45309"/>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PARTIAL RELIEF</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11" name="Text 7">
              <a:extLst>
                <a:ext uri="{FF2B5EF4-FFF2-40B4-BE49-F238E27FC236}">
                  <a16:creationId xmlns:a16="http://schemas.microsoft.com/office/drawing/2014/main" id="{301F1B22-5179-9E2B-975C-EA0EE8B283A5}"/>
                </a:ext>
              </a:extLst>
            </p:cNvPr>
            <p:cNvSpPr/>
            <p:nvPr/>
          </p:nvSpPr>
          <p:spPr>
            <a:xfrm>
              <a:off x="777240" y="2633472"/>
              <a:ext cx="3088538" cy="100584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1150" b="0" i="0" u="none" strike="noStrike" kern="0" cap="none" spc="0" normalizeH="0" baseline="0" noProof="0">
                  <a:ln>
                    <a:noFill/>
                  </a:ln>
                  <a:solidFill>
                    <a:srgbClr val="5A5A5A"/>
                  </a:solidFill>
                  <a:effectLst/>
                  <a:uLnTx/>
                  <a:uFillTx/>
                  <a:latin typeface="Calibri" panose="020F0502020204030204" pitchFamily="34" charset="0"/>
                  <a:ea typeface="Verdana" panose="020B0604030504040204" pitchFamily="34" charset="0"/>
                  <a:cs typeface="Calibri" panose="020F0502020204030204" pitchFamily="34" charset="0"/>
                  <a:sym typeface="Arial"/>
                </a:rPr>
                <a:t>The only proven therapy for this phenotype. TNF inhibitors are effective at reducing stroke but have only modest effects on its other symptoms.</a:t>
              </a:r>
              <a:endParaRPr kumimoji="0" lang="en-US" sz="1150" b="0" i="0" u="none" strike="noStrike" kern="0" cap="none" spc="0" normalizeH="0" baseline="0" noProof="0">
                <a:ln>
                  <a:noFill/>
                </a:ln>
                <a:solidFill>
                  <a:srgbClr val="000000"/>
                </a:solidFill>
                <a:effectLst/>
                <a:uLnTx/>
                <a:uFillTx/>
                <a:latin typeface="Calibri" panose="020F0502020204030204" pitchFamily="34" charset="0"/>
                <a:ea typeface="Verdana" panose="020B0604030504040204" pitchFamily="34" charset="0"/>
                <a:cs typeface="Calibri" panose="020F0502020204030204" pitchFamily="34" charset="0"/>
                <a:sym typeface="Arial"/>
              </a:endParaRPr>
            </a:p>
          </p:txBody>
        </p:sp>
        <p:sp>
          <p:nvSpPr>
            <p:cNvPr id="12" name="Text 8">
              <a:extLst>
                <a:ext uri="{FF2B5EF4-FFF2-40B4-BE49-F238E27FC236}">
                  <a16:creationId xmlns:a16="http://schemas.microsoft.com/office/drawing/2014/main" id="{2346F2A4-7687-C079-CA03-F58C5E4CA213}"/>
                </a:ext>
              </a:extLst>
            </p:cNvPr>
            <p:cNvSpPr/>
            <p:nvPr/>
          </p:nvSpPr>
          <p:spPr>
            <a:xfrm>
              <a:off x="777240" y="3584448"/>
              <a:ext cx="3088538" cy="4114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1" u="none" strike="noStrike" kern="0" cap="none" spc="0" normalizeH="0" baseline="0" noProof="0">
                  <a:ln>
                    <a:noFill/>
                  </a:ln>
                  <a:solidFill>
                    <a:srgbClr val="9E2B25"/>
                  </a:solidFill>
                  <a:effectLst/>
                  <a:uLnTx/>
                  <a:uFillTx/>
                  <a:latin typeface="Calibri" pitchFamily="34" charset="0"/>
                  <a:ea typeface="Calibri" pitchFamily="34" charset="-122"/>
                  <a:cs typeface="Calibri" pitchFamily="34" charset="-120"/>
                  <a:sym typeface="Arial"/>
                </a:rPr>
                <a:t>No therapy addresses the full spectrum of inflammation.</a:t>
              </a:r>
              <a:endParaRPr kumimoji="0" lang="en-US" sz="1050" b="0" i="0" u="none" strike="noStrike" kern="0" cap="none" spc="0" normalizeH="0" baseline="0" noProof="0">
                <a:ln>
                  <a:noFill/>
                </a:ln>
                <a:solidFill>
                  <a:srgbClr val="000000"/>
                </a:solidFill>
                <a:effectLst/>
                <a:uLnTx/>
                <a:uFillTx/>
                <a:latin typeface="Arial"/>
                <a:cs typeface="Arial"/>
                <a:sym typeface="Arial"/>
              </a:endParaRPr>
            </a:p>
          </p:txBody>
        </p:sp>
        <p:sp>
          <p:nvSpPr>
            <p:cNvPr id="13" name="Shape 9">
              <a:extLst>
                <a:ext uri="{FF2B5EF4-FFF2-40B4-BE49-F238E27FC236}">
                  <a16:creationId xmlns:a16="http://schemas.microsoft.com/office/drawing/2014/main" id="{46F9D978-30A2-FFBF-C007-770F93CC6CEA}"/>
                </a:ext>
              </a:extLst>
            </p:cNvPr>
            <p:cNvSpPr/>
            <p:nvPr/>
          </p:nvSpPr>
          <p:spPr>
            <a:xfrm>
              <a:off x="4322978" y="1371600"/>
              <a:ext cx="3545738" cy="2834640"/>
            </a:xfrm>
            <a:prstGeom prst="roundRect">
              <a:avLst>
                <a:gd name="adj" fmla="val 2903"/>
              </a:avLst>
            </a:prstGeom>
            <a:solidFill>
              <a:srgbClr val="F8F4F6"/>
            </a:solidFill>
            <a:ln w="9525">
              <a:solidFill>
                <a:srgbClr val="E5DCE1"/>
              </a:solidFill>
              <a:prstDash val="solid"/>
            </a:ln>
            <a:effectLst>
              <a:outerShdw blurRad="76200" dist="25400" dir="5400000" algn="bl" rotWithShape="0">
                <a:srgbClr val="6D2E46">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14" name="Shape 10">
              <a:extLst>
                <a:ext uri="{FF2B5EF4-FFF2-40B4-BE49-F238E27FC236}">
                  <a16:creationId xmlns:a16="http://schemas.microsoft.com/office/drawing/2014/main" id="{5368DDF6-4431-DD04-EB51-20396765F418}"/>
                </a:ext>
              </a:extLst>
            </p:cNvPr>
            <p:cNvSpPr/>
            <p:nvPr/>
          </p:nvSpPr>
          <p:spPr>
            <a:xfrm>
              <a:off x="4551578" y="1600200"/>
              <a:ext cx="512064" cy="512064"/>
            </a:xfrm>
            <a:prstGeom prst="ellipse">
              <a:avLst/>
            </a:prstGeom>
            <a:solidFill>
              <a:srgbClr val="6D2E46"/>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15" name="Image 1" descr="preencoded.png">
              <a:extLst>
                <a:ext uri="{FF2B5EF4-FFF2-40B4-BE49-F238E27FC236}">
                  <a16:creationId xmlns:a16="http://schemas.microsoft.com/office/drawing/2014/main" id="{F0B4664D-DE5A-9E81-47D5-41A3C46B5CF7}"/>
                </a:ext>
              </a:extLst>
            </p:cNvPr>
            <p:cNvPicPr>
              <a:picLocks noChangeAspect="1"/>
            </p:cNvPicPr>
            <p:nvPr/>
          </p:nvPicPr>
          <p:blipFill>
            <a:blip r:embed="rId4"/>
            <a:stretch>
              <a:fillRect/>
            </a:stretch>
          </p:blipFill>
          <p:spPr>
            <a:xfrm>
              <a:off x="4679594" y="1728216"/>
              <a:ext cx="256032" cy="256032"/>
            </a:xfrm>
            <a:prstGeom prst="rect">
              <a:avLst/>
            </a:prstGeom>
          </p:spPr>
        </p:pic>
        <p:sp>
          <p:nvSpPr>
            <p:cNvPr id="16" name="Text 11">
              <a:extLst>
                <a:ext uri="{FF2B5EF4-FFF2-40B4-BE49-F238E27FC236}">
                  <a16:creationId xmlns:a16="http://schemas.microsoft.com/office/drawing/2014/main" id="{831F0AF8-BA71-00C3-D977-7826A27580E3}"/>
                </a:ext>
              </a:extLst>
            </p:cNvPr>
            <p:cNvSpPr/>
            <p:nvPr/>
          </p:nvSpPr>
          <p:spPr>
            <a:xfrm>
              <a:off x="5191658" y="1572768"/>
              <a:ext cx="2494178" cy="566928"/>
            </a:xfrm>
            <a:prstGeom prst="rect">
              <a:avLst/>
            </a:prstGeom>
            <a:noFill/>
            <a:ln/>
          </p:spPr>
          <p:txBody>
            <a:bodyPr wrap="square" lIns="0" tIns="0" rIns="0" bIns="0" rtlCol="0" anchor="ctr"/>
            <a:lstStyle/>
            <a:p>
              <a:pPr marL="0" marR="0" lvl="0" indent="0" algn="l" defTabSz="914400" rtl="0" eaLnBrk="1" fontAlgn="auto" latinLnBrk="0" hangingPunct="1">
                <a:lnSpc>
                  <a:spcPct val="95000"/>
                </a:lnSpc>
                <a:spcBef>
                  <a:spcPts val="0"/>
                </a:spcBef>
                <a:spcAft>
                  <a:spcPts val="0"/>
                </a:spcAft>
                <a:buClrTx/>
                <a:buSzTx/>
                <a:buFontTx/>
                <a:buNone/>
                <a:tabLst/>
                <a:defRPr/>
              </a:pPr>
              <a:r>
                <a:rPr kumimoji="0" lang="en-US" sz="1500" b="1" i="0" u="none" strike="noStrike" kern="0" cap="none" spc="0" normalizeH="0" baseline="0" noProof="0">
                  <a:ln>
                    <a:noFill/>
                  </a:ln>
                  <a:solidFill>
                    <a:srgbClr val="552338"/>
                  </a:solidFill>
                  <a:effectLst/>
                  <a:uLnTx/>
                  <a:uFillTx/>
                  <a:latin typeface="Calibri" pitchFamily="34" charset="0"/>
                  <a:ea typeface="Calibri" pitchFamily="34" charset="-122"/>
                  <a:cs typeface="Calibri" pitchFamily="34" charset="-120"/>
                  <a:sym typeface="Arial"/>
                </a:rPr>
                <a:t>Hematological/</a:t>
              </a:r>
            </a:p>
            <a:p>
              <a:pPr marL="0" marR="0" lvl="0" indent="0" algn="l" defTabSz="914400" rtl="0" eaLnBrk="1" fontAlgn="auto" latinLnBrk="0" hangingPunct="1">
                <a:lnSpc>
                  <a:spcPct val="95000"/>
                </a:lnSpc>
                <a:spcBef>
                  <a:spcPts val="0"/>
                </a:spcBef>
                <a:spcAft>
                  <a:spcPts val="0"/>
                </a:spcAft>
                <a:buClrTx/>
                <a:buSzTx/>
                <a:buFontTx/>
                <a:buNone/>
                <a:tabLst/>
                <a:defRPr/>
              </a:pPr>
              <a:r>
                <a:rPr kumimoji="0" lang="en-US" sz="1500" b="1" i="0" u="none" strike="noStrike" kern="0" cap="none" spc="0" normalizeH="0" baseline="0" noProof="0">
                  <a:ln>
                    <a:noFill/>
                  </a:ln>
                  <a:solidFill>
                    <a:srgbClr val="552338"/>
                  </a:solidFill>
                  <a:effectLst/>
                  <a:uLnTx/>
                  <a:uFillTx/>
                  <a:latin typeface="Calibri" pitchFamily="34" charset="0"/>
                  <a:cs typeface="Calibri" pitchFamily="34" charset="-120"/>
                  <a:sym typeface="Arial"/>
                </a:rPr>
                <a:t>Bone Marrow Failure</a:t>
              </a:r>
              <a:endParaRPr kumimoji="0" lang="en-US" sz="1500" b="0" i="0" u="none" strike="noStrike" kern="0" cap="none" spc="0" normalizeH="0" baseline="0" noProof="0">
                <a:ln>
                  <a:noFill/>
                </a:ln>
                <a:solidFill>
                  <a:srgbClr val="000000"/>
                </a:solidFill>
                <a:effectLst/>
                <a:uLnTx/>
                <a:uFillTx/>
                <a:latin typeface="Arial"/>
                <a:cs typeface="Arial"/>
                <a:sym typeface="Arial"/>
              </a:endParaRPr>
            </a:p>
          </p:txBody>
        </p:sp>
        <p:sp>
          <p:nvSpPr>
            <p:cNvPr id="17" name="Text 12">
              <a:extLst>
                <a:ext uri="{FF2B5EF4-FFF2-40B4-BE49-F238E27FC236}">
                  <a16:creationId xmlns:a16="http://schemas.microsoft.com/office/drawing/2014/main" id="{98EDB22C-5A98-F2DF-467C-A970712A7B78}"/>
                </a:ext>
              </a:extLst>
            </p:cNvPr>
            <p:cNvSpPr/>
            <p:nvPr/>
          </p:nvSpPr>
          <p:spPr>
            <a:xfrm>
              <a:off x="4551578" y="2331720"/>
              <a:ext cx="1899818"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TNF inhibitors</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sp>
          <p:nvSpPr>
            <p:cNvPr id="18" name="Text 13">
              <a:extLst>
                <a:ext uri="{FF2B5EF4-FFF2-40B4-BE49-F238E27FC236}">
                  <a16:creationId xmlns:a16="http://schemas.microsoft.com/office/drawing/2014/main" id="{54955305-BBA2-0C89-2EF8-38305421C6A4}"/>
                </a:ext>
              </a:extLst>
            </p:cNvPr>
            <p:cNvSpPr/>
            <p:nvPr/>
          </p:nvSpPr>
          <p:spPr>
            <a:xfrm>
              <a:off x="6497117" y="2340864"/>
              <a:ext cx="1143000" cy="219456"/>
            </a:xfrm>
            <a:prstGeom prst="roundRect">
              <a:avLst>
                <a:gd name="adj" fmla="val 20833"/>
              </a:avLst>
            </a:prstGeom>
            <a:solidFill>
              <a:srgbClr val="9E2B25"/>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NOT EFFECTIVE</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19" name="Text 14">
              <a:extLst>
                <a:ext uri="{FF2B5EF4-FFF2-40B4-BE49-F238E27FC236}">
                  <a16:creationId xmlns:a16="http://schemas.microsoft.com/office/drawing/2014/main" id="{3DBFD172-E241-D845-F85A-DE82D2742FD1}"/>
                </a:ext>
              </a:extLst>
            </p:cNvPr>
            <p:cNvSpPr/>
            <p:nvPr/>
          </p:nvSpPr>
          <p:spPr>
            <a:xfrm>
              <a:off x="4551578" y="2633472"/>
              <a:ext cx="3088538" cy="45720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11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Do not work against bone marrow failure.</a:t>
              </a:r>
              <a:endParaRPr kumimoji="0" lang="en-US" sz="1150" b="0" i="0" u="none" strike="noStrike" kern="0" cap="none" spc="0" normalizeH="0" baseline="0" noProof="0">
                <a:ln>
                  <a:noFill/>
                </a:ln>
                <a:solidFill>
                  <a:srgbClr val="000000"/>
                </a:solidFill>
                <a:effectLst/>
                <a:uLnTx/>
                <a:uFillTx/>
                <a:latin typeface="Arial"/>
                <a:cs typeface="Arial"/>
                <a:sym typeface="Arial"/>
              </a:endParaRPr>
            </a:p>
          </p:txBody>
        </p:sp>
        <p:sp>
          <p:nvSpPr>
            <p:cNvPr id="20" name="Text 15">
              <a:extLst>
                <a:ext uri="{FF2B5EF4-FFF2-40B4-BE49-F238E27FC236}">
                  <a16:creationId xmlns:a16="http://schemas.microsoft.com/office/drawing/2014/main" id="{B7C7C70B-C822-F4FE-3960-A4CD19D4F4CD}"/>
                </a:ext>
              </a:extLst>
            </p:cNvPr>
            <p:cNvSpPr/>
            <p:nvPr/>
          </p:nvSpPr>
          <p:spPr>
            <a:xfrm>
              <a:off x="4551578" y="3154680"/>
              <a:ext cx="1991258"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Bone marrow transplant</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sp>
          <p:nvSpPr>
            <p:cNvPr id="21" name="Text 16">
              <a:extLst>
                <a:ext uri="{FF2B5EF4-FFF2-40B4-BE49-F238E27FC236}">
                  <a16:creationId xmlns:a16="http://schemas.microsoft.com/office/drawing/2014/main" id="{DC1DEE93-35F9-2934-9E85-B698ED8BA60C}"/>
                </a:ext>
              </a:extLst>
            </p:cNvPr>
            <p:cNvSpPr/>
            <p:nvPr/>
          </p:nvSpPr>
          <p:spPr>
            <a:xfrm>
              <a:off x="6588557" y="3163824"/>
              <a:ext cx="1051560" cy="219456"/>
            </a:xfrm>
            <a:prstGeom prst="roundRect">
              <a:avLst>
                <a:gd name="adj" fmla="val 20833"/>
              </a:avLst>
            </a:prstGeom>
            <a:solidFill>
              <a:srgbClr val="B45309"/>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OUT OF REACH</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22" name="Text 17">
              <a:extLst>
                <a:ext uri="{FF2B5EF4-FFF2-40B4-BE49-F238E27FC236}">
                  <a16:creationId xmlns:a16="http://schemas.microsoft.com/office/drawing/2014/main" id="{AFD54B77-BA73-C0CE-37C8-C5818E434542}"/>
                </a:ext>
              </a:extLst>
            </p:cNvPr>
            <p:cNvSpPr/>
            <p:nvPr/>
          </p:nvSpPr>
          <p:spPr>
            <a:xfrm>
              <a:off x="4551578" y="3456432"/>
              <a:ext cx="3088538" cy="68580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11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Curative — but limited by the search for a compatible donor and the risks and complexity of transplant itself.</a:t>
              </a:r>
              <a:endParaRPr kumimoji="0" lang="en-US" sz="1150" b="0" i="0" u="none" strike="noStrike" kern="0" cap="none" spc="0" normalizeH="0" baseline="0" noProof="0">
                <a:ln>
                  <a:noFill/>
                </a:ln>
                <a:solidFill>
                  <a:srgbClr val="000000"/>
                </a:solidFill>
                <a:effectLst/>
                <a:uLnTx/>
                <a:uFillTx/>
                <a:latin typeface="Arial"/>
                <a:cs typeface="Arial"/>
                <a:sym typeface="Arial"/>
              </a:endParaRPr>
            </a:p>
          </p:txBody>
        </p:sp>
        <p:sp>
          <p:nvSpPr>
            <p:cNvPr id="23" name="Shape 18">
              <a:extLst>
                <a:ext uri="{FF2B5EF4-FFF2-40B4-BE49-F238E27FC236}">
                  <a16:creationId xmlns:a16="http://schemas.microsoft.com/office/drawing/2014/main" id="{FAD5C395-B3B4-0ECA-3CB0-05F91FB10131}"/>
                </a:ext>
              </a:extLst>
            </p:cNvPr>
            <p:cNvSpPr/>
            <p:nvPr/>
          </p:nvSpPr>
          <p:spPr>
            <a:xfrm>
              <a:off x="8097317" y="1371600"/>
              <a:ext cx="3545738" cy="2834640"/>
            </a:xfrm>
            <a:prstGeom prst="roundRect">
              <a:avLst>
                <a:gd name="adj" fmla="val 2903"/>
              </a:avLst>
            </a:prstGeom>
            <a:solidFill>
              <a:srgbClr val="F8F4F6"/>
            </a:solidFill>
            <a:ln w="9525">
              <a:solidFill>
                <a:srgbClr val="E5DCE1"/>
              </a:solidFill>
              <a:prstDash val="solid"/>
            </a:ln>
            <a:effectLst>
              <a:outerShdw blurRad="76200" dist="25400" dir="5400000" algn="bl" rotWithShape="0">
                <a:srgbClr val="6D2E46">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24" name="Shape 19">
              <a:extLst>
                <a:ext uri="{FF2B5EF4-FFF2-40B4-BE49-F238E27FC236}">
                  <a16:creationId xmlns:a16="http://schemas.microsoft.com/office/drawing/2014/main" id="{4738D6C9-8D2B-0F8E-09B4-C7F34C65A42F}"/>
                </a:ext>
              </a:extLst>
            </p:cNvPr>
            <p:cNvSpPr/>
            <p:nvPr/>
          </p:nvSpPr>
          <p:spPr>
            <a:xfrm>
              <a:off x="8325917" y="1600200"/>
              <a:ext cx="512064" cy="512064"/>
            </a:xfrm>
            <a:prstGeom prst="ellipse">
              <a:avLst/>
            </a:prstGeom>
            <a:solidFill>
              <a:srgbClr val="6D2E46"/>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25" name="Image 2" descr="preencoded.png">
              <a:extLst>
                <a:ext uri="{FF2B5EF4-FFF2-40B4-BE49-F238E27FC236}">
                  <a16:creationId xmlns:a16="http://schemas.microsoft.com/office/drawing/2014/main" id="{E0BB29DD-D576-18A6-AAD9-183B4C97E195}"/>
                </a:ext>
              </a:extLst>
            </p:cNvPr>
            <p:cNvPicPr>
              <a:picLocks noChangeAspect="1"/>
            </p:cNvPicPr>
            <p:nvPr/>
          </p:nvPicPr>
          <p:blipFill>
            <a:blip r:embed="rId5"/>
            <a:stretch>
              <a:fillRect/>
            </a:stretch>
          </p:blipFill>
          <p:spPr>
            <a:xfrm>
              <a:off x="8453933" y="1728216"/>
              <a:ext cx="256032" cy="256032"/>
            </a:xfrm>
            <a:prstGeom prst="rect">
              <a:avLst/>
            </a:prstGeom>
          </p:spPr>
        </p:pic>
        <p:sp>
          <p:nvSpPr>
            <p:cNvPr id="26" name="Text 20">
              <a:extLst>
                <a:ext uri="{FF2B5EF4-FFF2-40B4-BE49-F238E27FC236}">
                  <a16:creationId xmlns:a16="http://schemas.microsoft.com/office/drawing/2014/main" id="{6E7322EA-7321-C253-3571-EB8E400F18A8}"/>
                </a:ext>
              </a:extLst>
            </p:cNvPr>
            <p:cNvSpPr/>
            <p:nvPr/>
          </p:nvSpPr>
          <p:spPr>
            <a:xfrm>
              <a:off x="8965997" y="1572768"/>
              <a:ext cx="2494178" cy="566928"/>
            </a:xfrm>
            <a:prstGeom prst="rect">
              <a:avLst/>
            </a:prstGeom>
            <a:noFill/>
            <a:ln/>
          </p:spPr>
          <p:txBody>
            <a:bodyPr wrap="square" lIns="0" tIns="0" rIns="0" bIns="0" rtlCol="0" anchor="ctr"/>
            <a:lstStyle/>
            <a:p>
              <a:pPr marL="0" marR="0" lvl="0" indent="0" algn="l" defTabSz="914400" rtl="0" eaLnBrk="1" fontAlgn="auto" latinLnBrk="0" hangingPunct="1">
                <a:lnSpc>
                  <a:spcPct val="95000"/>
                </a:lnSpc>
                <a:spcBef>
                  <a:spcPts val="0"/>
                </a:spcBef>
                <a:spcAft>
                  <a:spcPts val="0"/>
                </a:spcAft>
                <a:buClrTx/>
                <a:buSzTx/>
                <a:buFontTx/>
                <a:buNone/>
                <a:tabLst/>
                <a:defRPr/>
              </a:pPr>
              <a:r>
                <a:rPr kumimoji="0" lang="en-US" sz="1500" b="1" i="0" u="none" strike="noStrike" kern="0" cap="none" spc="0" normalizeH="0" baseline="0" noProof="0">
                  <a:ln>
                    <a:noFill/>
                  </a:ln>
                  <a:solidFill>
                    <a:srgbClr val="552338"/>
                  </a:solidFill>
                  <a:effectLst/>
                  <a:uLnTx/>
                  <a:uFillTx/>
                  <a:latin typeface="Calibri" pitchFamily="34" charset="0"/>
                  <a:ea typeface="Calibri" pitchFamily="34" charset="-122"/>
                  <a:cs typeface="Calibri" pitchFamily="34" charset="-120"/>
                  <a:sym typeface="Arial"/>
                </a:rPr>
                <a:t>Immuno-</a:t>
              </a:r>
              <a:endParaRPr kumimoji="0" lang="en-US" sz="15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95000"/>
                </a:lnSpc>
                <a:spcBef>
                  <a:spcPts val="0"/>
                </a:spcBef>
                <a:spcAft>
                  <a:spcPts val="0"/>
                </a:spcAft>
                <a:buClrTx/>
                <a:buSzTx/>
                <a:buFontTx/>
                <a:buNone/>
                <a:tabLst/>
                <a:defRPr/>
              </a:pPr>
              <a:r>
                <a:rPr kumimoji="0" lang="en-US" sz="1500" b="1" i="0" u="none" strike="noStrike" kern="0" cap="none" spc="0" normalizeH="0" baseline="0" noProof="0">
                  <a:ln>
                    <a:noFill/>
                  </a:ln>
                  <a:solidFill>
                    <a:srgbClr val="552338"/>
                  </a:solidFill>
                  <a:effectLst/>
                  <a:uLnTx/>
                  <a:uFillTx/>
                  <a:latin typeface="Calibri" pitchFamily="34" charset="0"/>
                  <a:ea typeface="Calibri" pitchFamily="34" charset="-122"/>
                  <a:cs typeface="Calibri" pitchFamily="34" charset="-120"/>
                  <a:sym typeface="Arial"/>
                </a:rPr>
                <a:t>deficiency</a:t>
              </a:r>
              <a:endParaRPr kumimoji="0" lang="en-US" sz="1500" b="0" i="0" u="none" strike="noStrike" kern="0" cap="none" spc="0" normalizeH="0" baseline="0" noProof="0">
                <a:ln>
                  <a:noFill/>
                </a:ln>
                <a:solidFill>
                  <a:srgbClr val="000000"/>
                </a:solidFill>
                <a:effectLst/>
                <a:uLnTx/>
                <a:uFillTx/>
                <a:latin typeface="Arial"/>
                <a:cs typeface="Arial"/>
                <a:sym typeface="Arial"/>
              </a:endParaRPr>
            </a:p>
          </p:txBody>
        </p:sp>
        <p:sp>
          <p:nvSpPr>
            <p:cNvPr id="27" name="Text 21">
              <a:extLst>
                <a:ext uri="{FF2B5EF4-FFF2-40B4-BE49-F238E27FC236}">
                  <a16:creationId xmlns:a16="http://schemas.microsoft.com/office/drawing/2014/main" id="{71EEEE4A-A03B-0FAB-21F0-A8DEC7CC92EB}"/>
                </a:ext>
              </a:extLst>
            </p:cNvPr>
            <p:cNvSpPr/>
            <p:nvPr/>
          </p:nvSpPr>
          <p:spPr>
            <a:xfrm>
              <a:off x="8325917" y="2331720"/>
              <a:ext cx="1899818"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TNF inhibitors</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sp>
          <p:nvSpPr>
            <p:cNvPr id="28" name="Text 22">
              <a:extLst>
                <a:ext uri="{FF2B5EF4-FFF2-40B4-BE49-F238E27FC236}">
                  <a16:creationId xmlns:a16="http://schemas.microsoft.com/office/drawing/2014/main" id="{7D11E34E-C880-7D48-7117-5A2DA9484235}"/>
                </a:ext>
              </a:extLst>
            </p:cNvPr>
            <p:cNvSpPr/>
            <p:nvPr/>
          </p:nvSpPr>
          <p:spPr>
            <a:xfrm>
              <a:off x="10271455" y="2340864"/>
              <a:ext cx="1143000" cy="219456"/>
            </a:xfrm>
            <a:prstGeom prst="roundRect">
              <a:avLst>
                <a:gd name="adj" fmla="val 20833"/>
              </a:avLst>
            </a:prstGeom>
            <a:solidFill>
              <a:srgbClr val="9E2B25"/>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NOT EFFECTIVE</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29" name="Text 23">
              <a:extLst>
                <a:ext uri="{FF2B5EF4-FFF2-40B4-BE49-F238E27FC236}">
                  <a16:creationId xmlns:a16="http://schemas.microsoft.com/office/drawing/2014/main" id="{DACC0883-CBF5-F0B0-AF24-2445B7DB58A8}"/>
                </a:ext>
              </a:extLst>
            </p:cNvPr>
            <p:cNvSpPr/>
            <p:nvPr/>
          </p:nvSpPr>
          <p:spPr>
            <a:xfrm>
              <a:off x="8325917" y="2633472"/>
              <a:ext cx="3088538" cy="45720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11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Do not work against immunodeficiency.</a:t>
              </a:r>
              <a:endParaRPr kumimoji="0" lang="en-US" sz="1150" b="0" i="0" u="none" strike="noStrike" kern="0" cap="none" spc="0" normalizeH="0" baseline="0" noProof="0">
                <a:ln>
                  <a:noFill/>
                </a:ln>
                <a:solidFill>
                  <a:srgbClr val="000000"/>
                </a:solidFill>
                <a:effectLst/>
                <a:uLnTx/>
                <a:uFillTx/>
                <a:latin typeface="Arial"/>
                <a:cs typeface="Arial"/>
                <a:sym typeface="Arial"/>
              </a:endParaRPr>
            </a:p>
          </p:txBody>
        </p:sp>
        <p:sp>
          <p:nvSpPr>
            <p:cNvPr id="30" name="Text 24">
              <a:extLst>
                <a:ext uri="{FF2B5EF4-FFF2-40B4-BE49-F238E27FC236}">
                  <a16:creationId xmlns:a16="http://schemas.microsoft.com/office/drawing/2014/main" id="{701952EA-9084-E1BA-C2FD-7469CA4A2D9B}"/>
                </a:ext>
              </a:extLst>
            </p:cNvPr>
            <p:cNvSpPr/>
            <p:nvPr/>
          </p:nvSpPr>
          <p:spPr>
            <a:xfrm>
              <a:off x="8325917" y="3154680"/>
              <a:ext cx="1808378"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IVIG + antibiotics</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sp>
          <p:nvSpPr>
            <p:cNvPr id="31" name="Text 25">
              <a:extLst>
                <a:ext uri="{FF2B5EF4-FFF2-40B4-BE49-F238E27FC236}">
                  <a16:creationId xmlns:a16="http://schemas.microsoft.com/office/drawing/2014/main" id="{239ED10B-3C2F-5A94-1112-4944C22EC9E0}"/>
                </a:ext>
              </a:extLst>
            </p:cNvPr>
            <p:cNvSpPr/>
            <p:nvPr/>
          </p:nvSpPr>
          <p:spPr>
            <a:xfrm>
              <a:off x="10088575" y="3163824"/>
              <a:ext cx="1325880" cy="219456"/>
            </a:xfrm>
            <a:prstGeom prst="roundRect">
              <a:avLst>
                <a:gd name="adj" fmla="val 20833"/>
              </a:avLst>
            </a:prstGeom>
            <a:solidFill>
              <a:srgbClr val="B45309"/>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SHORT-TERM ONLY</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32" name="Text 26">
              <a:extLst>
                <a:ext uri="{FF2B5EF4-FFF2-40B4-BE49-F238E27FC236}">
                  <a16:creationId xmlns:a16="http://schemas.microsoft.com/office/drawing/2014/main" id="{6DCF8036-E0E7-E30F-2586-FC563802630D}"/>
                </a:ext>
              </a:extLst>
            </p:cNvPr>
            <p:cNvSpPr/>
            <p:nvPr/>
          </p:nvSpPr>
          <p:spPr>
            <a:xfrm>
              <a:off x="8325917" y="3456432"/>
              <a:ext cx="3088538" cy="68580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11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Can manage infections day to day — but are not suitable as long-term treatments.</a:t>
              </a:r>
              <a:endParaRPr kumimoji="0" lang="en-US" sz="115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47" name="Group 46">
            <a:extLst>
              <a:ext uri="{FF2B5EF4-FFF2-40B4-BE49-F238E27FC236}">
                <a16:creationId xmlns:a16="http://schemas.microsoft.com/office/drawing/2014/main" id="{C53BE2E2-217A-D9E6-224A-ACB2CDB8E1DE}"/>
              </a:ext>
            </a:extLst>
          </p:cNvPr>
          <p:cNvGrpSpPr/>
          <p:nvPr/>
        </p:nvGrpSpPr>
        <p:grpSpPr>
          <a:xfrm>
            <a:off x="597192" y="4672344"/>
            <a:ext cx="11094415" cy="822960"/>
            <a:chOff x="548640" y="4370832"/>
            <a:chExt cx="11094415" cy="822960"/>
          </a:xfrm>
        </p:grpSpPr>
        <p:sp>
          <p:nvSpPr>
            <p:cNvPr id="33" name="Shape 27">
              <a:extLst>
                <a:ext uri="{FF2B5EF4-FFF2-40B4-BE49-F238E27FC236}">
                  <a16:creationId xmlns:a16="http://schemas.microsoft.com/office/drawing/2014/main" id="{856EAD75-384F-E399-A76E-916C8705E75F}"/>
                </a:ext>
              </a:extLst>
            </p:cNvPr>
            <p:cNvSpPr/>
            <p:nvPr/>
          </p:nvSpPr>
          <p:spPr>
            <a:xfrm>
              <a:off x="548640" y="4370832"/>
              <a:ext cx="11094415" cy="822960"/>
            </a:xfrm>
            <a:prstGeom prst="roundRect">
              <a:avLst>
                <a:gd name="adj" fmla="val 10000"/>
              </a:avLst>
            </a:prstGeom>
            <a:solidFill>
              <a:srgbClr val="F2EFF1"/>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34" name="Shape 28">
              <a:extLst>
                <a:ext uri="{FF2B5EF4-FFF2-40B4-BE49-F238E27FC236}">
                  <a16:creationId xmlns:a16="http://schemas.microsoft.com/office/drawing/2014/main" id="{35D65FDE-3BFB-456E-91DB-9B949E8C48DD}"/>
                </a:ext>
              </a:extLst>
            </p:cNvPr>
            <p:cNvSpPr/>
            <p:nvPr/>
          </p:nvSpPr>
          <p:spPr>
            <a:xfrm>
              <a:off x="868680" y="4498848"/>
              <a:ext cx="457200" cy="457200"/>
            </a:xfrm>
            <a:prstGeom prst="ellipse">
              <a:avLst/>
            </a:prstGeom>
            <a:solidFill>
              <a:srgbClr val="6D2E46">
                <a:alpha val="60000"/>
              </a:srgbClr>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35" name="Shape 29">
              <a:extLst>
                <a:ext uri="{FF2B5EF4-FFF2-40B4-BE49-F238E27FC236}">
                  <a16:creationId xmlns:a16="http://schemas.microsoft.com/office/drawing/2014/main" id="{2AE6D259-F3F0-6CCE-394C-24F71D9BD449}"/>
                </a:ext>
              </a:extLst>
            </p:cNvPr>
            <p:cNvSpPr/>
            <p:nvPr/>
          </p:nvSpPr>
          <p:spPr>
            <a:xfrm>
              <a:off x="1124712" y="4498848"/>
              <a:ext cx="457200" cy="457200"/>
            </a:xfrm>
            <a:prstGeom prst="ellipse">
              <a:avLst/>
            </a:prstGeom>
            <a:solidFill>
              <a:srgbClr val="A26769">
                <a:alpha val="60000"/>
              </a:srgbClr>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36" name="Shape 30">
              <a:extLst>
                <a:ext uri="{FF2B5EF4-FFF2-40B4-BE49-F238E27FC236}">
                  <a16:creationId xmlns:a16="http://schemas.microsoft.com/office/drawing/2014/main" id="{9568ECDE-3297-7DC6-BF98-D53F1F95C343}"/>
                </a:ext>
              </a:extLst>
            </p:cNvPr>
            <p:cNvSpPr/>
            <p:nvPr/>
          </p:nvSpPr>
          <p:spPr>
            <a:xfrm>
              <a:off x="996696" y="4617720"/>
              <a:ext cx="457200" cy="457200"/>
            </a:xfrm>
            <a:prstGeom prst="ellipse">
              <a:avLst/>
            </a:prstGeom>
            <a:solidFill>
              <a:srgbClr val="50808E">
                <a:alpha val="60000"/>
              </a:srgbClr>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Text 31">
              <a:extLst>
                <a:ext uri="{FF2B5EF4-FFF2-40B4-BE49-F238E27FC236}">
                  <a16:creationId xmlns:a16="http://schemas.microsoft.com/office/drawing/2014/main" id="{3C44B36A-D784-8FDD-6426-23192BE6D4A3}"/>
                </a:ext>
              </a:extLst>
            </p:cNvPr>
            <p:cNvSpPr/>
            <p:nvPr/>
          </p:nvSpPr>
          <p:spPr>
            <a:xfrm>
              <a:off x="1874520" y="4370832"/>
              <a:ext cx="9539935" cy="822960"/>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The phenotypes overlap.  </a:t>
              </a:r>
              <a:r>
                <a:rPr kumimoji="0" lang="en-US" sz="12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Most patients can be classified by their primary symptoms; however, most patients also show symptoms of one or both of the other phenotypes, further complicating treatment.</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2" name="Group 1">
            <a:extLst>
              <a:ext uri="{FF2B5EF4-FFF2-40B4-BE49-F238E27FC236}">
                <a16:creationId xmlns:a16="http://schemas.microsoft.com/office/drawing/2014/main" id="{D13C6E60-5035-BEB4-8900-6066370301B4}"/>
              </a:ext>
            </a:extLst>
          </p:cNvPr>
          <p:cNvGrpSpPr/>
          <p:nvPr/>
        </p:nvGrpSpPr>
        <p:grpSpPr>
          <a:xfrm>
            <a:off x="961805" y="5724405"/>
            <a:ext cx="10349004" cy="1005840"/>
            <a:chOff x="1449739" y="5384540"/>
            <a:chExt cx="10349004" cy="1005840"/>
          </a:xfrm>
        </p:grpSpPr>
        <p:sp>
          <p:nvSpPr>
            <p:cNvPr id="38" name="Shape 32">
              <a:extLst>
                <a:ext uri="{FF2B5EF4-FFF2-40B4-BE49-F238E27FC236}">
                  <a16:creationId xmlns:a16="http://schemas.microsoft.com/office/drawing/2014/main" id="{C204B629-37FA-1E1D-EB30-A8ABCA722931}"/>
                </a:ext>
              </a:extLst>
            </p:cNvPr>
            <p:cNvSpPr/>
            <p:nvPr/>
          </p:nvSpPr>
          <p:spPr>
            <a:xfrm>
              <a:off x="1449739" y="5384540"/>
              <a:ext cx="10349004" cy="1005840"/>
            </a:xfrm>
            <a:prstGeom prst="roundRect">
              <a:avLst>
                <a:gd name="adj" fmla="val 8182"/>
              </a:avLst>
            </a:prstGeom>
            <a:solidFill>
              <a:srgbClr val="0F5E56"/>
            </a:solidFill>
            <a:ln/>
            <a:effectLst>
              <a:outerShdw blurRad="88900" dist="25400" dir="5400000" algn="bl" rotWithShape="0">
                <a:srgbClr val="0F5E56">
                  <a:alpha val="25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39" name="Shape 33">
              <a:extLst>
                <a:ext uri="{FF2B5EF4-FFF2-40B4-BE49-F238E27FC236}">
                  <a16:creationId xmlns:a16="http://schemas.microsoft.com/office/drawing/2014/main" id="{84808C1E-D0FA-9B8D-0C39-77CE32090234}"/>
                </a:ext>
              </a:extLst>
            </p:cNvPr>
            <p:cNvSpPr/>
            <p:nvPr/>
          </p:nvSpPr>
          <p:spPr>
            <a:xfrm>
              <a:off x="1664293" y="5557548"/>
              <a:ext cx="494719" cy="530352"/>
            </a:xfrm>
            <a:prstGeom prst="ellipse">
              <a:avLst/>
            </a:prstGeom>
            <a:solidFill>
              <a:srgbClr val="1B7F72"/>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40" name="Image 3" descr="preencoded.png">
              <a:extLst>
                <a:ext uri="{FF2B5EF4-FFF2-40B4-BE49-F238E27FC236}">
                  <a16:creationId xmlns:a16="http://schemas.microsoft.com/office/drawing/2014/main" id="{AC162AC2-B0A3-D4EA-2F8E-174DC568D0DE}"/>
                </a:ext>
              </a:extLst>
            </p:cNvPr>
            <p:cNvPicPr>
              <a:picLocks noChangeAspect="1"/>
            </p:cNvPicPr>
            <p:nvPr/>
          </p:nvPicPr>
          <p:blipFill>
            <a:blip r:embed="rId6"/>
            <a:stretch>
              <a:fillRect/>
            </a:stretch>
          </p:blipFill>
          <p:spPr>
            <a:xfrm>
              <a:off x="1792237" y="5694708"/>
              <a:ext cx="238830" cy="256032"/>
            </a:xfrm>
            <a:prstGeom prst="rect">
              <a:avLst/>
            </a:prstGeom>
          </p:spPr>
        </p:pic>
        <p:sp>
          <p:nvSpPr>
            <p:cNvPr id="41" name="Text 34">
              <a:extLst>
                <a:ext uri="{FF2B5EF4-FFF2-40B4-BE49-F238E27FC236}">
                  <a16:creationId xmlns:a16="http://schemas.microsoft.com/office/drawing/2014/main" id="{7BFE7AC4-F2B5-F16E-E1D3-7C148E0030D2}"/>
                </a:ext>
              </a:extLst>
            </p:cNvPr>
            <p:cNvSpPr/>
            <p:nvPr/>
          </p:nvSpPr>
          <p:spPr>
            <a:xfrm>
              <a:off x="2321075" y="5475252"/>
              <a:ext cx="3838335" cy="21945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1" i="0" u="none" strike="noStrike" kern="0" cap="none" spc="250" normalizeH="0" baseline="0" noProof="0">
                  <a:ln>
                    <a:noFill/>
                  </a:ln>
                  <a:solidFill>
                    <a:srgbClr val="8FD9C9"/>
                  </a:solidFill>
                  <a:effectLst/>
                  <a:uLnTx/>
                  <a:uFillTx/>
                  <a:latin typeface="Calibri" pitchFamily="34" charset="0"/>
                  <a:ea typeface="Calibri" pitchFamily="34" charset="-122"/>
                  <a:cs typeface="Calibri" pitchFamily="34" charset="-120"/>
                  <a:sym typeface="Arial"/>
                </a:rPr>
                <a:t>THE PROMISE AHEAD</a:t>
              </a:r>
              <a:endParaRPr kumimoji="0" lang="en-US" sz="950" b="0" i="0" u="none" strike="noStrike" kern="0" cap="none" spc="0" normalizeH="0" baseline="0" noProof="0">
                <a:ln>
                  <a:noFill/>
                </a:ln>
                <a:solidFill>
                  <a:srgbClr val="000000"/>
                </a:solidFill>
                <a:effectLst/>
                <a:uLnTx/>
                <a:uFillTx/>
                <a:latin typeface="Arial"/>
                <a:cs typeface="Arial"/>
                <a:sym typeface="Arial"/>
              </a:endParaRPr>
            </a:p>
          </p:txBody>
        </p:sp>
        <p:sp>
          <p:nvSpPr>
            <p:cNvPr id="42" name="Text 35">
              <a:extLst>
                <a:ext uri="{FF2B5EF4-FFF2-40B4-BE49-F238E27FC236}">
                  <a16:creationId xmlns:a16="http://schemas.microsoft.com/office/drawing/2014/main" id="{79DE5A97-17FB-5A2A-F1EB-7374A655D220}"/>
                </a:ext>
              </a:extLst>
            </p:cNvPr>
            <p:cNvSpPr/>
            <p:nvPr/>
          </p:nvSpPr>
          <p:spPr>
            <a:xfrm>
              <a:off x="2321075" y="5685564"/>
              <a:ext cx="3923631" cy="3291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a:ln>
                    <a:noFill/>
                  </a:ln>
                  <a:solidFill>
                    <a:srgbClr val="FFFFFF"/>
                  </a:solidFill>
                  <a:effectLst/>
                  <a:uLnTx/>
                  <a:uFillTx/>
                  <a:latin typeface="Cambria" pitchFamily="34" charset="0"/>
                  <a:ea typeface="Cambria" pitchFamily="34" charset="-122"/>
                  <a:cs typeface="Cambria" pitchFamily="34" charset="-120"/>
                  <a:sym typeface="Arial"/>
                </a:rPr>
                <a:t>ADA2 </a:t>
              </a:r>
              <a:r>
                <a:rPr kumimoji="0" lang="en-US" sz="1600" b="1" i="0" u="none" strike="noStrike" kern="0" cap="none" spc="0" normalizeH="0" baseline="0" noProof="0">
                  <a:ln>
                    <a:noFill/>
                  </a:ln>
                  <a:solidFill>
                    <a:srgbClr val="FFFFFF"/>
                  </a:solidFill>
                  <a:effectLst/>
                  <a:uLnTx/>
                  <a:uFillTx/>
                  <a:latin typeface="Cambria" pitchFamily="34" charset="0"/>
                  <a:ea typeface="Cambria" pitchFamily="34" charset="-122"/>
                  <a:cs typeface="Cambria" pitchFamily="34" charset="-120"/>
                  <a:sym typeface="Arial"/>
                </a:rPr>
                <a:t>Enzyme</a:t>
              </a:r>
              <a:r>
                <a:rPr kumimoji="0" lang="en-US" sz="1900" b="1" i="0" u="none" strike="noStrike" kern="0" cap="none" spc="0" normalizeH="0" baseline="0" noProof="0">
                  <a:ln>
                    <a:noFill/>
                  </a:ln>
                  <a:solidFill>
                    <a:srgbClr val="FFFFFF"/>
                  </a:solidFill>
                  <a:effectLst/>
                  <a:uLnTx/>
                  <a:uFillTx/>
                  <a:latin typeface="Cambria" pitchFamily="34" charset="0"/>
                  <a:ea typeface="Cambria" pitchFamily="34" charset="-122"/>
                  <a:cs typeface="Cambria" pitchFamily="34" charset="-120"/>
                  <a:sym typeface="Arial"/>
                </a:rPr>
                <a:t> Replacement Therapy</a:t>
              </a:r>
              <a:endParaRPr kumimoji="0" lang="en-US" sz="1900" b="0" i="0" u="none" strike="noStrike" kern="0" cap="none" spc="0" normalizeH="0" baseline="0" noProof="0">
                <a:ln>
                  <a:noFill/>
                </a:ln>
                <a:solidFill>
                  <a:srgbClr val="000000"/>
                </a:solidFill>
                <a:effectLst/>
                <a:uLnTx/>
                <a:uFillTx/>
                <a:latin typeface="Arial"/>
                <a:cs typeface="Arial"/>
                <a:sym typeface="Arial"/>
              </a:endParaRPr>
            </a:p>
          </p:txBody>
        </p:sp>
        <p:sp>
          <p:nvSpPr>
            <p:cNvPr id="43" name="Text 36">
              <a:extLst>
                <a:ext uri="{FF2B5EF4-FFF2-40B4-BE49-F238E27FC236}">
                  <a16:creationId xmlns:a16="http://schemas.microsoft.com/office/drawing/2014/main" id="{C4369002-10E9-F9BF-FCA0-AB8B220E6C4A}"/>
                </a:ext>
              </a:extLst>
            </p:cNvPr>
            <p:cNvSpPr/>
            <p:nvPr/>
          </p:nvSpPr>
          <p:spPr>
            <a:xfrm>
              <a:off x="6415299" y="5429532"/>
              <a:ext cx="3326557" cy="786384"/>
            </a:xfrm>
            <a:prstGeom prst="rect">
              <a:avLst/>
            </a:prstGeom>
            <a:noFill/>
            <a:ln/>
          </p:spPr>
          <p:txBody>
            <a:bodyPr wrap="square" lIns="0" tIns="0" rIns="0" bIns="0" rtlCol="0" anchor="ctr"/>
            <a:lstStyle/>
            <a:p>
              <a:pPr marL="0" marR="0" lvl="0" indent="0" algn="l" defTabSz="914400" rtl="0" eaLnBrk="1" fontAlgn="auto" latinLnBrk="0" hangingPunct="1">
                <a:lnSpc>
                  <a:spcPct val="105000"/>
                </a:lnSpc>
                <a:spcBef>
                  <a:spcPts val="0"/>
                </a:spcBef>
                <a:spcAft>
                  <a:spcPts val="0"/>
                </a:spcAft>
                <a:buClrTx/>
                <a:buSzTx/>
                <a:buFontTx/>
                <a:buNone/>
                <a:tabLst/>
                <a:defRPr/>
              </a:pPr>
              <a:r>
                <a:rPr kumimoji="0" lang="en-US" sz="1150" b="0" i="0" u="none" strike="noStrike" kern="0" cap="none" spc="0" normalizeH="0" baseline="0" noProof="0">
                  <a:ln>
                    <a:noFill/>
                  </a:ln>
                  <a:solidFill>
                    <a:srgbClr val="FFFFFF"/>
                  </a:solidFill>
                  <a:effectLst/>
                  <a:uLnTx/>
                  <a:uFillTx/>
                  <a:latin typeface="Calibri" pitchFamily="34" charset="0"/>
                  <a:ea typeface="Calibri" pitchFamily="34" charset="-122"/>
                  <a:cs typeface="Calibri" pitchFamily="34" charset="-120"/>
                  <a:sym typeface="Arial"/>
                </a:rPr>
                <a:t>By restoring the missing ADA2 enzyme, ADA2-ERT targets the fundamental defect of DADA2 holding the promise of treating all three phenotypes at once.</a:t>
              </a:r>
              <a:endParaRPr kumimoji="0" lang="en-US" sz="1150" b="0" i="0" u="none" strike="noStrike" kern="0" cap="none" spc="0" normalizeH="0" baseline="0" noProof="0">
                <a:ln>
                  <a:noFill/>
                </a:ln>
                <a:solidFill>
                  <a:srgbClr val="000000"/>
                </a:solidFill>
                <a:effectLst/>
                <a:uLnTx/>
                <a:uFillTx/>
                <a:latin typeface="Arial"/>
                <a:cs typeface="Arial"/>
                <a:sym typeface="Arial"/>
              </a:endParaRPr>
            </a:p>
          </p:txBody>
        </p:sp>
        <p:sp>
          <p:nvSpPr>
            <p:cNvPr id="44" name="Text 37">
              <a:extLst>
                <a:ext uri="{FF2B5EF4-FFF2-40B4-BE49-F238E27FC236}">
                  <a16:creationId xmlns:a16="http://schemas.microsoft.com/office/drawing/2014/main" id="{2C4FC575-EAC2-FE28-16D6-2BCC54721725}"/>
                </a:ext>
              </a:extLst>
            </p:cNvPr>
            <p:cNvSpPr/>
            <p:nvPr/>
          </p:nvSpPr>
          <p:spPr>
            <a:xfrm>
              <a:off x="9955096" y="5429532"/>
              <a:ext cx="1705927" cy="786384"/>
            </a:xfrm>
            <a:prstGeom prst="rect">
              <a:avLst/>
            </a:prstGeom>
            <a:noFill/>
            <a:ln/>
          </p:spPr>
          <p:txBody>
            <a:bodyPr wrap="square" lIns="0" tIns="0" rIns="0" bIns="0" rtlCol="0" anchor="ct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100" b="1" i="0" u="none" strike="noStrike" kern="0" cap="none" spc="0" normalizeH="0" baseline="0" noProof="0">
                  <a:ln>
                    <a:noFill/>
                  </a:ln>
                  <a:solidFill>
                    <a:srgbClr val="8FD9C9"/>
                  </a:solidFill>
                  <a:effectLst/>
                  <a:uLnTx/>
                  <a:uFillTx/>
                  <a:latin typeface="Calibri" pitchFamily="34" charset="0"/>
                  <a:ea typeface="Calibri" pitchFamily="34" charset="-122"/>
                  <a:cs typeface="Calibri" pitchFamily="34" charset="-120"/>
                  <a:sym typeface="Arial"/>
                </a:rPr>
                <a:t>✓ Vasculitis &amp; inflammation</a:t>
              </a:r>
              <a:endParaRPr kumimoji="0" lang="en-US" sz="11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100" b="1" i="0" u="none" strike="noStrike" kern="0" cap="none" spc="0" normalizeH="0" baseline="0" noProof="0">
                  <a:ln>
                    <a:noFill/>
                  </a:ln>
                  <a:solidFill>
                    <a:srgbClr val="8FD9C9"/>
                  </a:solidFill>
                  <a:effectLst/>
                  <a:uLnTx/>
                  <a:uFillTx/>
                  <a:latin typeface="Calibri" pitchFamily="34" charset="0"/>
                  <a:ea typeface="Calibri" pitchFamily="34" charset="-122"/>
                  <a:cs typeface="Calibri" pitchFamily="34" charset="-120"/>
                  <a:sym typeface="Arial"/>
                </a:rPr>
                <a:t>✓ Bone marrow failure</a:t>
              </a:r>
              <a:endParaRPr kumimoji="0" lang="en-US" sz="11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100" b="1" i="0" u="none" strike="noStrike" kern="0" cap="none" spc="0" normalizeH="0" baseline="0" noProof="0">
                  <a:ln>
                    <a:noFill/>
                  </a:ln>
                  <a:solidFill>
                    <a:srgbClr val="8FD9C9"/>
                  </a:solidFill>
                  <a:effectLst/>
                  <a:uLnTx/>
                  <a:uFillTx/>
                  <a:latin typeface="Calibri" pitchFamily="34" charset="0"/>
                  <a:ea typeface="Calibri" pitchFamily="34" charset="-122"/>
                  <a:cs typeface="Calibri" pitchFamily="34" charset="-120"/>
                  <a:sym typeface="Arial"/>
                </a:rPr>
                <a:t>✓ Immunodeficiency</a:t>
              </a:r>
              <a:endParaRPr kumimoji="0" lang="en-US" sz="1100" b="0" i="0" u="none" strike="noStrike" kern="0" cap="none" spc="0" normalizeH="0" baseline="0" noProof="0">
                <a:ln>
                  <a:noFill/>
                </a:ln>
                <a:solidFill>
                  <a:srgbClr val="000000"/>
                </a:solidFill>
                <a:effectLst/>
                <a:uLnTx/>
                <a:uFillTx/>
                <a:latin typeface="Arial"/>
                <a:cs typeface="Arial"/>
                <a:sym typeface="Arial"/>
              </a:endParaRPr>
            </a:p>
          </p:txBody>
        </p:sp>
      </p:grpSp>
      <p:pic>
        <p:nvPicPr>
          <p:cNvPr id="4" name="Picture 3">
            <a:extLst>
              <a:ext uri="{FF2B5EF4-FFF2-40B4-BE49-F238E27FC236}">
                <a16:creationId xmlns:a16="http://schemas.microsoft.com/office/drawing/2014/main" id="{04E6D402-C3D2-FDAF-AA1B-3ED8A41A7375}"/>
              </a:ext>
            </a:extLst>
          </p:cNvPr>
          <p:cNvPicPr>
            <a:picLocks noChangeAspect="1"/>
          </p:cNvPicPr>
          <p:nvPr/>
        </p:nvPicPr>
        <p:blipFill>
          <a:blip r:embed="rId7"/>
          <a:stretch>
            <a:fillRect/>
          </a:stretch>
        </p:blipFill>
        <p:spPr>
          <a:xfrm>
            <a:off x="10344839" y="99152"/>
            <a:ext cx="1730565" cy="953046"/>
          </a:xfrm>
          <a:prstGeom prst="rect">
            <a:avLst/>
          </a:prstGeom>
        </p:spPr>
      </p:pic>
    </p:spTree>
    <p:extLst>
      <p:ext uri="{BB962C8B-B14F-4D97-AF65-F5344CB8AC3E}">
        <p14:creationId xmlns:p14="http://schemas.microsoft.com/office/powerpoint/2010/main" val="2403267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5">
          <a:extLst>
            <a:ext uri="{FF2B5EF4-FFF2-40B4-BE49-F238E27FC236}">
              <a16:creationId xmlns:a16="http://schemas.microsoft.com/office/drawing/2014/main" id="{3393411F-B86C-2469-A2DB-26A24F875566}"/>
            </a:ext>
          </a:extLst>
        </p:cNvPr>
        <p:cNvGrpSpPr/>
        <p:nvPr/>
      </p:nvGrpSpPr>
      <p:grpSpPr>
        <a:xfrm>
          <a:off x="0" y="0"/>
          <a:ext cx="0" cy="0"/>
          <a:chOff x="0" y="0"/>
          <a:chExt cx="0" cy="0"/>
        </a:xfrm>
      </p:grpSpPr>
      <p:sp>
        <p:nvSpPr>
          <p:cNvPr id="127" name="Shape 127">
            <a:extLst>
              <a:ext uri="{FF2B5EF4-FFF2-40B4-BE49-F238E27FC236}">
                <a16:creationId xmlns:a16="http://schemas.microsoft.com/office/drawing/2014/main" id="{FCE4CC0B-104D-9BAD-C34E-09937066DDF9}"/>
              </a:ext>
            </a:extLst>
          </p:cNvPr>
          <p:cNvSpPr txBox="1">
            <a:spLocks noGrp="1"/>
          </p:cNvSpPr>
          <p:nvPr>
            <p:ph type="title"/>
          </p:nvPr>
        </p:nvSpPr>
        <p:spPr>
          <a:xfrm>
            <a:off x="415600" y="189033"/>
            <a:ext cx="11360800" cy="1011200"/>
          </a:xfrm>
          <a:prstGeom prst="rect">
            <a:avLst/>
          </a:prstGeom>
        </p:spPr>
        <p:txBody>
          <a:bodyPr lIns="121900" tIns="121900" rIns="121900" bIns="121900" anchor="t" anchorCtr="0">
            <a:noAutofit/>
          </a:bodyPr>
          <a:lstStyle/>
          <a:p>
            <a:r>
              <a:rPr lang="en">
                <a:latin typeface="Calibri" panose="020F0502020204030204" pitchFamily="34" charset="0"/>
                <a:cs typeface="Calibri" panose="020F0502020204030204" pitchFamily="34" charset="0"/>
              </a:rPr>
              <a:t>The DADA2 Foundation</a:t>
            </a:r>
          </a:p>
        </p:txBody>
      </p:sp>
      <p:grpSp>
        <p:nvGrpSpPr>
          <p:cNvPr id="17" name="Group 16">
            <a:extLst>
              <a:ext uri="{FF2B5EF4-FFF2-40B4-BE49-F238E27FC236}">
                <a16:creationId xmlns:a16="http://schemas.microsoft.com/office/drawing/2014/main" id="{05C84164-0BAB-1D43-6A1D-806B07D1C1CA}"/>
              </a:ext>
            </a:extLst>
          </p:cNvPr>
          <p:cNvGrpSpPr/>
          <p:nvPr/>
        </p:nvGrpSpPr>
        <p:grpSpPr>
          <a:xfrm>
            <a:off x="501039" y="1302881"/>
            <a:ext cx="11085536" cy="2333430"/>
            <a:chOff x="501039" y="1302881"/>
            <a:chExt cx="11085536" cy="2333430"/>
          </a:xfrm>
        </p:grpSpPr>
        <p:grpSp>
          <p:nvGrpSpPr>
            <p:cNvPr id="11" name="Group 10">
              <a:extLst>
                <a:ext uri="{FF2B5EF4-FFF2-40B4-BE49-F238E27FC236}">
                  <a16:creationId xmlns:a16="http://schemas.microsoft.com/office/drawing/2014/main" id="{1DE28528-D6FE-C54B-73F5-0C90D017A1DA}"/>
                </a:ext>
              </a:extLst>
            </p:cNvPr>
            <p:cNvGrpSpPr/>
            <p:nvPr/>
          </p:nvGrpSpPr>
          <p:grpSpPr>
            <a:xfrm>
              <a:off x="501039" y="1302881"/>
              <a:ext cx="1938528" cy="2126380"/>
              <a:chOff x="526091" y="1453191"/>
              <a:chExt cx="1938528" cy="2126380"/>
            </a:xfrm>
          </p:grpSpPr>
          <p:pic>
            <p:nvPicPr>
              <p:cNvPr id="4" name="Picture 3">
                <a:extLst>
                  <a:ext uri="{FF2B5EF4-FFF2-40B4-BE49-F238E27FC236}">
                    <a16:creationId xmlns:a16="http://schemas.microsoft.com/office/drawing/2014/main" id="{7E19BC81-5337-9008-26D3-15F36A4E032D}"/>
                  </a:ext>
                </a:extLst>
              </p:cNvPr>
              <p:cNvPicPr>
                <a:picLocks noChangeAspect="1"/>
              </p:cNvPicPr>
              <p:nvPr/>
            </p:nvPicPr>
            <p:blipFill>
              <a:blip r:embed="rId3"/>
              <a:stretch>
                <a:fillRect/>
              </a:stretch>
            </p:blipFill>
            <p:spPr>
              <a:xfrm>
                <a:off x="579170" y="1453191"/>
                <a:ext cx="1760220" cy="1600200"/>
              </a:xfrm>
              <a:prstGeom prst="rect">
                <a:avLst/>
              </a:prstGeom>
            </p:spPr>
          </p:pic>
          <p:sp>
            <p:nvSpPr>
              <p:cNvPr id="8" name="TextBox 7">
                <a:extLst>
                  <a:ext uri="{FF2B5EF4-FFF2-40B4-BE49-F238E27FC236}">
                    <a16:creationId xmlns:a16="http://schemas.microsoft.com/office/drawing/2014/main" id="{87079DA0-DB3B-48AD-D5E0-3133E26CD896}"/>
                  </a:ext>
                </a:extLst>
              </p:cNvPr>
              <p:cNvSpPr txBox="1"/>
              <p:nvPr/>
            </p:nvSpPr>
            <p:spPr>
              <a:xfrm>
                <a:off x="526091" y="3056351"/>
                <a:ext cx="19385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ptos" panose="020B0004020202020204" pitchFamily="34" charset="0"/>
                    <a:cs typeface="Arial"/>
                    <a:sym typeface="Arial"/>
                  </a:rPr>
                  <a:t>Chip Chambers, MD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ptos" panose="020B0004020202020204" pitchFamily="34" charset="0"/>
                    <a:cs typeface="Arial"/>
                    <a:sym typeface="Arial"/>
                  </a:rPr>
                  <a:t>Founder &amp; President</a:t>
                </a:r>
              </a:p>
            </p:txBody>
          </p:sp>
        </p:grpSp>
        <p:grpSp>
          <p:nvGrpSpPr>
            <p:cNvPr id="12" name="Group 11">
              <a:extLst>
                <a:ext uri="{FF2B5EF4-FFF2-40B4-BE49-F238E27FC236}">
                  <a16:creationId xmlns:a16="http://schemas.microsoft.com/office/drawing/2014/main" id="{03DACED7-106A-7978-2312-3C7A9799E450}"/>
                </a:ext>
              </a:extLst>
            </p:cNvPr>
            <p:cNvGrpSpPr/>
            <p:nvPr/>
          </p:nvGrpSpPr>
          <p:grpSpPr>
            <a:xfrm>
              <a:off x="3549019" y="1302881"/>
              <a:ext cx="1941534" cy="2126380"/>
              <a:chOff x="6726476" y="1453191"/>
              <a:chExt cx="1941534" cy="2126380"/>
            </a:xfrm>
          </p:grpSpPr>
          <p:pic>
            <p:nvPicPr>
              <p:cNvPr id="6" name="Picture 5">
                <a:extLst>
                  <a:ext uri="{FF2B5EF4-FFF2-40B4-BE49-F238E27FC236}">
                    <a16:creationId xmlns:a16="http://schemas.microsoft.com/office/drawing/2014/main" id="{DA49DC3A-7169-12F3-36A5-12302371F548}"/>
                  </a:ext>
                </a:extLst>
              </p:cNvPr>
              <p:cNvPicPr>
                <a:picLocks noChangeAspect="1"/>
              </p:cNvPicPr>
              <p:nvPr/>
            </p:nvPicPr>
            <p:blipFill>
              <a:blip r:embed="rId4"/>
              <a:stretch>
                <a:fillRect/>
              </a:stretch>
            </p:blipFill>
            <p:spPr>
              <a:xfrm>
                <a:off x="6817133" y="1453191"/>
                <a:ext cx="1760220" cy="1600200"/>
              </a:xfrm>
              <a:prstGeom prst="rect">
                <a:avLst/>
              </a:prstGeom>
            </p:spPr>
          </p:pic>
          <p:sp>
            <p:nvSpPr>
              <p:cNvPr id="9" name="TextBox 8">
                <a:extLst>
                  <a:ext uri="{FF2B5EF4-FFF2-40B4-BE49-F238E27FC236}">
                    <a16:creationId xmlns:a16="http://schemas.microsoft.com/office/drawing/2014/main" id="{7B2845E2-4E2E-8A05-092D-0A92C69B0D84}"/>
                  </a:ext>
                </a:extLst>
              </p:cNvPr>
              <p:cNvSpPr txBox="1"/>
              <p:nvPr/>
            </p:nvSpPr>
            <p:spPr>
              <a:xfrm>
                <a:off x="6726476" y="3056351"/>
                <a:ext cx="194153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ptos" panose="020B0004020202020204" pitchFamily="34" charset="0"/>
                    <a:cs typeface="Arial"/>
                    <a:sym typeface="Arial"/>
                  </a:rPr>
                  <a:t>Lex Cowsert, Ph.D.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ptos" panose="020B0004020202020204" pitchFamily="34" charset="0"/>
                    <a:cs typeface="Arial"/>
                    <a:sym typeface="Arial"/>
                  </a:rPr>
                  <a:t>Chief Scientific Officer</a:t>
                </a:r>
              </a:p>
            </p:txBody>
          </p:sp>
        </p:grpSp>
        <p:grpSp>
          <p:nvGrpSpPr>
            <p:cNvPr id="15" name="Group 14">
              <a:extLst>
                <a:ext uri="{FF2B5EF4-FFF2-40B4-BE49-F238E27FC236}">
                  <a16:creationId xmlns:a16="http://schemas.microsoft.com/office/drawing/2014/main" id="{F8B32942-C3BB-F49C-E159-9709144961F4}"/>
                </a:ext>
              </a:extLst>
            </p:cNvPr>
            <p:cNvGrpSpPr/>
            <p:nvPr/>
          </p:nvGrpSpPr>
          <p:grpSpPr>
            <a:xfrm>
              <a:off x="6600005" y="1302881"/>
              <a:ext cx="1760220" cy="2088801"/>
              <a:chOff x="822064" y="4221445"/>
              <a:chExt cx="1760220" cy="2088801"/>
            </a:xfrm>
          </p:grpSpPr>
          <p:pic>
            <p:nvPicPr>
              <p:cNvPr id="5" name="Picture 4">
                <a:extLst>
                  <a:ext uri="{FF2B5EF4-FFF2-40B4-BE49-F238E27FC236}">
                    <a16:creationId xmlns:a16="http://schemas.microsoft.com/office/drawing/2014/main" id="{336139D0-CFF9-0747-1F2E-87E33E83B465}"/>
                  </a:ext>
                </a:extLst>
              </p:cNvPr>
              <p:cNvPicPr>
                <a:picLocks noChangeAspect="1"/>
              </p:cNvPicPr>
              <p:nvPr/>
            </p:nvPicPr>
            <p:blipFill>
              <a:blip r:embed="rId5"/>
              <a:stretch>
                <a:fillRect/>
              </a:stretch>
            </p:blipFill>
            <p:spPr>
              <a:xfrm>
                <a:off x="822064" y="4221445"/>
                <a:ext cx="1760220" cy="1600200"/>
              </a:xfrm>
              <a:prstGeom prst="rect">
                <a:avLst/>
              </a:prstGeom>
            </p:spPr>
          </p:pic>
          <p:sp>
            <p:nvSpPr>
              <p:cNvPr id="13" name="TextBox 12">
                <a:extLst>
                  <a:ext uri="{FF2B5EF4-FFF2-40B4-BE49-F238E27FC236}">
                    <a16:creationId xmlns:a16="http://schemas.microsoft.com/office/drawing/2014/main" id="{6DE6ED04-5619-F779-B130-182091F6C73F}"/>
                  </a:ext>
                </a:extLst>
              </p:cNvPr>
              <p:cNvSpPr txBox="1"/>
              <p:nvPr/>
            </p:nvSpPr>
            <p:spPr>
              <a:xfrm>
                <a:off x="882879" y="5787026"/>
                <a:ext cx="16385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Mary Makley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Executive Director</a:t>
                </a:r>
              </a:p>
            </p:txBody>
          </p:sp>
        </p:grpSp>
        <p:grpSp>
          <p:nvGrpSpPr>
            <p:cNvPr id="16" name="Group 15">
              <a:extLst>
                <a:ext uri="{FF2B5EF4-FFF2-40B4-BE49-F238E27FC236}">
                  <a16:creationId xmlns:a16="http://schemas.microsoft.com/office/drawing/2014/main" id="{11216124-7E05-2412-986A-67D035AB85D0}"/>
                </a:ext>
              </a:extLst>
            </p:cNvPr>
            <p:cNvGrpSpPr/>
            <p:nvPr/>
          </p:nvGrpSpPr>
          <p:grpSpPr>
            <a:xfrm>
              <a:off x="9469677" y="1302881"/>
              <a:ext cx="2116898" cy="2333430"/>
              <a:chOff x="6764055" y="4221445"/>
              <a:chExt cx="2116898" cy="2333430"/>
            </a:xfrm>
          </p:grpSpPr>
          <p:pic>
            <p:nvPicPr>
              <p:cNvPr id="7" name="Picture 6">
                <a:extLst>
                  <a:ext uri="{FF2B5EF4-FFF2-40B4-BE49-F238E27FC236}">
                    <a16:creationId xmlns:a16="http://schemas.microsoft.com/office/drawing/2014/main" id="{E27C7F8C-60AC-F7A1-495B-830D7BD82198}"/>
                  </a:ext>
                </a:extLst>
              </p:cNvPr>
              <p:cNvPicPr>
                <a:picLocks noChangeAspect="1"/>
              </p:cNvPicPr>
              <p:nvPr/>
            </p:nvPicPr>
            <p:blipFill>
              <a:blip r:embed="rId6"/>
              <a:stretch>
                <a:fillRect/>
              </a:stretch>
            </p:blipFill>
            <p:spPr>
              <a:xfrm>
                <a:off x="6942394" y="4221445"/>
                <a:ext cx="1760220" cy="1600200"/>
              </a:xfrm>
              <a:prstGeom prst="rect">
                <a:avLst/>
              </a:prstGeom>
            </p:spPr>
          </p:pic>
          <p:sp>
            <p:nvSpPr>
              <p:cNvPr id="14" name="TextBox 13">
                <a:extLst>
                  <a:ext uri="{FF2B5EF4-FFF2-40B4-BE49-F238E27FC236}">
                    <a16:creationId xmlns:a16="http://schemas.microsoft.com/office/drawing/2014/main" id="{AEC1168A-6685-81B2-4A3D-98FB525C4732}"/>
                  </a:ext>
                </a:extLst>
              </p:cNvPr>
              <p:cNvSpPr txBox="1"/>
              <p:nvPr/>
            </p:nvSpPr>
            <p:spPr>
              <a:xfrm>
                <a:off x="6764055" y="5816211"/>
                <a:ext cx="2116898"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Kristen Hayner, M.Ed.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Director Communication &amp; Strategic Initiatives</a:t>
                </a:r>
              </a:p>
            </p:txBody>
          </p:sp>
        </p:grpSp>
      </p:grpSp>
      <p:sp>
        <p:nvSpPr>
          <p:cNvPr id="18" name="TextBox 17">
            <a:extLst>
              <a:ext uri="{FF2B5EF4-FFF2-40B4-BE49-F238E27FC236}">
                <a16:creationId xmlns:a16="http://schemas.microsoft.com/office/drawing/2014/main" id="{E9AE882E-850B-D0D9-493E-449093D7C73D}"/>
              </a:ext>
            </a:extLst>
          </p:cNvPr>
          <p:cNvSpPr txBox="1"/>
          <p:nvPr/>
        </p:nvSpPr>
        <p:spPr>
          <a:xfrm>
            <a:off x="673066" y="3441680"/>
            <a:ext cx="10582955" cy="2739211"/>
          </a:xfrm>
          <a:prstGeom prst="rect">
            <a:avLst/>
          </a:prstGeom>
          <a:noFill/>
        </p:spPr>
        <p:txBody>
          <a:bodyPr wrap="square" rtlCol="0">
            <a:spAutoFit/>
          </a:bodyPr>
          <a:lstStyle/>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2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Founded 2016 by Chip Chambers, M.D.</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2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Four international conferences</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2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Built a Global Clinical Research Network of DADA2 experts that have collectively published 20% of the total DADA2 scientific literature</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2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Consult on diagnosis, management, and referral of DADA2 patients around the world</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2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With 38 physicians, researchers, patients, and care givers, the DADA2 Foundation published an international consensus paper that set the standard of diagnosis and management of DADA2</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2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Provide support and community for DADA2 patients around the world</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2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Building a patient registry</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2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Acquired and repurposing a shelved ADA2 enzyme replacement therapeutic for DADA2</a:t>
            </a:r>
          </a:p>
          <a:p>
            <a:pPr marL="230188" marR="0" lvl="0" indent="-230188"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2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Developing an NIH-funded real-time, point-of-care, medical device for the diagnosis of DADA2</a:t>
            </a:r>
          </a:p>
        </p:txBody>
      </p:sp>
      <p:pic>
        <p:nvPicPr>
          <p:cNvPr id="2" name="Picture 1">
            <a:extLst>
              <a:ext uri="{FF2B5EF4-FFF2-40B4-BE49-F238E27FC236}">
                <a16:creationId xmlns:a16="http://schemas.microsoft.com/office/drawing/2014/main" id="{14ED8D88-1B20-7A1C-5EF2-2DF0BE2C0D71}"/>
              </a:ext>
            </a:extLst>
          </p:cNvPr>
          <p:cNvPicPr>
            <a:picLocks noChangeAspect="1"/>
          </p:cNvPicPr>
          <p:nvPr/>
        </p:nvPicPr>
        <p:blipFill>
          <a:blip r:embed="rId7"/>
          <a:stretch>
            <a:fillRect/>
          </a:stretch>
        </p:blipFill>
        <p:spPr>
          <a:xfrm>
            <a:off x="10344839" y="99152"/>
            <a:ext cx="1730565" cy="953046"/>
          </a:xfrm>
          <a:prstGeom prst="rect">
            <a:avLst/>
          </a:prstGeom>
        </p:spPr>
      </p:pic>
      <p:sp>
        <p:nvSpPr>
          <p:cNvPr id="3" name="Rounded Rectangle 2">
            <a:extLst>
              <a:ext uri="{FF2B5EF4-FFF2-40B4-BE49-F238E27FC236}">
                <a16:creationId xmlns:a16="http://schemas.microsoft.com/office/drawing/2014/main" id="{6FD43B83-5AB7-3713-612A-8546B9163739}"/>
              </a:ext>
            </a:extLst>
          </p:cNvPr>
          <p:cNvSpPr/>
          <p:nvPr/>
        </p:nvSpPr>
        <p:spPr>
          <a:xfrm>
            <a:off x="833480" y="6376524"/>
            <a:ext cx="10624841" cy="384372"/>
          </a:xfrm>
          <a:prstGeom prst="roundRect">
            <a:avLst/>
          </a:prstGeom>
          <a:solidFill>
            <a:srgbClr val="0F5E5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FFFFFF"/>
                </a:solidFill>
                <a:effectLst/>
                <a:uLnTx/>
                <a:uFillTx/>
                <a:latin typeface="Arial"/>
                <a:ea typeface="+mn-ea"/>
                <a:cs typeface="+mn-cs"/>
                <a:sym typeface="Arial"/>
              </a:rPr>
              <a:t>With its strong medical and drug development expertise, the DADA2 Foundation is well equipped to lead a drug repurposing program</a:t>
            </a:r>
          </a:p>
        </p:txBody>
      </p:sp>
    </p:spTree>
    <p:extLst>
      <p:ext uri="{BB962C8B-B14F-4D97-AF65-F5344CB8AC3E}">
        <p14:creationId xmlns:p14="http://schemas.microsoft.com/office/powerpoint/2010/main" val="6903100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4BF8886-5F7B-8178-3A18-CED260E5B5D7}"/>
              </a:ext>
            </a:extLst>
          </p:cNvPr>
          <p:cNvSpPr>
            <a:spLocks noGrp="1"/>
          </p:cNvSpPr>
          <p:nvPr>
            <p:ph type="title"/>
          </p:nvPr>
        </p:nvSpPr>
        <p:spPr>
          <a:xfrm>
            <a:off x="121186" y="109521"/>
            <a:ext cx="10058400" cy="1011200"/>
          </a:xfrm>
        </p:spPr>
        <p:txBody>
          <a:bodyPr/>
          <a:lstStyle/>
          <a:p>
            <a:pPr algn="ctr"/>
            <a:r>
              <a:rPr lang="en-US" sz="2400">
                <a:latin typeface="Verdana" panose="020B0604030504040204" pitchFamily="34" charset="0"/>
              </a:rPr>
              <a:t>DADA2 Foundation’s Global Clinical Research Network</a:t>
            </a:r>
            <a:br>
              <a:rPr lang="en-US" sz="2400">
                <a:latin typeface="Verdana" panose="020B0604030504040204" pitchFamily="34" charset="0"/>
              </a:rPr>
            </a:br>
            <a:r>
              <a:rPr lang="en-US" sz="2400">
                <a:latin typeface="Verdana" panose="020B0604030504040204" pitchFamily="34" charset="0"/>
              </a:rPr>
              <a:t>Ready for Proof-of-Concept and Clinical Development</a:t>
            </a:r>
          </a:p>
        </p:txBody>
      </p:sp>
      <p:pic>
        <p:nvPicPr>
          <p:cNvPr id="5" name="Graphic 4">
            <a:extLst>
              <a:ext uri="{FF2B5EF4-FFF2-40B4-BE49-F238E27FC236}">
                <a16:creationId xmlns:a16="http://schemas.microsoft.com/office/drawing/2014/main" id="{189B2316-DED8-0AD0-7C15-19CB7F5FB5B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70043" y="1246384"/>
            <a:ext cx="7004652" cy="3997645"/>
          </a:xfrm>
          <a:prstGeom prst="rect">
            <a:avLst/>
          </a:prstGeom>
        </p:spPr>
      </p:pic>
      <p:grpSp>
        <p:nvGrpSpPr>
          <p:cNvPr id="21" name="Group 20">
            <a:extLst>
              <a:ext uri="{FF2B5EF4-FFF2-40B4-BE49-F238E27FC236}">
                <a16:creationId xmlns:a16="http://schemas.microsoft.com/office/drawing/2014/main" id="{E7728BA8-7719-5A39-80A4-979E1298A7BF}"/>
              </a:ext>
            </a:extLst>
          </p:cNvPr>
          <p:cNvGrpSpPr/>
          <p:nvPr/>
        </p:nvGrpSpPr>
        <p:grpSpPr>
          <a:xfrm>
            <a:off x="7167275" y="1362899"/>
            <a:ext cx="4912085" cy="3821585"/>
            <a:chOff x="7233376" y="1417983"/>
            <a:chExt cx="4912085" cy="3821585"/>
          </a:xfrm>
        </p:grpSpPr>
        <p:grpSp>
          <p:nvGrpSpPr>
            <p:cNvPr id="13" name="Group 12">
              <a:extLst>
                <a:ext uri="{FF2B5EF4-FFF2-40B4-BE49-F238E27FC236}">
                  <a16:creationId xmlns:a16="http://schemas.microsoft.com/office/drawing/2014/main" id="{D1E72EC8-8496-2D7A-A1B7-3883E926C206}"/>
                </a:ext>
              </a:extLst>
            </p:cNvPr>
            <p:cNvGrpSpPr/>
            <p:nvPr/>
          </p:nvGrpSpPr>
          <p:grpSpPr>
            <a:xfrm>
              <a:off x="7233376" y="1443926"/>
              <a:ext cx="3364992" cy="3795642"/>
              <a:chOff x="7975655" y="1470431"/>
              <a:chExt cx="3364992" cy="3795642"/>
            </a:xfrm>
          </p:grpSpPr>
          <p:sp>
            <p:nvSpPr>
              <p:cNvPr id="6" name="TextBox 5">
                <a:extLst>
                  <a:ext uri="{FF2B5EF4-FFF2-40B4-BE49-F238E27FC236}">
                    <a16:creationId xmlns:a16="http://schemas.microsoft.com/office/drawing/2014/main" id="{37E08CDE-7267-EDFB-2025-E40195F55487}"/>
                  </a:ext>
                </a:extLst>
              </p:cNvPr>
              <p:cNvSpPr txBox="1"/>
              <p:nvPr/>
            </p:nvSpPr>
            <p:spPr>
              <a:xfrm>
                <a:off x="7975655" y="2258591"/>
                <a:ext cx="3364992" cy="10926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Boston Children’s Hospital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Boston, MA USA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Pediatric rheumatology and immunology with a long-standing DADA2 cohort and published experience  with allogeneic haematopoietic cell transplantation in DADA2.</a:t>
                </a:r>
              </a:p>
            </p:txBody>
          </p:sp>
          <p:sp>
            <p:nvSpPr>
              <p:cNvPr id="7" name="TextBox 6">
                <a:extLst>
                  <a:ext uri="{FF2B5EF4-FFF2-40B4-BE49-F238E27FC236}">
                    <a16:creationId xmlns:a16="http://schemas.microsoft.com/office/drawing/2014/main" id="{0E97ED27-E319-404B-D7AC-E203B77C9E93}"/>
                  </a:ext>
                </a:extLst>
              </p:cNvPr>
              <p:cNvSpPr txBox="1"/>
              <p:nvPr/>
            </p:nvSpPr>
            <p:spPr>
              <a:xfrm>
                <a:off x="7975655" y="3354528"/>
                <a:ext cx="3364992" cy="9387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Great Ormond Street Hospital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London, UK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Pediatric rheumatology alongside the Department of Pediatric Immunology and Gene Therapy with an established DADA2 cohort.</a:t>
                </a:r>
              </a:p>
            </p:txBody>
          </p:sp>
          <p:sp>
            <p:nvSpPr>
              <p:cNvPr id="9" name="TextBox 8">
                <a:extLst>
                  <a:ext uri="{FF2B5EF4-FFF2-40B4-BE49-F238E27FC236}">
                    <a16:creationId xmlns:a16="http://schemas.microsoft.com/office/drawing/2014/main" id="{15EB7D0F-D632-46D6-E808-B232A1A5D703}"/>
                  </a:ext>
                </a:extLst>
              </p:cNvPr>
              <p:cNvSpPr txBox="1"/>
              <p:nvPr/>
            </p:nvSpPr>
            <p:spPr>
              <a:xfrm>
                <a:off x="7975655" y="1470431"/>
                <a:ext cx="3364992" cy="7848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National Institutes of Health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Bethesda, MD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Site of discovery of DADA2. Long standing DADA2 cohort.</a:t>
                </a:r>
              </a:p>
            </p:txBody>
          </p:sp>
          <p:sp>
            <p:nvSpPr>
              <p:cNvPr id="10" name="TextBox 9">
                <a:extLst>
                  <a:ext uri="{FF2B5EF4-FFF2-40B4-BE49-F238E27FC236}">
                    <a16:creationId xmlns:a16="http://schemas.microsoft.com/office/drawing/2014/main" id="{25FE65F5-1024-F9AC-2188-3932EDE3A044}"/>
                  </a:ext>
                </a:extLst>
              </p:cNvPr>
              <p:cNvSpPr txBox="1"/>
              <p:nvPr/>
            </p:nvSpPr>
            <p:spPr>
              <a:xfrm>
                <a:off x="7975655" y="4296577"/>
                <a:ext cx="3364992" cy="9694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IRCCS Ospedale San Raffaele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Milan, Italy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Pediatric rheumatology and immunology with an established DADA2 cohort.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endParaRPr>
              </a:p>
            </p:txBody>
          </p:sp>
        </p:grpSp>
        <p:sp>
          <p:nvSpPr>
            <p:cNvPr id="12" name="TextBox 11">
              <a:extLst>
                <a:ext uri="{FF2B5EF4-FFF2-40B4-BE49-F238E27FC236}">
                  <a16:creationId xmlns:a16="http://schemas.microsoft.com/office/drawing/2014/main" id="{CCB91C86-1298-16EE-1FEE-FAFB9DB8B948}"/>
                </a:ext>
              </a:extLst>
            </p:cNvPr>
            <p:cNvSpPr txBox="1"/>
            <p:nvPr/>
          </p:nvSpPr>
          <p:spPr>
            <a:xfrm>
              <a:off x="10488938" y="1417983"/>
              <a:ext cx="1656523"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60 patients</a:t>
              </a:r>
            </a:p>
          </p:txBody>
        </p:sp>
        <p:sp>
          <p:nvSpPr>
            <p:cNvPr id="14" name="TextBox 13">
              <a:extLst>
                <a:ext uri="{FF2B5EF4-FFF2-40B4-BE49-F238E27FC236}">
                  <a16:creationId xmlns:a16="http://schemas.microsoft.com/office/drawing/2014/main" id="{47867B1B-C349-951A-4F54-AC45841C1C84}"/>
                </a:ext>
              </a:extLst>
            </p:cNvPr>
            <p:cNvSpPr txBox="1"/>
            <p:nvPr/>
          </p:nvSpPr>
          <p:spPr>
            <a:xfrm>
              <a:off x="10488938" y="2219738"/>
              <a:ext cx="1656523"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14 patients. 152 patients across international collaborations</a:t>
              </a:r>
            </a:p>
          </p:txBody>
        </p:sp>
        <p:sp>
          <p:nvSpPr>
            <p:cNvPr id="15" name="TextBox 14">
              <a:extLst>
                <a:ext uri="{FF2B5EF4-FFF2-40B4-BE49-F238E27FC236}">
                  <a16:creationId xmlns:a16="http://schemas.microsoft.com/office/drawing/2014/main" id="{8B7E7E16-7BB5-2836-AF7D-BB85ADA0E9D4}"/>
                </a:ext>
              </a:extLst>
            </p:cNvPr>
            <p:cNvSpPr txBox="1"/>
            <p:nvPr/>
          </p:nvSpPr>
          <p:spPr>
            <a:xfrm>
              <a:off x="10488938" y="3319670"/>
              <a:ext cx="1656523"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15 patients</a:t>
              </a:r>
            </a:p>
          </p:txBody>
        </p:sp>
        <p:sp>
          <p:nvSpPr>
            <p:cNvPr id="16" name="TextBox 15">
              <a:extLst>
                <a:ext uri="{FF2B5EF4-FFF2-40B4-BE49-F238E27FC236}">
                  <a16:creationId xmlns:a16="http://schemas.microsoft.com/office/drawing/2014/main" id="{FFF1C0DF-78AA-B699-68C8-7A4E6C4F1C94}"/>
                </a:ext>
              </a:extLst>
            </p:cNvPr>
            <p:cNvSpPr txBox="1"/>
            <p:nvPr/>
          </p:nvSpPr>
          <p:spPr>
            <a:xfrm>
              <a:off x="10488938" y="4273827"/>
              <a:ext cx="1656523"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18 patients</a:t>
              </a:r>
            </a:p>
          </p:txBody>
        </p:sp>
      </p:grpSp>
      <p:grpSp>
        <p:nvGrpSpPr>
          <p:cNvPr id="8" name="Group 7">
            <a:extLst>
              <a:ext uri="{FF2B5EF4-FFF2-40B4-BE49-F238E27FC236}">
                <a16:creationId xmlns:a16="http://schemas.microsoft.com/office/drawing/2014/main" id="{F35A2E5A-5FB6-8306-CE97-7727DFCDE7C9}"/>
              </a:ext>
            </a:extLst>
          </p:cNvPr>
          <p:cNvGrpSpPr/>
          <p:nvPr/>
        </p:nvGrpSpPr>
        <p:grpSpPr>
          <a:xfrm>
            <a:off x="752839" y="5403370"/>
            <a:ext cx="10928178" cy="1176793"/>
            <a:chOff x="858036" y="5613762"/>
            <a:chExt cx="10928178" cy="1176793"/>
          </a:xfrm>
        </p:grpSpPr>
        <p:sp>
          <p:nvSpPr>
            <p:cNvPr id="2" name="Rounded Rectangle 1">
              <a:extLst>
                <a:ext uri="{FF2B5EF4-FFF2-40B4-BE49-F238E27FC236}">
                  <a16:creationId xmlns:a16="http://schemas.microsoft.com/office/drawing/2014/main" id="{EB90BB5E-C4DB-0D25-E487-A3E204637270}"/>
                </a:ext>
              </a:extLst>
            </p:cNvPr>
            <p:cNvSpPr/>
            <p:nvPr/>
          </p:nvSpPr>
          <p:spPr>
            <a:xfrm>
              <a:off x="858036" y="5613762"/>
              <a:ext cx="10869433" cy="1176793"/>
            </a:xfrm>
            <a:prstGeom prst="roundRect">
              <a:avLst/>
            </a:prstGeom>
            <a:solidFill>
              <a:srgbClr val="0F5E5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18" name="TextBox 17">
              <a:extLst>
                <a:ext uri="{FF2B5EF4-FFF2-40B4-BE49-F238E27FC236}">
                  <a16:creationId xmlns:a16="http://schemas.microsoft.com/office/drawing/2014/main" id="{4D061C0D-C146-863E-359A-1C68DB369BFC}"/>
                </a:ext>
              </a:extLst>
            </p:cNvPr>
            <p:cNvSpPr txBox="1"/>
            <p:nvPr/>
          </p:nvSpPr>
          <p:spPr>
            <a:xfrm>
              <a:off x="1337788" y="5845356"/>
              <a:ext cx="3327094"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Clinical Expertise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The DADA2 Global Research Network is comprised of the leading clinical and research expertise who have collectively authored 20% of the peer reviewed DADA2 scientific literature.</a:t>
              </a:r>
            </a:p>
          </p:txBody>
        </p:sp>
        <p:sp>
          <p:nvSpPr>
            <p:cNvPr id="19" name="TextBox 18">
              <a:extLst>
                <a:ext uri="{FF2B5EF4-FFF2-40B4-BE49-F238E27FC236}">
                  <a16:creationId xmlns:a16="http://schemas.microsoft.com/office/drawing/2014/main" id="{24F12409-97F8-7D4A-1464-565453EE55B3}"/>
                </a:ext>
              </a:extLst>
            </p:cNvPr>
            <p:cNvSpPr txBox="1"/>
            <p:nvPr/>
          </p:nvSpPr>
          <p:spPr>
            <a:xfrm>
              <a:off x="5010849" y="5885816"/>
              <a:ext cx="332709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Aligned biospecimens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Harmonized sample collection supports ADA2 enzyme-activity assays, biomarker work and endpoint qualification.</a:t>
              </a:r>
            </a:p>
          </p:txBody>
        </p:sp>
        <p:sp>
          <p:nvSpPr>
            <p:cNvPr id="20" name="TextBox 19">
              <a:extLst>
                <a:ext uri="{FF2B5EF4-FFF2-40B4-BE49-F238E27FC236}">
                  <a16:creationId xmlns:a16="http://schemas.microsoft.com/office/drawing/2014/main" id="{FC6F5CF6-B743-FCB7-F9A4-02CB961B9411}"/>
                </a:ext>
              </a:extLst>
            </p:cNvPr>
            <p:cNvSpPr txBox="1"/>
            <p:nvPr/>
          </p:nvSpPr>
          <p:spPr>
            <a:xfrm>
              <a:off x="8459120" y="5877724"/>
              <a:ext cx="332709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Trial-ready sites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Established DADA2 cohorts and pediatric expertise positioned to open first-in-human PEG-ADA2 study.</a:t>
              </a:r>
            </a:p>
          </p:txBody>
        </p:sp>
        <p:sp>
          <p:nvSpPr>
            <p:cNvPr id="4" name="Text 34">
              <a:extLst>
                <a:ext uri="{FF2B5EF4-FFF2-40B4-BE49-F238E27FC236}">
                  <a16:creationId xmlns:a16="http://schemas.microsoft.com/office/drawing/2014/main" id="{3C9E7B9B-8092-B2CF-E3B9-726817A7FA55}"/>
                </a:ext>
              </a:extLst>
            </p:cNvPr>
            <p:cNvSpPr/>
            <p:nvPr/>
          </p:nvSpPr>
          <p:spPr>
            <a:xfrm>
              <a:off x="1445149" y="5685580"/>
              <a:ext cx="4114800" cy="21945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1" i="0" u="none" strike="noStrike" kern="0" cap="none" spc="250" normalizeH="0" baseline="0" noProof="0">
                  <a:ln>
                    <a:noFill/>
                  </a:ln>
                  <a:solidFill>
                    <a:srgbClr val="7CC6B7"/>
                  </a:solidFill>
                  <a:effectLst/>
                  <a:uLnTx/>
                  <a:uFillTx/>
                  <a:latin typeface="Calibri" pitchFamily="34" charset="0"/>
                  <a:cs typeface="Calibri" pitchFamily="34" charset="-120"/>
                  <a:sym typeface="Arial"/>
                </a:rPr>
                <a:t>WHAT THE NETWORK DELIVERS</a:t>
              </a:r>
              <a:endParaRPr kumimoji="0" lang="en-US" sz="950" b="0" i="0" u="none" strike="noStrike" kern="0" cap="none" spc="0" normalizeH="0" baseline="0" noProof="0">
                <a:ln>
                  <a:noFill/>
                </a:ln>
                <a:solidFill>
                  <a:srgbClr val="7CC6B7"/>
                </a:solidFill>
                <a:effectLst/>
                <a:uLnTx/>
                <a:uFillTx/>
                <a:latin typeface="Arial"/>
                <a:cs typeface="Arial"/>
                <a:sym typeface="Arial"/>
              </a:endParaRPr>
            </a:p>
          </p:txBody>
        </p:sp>
      </p:grpSp>
      <p:pic>
        <p:nvPicPr>
          <p:cNvPr id="11" name="Picture 10">
            <a:extLst>
              <a:ext uri="{FF2B5EF4-FFF2-40B4-BE49-F238E27FC236}">
                <a16:creationId xmlns:a16="http://schemas.microsoft.com/office/drawing/2014/main" id="{B8F1039F-CB72-3665-A36A-5AE568C4107E}"/>
              </a:ext>
            </a:extLst>
          </p:cNvPr>
          <p:cNvPicPr>
            <a:picLocks noChangeAspect="1"/>
          </p:cNvPicPr>
          <p:nvPr/>
        </p:nvPicPr>
        <p:blipFill>
          <a:blip r:embed="rId4"/>
          <a:stretch>
            <a:fillRect/>
          </a:stretch>
        </p:blipFill>
        <p:spPr>
          <a:xfrm>
            <a:off x="10344839" y="99152"/>
            <a:ext cx="1730565" cy="953046"/>
          </a:xfrm>
          <a:prstGeom prst="rect">
            <a:avLst/>
          </a:prstGeom>
        </p:spPr>
      </p:pic>
    </p:spTree>
    <p:extLst>
      <p:ext uri="{BB962C8B-B14F-4D97-AF65-F5344CB8AC3E}">
        <p14:creationId xmlns:p14="http://schemas.microsoft.com/office/powerpoint/2010/main" val="30975007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AA62251-E121-527E-72C6-77D3A130B6A9}"/>
              </a:ext>
            </a:extLst>
          </p:cNvPr>
          <p:cNvSpPr>
            <a:spLocks noGrp="1"/>
          </p:cNvSpPr>
          <p:nvPr>
            <p:ph type="body" idx="1"/>
          </p:nvPr>
        </p:nvSpPr>
        <p:spPr>
          <a:xfrm>
            <a:off x="580446" y="1301416"/>
            <a:ext cx="11107972" cy="5075529"/>
          </a:xfrm>
        </p:spPr>
        <p:txBody>
          <a:bodyPr/>
          <a:lstStyle/>
          <a:p>
            <a:r>
              <a:rPr lang="en-US"/>
              <a:t>PEG-ADA2 is a modified version of the human ADA2 enzyme.</a:t>
            </a:r>
          </a:p>
          <a:p>
            <a:pPr marL="803275" indent="-401638"/>
            <a:r>
              <a:rPr lang="en-US"/>
              <a:t>Multiple genetic variants that increases enzymatic activity and circulation half-life which translates to less frequent administration and lower doses.</a:t>
            </a:r>
          </a:p>
          <a:p>
            <a:pPr marL="803275" indent="-401638"/>
            <a:r>
              <a:rPr lang="en-US"/>
              <a:t>Pegylation increases stability and circulation half-life.</a:t>
            </a:r>
          </a:p>
          <a:p>
            <a:pPr marL="803275" indent="-401638"/>
            <a:r>
              <a:rPr lang="en-US"/>
              <a:t>Like other pegylated enzyme replacement therapeutics, our Target Product Profile envisions biweekly or monthly patient administered subcutaneous injections.</a:t>
            </a:r>
          </a:p>
          <a:p>
            <a:pPr marL="803275" indent="-401638"/>
            <a:r>
              <a:rPr lang="en-US"/>
              <a:t>The Foundation has royalty-free ownership of PEG-ADA2 including 31 patents on compositions and use.</a:t>
            </a:r>
          </a:p>
        </p:txBody>
      </p:sp>
      <p:sp>
        <p:nvSpPr>
          <p:cNvPr id="3" name="Title 2">
            <a:extLst>
              <a:ext uri="{FF2B5EF4-FFF2-40B4-BE49-F238E27FC236}">
                <a16:creationId xmlns:a16="http://schemas.microsoft.com/office/drawing/2014/main" id="{FFFB9E4E-EC96-42E5-0189-E7F42B45B186}"/>
              </a:ext>
            </a:extLst>
          </p:cNvPr>
          <p:cNvSpPr>
            <a:spLocks noGrp="1"/>
          </p:cNvSpPr>
          <p:nvPr>
            <p:ph type="title"/>
          </p:nvPr>
        </p:nvSpPr>
        <p:spPr/>
        <p:txBody>
          <a:bodyPr/>
          <a:lstStyle/>
          <a:p>
            <a:r>
              <a:rPr lang="en-US"/>
              <a:t>What is PEG-ADA2?</a:t>
            </a:r>
          </a:p>
        </p:txBody>
      </p:sp>
      <p:pic>
        <p:nvPicPr>
          <p:cNvPr id="5" name="Picture 4">
            <a:extLst>
              <a:ext uri="{FF2B5EF4-FFF2-40B4-BE49-F238E27FC236}">
                <a16:creationId xmlns:a16="http://schemas.microsoft.com/office/drawing/2014/main" id="{11B55C98-0D64-AEBE-4838-B70D33DEBBF4}"/>
              </a:ext>
            </a:extLst>
          </p:cNvPr>
          <p:cNvPicPr>
            <a:picLocks noChangeAspect="1"/>
          </p:cNvPicPr>
          <p:nvPr/>
        </p:nvPicPr>
        <p:blipFill>
          <a:blip r:embed="rId3"/>
          <a:stretch>
            <a:fillRect/>
          </a:stretch>
        </p:blipFill>
        <p:spPr>
          <a:xfrm>
            <a:off x="10344839" y="99152"/>
            <a:ext cx="1730565" cy="953046"/>
          </a:xfrm>
          <a:prstGeom prst="rect">
            <a:avLst/>
          </a:prstGeom>
        </p:spPr>
      </p:pic>
    </p:spTree>
    <p:extLst>
      <p:ext uri="{BB962C8B-B14F-4D97-AF65-F5344CB8AC3E}">
        <p14:creationId xmlns:p14="http://schemas.microsoft.com/office/powerpoint/2010/main" val="34932844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280F66F-CCEE-0529-419A-781F42AB6197}"/>
              </a:ext>
            </a:extLst>
          </p:cNvPr>
          <p:cNvSpPr>
            <a:spLocks noGrp="1"/>
          </p:cNvSpPr>
          <p:nvPr>
            <p:ph type="title"/>
          </p:nvPr>
        </p:nvSpPr>
        <p:spPr>
          <a:xfrm>
            <a:off x="105578" y="0"/>
            <a:ext cx="9842653" cy="1143000"/>
          </a:xfrm>
        </p:spPr>
        <p:txBody>
          <a:bodyPr/>
          <a:lstStyle/>
          <a:p>
            <a:pPr algn="ctr"/>
            <a:r>
              <a:rPr lang="en-US" sz="1400" b="1" spc="200">
                <a:solidFill>
                  <a:schemeClr val="accent1"/>
                </a:solidFill>
                <a:latin typeface="Verdana" panose="020B0604030504040204" pitchFamily="34" charset="0"/>
              </a:rPr>
              <a:t>PEG-ADA2 </a:t>
            </a:r>
            <a:r>
              <a:rPr lang="en-US" sz="1400" spc="200">
                <a:solidFill>
                  <a:schemeClr val="accent1"/>
                </a:solidFill>
                <a:latin typeface="Verdana" panose="020B0604030504040204" pitchFamily="34" charset="0"/>
              </a:rPr>
              <a:t>THERAPEUTIC HYPOTHESIS</a:t>
            </a:r>
            <a:endParaRPr lang="en-US" sz="1400" b="1" spc="200">
              <a:solidFill>
                <a:schemeClr val="accent1"/>
              </a:solidFill>
              <a:latin typeface="Verdana" panose="020B0604030504040204" pitchFamily="34" charset="0"/>
            </a:endParaRPr>
          </a:p>
          <a:p>
            <a:pPr algn="ctr"/>
            <a:r>
              <a:rPr lang="en-US" sz="2600" b="1">
                <a:solidFill>
                  <a:schemeClr val="bg1"/>
                </a:solidFill>
                <a:latin typeface="Verdana" panose="020B0604030504040204" pitchFamily="34" charset="0"/>
              </a:rPr>
              <a:t>ADA2 Replacement Rescues Every Hallmark Symptom of DADA2 Across All Clinical Phenotypes</a:t>
            </a:r>
          </a:p>
        </p:txBody>
      </p:sp>
      <p:sp>
        <p:nvSpPr>
          <p:cNvPr id="5" name="Shape 2">
            <a:extLst>
              <a:ext uri="{FF2B5EF4-FFF2-40B4-BE49-F238E27FC236}">
                <a16:creationId xmlns:a16="http://schemas.microsoft.com/office/drawing/2014/main" id="{E6360438-5929-5ADE-9538-C149C31801AA}"/>
              </a:ext>
            </a:extLst>
          </p:cNvPr>
          <p:cNvSpPr/>
          <p:nvPr/>
        </p:nvSpPr>
        <p:spPr>
          <a:xfrm>
            <a:off x="502920" y="1407594"/>
            <a:ext cx="5428336" cy="5047488"/>
          </a:xfrm>
          <a:prstGeom prst="roundRect">
            <a:avLst>
              <a:gd name="adj" fmla="val 996"/>
            </a:avLst>
          </a:prstGeom>
          <a:solidFill>
            <a:srgbClr val="FAF1F0"/>
          </a:solidFill>
          <a:ln w="12700">
            <a:solidFill>
              <a:srgbClr val="EBD6D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Text 3">
            <a:extLst>
              <a:ext uri="{FF2B5EF4-FFF2-40B4-BE49-F238E27FC236}">
                <a16:creationId xmlns:a16="http://schemas.microsoft.com/office/drawing/2014/main" id="{723B55D1-BE3B-6CDC-0DE9-24CA13E15DF6}"/>
              </a:ext>
            </a:extLst>
          </p:cNvPr>
          <p:cNvSpPr/>
          <p:nvPr/>
        </p:nvSpPr>
        <p:spPr>
          <a:xfrm>
            <a:off x="985527" y="1569692"/>
            <a:ext cx="4916272"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1" i="0" u="none" strike="noStrike" kern="0" cap="none" spc="220" normalizeH="0" baseline="0" noProof="0">
                <a:ln>
                  <a:noFill/>
                </a:ln>
                <a:solidFill>
                  <a:srgbClr val="9E2B25"/>
                </a:solidFill>
                <a:effectLst/>
                <a:uLnTx/>
                <a:uFillTx/>
                <a:latin typeface="Calibri" pitchFamily="34" charset="0"/>
                <a:ea typeface="Calibri" pitchFamily="34" charset="-122"/>
                <a:cs typeface="Calibri" pitchFamily="34" charset="-120"/>
                <a:sym typeface="Arial"/>
              </a:rPr>
              <a:t>THE DISEASE STATE</a:t>
            </a:r>
            <a:endParaRPr kumimoji="0" lang="en-US" sz="950" b="0" i="0" u="none" strike="noStrike" kern="0" cap="none" spc="0" normalizeH="0" baseline="0" noProof="0">
              <a:ln>
                <a:noFill/>
              </a:ln>
              <a:solidFill>
                <a:srgbClr val="000000"/>
              </a:solidFill>
              <a:effectLst/>
              <a:uLnTx/>
              <a:uFillTx/>
              <a:latin typeface="Arial"/>
              <a:cs typeface="Arial"/>
              <a:sym typeface="Arial"/>
            </a:endParaRPr>
          </a:p>
        </p:txBody>
      </p:sp>
      <p:sp>
        <p:nvSpPr>
          <p:cNvPr id="7" name="Text 4">
            <a:extLst>
              <a:ext uri="{FF2B5EF4-FFF2-40B4-BE49-F238E27FC236}">
                <a16:creationId xmlns:a16="http://schemas.microsoft.com/office/drawing/2014/main" id="{5D3C756E-C0FD-5F43-F4B8-575DF80A58AF}"/>
              </a:ext>
            </a:extLst>
          </p:cNvPr>
          <p:cNvSpPr/>
          <p:nvPr/>
        </p:nvSpPr>
        <p:spPr>
          <a:xfrm>
            <a:off x="758952" y="1770860"/>
            <a:ext cx="4916272" cy="31089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0" cap="none" spc="0" normalizeH="0" baseline="0" noProof="0">
                <a:ln>
                  <a:noFill/>
                </a:ln>
                <a:solidFill>
                  <a:srgbClr val="552338"/>
                </a:solidFill>
                <a:effectLst/>
                <a:uLnTx/>
                <a:uFillTx/>
                <a:latin typeface="Cambria" pitchFamily="34" charset="0"/>
                <a:ea typeface="Cambria" pitchFamily="34" charset="-122"/>
                <a:cs typeface="Cambria" pitchFamily="34" charset="-120"/>
                <a:sym typeface="Arial"/>
              </a:rPr>
              <a:t>Mutant ADA2 disrupts normal signaling</a:t>
            </a:r>
            <a:endParaRPr kumimoji="0" lang="en-US" sz="1700" b="0" i="0" u="none" strike="noStrike" kern="0" cap="none" spc="0" normalizeH="0" baseline="0" noProof="0">
              <a:ln>
                <a:noFill/>
              </a:ln>
              <a:solidFill>
                <a:srgbClr val="000000"/>
              </a:solidFill>
              <a:effectLst/>
              <a:uLnTx/>
              <a:uFillTx/>
              <a:latin typeface="Arial"/>
              <a:cs typeface="Arial"/>
              <a:sym typeface="Arial"/>
            </a:endParaRPr>
          </a:p>
        </p:txBody>
      </p:sp>
      <p:sp>
        <p:nvSpPr>
          <p:cNvPr id="8" name="Shape 5">
            <a:extLst>
              <a:ext uri="{FF2B5EF4-FFF2-40B4-BE49-F238E27FC236}">
                <a16:creationId xmlns:a16="http://schemas.microsoft.com/office/drawing/2014/main" id="{2EBB9E3A-E7B5-45DF-466E-218ADE862959}"/>
              </a:ext>
            </a:extLst>
          </p:cNvPr>
          <p:cNvSpPr/>
          <p:nvPr/>
        </p:nvSpPr>
        <p:spPr>
          <a:xfrm>
            <a:off x="758952" y="2173196"/>
            <a:ext cx="4916272" cy="768096"/>
          </a:xfrm>
          <a:prstGeom prst="roundRect">
            <a:avLst>
              <a:gd name="adj" fmla="val 8333"/>
            </a:avLst>
          </a:prstGeom>
          <a:solidFill>
            <a:srgbClr val="9E2B25"/>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9" name="Shape 6">
            <a:extLst>
              <a:ext uri="{FF2B5EF4-FFF2-40B4-BE49-F238E27FC236}">
                <a16:creationId xmlns:a16="http://schemas.microsoft.com/office/drawing/2014/main" id="{50CEBD67-DC22-1C4C-5B4F-9A87842FD499}"/>
              </a:ext>
            </a:extLst>
          </p:cNvPr>
          <p:cNvSpPr/>
          <p:nvPr/>
        </p:nvSpPr>
        <p:spPr>
          <a:xfrm>
            <a:off x="905256" y="2374364"/>
            <a:ext cx="365760" cy="365760"/>
          </a:xfrm>
          <a:prstGeom prst="ellipse">
            <a:avLst/>
          </a:prstGeom>
          <a:solidFill>
            <a:srgbClr val="B8453E"/>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10" name="Image 0" descr="preencoded.png">
            <a:extLst>
              <a:ext uri="{FF2B5EF4-FFF2-40B4-BE49-F238E27FC236}">
                <a16:creationId xmlns:a16="http://schemas.microsoft.com/office/drawing/2014/main" id="{04F15398-7900-6CED-84F1-CD662B725714}"/>
              </a:ext>
            </a:extLst>
          </p:cNvPr>
          <p:cNvPicPr>
            <a:picLocks noChangeAspect="1"/>
          </p:cNvPicPr>
          <p:nvPr/>
        </p:nvPicPr>
        <p:blipFill>
          <a:blip r:embed="rId3"/>
          <a:stretch>
            <a:fillRect/>
          </a:stretch>
        </p:blipFill>
        <p:spPr>
          <a:xfrm>
            <a:off x="996696" y="2465804"/>
            <a:ext cx="182880" cy="182880"/>
          </a:xfrm>
          <a:prstGeom prst="rect">
            <a:avLst/>
          </a:prstGeom>
        </p:spPr>
      </p:pic>
      <p:sp>
        <p:nvSpPr>
          <p:cNvPr id="11" name="Text 7">
            <a:extLst>
              <a:ext uri="{FF2B5EF4-FFF2-40B4-BE49-F238E27FC236}">
                <a16:creationId xmlns:a16="http://schemas.microsoft.com/office/drawing/2014/main" id="{003EC60C-EB57-49D4-83E7-4AE2C7B3966A}"/>
              </a:ext>
            </a:extLst>
          </p:cNvPr>
          <p:cNvSpPr/>
          <p:nvPr/>
        </p:nvSpPr>
        <p:spPr>
          <a:xfrm>
            <a:off x="1380744" y="2237204"/>
            <a:ext cx="169164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0" cap="none" spc="0" normalizeH="0" baseline="0" noProof="0">
                <a:ln>
                  <a:noFill/>
                </a:ln>
                <a:solidFill>
                  <a:srgbClr val="FFFFFF"/>
                </a:solidFill>
                <a:effectLst/>
                <a:uLnTx/>
                <a:uFillTx/>
                <a:latin typeface="Calibri" pitchFamily="34" charset="0"/>
                <a:ea typeface="Calibri" pitchFamily="34" charset="-122"/>
                <a:cs typeface="Calibri" pitchFamily="34" charset="-120"/>
                <a:sym typeface="Arial"/>
              </a:rPr>
              <a:t>Mutant ADA2</a:t>
            </a:r>
            <a:endParaRPr kumimoji="0" lang="en-US" sz="1350" b="0" i="0" u="none" strike="noStrike" kern="0" cap="none" spc="0" normalizeH="0" baseline="0" noProof="0">
              <a:ln>
                <a:noFill/>
              </a:ln>
              <a:solidFill>
                <a:srgbClr val="000000"/>
              </a:solidFill>
              <a:effectLst/>
              <a:uLnTx/>
              <a:uFillTx/>
              <a:latin typeface="Arial"/>
              <a:cs typeface="Arial"/>
              <a:sym typeface="Arial"/>
            </a:endParaRPr>
          </a:p>
        </p:txBody>
      </p:sp>
      <p:sp>
        <p:nvSpPr>
          <p:cNvPr id="12" name="Text 8">
            <a:extLst>
              <a:ext uri="{FF2B5EF4-FFF2-40B4-BE49-F238E27FC236}">
                <a16:creationId xmlns:a16="http://schemas.microsoft.com/office/drawing/2014/main" id="{DEC332D6-AFEC-2437-1276-AA1DF053911C}"/>
              </a:ext>
            </a:extLst>
          </p:cNvPr>
          <p:cNvSpPr/>
          <p:nvPr/>
        </p:nvSpPr>
        <p:spPr>
          <a:xfrm>
            <a:off x="1380744" y="2493236"/>
            <a:ext cx="4148176" cy="402336"/>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0" i="0" u="none" strike="noStrike" kern="0" cap="none" spc="0" normalizeH="0" baseline="0" noProof="0">
                <a:ln>
                  <a:noFill/>
                </a:ln>
                <a:solidFill>
                  <a:srgbClr val="F5D9D7"/>
                </a:solidFill>
                <a:effectLst/>
                <a:uLnTx/>
                <a:uFillTx/>
                <a:latin typeface="Calibri" pitchFamily="34" charset="0"/>
                <a:ea typeface="Calibri" pitchFamily="34" charset="-122"/>
                <a:cs typeface="Calibri" pitchFamily="34" charset="-120"/>
                <a:sym typeface="Arial"/>
              </a:rPr>
              <a:t>Biallelic loss-of-function variants leave patients without functional ADA2 enzyme activity</a:t>
            </a:r>
            <a:endParaRPr kumimoji="0" lang="en-US" sz="950" b="0" i="0" u="none" strike="noStrike" kern="0" cap="none" spc="0" normalizeH="0" baseline="0" noProof="0">
              <a:ln>
                <a:noFill/>
              </a:ln>
              <a:solidFill>
                <a:srgbClr val="000000"/>
              </a:solidFill>
              <a:effectLst/>
              <a:uLnTx/>
              <a:uFillTx/>
              <a:latin typeface="Arial"/>
              <a:cs typeface="Arial"/>
              <a:sym typeface="Arial"/>
            </a:endParaRPr>
          </a:p>
        </p:txBody>
      </p:sp>
      <p:sp>
        <p:nvSpPr>
          <p:cNvPr id="13" name="Shape 9">
            <a:extLst>
              <a:ext uri="{FF2B5EF4-FFF2-40B4-BE49-F238E27FC236}">
                <a16:creationId xmlns:a16="http://schemas.microsoft.com/office/drawing/2014/main" id="{693B7AEA-E04C-4259-CA07-4578C8A7B3D7}"/>
              </a:ext>
            </a:extLst>
          </p:cNvPr>
          <p:cNvSpPr/>
          <p:nvPr/>
        </p:nvSpPr>
        <p:spPr>
          <a:xfrm>
            <a:off x="1629735" y="2987012"/>
            <a:ext cx="137160" cy="201168"/>
          </a:xfrm>
          <a:prstGeom prst="downArrow">
            <a:avLst/>
          </a:prstGeom>
          <a:solidFill>
            <a:srgbClr val="D9A8A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14" name="Shape 10">
            <a:extLst>
              <a:ext uri="{FF2B5EF4-FFF2-40B4-BE49-F238E27FC236}">
                <a16:creationId xmlns:a16="http://schemas.microsoft.com/office/drawing/2014/main" id="{9C360AB2-4561-880E-5D3D-9A9B2713E963}"/>
              </a:ext>
            </a:extLst>
          </p:cNvPr>
          <p:cNvSpPr/>
          <p:nvPr/>
        </p:nvSpPr>
        <p:spPr>
          <a:xfrm>
            <a:off x="3148508" y="2987012"/>
            <a:ext cx="137160" cy="201168"/>
          </a:xfrm>
          <a:prstGeom prst="downArrow">
            <a:avLst/>
          </a:prstGeom>
          <a:solidFill>
            <a:srgbClr val="D9A8A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15" name="Shape 11">
            <a:extLst>
              <a:ext uri="{FF2B5EF4-FFF2-40B4-BE49-F238E27FC236}">
                <a16:creationId xmlns:a16="http://schemas.microsoft.com/office/drawing/2014/main" id="{32A57785-56D0-47A7-AEE0-B3807582A48F}"/>
              </a:ext>
            </a:extLst>
          </p:cNvPr>
          <p:cNvSpPr/>
          <p:nvPr/>
        </p:nvSpPr>
        <p:spPr>
          <a:xfrm>
            <a:off x="4667280" y="2987012"/>
            <a:ext cx="137160" cy="201168"/>
          </a:xfrm>
          <a:prstGeom prst="downArrow">
            <a:avLst/>
          </a:prstGeom>
          <a:solidFill>
            <a:srgbClr val="D9A8A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16" name="Shape 12">
            <a:extLst>
              <a:ext uri="{FF2B5EF4-FFF2-40B4-BE49-F238E27FC236}">
                <a16:creationId xmlns:a16="http://schemas.microsoft.com/office/drawing/2014/main" id="{603D7D66-066F-4C11-8B15-5F2F70F4760A}"/>
              </a:ext>
            </a:extLst>
          </p:cNvPr>
          <p:cNvSpPr/>
          <p:nvPr/>
        </p:nvSpPr>
        <p:spPr>
          <a:xfrm>
            <a:off x="685800" y="3288764"/>
            <a:ext cx="5062576" cy="914400"/>
          </a:xfrm>
          <a:prstGeom prst="roundRect">
            <a:avLst>
              <a:gd name="adj" fmla="val 6000"/>
            </a:avLst>
          </a:prstGeom>
          <a:solidFill>
            <a:srgbClr val="FFFFFF"/>
          </a:solidFill>
          <a:ln w="9525">
            <a:solidFill>
              <a:srgbClr val="EBD6D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17" name="Shape 13">
            <a:extLst>
              <a:ext uri="{FF2B5EF4-FFF2-40B4-BE49-F238E27FC236}">
                <a16:creationId xmlns:a16="http://schemas.microsoft.com/office/drawing/2014/main" id="{E1FBA417-DEB3-F939-6C21-C7A4868090F1}"/>
              </a:ext>
            </a:extLst>
          </p:cNvPr>
          <p:cNvSpPr/>
          <p:nvPr/>
        </p:nvSpPr>
        <p:spPr>
          <a:xfrm>
            <a:off x="868680" y="3435068"/>
            <a:ext cx="420624" cy="420624"/>
          </a:xfrm>
          <a:prstGeom prst="ellipse">
            <a:avLst/>
          </a:prstGeom>
          <a:solidFill>
            <a:srgbClr val="9E2B25"/>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18" name="Image 1" descr="preencoded.png">
            <a:extLst>
              <a:ext uri="{FF2B5EF4-FFF2-40B4-BE49-F238E27FC236}">
                <a16:creationId xmlns:a16="http://schemas.microsoft.com/office/drawing/2014/main" id="{67224250-3DA9-02E3-4EBC-B6594C528539}"/>
              </a:ext>
            </a:extLst>
          </p:cNvPr>
          <p:cNvPicPr>
            <a:picLocks noChangeAspect="1"/>
          </p:cNvPicPr>
          <p:nvPr/>
        </p:nvPicPr>
        <p:blipFill>
          <a:blip r:embed="rId4"/>
          <a:stretch>
            <a:fillRect/>
          </a:stretch>
        </p:blipFill>
        <p:spPr>
          <a:xfrm>
            <a:off x="973836" y="3540224"/>
            <a:ext cx="210312" cy="210312"/>
          </a:xfrm>
          <a:prstGeom prst="rect">
            <a:avLst/>
          </a:prstGeom>
        </p:spPr>
      </p:pic>
      <p:sp>
        <p:nvSpPr>
          <p:cNvPr id="19" name="Text 14">
            <a:extLst>
              <a:ext uri="{FF2B5EF4-FFF2-40B4-BE49-F238E27FC236}">
                <a16:creationId xmlns:a16="http://schemas.microsoft.com/office/drawing/2014/main" id="{8881C895-88B0-74A6-83D5-19C491D0D0A3}"/>
              </a:ext>
            </a:extLst>
          </p:cNvPr>
          <p:cNvSpPr/>
          <p:nvPr/>
        </p:nvSpPr>
        <p:spPr>
          <a:xfrm>
            <a:off x="1417320" y="3407636"/>
            <a:ext cx="2986888"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Inflammatory &amp; vasculitic pathways</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sp>
        <p:nvSpPr>
          <p:cNvPr id="20" name="Text 15">
            <a:extLst>
              <a:ext uri="{FF2B5EF4-FFF2-40B4-BE49-F238E27FC236}">
                <a16:creationId xmlns:a16="http://schemas.microsoft.com/office/drawing/2014/main" id="{1E8B2588-4C19-971B-12CF-4AB255C56CEA}"/>
              </a:ext>
            </a:extLst>
          </p:cNvPr>
          <p:cNvSpPr/>
          <p:nvPr/>
        </p:nvSpPr>
        <p:spPr>
          <a:xfrm>
            <a:off x="4495648" y="3416780"/>
            <a:ext cx="1051560" cy="219456"/>
          </a:xfrm>
          <a:prstGeom prst="roundRect">
            <a:avLst>
              <a:gd name="adj" fmla="val 20833"/>
            </a:avLst>
          </a:prstGeom>
          <a:solidFill>
            <a:srgbClr val="9E2B25"/>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DYSREGULATED</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21" name="Text 16">
            <a:extLst>
              <a:ext uri="{FF2B5EF4-FFF2-40B4-BE49-F238E27FC236}">
                <a16:creationId xmlns:a16="http://schemas.microsoft.com/office/drawing/2014/main" id="{E8837F6F-7803-24A6-E61E-A46B448E1636}"/>
              </a:ext>
            </a:extLst>
          </p:cNvPr>
          <p:cNvSpPr/>
          <p:nvPr/>
        </p:nvSpPr>
        <p:spPr>
          <a:xfrm>
            <a:off x="1417320" y="3654524"/>
            <a:ext cx="4129888" cy="475488"/>
          </a:xfrm>
          <a:prstGeom prst="rect">
            <a:avLst/>
          </a:prstGeom>
          <a:noFill/>
          <a:ln/>
        </p:spPr>
        <p:txBody>
          <a:bodyPr wrap="square" lIns="0" tIns="0" rIns="0" bIns="0" rtlCol="0" anchor="t"/>
          <a:lstStyle/>
          <a:p>
            <a:pPr marL="0" marR="0" lvl="0" indent="0" algn="l" defTabSz="914400" rtl="0" eaLnBrk="1" fontAlgn="auto" latinLnBrk="0" hangingPunct="1">
              <a:lnSpc>
                <a:spcPct val="102000"/>
              </a:lnSpc>
              <a:spcBef>
                <a:spcPts val="0"/>
              </a:spcBef>
              <a:spcAft>
                <a:spcPts val="0"/>
              </a:spcAft>
              <a:buClrTx/>
              <a:buSzTx/>
              <a:buFontTx/>
              <a:buNone/>
              <a:tabLst/>
              <a:defRPr/>
            </a:pPr>
            <a:r>
              <a:rPr kumimoji="0" lang="en-US" sz="10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Unchecked inflammatory signaling drives systemic inflammation, vessel wall injury and vasculitis — including stroke.</a:t>
            </a:r>
            <a:endParaRPr kumimoji="0" lang="en-US" sz="1050" b="0" i="0" u="none" strike="noStrike" kern="0" cap="none" spc="0" normalizeH="0" baseline="0" noProof="0">
              <a:ln>
                <a:noFill/>
              </a:ln>
              <a:solidFill>
                <a:srgbClr val="000000"/>
              </a:solidFill>
              <a:effectLst/>
              <a:uLnTx/>
              <a:uFillTx/>
              <a:latin typeface="Arial"/>
              <a:cs typeface="Arial"/>
              <a:sym typeface="Arial"/>
            </a:endParaRPr>
          </a:p>
        </p:txBody>
      </p:sp>
      <p:sp>
        <p:nvSpPr>
          <p:cNvPr id="22" name="Shape 17">
            <a:extLst>
              <a:ext uri="{FF2B5EF4-FFF2-40B4-BE49-F238E27FC236}">
                <a16:creationId xmlns:a16="http://schemas.microsoft.com/office/drawing/2014/main" id="{B4778D36-AB01-1EF9-7F40-8447EFA3A410}"/>
              </a:ext>
            </a:extLst>
          </p:cNvPr>
          <p:cNvSpPr/>
          <p:nvPr/>
        </p:nvSpPr>
        <p:spPr>
          <a:xfrm>
            <a:off x="685800" y="4312892"/>
            <a:ext cx="5062576" cy="914400"/>
          </a:xfrm>
          <a:prstGeom prst="roundRect">
            <a:avLst>
              <a:gd name="adj" fmla="val 6000"/>
            </a:avLst>
          </a:prstGeom>
          <a:solidFill>
            <a:srgbClr val="FFFFFF"/>
          </a:solidFill>
          <a:ln w="9525">
            <a:solidFill>
              <a:srgbClr val="EBD6D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Shape 18">
            <a:extLst>
              <a:ext uri="{FF2B5EF4-FFF2-40B4-BE49-F238E27FC236}">
                <a16:creationId xmlns:a16="http://schemas.microsoft.com/office/drawing/2014/main" id="{038ED0FF-E9E5-F57B-7D7C-516E63780EC2}"/>
              </a:ext>
            </a:extLst>
          </p:cNvPr>
          <p:cNvSpPr/>
          <p:nvPr/>
        </p:nvSpPr>
        <p:spPr>
          <a:xfrm>
            <a:off x="868680" y="4459196"/>
            <a:ext cx="420624" cy="420624"/>
          </a:xfrm>
          <a:prstGeom prst="ellipse">
            <a:avLst/>
          </a:prstGeom>
          <a:solidFill>
            <a:srgbClr val="9E2B25"/>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24" name="Image 2" descr="preencoded.png">
            <a:extLst>
              <a:ext uri="{FF2B5EF4-FFF2-40B4-BE49-F238E27FC236}">
                <a16:creationId xmlns:a16="http://schemas.microsoft.com/office/drawing/2014/main" id="{888F37D1-EF52-EBB8-09D4-FE9FA9187E3F}"/>
              </a:ext>
            </a:extLst>
          </p:cNvPr>
          <p:cNvPicPr>
            <a:picLocks noChangeAspect="1"/>
          </p:cNvPicPr>
          <p:nvPr/>
        </p:nvPicPr>
        <p:blipFill>
          <a:blip r:embed="rId5"/>
          <a:stretch>
            <a:fillRect/>
          </a:stretch>
        </p:blipFill>
        <p:spPr>
          <a:xfrm>
            <a:off x="973836" y="4564352"/>
            <a:ext cx="210312" cy="210312"/>
          </a:xfrm>
          <a:prstGeom prst="rect">
            <a:avLst/>
          </a:prstGeom>
        </p:spPr>
      </p:pic>
      <p:sp>
        <p:nvSpPr>
          <p:cNvPr id="25" name="Text 19">
            <a:extLst>
              <a:ext uri="{FF2B5EF4-FFF2-40B4-BE49-F238E27FC236}">
                <a16:creationId xmlns:a16="http://schemas.microsoft.com/office/drawing/2014/main" id="{EBB2C9DC-42E0-6F88-4882-C1D37F2851FF}"/>
              </a:ext>
            </a:extLst>
          </p:cNvPr>
          <p:cNvSpPr/>
          <p:nvPr/>
        </p:nvSpPr>
        <p:spPr>
          <a:xfrm>
            <a:off x="1417320" y="4431764"/>
            <a:ext cx="3215488"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Bone marrow development &amp; function</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sp>
        <p:nvSpPr>
          <p:cNvPr id="26" name="Text 20">
            <a:extLst>
              <a:ext uri="{FF2B5EF4-FFF2-40B4-BE49-F238E27FC236}">
                <a16:creationId xmlns:a16="http://schemas.microsoft.com/office/drawing/2014/main" id="{F06B92C1-4B53-F32D-9D3A-0F3BECE796E6}"/>
              </a:ext>
            </a:extLst>
          </p:cNvPr>
          <p:cNvSpPr/>
          <p:nvPr/>
        </p:nvSpPr>
        <p:spPr>
          <a:xfrm>
            <a:off x="4724248" y="4440908"/>
            <a:ext cx="822960" cy="219456"/>
          </a:xfrm>
          <a:prstGeom prst="roundRect">
            <a:avLst>
              <a:gd name="adj" fmla="val 20833"/>
            </a:avLst>
          </a:prstGeom>
          <a:solidFill>
            <a:srgbClr val="9E2B25"/>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IMPAIRED</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27" name="Text 21">
            <a:extLst>
              <a:ext uri="{FF2B5EF4-FFF2-40B4-BE49-F238E27FC236}">
                <a16:creationId xmlns:a16="http://schemas.microsoft.com/office/drawing/2014/main" id="{B58821C6-87E6-F412-D364-652CD4B118DF}"/>
              </a:ext>
            </a:extLst>
          </p:cNvPr>
          <p:cNvSpPr/>
          <p:nvPr/>
        </p:nvSpPr>
        <p:spPr>
          <a:xfrm>
            <a:off x="1417320" y="4678652"/>
            <a:ext cx="4129888" cy="475488"/>
          </a:xfrm>
          <a:prstGeom prst="rect">
            <a:avLst/>
          </a:prstGeom>
          <a:noFill/>
          <a:ln/>
        </p:spPr>
        <p:txBody>
          <a:bodyPr wrap="square" lIns="0" tIns="0" rIns="0" bIns="0" rtlCol="0" anchor="t"/>
          <a:lstStyle/>
          <a:p>
            <a:pPr marL="0" marR="0" lvl="0" indent="0" algn="l" defTabSz="914400" rtl="0" eaLnBrk="1" fontAlgn="auto" latinLnBrk="0" hangingPunct="1">
              <a:lnSpc>
                <a:spcPct val="102000"/>
              </a:lnSpc>
              <a:spcBef>
                <a:spcPts val="0"/>
              </a:spcBef>
              <a:spcAft>
                <a:spcPts val="0"/>
              </a:spcAft>
              <a:buClrTx/>
              <a:buSzTx/>
              <a:buFontTx/>
              <a:buNone/>
              <a:tabLst/>
              <a:defRPr/>
            </a:pPr>
            <a:r>
              <a:rPr kumimoji="0" lang="en-US" sz="10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Hematopoiesis is disrupted, producing cytopenias, red cell aplasia and progressive marrow failure.</a:t>
            </a:r>
            <a:endParaRPr kumimoji="0" lang="en-US" sz="1050" b="0" i="0" u="none" strike="noStrike" kern="0" cap="none" spc="0" normalizeH="0" baseline="0" noProof="0">
              <a:ln>
                <a:noFill/>
              </a:ln>
              <a:solidFill>
                <a:srgbClr val="000000"/>
              </a:solidFill>
              <a:effectLst/>
              <a:uLnTx/>
              <a:uFillTx/>
              <a:latin typeface="Arial"/>
              <a:cs typeface="Arial"/>
              <a:sym typeface="Arial"/>
            </a:endParaRPr>
          </a:p>
        </p:txBody>
      </p:sp>
      <p:sp>
        <p:nvSpPr>
          <p:cNvPr id="28" name="Shape 22">
            <a:extLst>
              <a:ext uri="{FF2B5EF4-FFF2-40B4-BE49-F238E27FC236}">
                <a16:creationId xmlns:a16="http://schemas.microsoft.com/office/drawing/2014/main" id="{05D81D87-3017-447D-DB26-528971E1B70F}"/>
              </a:ext>
            </a:extLst>
          </p:cNvPr>
          <p:cNvSpPr/>
          <p:nvPr/>
        </p:nvSpPr>
        <p:spPr>
          <a:xfrm>
            <a:off x="685800" y="5337020"/>
            <a:ext cx="5062576" cy="914400"/>
          </a:xfrm>
          <a:prstGeom prst="roundRect">
            <a:avLst>
              <a:gd name="adj" fmla="val 6000"/>
            </a:avLst>
          </a:prstGeom>
          <a:solidFill>
            <a:srgbClr val="FFFFFF"/>
          </a:solidFill>
          <a:ln w="9525">
            <a:solidFill>
              <a:srgbClr val="EBD6D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Shape 23">
            <a:extLst>
              <a:ext uri="{FF2B5EF4-FFF2-40B4-BE49-F238E27FC236}">
                <a16:creationId xmlns:a16="http://schemas.microsoft.com/office/drawing/2014/main" id="{89A83182-CE25-D8B3-1EBA-923DA9FF2456}"/>
              </a:ext>
            </a:extLst>
          </p:cNvPr>
          <p:cNvSpPr/>
          <p:nvPr/>
        </p:nvSpPr>
        <p:spPr>
          <a:xfrm>
            <a:off x="868680" y="5483324"/>
            <a:ext cx="420624" cy="420624"/>
          </a:xfrm>
          <a:prstGeom prst="ellipse">
            <a:avLst/>
          </a:prstGeom>
          <a:solidFill>
            <a:srgbClr val="9E2B25"/>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30" name="Image 3" descr="preencoded.png">
            <a:extLst>
              <a:ext uri="{FF2B5EF4-FFF2-40B4-BE49-F238E27FC236}">
                <a16:creationId xmlns:a16="http://schemas.microsoft.com/office/drawing/2014/main" id="{4CFA947B-A564-1946-281B-8C886E5C98D2}"/>
              </a:ext>
            </a:extLst>
          </p:cNvPr>
          <p:cNvPicPr>
            <a:picLocks noChangeAspect="1"/>
          </p:cNvPicPr>
          <p:nvPr/>
        </p:nvPicPr>
        <p:blipFill>
          <a:blip r:embed="rId6"/>
          <a:stretch>
            <a:fillRect/>
          </a:stretch>
        </p:blipFill>
        <p:spPr>
          <a:xfrm>
            <a:off x="973836" y="5588480"/>
            <a:ext cx="210312" cy="210312"/>
          </a:xfrm>
          <a:prstGeom prst="rect">
            <a:avLst/>
          </a:prstGeom>
        </p:spPr>
      </p:pic>
      <p:sp>
        <p:nvSpPr>
          <p:cNvPr id="31" name="Text 24">
            <a:extLst>
              <a:ext uri="{FF2B5EF4-FFF2-40B4-BE49-F238E27FC236}">
                <a16:creationId xmlns:a16="http://schemas.microsoft.com/office/drawing/2014/main" id="{A77E09D4-6B59-A4A4-FF8E-F84C0CC23349}"/>
              </a:ext>
            </a:extLst>
          </p:cNvPr>
          <p:cNvSpPr/>
          <p:nvPr/>
        </p:nvSpPr>
        <p:spPr>
          <a:xfrm>
            <a:off x="1417320" y="5455892"/>
            <a:ext cx="3261208"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B cell maturation &amp; function</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sp>
        <p:nvSpPr>
          <p:cNvPr id="32" name="Text 25">
            <a:extLst>
              <a:ext uri="{FF2B5EF4-FFF2-40B4-BE49-F238E27FC236}">
                <a16:creationId xmlns:a16="http://schemas.microsoft.com/office/drawing/2014/main" id="{FCA00CE1-A86A-610B-0E73-91A229ACC05A}"/>
              </a:ext>
            </a:extLst>
          </p:cNvPr>
          <p:cNvSpPr/>
          <p:nvPr/>
        </p:nvSpPr>
        <p:spPr>
          <a:xfrm>
            <a:off x="4769968" y="5465036"/>
            <a:ext cx="777240" cy="219456"/>
          </a:xfrm>
          <a:prstGeom prst="roundRect">
            <a:avLst>
              <a:gd name="adj" fmla="val 20833"/>
            </a:avLst>
          </a:prstGeom>
          <a:solidFill>
            <a:srgbClr val="9E2B25"/>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BLOCKED</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33" name="Text 26">
            <a:extLst>
              <a:ext uri="{FF2B5EF4-FFF2-40B4-BE49-F238E27FC236}">
                <a16:creationId xmlns:a16="http://schemas.microsoft.com/office/drawing/2014/main" id="{24F06CE8-FD5D-0C8C-1B5A-F6501D0E28C7}"/>
              </a:ext>
            </a:extLst>
          </p:cNvPr>
          <p:cNvSpPr/>
          <p:nvPr/>
        </p:nvSpPr>
        <p:spPr>
          <a:xfrm>
            <a:off x="1417320" y="5702780"/>
            <a:ext cx="4129888" cy="475488"/>
          </a:xfrm>
          <a:prstGeom prst="rect">
            <a:avLst/>
          </a:prstGeom>
          <a:noFill/>
          <a:ln/>
        </p:spPr>
        <p:txBody>
          <a:bodyPr wrap="square" lIns="0" tIns="0" rIns="0" bIns="0" rtlCol="0" anchor="t"/>
          <a:lstStyle/>
          <a:p>
            <a:pPr marL="0" marR="0" lvl="0" indent="0" algn="l" defTabSz="914400" rtl="0" eaLnBrk="1" fontAlgn="auto" latinLnBrk="0" hangingPunct="1">
              <a:lnSpc>
                <a:spcPct val="102000"/>
              </a:lnSpc>
              <a:spcBef>
                <a:spcPts val="0"/>
              </a:spcBef>
              <a:spcAft>
                <a:spcPts val="0"/>
              </a:spcAft>
              <a:buClrTx/>
              <a:buSzTx/>
              <a:buFontTx/>
              <a:buNone/>
              <a:tabLst/>
              <a:defRPr/>
            </a:pPr>
            <a:r>
              <a:rPr kumimoji="0" lang="en-US" sz="10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B cells fail to mature, leaving few memory B cells, low antibody levels and recurrent infection.</a:t>
            </a:r>
            <a:endParaRPr kumimoji="0" lang="en-US" sz="1050" b="0" i="0" u="none" strike="noStrike" kern="0" cap="none" spc="0" normalizeH="0" baseline="0" noProof="0">
              <a:ln>
                <a:noFill/>
              </a:ln>
              <a:solidFill>
                <a:srgbClr val="000000"/>
              </a:solidFill>
              <a:effectLst/>
              <a:uLnTx/>
              <a:uFillTx/>
              <a:latin typeface="Arial"/>
              <a:cs typeface="Arial"/>
              <a:sym typeface="Arial"/>
            </a:endParaRPr>
          </a:p>
        </p:txBody>
      </p:sp>
      <p:sp>
        <p:nvSpPr>
          <p:cNvPr id="34" name="Shape 27">
            <a:extLst>
              <a:ext uri="{FF2B5EF4-FFF2-40B4-BE49-F238E27FC236}">
                <a16:creationId xmlns:a16="http://schemas.microsoft.com/office/drawing/2014/main" id="{F6D936FF-0E86-BE47-E821-1DBAF73FF3B7}"/>
              </a:ext>
            </a:extLst>
          </p:cNvPr>
          <p:cNvSpPr/>
          <p:nvPr/>
        </p:nvSpPr>
        <p:spPr>
          <a:xfrm>
            <a:off x="6260440" y="1386812"/>
            <a:ext cx="5428336" cy="5047488"/>
          </a:xfrm>
          <a:prstGeom prst="roundRect">
            <a:avLst>
              <a:gd name="adj" fmla="val 996"/>
            </a:avLst>
          </a:prstGeom>
          <a:solidFill>
            <a:srgbClr val="EFF6F4"/>
          </a:solidFill>
          <a:ln w="12700">
            <a:solidFill>
              <a:srgbClr val="CFE4D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35" name="Text 28">
            <a:extLst>
              <a:ext uri="{FF2B5EF4-FFF2-40B4-BE49-F238E27FC236}">
                <a16:creationId xmlns:a16="http://schemas.microsoft.com/office/drawing/2014/main" id="{4BAC6BB8-B79B-DC00-1ACE-FC1402937D85}"/>
              </a:ext>
            </a:extLst>
          </p:cNvPr>
          <p:cNvSpPr/>
          <p:nvPr/>
        </p:nvSpPr>
        <p:spPr>
          <a:xfrm>
            <a:off x="6815877" y="1504956"/>
            <a:ext cx="4916272"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1" i="0" u="none" strike="noStrike" kern="0" cap="none" spc="220" normalizeH="0" baseline="0" noProof="0">
                <a:ln>
                  <a:noFill/>
                </a:ln>
                <a:solidFill>
                  <a:srgbClr val="0F5E56"/>
                </a:solidFill>
                <a:effectLst/>
                <a:uLnTx/>
                <a:uFillTx/>
                <a:latin typeface="Calibri" pitchFamily="34" charset="0"/>
                <a:ea typeface="Calibri" pitchFamily="34" charset="-122"/>
                <a:cs typeface="Calibri" pitchFamily="34" charset="-120"/>
                <a:sym typeface="Arial"/>
              </a:rPr>
              <a:t>THE HYPOTHESIS</a:t>
            </a:r>
            <a:endParaRPr kumimoji="0" lang="en-US" sz="950" b="0" i="0" u="none" strike="noStrike" kern="0" cap="none" spc="0" normalizeH="0" baseline="0" noProof="0">
              <a:ln>
                <a:noFill/>
              </a:ln>
              <a:solidFill>
                <a:srgbClr val="000000"/>
              </a:solidFill>
              <a:effectLst/>
              <a:uLnTx/>
              <a:uFillTx/>
              <a:latin typeface="Arial"/>
              <a:cs typeface="Arial"/>
              <a:sym typeface="Arial"/>
            </a:endParaRPr>
          </a:p>
        </p:txBody>
      </p:sp>
      <p:sp>
        <p:nvSpPr>
          <p:cNvPr id="36" name="Text 29">
            <a:extLst>
              <a:ext uri="{FF2B5EF4-FFF2-40B4-BE49-F238E27FC236}">
                <a16:creationId xmlns:a16="http://schemas.microsoft.com/office/drawing/2014/main" id="{570ABD40-A832-5A7C-ED6F-1B4F296B8776}"/>
              </a:ext>
            </a:extLst>
          </p:cNvPr>
          <p:cNvSpPr/>
          <p:nvPr/>
        </p:nvSpPr>
        <p:spPr>
          <a:xfrm>
            <a:off x="6516472" y="1770860"/>
            <a:ext cx="4916272" cy="31089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0" cap="none" spc="0" normalizeH="0" baseline="0" noProof="0">
                <a:ln>
                  <a:noFill/>
                </a:ln>
                <a:solidFill>
                  <a:srgbClr val="0F5E56"/>
                </a:solidFill>
                <a:effectLst/>
                <a:uLnTx/>
                <a:uFillTx/>
                <a:latin typeface="Cambria" pitchFamily="34" charset="0"/>
                <a:ea typeface="Cambria" pitchFamily="34" charset="-122"/>
                <a:cs typeface="Cambria" pitchFamily="34" charset="-120"/>
                <a:sym typeface="Arial"/>
              </a:rPr>
              <a:t>PEG-ADA2 ERT normalizes the same pathways</a:t>
            </a:r>
            <a:endParaRPr kumimoji="0" lang="en-US" sz="1700" b="0" i="0" u="none" strike="noStrike" kern="0" cap="none" spc="0" normalizeH="0" baseline="0" noProof="0">
              <a:ln>
                <a:noFill/>
              </a:ln>
              <a:solidFill>
                <a:srgbClr val="000000"/>
              </a:solidFill>
              <a:effectLst/>
              <a:uLnTx/>
              <a:uFillTx/>
              <a:latin typeface="Arial"/>
              <a:cs typeface="Arial"/>
              <a:sym typeface="Arial"/>
            </a:endParaRPr>
          </a:p>
        </p:txBody>
      </p:sp>
      <p:sp>
        <p:nvSpPr>
          <p:cNvPr id="37" name="Shape 30">
            <a:extLst>
              <a:ext uri="{FF2B5EF4-FFF2-40B4-BE49-F238E27FC236}">
                <a16:creationId xmlns:a16="http://schemas.microsoft.com/office/drawing/2014/main" id="{A49720A6-9E71-1CB8-DFDE-7BA1718D951D}"/>
              </a:ext>
            </a:extLst>
          </p:cNvPr>
          <p:cNvSpPr/>
          <p:nvPr/>
        </p:nvSpPr>
        <p:spPr>
          <a:xfrm>
            <a:off x="6516472" y="2173196"/>
            <a:ext cx="4916272" cy="768096"/>
          </a:xfrm>
          <a:prstGeom prst="roundRect">
            <a:avLst>
              <a:gd name="adj" fmla="val 8333"/>
            </a:avLst>
          </a:prstGeom>
          <a:solidFill>
            <a:srgbClr val="0F5E56"/>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38" name="Shape 31">
            <a:extLst>
              <a:ext uri="{FF2B5EF4-FFF2-40B4-BE49-F238E27FC236}">
                <a16:creationId xmlns:a16="http://schemas.microsoft.com/office/drawing/2014/main" id="{C99063B4-05DC-0BD8-A497-FA0F20AB3A9C}"/>
              </a:ext>
            </a:extLst>
          </p:cNvPr>
          <p:cNvSpPr/>
          <p:nvPr/>
        </p:nvSpPr>
        <p:spPr>
          <a:xfrm>
            <a:off x="6662776" y="2374364"/>
            <a:ext cx="365760" cy="365760"/>
          </a:xfrm>
          <a:prstGeom prst="ellipse">
            <a:avLst/>
          </a:prstGeom>
          <a:solidFill>
            <a:srgbClr val="1B7F72"/>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39" name="Image 4" descr="preencoded.png">
            <a:extLst>
              <a:ext uri="{FF2B5EF4-FFF2-40B4-BE49-F238E27FC236}">
                <a16:creationId xmlns:a16="http://schemas.microsoft.com/office/drawing/2014/main" id="{B424F13D-A0FF-E717-E09C-B22DD6CAC220}"/>
              </a:ext>
            </a:extLst>
          </p:cNvPr>
          <p:cNvPicPr>
            <a:picLocks noChangeAspect="1"/>
          </p:cNvPicPr>
          <p:nvPr/>
        </p:nvPicPr>
        <p:blipFill>
          <a:blip r:embed="rId7"/>
          <a:stretch>
            <a:fillRect/>
          </a:stretch>
        </p:blipFill>
        <p:spPr>
          <a:xfrm>
            <a:off x="6754216" y="2465804"/>
            <a:ext cx="182880" cy="182880"/>
          </a:xfrm>
          <a:prstGeom prst="rect">
            <a:avLst/>
          </a:prstGeom>
        </p:spPr>
      </p:pic>
      <p:sp>
        <p:nvSpPr>
          <p:cNvPr id="40" name="Text 32">
            <a:extLst>
              <a:ext uri="{FF2B5EF4-FFF2-40B4-BE49-F238E27FC236}">
                <a16:creationId xmlns:a16="http://schemas.microsoft.com/office/drawing/2014/main" id="{0E40C373-104B-0575-F774-FB3D588DC2B1}"/>
              </a:ext>
            </a:extLst>
          </p:cNvPr>
          <p:cNvSpPr/>
          <p:nvPr/>
        </p:nvSpPr>
        <p:spPr>
          <a:xfrm>
            <a:off x="7138264" y="2237204"/>
            <a:ext cx="169164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0" cap="none" spc="0" normalizeH="0" baseline="0" noProof="0">
                <a:ln>
                  <a:noFill/>
                </a:ln>
                <a:solidFill>
                  <a:srgbClr val="FFFFFF"/>
                </a:solidFill>
                <a:effectLst/>
                <a:uLnTx/>
                <a:uFillTx/>
                <a:latin typeface="Calibri" pitchFamily="34" charset="0"/>
                <a:ea typeface="Calibri" pitchFamily="34" charset="-122"/>
                <a:cs typeface="Calibri" pitchFamily="34" charset="-120"/>
                <a:sym typeface="Arial"/>
              </a:rPr>
              <a:t>PEG-ADA2</a:t>
            </a:r>
            <a:endParaRPr kumimoji="0" lang="en-US" sz="1350" b="0" i="0" u="none" strike="noStrike" kern="0" cap="none" spc="0" normalizeH="0" baseline="0" noProof="0">
              <a:ln>
                <a:noFill/>
              </a:ln>
              <a:solidFill>
                <a:srgbClr val="000000"/>
              </a:solidFill>
              <a:effectLst/>
              <a:uLnTx/>
              <a:uFillTx/>
              <a:latin typeface="Arial"/>
              <a:cs typeface="Arial"/>
              <a:sym typeface="Arial"/>
            </a:endParaRPr>
          </a:p>
        </p:txBody>
      </p:sp>
      <p:sp>
        <p:nvSpPr>
          <p:cNvPr id="41" name="Text 33">
            <a:extLst>
              <a:ext uri="{FF2B5EF4-FFF2-40B4-BE49-F238E27FC236}">
                <a16:creationId xmlns:a16="http://schemas.microsoft.com/office/drawing/2014/main" id="{F01333FB-061D-58D9-7189-C4DCAA8FD8FE}"/>
              </a:ext>
            </a:extLst>
          </p:cNvPr>
          <p:cNvSpPr/>
          <p:nvPr/>
        </p:nvSpPr>
        <p:spPr>
          <a:xfrm>
            <a:off x="7138264" y="2493236"/>
            <a:ext cx="4148176" cy="402336"/>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0" i="0" u="none" strike="noStrike" kern="0" cap="none" spc="0" normalizeH="0" baseline="0" noProof="0">
                <a:ln>
                  <a:noFill/>
                </a:ln>
                <a:solidFill>
                  <a:srgbClr val="8FD9C9"/>
                </a:solidFill>
                <a:effectLst/>
                <a:uLnTx/>
                <a:uFillTx/>
                <a:latin typeface="Calibri" pitchFamily="34" charset="0"/>
                <a:ea typeface="Calibri" pitchFamily="34" charset="-122"/>
                <a:cs typeface="Calibri" pitchFamily="34" charset="-120"/>
                <a:sym typeface="Arial"/>
              </a:rPr>
              <a:t>Pegylated recombinant ADA2 restores circulating enzyme activity correcting the fundamental defect</a:t>
            </a:r>
            <a:endParaRPr kumimoji="0" lang="en-US" sz="950" b="0" i="0" u="none" strike="noStrike" kern="0" cap="none" spc="0" normalizeH="0" baseline="0" noProof="0">
              <a:ln>
                <a:noFill/>
              </a:ln>
              <a:solidFill>
                <a:srgbClr val="000000"/>
              </a:solidFill>
              <a:effectLst/>
              <a:uLnTx/>
              <a:uFillTx/>
              <a:latin typeface="Arial"/>
              <a:cs typeface="Arial"/>
              <a:sym typeface="Arial"/>
            </a:endParaRPr>
          </a:p>
        </p:txBody>
      </p:sp>
      <p:sp>
        <p:nvSpPr>
          <p:cNvPr id="42" name="Shape 34">
            <a:extLst>
              <a:ext uri="{FF2B5EF4-FFF2-40B4-BE49-F238E27FC236}">
                <a16:creationId xmlns:a16="http://schemas.microsoft.com/office/drawing/2014/main" id="{AC2C1DE5-43A9-99D1-540D-653418225061}"/>
              </a:ext>
            </a:extLst>
          </p:cNvPr>
          <p:cNvSpPr/>
          <p:nvPr/>
        </p:nvSpPr>
        <p:spPr>
          <a:xfrm>
            <a:off x="7387255" y="2987012"/>
            <a:ext cx="137160" cy="201168"/>
          </a:xfrm>
          <a:prstGeom prst="downArrow">
            <a:avLst/>
          </a:prstGeom>
          <a:solidFill>
            <a:srgbClr val="9CC7B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43" name="Shape 35">
            <a:extLst>
              <a:ext uri="{FF2B5EF4-FFF2-40B4-BE49-F238E27FC236}">
                <a16:creationId xmlns:a16="http://schemas.microsoft.com/office/drawing/2014/main" id="{065F5F7C-B335-F84F-4563-541220F29754}"/>
              </a:ext>
            </a:extLst>
          </p:cNvPr>
          <p:cNvSpPr/>
          <p:nvPr/>
        </p:nvSpPr>
        <p:spPr>
          <a:xfrm>
            <a:off x="8906027" y="2987012"/>
            <a:ext cx="137160" cy="201168"/>
          </a:xfrm>
          <a:prstGeom prst="downArrow">
            <a:avLst/>
          </a:prstGeom>
          <a:solidFill>
            <a:srgbClr val="9CC7B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44" name="Shape 36">
            <a:extLst>
              <a:ext uri="{FF2B5EF4-FFF2-40B4-BE49-F238E27FC236}">
                <a16:creationId xmlns:a16="http://schemas.microsoft.com/office/drawing/2014/main" id="{6853FDF7-B19C-87C1-ED8A-E5987E1D1CD6}"/>
              </a:ext>
            </a:extLst>
          </p:cNvPr>
          <p:cNvSpPr/>
          <p:nvPr/>
        </p:nvSpPr>
        <p:spPr>
          <a:xfrm>
            <a:off x="10424800" y="2987012"/>
            <a:ext cx="137160" cy="201168"/>
          </a:xfrm>
          <a:prstGeom prst="downArrow">
            <a:avLst/>
          </a:prstGeom>
          <a:solidFill>
            <a:srgbClr val="9CC7B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45" name="Shape 37">
            <a:extLst>
              <a:ext uri="{FF2B5EF4-FFF2-40B4-BE49-F238E27FC236}">
                <a16:creationId xmlns:a16="http://schemas.microsoft.com/office/drawing/2014/main" id="{2ADE3CB1-17DE-3170-E950-7BAB63CDE722}"/>
              </a:ext>
            </a:extLst>
          </p:cNvPr>
          <p:cNvSpPr/>
          <p:nvPr/>
        </p:nvSpPr>
        <p:spPr>
          <a:xfrm>
            <a:off x="6443320" y="3288764"/>
            <a:ext cx="5062576" cy="914400"/>
          </a:xfrm>
          <a:prstGeom prst="roundRect">
            <a:avLst>
              <a:gd name="adj" fmla="val 6000"/>
            </a:avLst>
          </a:prstGeom>
          <a:solidFill>
            <a:srgbClr val="FFFFFF"/>
          </a:solidFill>
          <a:ln w="9525">
            <a:solidFill>
              <a:srgbClr val="CFE4D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46" name="Shape 38">
            <a:extLst>
              <a:ext uri="{FF2B5EF4-FFF2-40B4-BE49-F238E27FC236}">
                <a16:creationId xmlns:a16="http://schemas.microsoft.com/office/drawing/2014/main" id="{2E5546E9-AF86-1801-C70B-32457D5718B3}"/>
              </a:ext>
            </a:extLst>
          </p:cNvPr>
          <p:cNvSpPr/>
          <p:nvPr/>
        </p:nvSpPr>
        <p:spPr>
          <a:xfrm>
            <a:off x="6626200" y="3435068"/>
            <a:ext cx="420624" cy="420624"/>
          </a:xfrm>
          <a:prstGeom prst="ellipse">
            <a:avLst/>
          </a:prstGeom>
          <a:solidFill>
            <a:srgbClr val="0F5E56"/>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47" name="Image 5" descr="preencoded.png">
            <a:extLst>
              <a:ext uri="{FF2B5EF4-FFF2-40B4-BE49-F238E27FC236}">
                <a16:creationId xmlns:a16="http://schemas.microsoft.com/office/drawing/2014/main" id="{34EA2D18-CD13-1273-3238-86D24DE6F93D}"/>
              </a:ext>
            </a:extLst>
          </p:cNvPr>
          <p:cNvPicPr>
            <a:picLocks noChangeAspect="1"/>
          </p:cNvPicPr>
          <p:nvPr/>
        </p:nvPicPr>
        <p:blipFill>
          <a:blip r:embed="rId4"/>
          <a:stretch>
            <a:fillRect/>
          </a:stretch>
        </p:blipFill>
        <p:spPr>
          <a:xfrm>
            <a:off x="6731356" y="3540224"/>
            <a:ext cx="210312" cy="210312"/>
          </a:xfrm>
          <a:prstGeom prst="rect">
            <a:avLst/>
          </a:prstGeom>
        </p:spPr>
      </p:pic>
      <p:sp>
        <p:nvSpPr>
          <p:cNvPr id="48" name="Text 39">
            <a:extLst>
              <a:ext uri="{FF2B5EF4-FFF2-40B4-BE49-F238E27FC236}">
                <a16:creationId xmlns:a16="http://schemas.microsoft.com/office/drawing/2014/main" id="{5ED26A41-1908-8199-251A-9BC9D3514C6B}"/>
              </a:ext>
            </a:extLst>
          </p:cNvPr>
          <p:cNvSpPr/>
          <p:nvPr/>
        </p:nvSpPr>
        <p:spPr>
          <a:xfrm>
            <a:off x="7174840" y="3407636"/>
            <a:ext cx="3032608"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Inflammatory &amp; vasculitic pathways</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sp>
        <p:nvSpPr>
          <p:cNvPr id="49" name="Text 40">
            <a:extLst>
              <a:ext uri="{FF2B5EF4-FFF2-40B4-BE49-F238E27FC236}">
                <a16:creationId xmlns:a16="http://schemas.microsoft.com/office/drawing/2014/main" id="{C4DAF173-EA6E-22EB-7EBD-ECA0AF481534}"/>
              </a:ext>
            </a:extLst>
          </p:cNvPr>
          <p:cNvSpPr/>
          <p:nvPr/>
        </p:nvSpPr>
        <p:spPr>
          <a:xfrm>
            <a:off x="10298887" y="3416780"/>
            <a:ext cx="1005840" cy="219456"/>
          </a:xfrm>
          <a:prstGeom prst="roundRect">
            <a:avLst>
              <a:gd name="adj" fmla="val 20833"/>
            </a:avLst>
          </a:prstGeom>
          <a:solidFill>
            <a:srgbClr val="0F5E56"/>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NORMALIZED</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50" name="Text 41">
            <a:extLst>
              <a:ext uri="{FF2B5EF4-FFF2-40B4-BE49-F238E27FC236}">
                <a16:creationId xmlns:a16="http://schemas.microsoft.com/office/drawing/2014/main" id="{A8BB6987-F062-0A35-B4C6-6730350EF3A4}"/>
              </a:ext>
            </a:extLst>
          </p:cNvPr>
          <p:cNvSpPr/>
          <p:nvPr/>
        </p:nvSpPr>
        <p:spPr>
          <a:xfrm>
            <a:off x="7174840" y="3654524"/>
            <a:ext cx="4129888" cy="475488"/>
          </a:xfrm>
          <a:prstGeom prst="rect">
            <a:avLst/>
          </a:prstGeom>
          <a:noFill/>
          <a:ln/>
        </p:spPr>
        <p:txBody>
          <a:bodyPr wrap="square" lIns="0" tIns="0" rIns="0" bIns="0" rtlCol="0" anchor="t"/>
          <a:lstStyle/>
          <a:p>
            <a:pPr marL="0" marR="0" lvl="0" indent="0" algn="l" defTabSz="914400" rtl="0" eaLnBrk="1" fontAlgn="auto" latinLnBrk="0" hangingPunct="1">
              <a:lnSpc>
                <a:spcPct val="102000"/>
              </a:lnSpc>
              <a:spcBef>
                <a:spcPts val="0"/>
              </a:spcBef>
              <a:spcAft>
                <a:spcPts val="0"/>
              </a:spcAft>
              <a:buClrTx/>
              <a:buSzTx/>
              <a:buFontTx/>
              <a:buNone/>
              <a:tabLst/>
              <a:defRPr/>
            </a:pPr>
            <a:r>
              <a:rPr kumimoji="0" lang="en-US" sz="10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Restored regulation of inflammatory signaling calms systemic inflammation and protects the vessel wall.</a:t>
            </a:r>
            <a:endParaRPr kumimoji="0" lang="en-US" sz="1050" b="0" i="0" u="none" strike="noStrike" kern="0" cap="none" spc="0" normalizeH="0" baseline="0" noProof="0">
              <a:ln>
                <a:noFill/>
              </a:ln>
              <a:solidFill>
                <a:srgbClr val="000000"/>
              </a:solidFill>
              <a:effectLst/>
              <a:uLnTx/>
              <a:uFillTx/>
              <a:latin typeface="Arial"/>
              <a:cs typeface="Arial"/>
              <a:sym typeface="Arial"/>
            </a:endParaRPr>
          </a:p>
        </p:txBody>
      </p:sp>
      <p:sp>
        <p:nvSpPr>
          <p:cNvPr id="51" name="Shape 42">
            <a:extLst>
              <a:ext uri="{FF2B5EF4-FFF2-40B4-BE49-F238E27FC236}">
                <a16:creationId xmlns:a16="http://schemas.microsoft.com/office/drawing/2014/main" id="{1677D6E5-7A97-FC2D-F542-933604DBC16E}"/>
              </a:ext>
            </a:extLst>
          </p:cNvPr>
          <p:cNvSpPr/>
          <p:nvPr/>
        </p:nvSpPr>
        <p:spPr>
          <a:xfrm>
            <a:off x="6443320" y="4312892"/>
            <a:ext cx="5062576" cy="914400"/>
          </a:xfrm>
          <a:prstGeom prst="roundRect">
            <a:avLst>
              <a:gd name="adj" fmla="val 6000"/>
            </a:avLst>
          </a:prstGeom>
          <a:solidFill>
            <a:srgbClr val="FFFFFF"/>
          </a:solidFill>
          <a:ln w="9525">
            <a:solidFill>
              <a:srgbClr val="CFE4D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52" name="Shape 43">
            <a:extLst>
              <a:ext uri="{FF2B5EF4-FFF2-40B4-BE49-F238E27FC236}">
                <a16:creationId xmlns:a16="http://schemas.microsoft.com/office/drawing/2014/main" id="{9F05F7C2-A7D0-D3B7-0F8D-EDC2069E1B46}"/>
              </a:ext>
            </a:extLst>
          </p:cNvPr>
          <p:cNvSpPr/>
          <p:nvPr/>
        </p:nvSpPr>
        <p:spPr>
          <a:xfrm>
            <a:off x="6626200" y="4459196"/>
            <a:ext cx="420624" cy="420624"/>
          </a:xfrm>
          <a:prstGeom prst="ellipse">
            <a:avLst/>
          </a:prstGeom>
          <a:solidFill>
            <a:srgbClr val="0F5E56"/>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53" name="Image 6" descr="preencoded.png">
            <a:extLst>
              <a:ext uri="{FF2B5EF4-FFF2-40B4-BE49-F238E27FC236}">
                <a16:creationId xmlns:a16="http://schemas.microsoft.com/office/drawing/2014/main" id="{B8F80FDB-3519-082C-A1A1-8DD0B50EB9DC}"/>
              </a:ext>
            </a:extLst>
          </p:cNvPr>
          <p:cNvPicPr>
            <a:picLocks noChangeAspect="1"/>
          </p:cNvPicPr>
          <p:nvPr/>
        </p:nvPicPr>
        <p:blipFill>
          <a:blip r:embed="rId5"/>
          <a:stretch>
            <a:fillRect/>
          </a:stretch>
        </p:blipFill>
        <p:spPr>
          <a:xfrm>
            <a:off x="6731356" y="4564352"/>
            <a:ext cx="210312" cy="210312"/>
          </a:xfrm>
          <a:prstGeom prst="rect">
            <a:avLst/>
          </a:prstGeom>
        </p:spPr>
      </p:pic>
      <p:sp>
        <p:nvSpPr>
          <p:cNvPr id="54" name="Text 44">
            <a:extLst>
              <a:ext uri="{FF2B5EF4-FFF2-40B4-BE49-F238E27FC236}">
                <a16:creationId xmlns:a16="http://schemas.microsoft.com/office/drawing/2014/main" id="{E81D4DC8-D81F-75D6-3F2F-5785305D2FA4}"/>
              </a:ext>
            </a:extLst>
          </p:cNvPr>
          <p:cNvSpPr/>
          <p:nvPr/>
        </p:nvSpPr>
        <p:spPr>
          <a:xfrm>
            <a:off x="7174840" y="4431764"/>
            <a:ext cx="3169768"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Bone marrow function</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sp>
        <p:nvSpPr>
          <p:cNvPr id="55" name="Text 45">
            <a:extLst>
              <a:ext uri="{FF2B5EF4-FFF2-40B4-BE49-F238E27FC236}">
                <a16:creationId xmlns:a16="http://schemas.microsoft.com/office/drawing/2014/main" id="{F38F73C3-6D1F-E38E-B3AE-6CC8F88ADB12}"/>
              </a:ext>
            </a:extLst>
          </p:cNvPr>
          <p:cNvSpPr/>
          <p:nvPr/>
        </p:nvSpPr>
        <p:spPr>
          <a:xfrm>
            <a:off x="10436047" y="4440908"/>
            <a:ext cx="868680" cy="219456"/>
          </a:xfrm>
          <a:prstGeom prst="roundRect">
            <a:avLst>
              <a:gd name="adj" fmla="val 20833"/>
            </a:avLst>
          </a:prstGeom>
          <a:solidFill>
            <a:srgbClr val="0F5E56"/>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RESTORED</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56" name="Text 46">
            <a:extLst>
              <a:ext uri="{FF2B5EF4-FFF2-40B4-BE49-F238E27FC236}">
                <a16:creationId xmlns:a16="http://schemas.microsoft.com/office/drawing/2014/main" id="{2F183EE9-78AD-82FB-331E-D13DEEB1250B}"/>
              </a:ext>
            </a:extLst>
          </p:cNvPr>
          <p:cNvSpPr/>
          <p:nvPr/>
        </p:nvSpPr>
        <p:spPr>
          <a:xfrm>
            <a:off x="7174840" y="4678652"/>
            <a:ext cx="4129888" cy="475488"/>
          </a:xfrm>
          <a:prstGeom prst="rect">
            <a:avLst/>
          </a:prstGeom>
          <a:noFill/>
          <a:ln/>
        </p:spPr>
        <p:txBody>
          <a:bodyPr wrap="square" lIns="0" tIns="0" rIns="0" bIns="0" rtlCol="0" anchor="t"/>
          <a:lstStyle/>
          <a:p>
            <a:pPr marL="0" marR="0" lvl="0" indent="0" algn="l" defTabSz="914400" rtl="0" eaLnBrk="1" fontAlgn="auto" latinLnBrk="0" hangingPunct="1">
              <a:lnSpc>
                <a:spcPct val="102000"/>
              </a:lnSpc>
              <a:spcBef>
                <a:spcPts val="0"/>
              </a:spcBef>
              <a:spcAft>
                <a:spcPts val="0"/>
              </a:spcAft>
              <a:buClrTx/>
              <a:buSzTx/>
              <a:buFontTx/>
              <a:buNone/>
              <a:tabLst/>
              <a:defRPr/>
            </a:pPr>
            <a:r>
              <a:rPr kumimoji="0" lang="en-US" sz="10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Hematopoiesis recovers, with restored marrow output across the affected blood cell lineages.</a:t>
            </a:r>
            <a:endParaRPr kumimoji="0" lang="en-US" sz="1050" b="0" i="0" u="none" strike="noStrike" kern="0" cap="none" spc="0" normalizeH="0" baseline="0" noProof="0">
              <a:ln>
                <a:noFill/>
              </a:ln>
              <a:solidFill>
                <a:srgbClr val="000000"/>
              </a:solidFill>
              <a:effectLst/>
              <a:uLnTx/>
              <a:uFillTx/>
              <a:latin typeface="Arial"/>
              <a:cs typeface="Arial"/>
              <a:sym typeface="Arial"/>
            </a:endParaRPr>
          </a:p>
        </p:txBody>
      </p:sp>
      <p:sp>
        <p:nvSpPr>
          <p:cNvPr id="57" name="Shape 47">
            <a:extLst>
              <a:ext uri="{FF2B5EF4-FFF2-40B4-BE49-F238E27FC236}">
                <a16:creationId xmlns:a16="http://schemas.microsoft.com/office/drawing/2014/main" id="{453A1AB2-569B-44AC-9A1E-E16C457830F3}"/>
              </a:ext>
            </a:extLst>
          </p:cNvPr>
          <p:cNvSpPr/>
          <p:nvPr/>
        </p:nvSpPr>
        <p:spPr>
          <a:xfrm>
            <a:off x="6443320" y="5337020"/>
            <a:ext cx="5062576" cy="914400"/>
          </a:xfrm>
          <a:prstGeom prst="roundRect">
            <a:avLst>
              <a:gd name="adj" fmla="val 6000"/>
            </a:avLst>
          </a:prstGeom>
          <a:solidFill>
            <a:srgbClr val="FFFFFF"/>
          </a:solidFill>
          <a:ln w="9525">
            <a:solidFill>
              <a:srgbClr val="CFE4D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
        <p:nvSpPr>
          <p:cNvPr id="58" name="Shape 48">
            <a:extLst>
              <a:ext uri="{FF2B5EF4-FFF2-40B4-BE49-F238E27FC236}">
                <a16:creationId xmlns:a16="http://schemas.microsoft.com/office/drawing/2014/main" id="{B6220316-B053-9A21-FB39-42DCE920CF53}"/>
              </a:ext>
            </a:extLst>
          </p:cNvPr>
          <p:cNvSpPr/>
          <p:nvPr/>
        </p:nvSpPr>
        <p:spPr>
          <a:xfrm>
            <a:off x="6626200" y="5483324"/>
            <a:ext cx="420624" cy="420624"/>
          </a:xfrm>
          <a:prstGeom prst="ellipse">
            <a:avLst/>
          </a:prstGeom>
          <a:solidFill>
            <a:srgbClr val="0F5E56"/>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pic>
        <p:nvPicPr>
          <p:cNvPr id="59" name="Image 7" descr="preencoded.png">
            <a:extLst>
              <a:ext uri="{FF2B5EF4-FFF2-40B4-BE49-F238E27FC236}">
                <a16:creationId xmlns:a16="http://schemas.microsoft.com/office/drawing/2014/main" id="{5F2376FF-950C-8D4F-C646-B029DCB8EFFF}"/>
              </a:ext>
            </a:extLst>
          </p:cNvPr>
          <p:cNvPicPr>
            <a:picLocks noChangeAspect="1"/>
          </p:cNvPicPr>
          <p:nvPr/>
        </p:nvPicPr>
        <p:blipFill>
          <a:blip r:embed="rId6"/>
          <a:stretch>
            <a:fillRect/>
          </a:stretch>
        </p:blipFill>
        <p:spPr>
          <a:xfrm>
            <a:off x="6731356" y="5588480"/>
            <a:ext cx="210312" cy="210312"/>
          </a:xfrm>
          <a:prstGeom prst="rect">
            <a:avLst/>
          </a:prstGeom>
        </p:spPr>
      </p:pic>
      <p:sp>
        <p:nvSpPr>
          <p:cNvPr id="60" name="Text 49">
            <a:extLst>
              <a:ext uri="{FF2B5EF4-FFF2-40B4-BE49-F238E27FC236}">
                <a16:creationId xmlns:a16="http://schemas.microsoft.com/office/drawing/2014/main" id="{8CB18682-AABA-6568-3B40-D31BFA2FB6A2}"/>
              </a:ext>
            </a:extLst>
          </p:cNvPr>
          <p:cNvSpPr/>
          <p:nvPr/>
        </p:nvSpPr>
        <p:spPr>
          <a:xfrm>
            <a:off x="7174840" y="5455892"/>
            <a:ext cx="3169768"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0" normalizeH="0" baseline="0" noProof="0">
                <a:ln>
                  <a:noFill/>
                </a:ln>
                <a:solidFill>
                  <a:srgbClr val="2B2B2B"/>
                </a:solidFill>
                <a:effectLst/>
                <a:uLnTx/>
                <a:uFillTx/>
                <a:latin typeface="Calibri" pitchFamily="34" charset="0"/>
                <a:ea typeface="Calibri" pitchFamily="34" charset="-122"/>
                <a:cs typeface="Calibri" pitchFamily="34" charset="-120"/>
                <a:sym typeface="Arial"/>
              </a:rPr>
              <a:t>B cell maturation &amp; differentiation</a:t>
            </a:r>
            <a:endParaRPr kumimoji="0" lang="en-US" sz="1250" b="0" i="0" u="none" strike="noStrike" kern="0" cap="none" spc="0" normalizeH="0" baseline="0" noProof="0">
              <a:ln>
                <a:noFill/>
              </a:ln>
              <a:solidFill>
                <a:srgbClr val="000000"/>
              </a:solidFill>
              <a:effectLst/>
              <a:uLnTx/>
              <a:uFillTx/>
              <a:latin typeface="Arial"/>
              <a:cs typeface="Arial"/>
              <a:sym typeface="Arial"/>
            </a:endParaRPr>
          </a:p>
        </p:txBody>
      </p:sp>
      <p:sp>
        <p:nvSpPr>
          <p:cNvPr id="61" name="Text 50">
            <a:extLst>
              <a:ext uri="{FF2B5EF4-FFF2-40B4-BE49-F238E27FC236}">
                <a16:creationId xmlns:a16="http://schemas.microsoft.com/office/drawing/2014/main" id="{EE1BC2BC-7CE5-C209-F7D3-0456B25CB9AB}"/>
              </a:ext>
            </a:extLst>
          </p:cNvPr>
          <p:cNvSpPr/>
          <p:nvPr/>
        </p:nvSpPr>
        <p:spPr>
          <a:xfrm>
            <a:off x="10436047" y="5465036"/>
            <a:ext cx="868680" cy="219456"/>
          </a:xfrm>
          <a:prstGeom prst="roundRect">
            <a:avLst>
              <a:gd name="adj" fmla="val 20833"/>
            </a:avLst>
          </a:prstGeom>
          <a:solidFill>
            <a:srgbClr val="0F5E56"/>
          </a:solid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00" normalizeH="0" baseline="0" noProof="0">
                <a:ln>
                  <a:noFill/>
                </a:ln>
                <a:solidFill>
                  <a:srgbClr val="FFFFFF"/>
                </a:solidFill>
                <a:effectLst/>
                <a:uLnTx/>
                <a:uFillTx/>
                <a:latin typeface="Calibri" pitchFamily="34" charset="0"/>
                <a:ea typeface="Calibri" pitchFamily="34" charset="-122"/>
                <a:cs typeface="Calibri" pitchFamily="34" charset="-120"/>
                <a:sym typeface="Arial"/>
              </a:rPr>
              <a:t>RESTORED</a:t>
            </a:r>
            <a:endParaRPr kumimoji="0" lang="en-US" sz="800" b="0" i="0" u="none" strike="noStrike" kern="0" cap="none" spc="0" normalizeH="0" baseline="0" noProof="0">
              <a:ln>
                <a:noFill/>
              </a:ln>
              <a:solidFill>
                <a:srgbClr val="000000"/>
              </a:solidFill>
              <a:effectLst/>
              <a:uLnTx/>
              <a:uFillTx/>
              <a:latin typeface="Arial"/>
              <a:cs typeface="Arial"/>
              <a:sym typeface="Arial"/>
            </a:endParaRPr>
          </a:p>
        </p:txBody>
      </p:sp>
      <p:sp>
        <p:nvSpPr>
          <p:cNvPr id="62" name="Text 51">
            <a:extLst>
              <a:ext uri="{FF2B5EF4-FFF2-40B4-BE49-F238E27FC236}">
                <a16:creationId xmlns:a16="http://schemas.microsoft.com/office/drawing/2014/main" id="{4921044E-B80F-AD0F-7908-BD23C5EEC81D}"/>
              </a:ext>
            </a:extLst>
          </p:cNvPr>
          <p:cNvSpPr/>
          <p:nvPr/>
        </p:nvSpPr>
        <p:spPr>
          <a:xfrm>
            <a:off x="7174840" y="5702780"/>
            <a:ext cx="4129888" cy="475488"/>
          </a:xfrm>
          <a:prstGeom prst="rect">
            <a:avLst/>
          </a:prstGeom>
          <a:noFill/>
          <a:ln/>
        </p:spPr>
        <p:txBody>
          <a:bodyPr wrap="square" lIns="0" tIns="0" rIns="0" bIns="0" rtlCol="0" anchor="t"/>
          <a:lstStyle/>
          <a:p>
            <a:pPr marL="0" marR="0" lvl="0" indent="0" algn="l" defTabSz="914400" rtl="0" eaLnBrk="1" fontAlgn="auto" latinLnBrk="0" hangingPunct="1">
              <a:lnSpc>
                <a:spcPct val="102000"/>
              </a:lnSpc>
              <a:spcBef>
                <a:spcPts val="0"/>
              </a:spcBef>
              <a:spcAft>
                <a:spcPts val="0"/>
              </a:spcAft>
              <a:buClrTx/>
              <a:buSzTx/>
              <a:buFontTx/>
              <a:buNone/>
              <a:tabLst/>
              <a:defRPr/>
            </a:pPr>
            <a:r>
              <a:rPr kumimoji="0" lang="en-US" sz="1050" b="0" i="0"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B cells mature and differentiate normally, rebuilding memory B cell populations and antibody production.</a:t>
            </a:r>
            <a:endParaRPr kumimoji="0" lang="en-US" sz="1050" b="0" i="0" u="none" strike="noStrike" kern="0" cap="none" spc="0" normalizeH="0" baseline="0" noProof="0">
              <a:ln>
                <a:noFill/>
              </a:ln>
              <a:solidFill>
                <a:srgbClr val="000000"/>
              </a:solidFill>
              <a:effectLst/>
              <a:uLnTx/>
              <a:uFillTx/>
              <a:latin typeface="Arial"/>
              <a:cs typeface="Arial"/>
              <a:sym typeface="Arial"/>
            </a:endParaRPr>
          </a:p>
        </p:txBody>
      </p:sp>
      <p:sp>
        <p:nvSpPr>
          <p:cNvPr id="63" name="Text 52">
            <a:extLst>
              <a:ext uri="{FF2B5EF4-FFF2-40B4-BE49-F238E27FC236}">
                <a16:creationId xmlns:a16="http://schemas.microsoft.com/office/drawing/2014/main" id="{8E658DAA-9443-B216-C1FD-FB158573D848}"/>
              </a:ext>
            </a:extLst>
          </p:cNvPr>
          <p:cNvSpPr/>
          <p:nvPr/>
        </p:nvSpPr>
        <p:spPr>
          <a:xfrm>
            <a:off x="494828" y="6549289"/>
            <a:ext cx="11185855"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0" i="1" u="none" strike="noStrike" kern="0" cap="none" spc="0" normalizeH="0" baseline="0" noProof="0">
                <a:ln>
                  <a:noFill/>
                </a:ln>
                <a:solidFill>
                  <a:srgbClr val="5A5A5A"/>
                </a:solidFill>
                <a:effectLst/>
                <a:uLnTx/>
                <a:uFillTx/>
                <a:latin typeface="Calibri" pitchFamily="34" charset="0"/>
                <a:ea typeface="Calibri" pitchFamily="34" charset="-122"/>
                <a:cs typeface="Calibri" pitchFamily="34" charset="-120"/>
                <a:sym typeface="Arial"/>
              </a:rPr>
              <a:t>Proposed mechanism. By correcting the underlying enzyme deficiency rather than a single downstream pathway, ADA2 enzyme replacement therapy is hypothesized to address all three clinical phenotypes of DADA2.</a:t>
            </a:r>
            <a:endParaRPr kumimoji="0" lang="en-US" sz="950" b="0" i="0" u="none" strike="noStrike" kern="0" cap="none" spc="0" normalizeH="0" baseline="0" noProof="0">
              <a:ln>
                <a:noFill/>
              </a:ln>
              <a:solidFill>
                <a:srgbClr val="000000"/>
              </a:solidFill>
              <a:effectLst/>
              <a:uLnTx/>
              <a:uFillTx/>
              <a:latin typeface="Arial"/>
              <a:cs typeface="Arial"/>
              <a:sym typeface="Arial"/>
            </a:endParaRPr>
          </a:p>
        </p:txBody>
      </p:sp>
      <p:pic>
        <p:nvPicPr>
          <p:cNvPr id="64" name="Picture 63">
            <a:extLst>
              <a:ext uri="{FF2B5EF4-FFF2-40B4-BE49-F238E27FC236}">
                <a16:creationId xmlns:a16="http://schemas.microsoft.com/office/drawing/2014/main" id="{A3F8F3EF-AE0D-658B-4A5A-3EBA58D7A1E8}"/>
              </a:ext>
            </a:extLst>
          </p:cNvPr>
          <p:cNvPicPr>
            <a:picLocks noChangeAspect="1"/>
          </p:cNvPicPr>
          <p:nvPr/>
        </p:nvPicPr>
        <p:blipFill>
          <a:blip r:embed="rId8"/>
          <a:stretch>
            <a:fillRect/>
          </a:stretch>
        </p:blipFill>
        <p:spPr>
          <a:xfrm>
            <a:off x="563069" y="1456566"/>
            <a:ext cx="365760" cy="365760"/>
          </a:xfrm>
          <a:prstGeom prst="rect">
            <a:avLst/>
          </a:prstGeom>
        </p:spPr>
      </p:pic>
      <p:pic>
        <p:nvPicPr>
          <p:cNvPr id="66" name="Picture 65">
            <a:extLst>
              <a:ext uri="{FF2B5EF4-FFF2-40B4-BE49-F238E27FC236}">
                <a16:creationId xmlns:a16="http://schemas.microsoft.com/office/drawing/2014/main" id="{C206E1A4-9FE9-77BA-1453-51DC1AF5819B}"/>
              </a:ext>
            </a:extLst>
          </p:cNvPr>
          <p:cNvPicPr>
            <a:picLocks noChangeAspect="1"/>
          </p:cNvPicPr>
          <p:nvPr/>
        </p:nvPicPr>
        <p:blipFill>
          <a:blip r:embed="rId9"/>
          <a:stretch>
            <a:fillRect/>
          </a:stretch>
        </p:blipFill>
        <p:spPr>
          <a:xfrm>
            <a:off x="6356968" y="1424198"/>
            <a:ext cx="365760" cy="365760"/>
          </a:xfrm>
          <a:prstGeom prst="rect">
            <a:avLst/>
          </a:prstGeom>
        </p:spPr>
      </p:pic>
      <p:pic>
        <p:nvPicPr>
          <p:cNvPr id="2" name="Picture 1">
            <a:extLst>
              <a:ext uri="{FF2B5EF4-FFF2-40B4-BE49-F238E27FC236}">
                <a16:creationId xmlns:a16="http://schemas.microsoft.com/office/drawing/2014/main" id="{82980400-35E9-3E6B-8F1A-1AE26391E1DF}"/>
              </a:ext>
            </a:extLst>
          </p:cNvPr>
          <p:cNvPicPr>
            <a:picLocks noChangeAspect="1"/>
          </p:cNvPicPr>
          <p:nvPr/>
        </p:nvPicPr>
        <p:blipFill>
          <a:blip r:embed="rId10"/>
          <a:stretch>
            <a:fillRect/>
          </a:stretch>
        </p:blipFill>
        <p:spPr>
          <a:xfrm>
            <a:off x="10344839" y="99152"/>
            <a:ext cx="1730565" cy="953046"/>
          </a:xfrm>
          <a:prstGeom prst="rect">
            <a:avLst/>
          </a:prstGeom>
        </p:spPr>
      </p:pic>
    </p:spTree>
    <p:extLst>
      <p:ext uri="{BB962C8B-B14F-4D97-AF65-F5344CB8AC3E}">
        <p14:creationId xmlns:p14="http://schemas.microsoft.com/office/powerpoint/2010/main" val="3605164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C1F2F-0083-64F2-467A-A5E97275A9D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FB30BA8-F190-F92C-F66D-7C66544B2986}"/>
              </a:ext>
            </a:extLst>
          </p:cNvPr>
          <p:cNvSpPr>
            <a:spLocks noGrp="1"/>
          </p:cNvSpPr>
          <p:nvPr>
            <p:ph type="title"/>
          </p:nvPr>
        </p:nvSpPr>
        <p:spPr>
          <a:xfrm>
            <a:off x="0" y="0"/>
            <a:ext cx="10003316" cy="1143000"/>
          </a:xfrm>
        </p:spPr>
        <p:txBody>
          <a:bodyPr/>
          <a:lstStyle/>
          <a:p>
            <a:pPr algn="ctr"/>
            <a:r>
              <a:rPr lang="en-US" sz="1400" b="1" spc="200">
                <a:solidFill>
                  <a:schemeClr val="accent1"/>
                </a:solidFill>
                <a:latin typeface="Verdana" panose="020B0604030504040204" pitchFamily="34" charset="0"/>
              </a:rPr>
              <a:t>PEG-ADA2 SCIENTIFIC RATIONALE PHARMACOLOGY</a:t>
            </a:r>
          </a:p>
          <a:p>
            <a:pPr algn="ctr"/>
            <a:r>
              <a:rPr lang="en-US" sz="2600" b="1">
                <a:solidFill>
                  <a:schemeClr val="bg1"/>
                </a:solidFill>
                <a:latin typeface="Verdana" panose="020B0604030504040204" pitchFamily="34" charset="0"/>
              </a:rPr>
              <a:t>ADA2 Replacement Rescues Every Hallmark of DADA2 Across All Clinical Phenotypes</a:t>
            </a:r>
          </a:p>
        </p:txBody>
      </p:sp>
      <p:graphicFrame>
        <p:nvGraphicFramePr>
          <p:cNvPr id="4" name="Table 3">
            <a:extLst>
              <a:ext uri="{FF2B5EF4-FFF2-40B4-BE49-F238E27FC236}">
                <a16:creationId xmlns:a16="http://schemas.microsoft.com/office/drawing/2014/main" id="{98334B20-DC68-1B72-4CAB-F63F35F3A7C6}"/>
              </a:ext>
            </a:extLst>
          </p:cNvPr>
          <p:cNvGraphicFramePr>
            <a:graphicFrameLocks noGrp="1"/>
          </p:cNvGraphicFramePr>
          <p:nvPr/>
        </p:nvGraphicFramePr>
        <p:xfrm>
          <a:off x="191216" y="1299990"/>
          <a:ext cx="11653854" cy="4827488"/>
        </p:xfrm>
        <a:graphic>
          <a:graphicData uri="http://schemas.openxmlformats.org/drawingml/2006/table">
            <a:tbl>
              <a:tblPr firstRow="1" bandRow="1">
                <a:tableStyleId>{21E4AEA4-8DFA-4A89-87EB-49C32662AFE0}</a:tableStyleId>
              </a:tblPr>
              <a:tblGrid>
                <a:gridCol w="1538432">
                  <a:extLst>
                    <a:ext uri="{9D8B030D-6E8A-4147-A177-3AD203B41FA5}">
                      <a16:colId xmlns:a16="http://schemas.microsoft.com/office/drawing/2014/main" val="2222307992"/>
                    </a:ext>
                  </a:extLst>
                </a:gridCol>
                <a:gridCol w="5387248">
                  <a:extLst>
                    <a:ext uri="{9D8B030D-6E8A-4147-A177-3AD203B41FA5}">
                      <a16:colId xmlns:a16="http://schemas.microsoft.com/office/drawing/2014/main" val="3358139458"/>
                    </a:ext>
                  </a:extLst>
                </a:gridCol>
                <a:gridCol w="1645125">
                  <a:extLst>
                    <a:ext uri="{9D8B030D-6E8A-4147-A177-3AD203B41FA5}">
                      <a16:colId xmlns:a16="http://schemas.microsoft.com/office/drawing/2014/main" val="1012182083"/>
                    </a:ext>
                  </a:extLst>
                </a:gridCol>
                <a:gridCol w="3083049">
                  <a:extLst>
                    <a:ext uri="{9D8B030D-6E8A-4147-A177-3AD203B41FA5}">
                      <a16:colId xmlns:a16="http://schemas.microsoft.com/office/drawing/2014/main" val="2135273707"/>
                    </a:ext>
                  </a:extLst>
                </a:gridCol>
              </a:tblGrid>
              <a:tr h="505232">
                <a:tc>
                  <a:txBody>
                    <a:bodyPr/>
                    <a:lstStyle/>
                    <a:p>
                      <a:pPr algn="ctr"/>
                      <a:r>
                        <a:rPr lang="en-US" sz="1400" b="1">
                          <a:latin typeface="Verdana" panose="020B0604030504040204" pitchFamily="34" charset="0"/>
                          <a:ea typeface="Verdana" panose="020B0604030504040204" pitchFamily="34" charset="0"/>
                          <a:cs typeface="Verdana" panose="020B0604030504040204" pitchFamily="34" charset="0"/>
                        </a:rPr>
                        <a:t>Delivery Technology</a:t>
                      </a:r>
                    </a:p>
                  </a:txBody>
                  <a:tcPr anchor="ctr"/>
                </a:tc>
                <a:tc>
                  <a:txBody>
                    <a:bodyPr/>
                    <a:lstStyle/>
                    <a:p>
                      <a:pPr algn="l"/>
                      <a:r>
                        <a:rPr lang="en-US" sz="1400" b="1">
                          <a:latin typeface="Verdana" panose="020B0604030504040204" pitchFamily="34" charset="0"/>
                          <a:ea typeface="Verdana" panose="020B0604030504040204" pitchFamily="34" charset="0"/>
                          <a:cs typeface="Verdana" panose="020B0604030504040204" pitchFamily="34" charset="0"/>
                        </a:rPr>
                        <a:t>Clinical Hallmark</a:t>
                      </a:r>
                    </a:p>
                  </a:txBody>
                  <a:tcPr anchor="ctr"/>
                </a:tc>
                <a:tc>
                  <a:txBody>
                    <a:bodyPr/>
                    <a:lstStyle/>
                    <a:p>
                      <a:pPr algn="ctr"/>
                      <a:r>
                        <a:rPr lang="en-US" sz="1400" b="1">
                          <a:latin typeface="Verdana" panose="020B0604030504040204" pitchFamily="34" charset="0"/>
                          <a:ea typeface="Verdana" panose="020B0604030504040204" pitchFamily="34" charset="0"/>
                          <a:cs typeface="Verdana" panose="020B0604030504040204" pitchFamily="34" charset="0"/>
                        </a:rPr>
                        <a:t>Clinical Phenotype</a:t>
                      </a:r>
                    </a:p>
                  </a:txBody>
                  <a:tcPr anchor="ctr"/>
                </a:tc>
                <a:tc>
                  <a:txBody>
                    <a:bodyPr/>
                    <a:lstStyle/>
                    <a:p>
                      <a:pPr algn="l"/>
                      <a:r>
                        <a:rPr lang="en-US" sz="1400" b="1">
                          <a:latin typeface="Verdana" panose="020B0604030504040204" pitchFamily="34" charset="0"/>
                          <a:ea typeface="Verdana" panose="020B0604030504040204" pitchFamily="34" charset="0"/>
                          <a:cs typeface="Verdana" panose="020B0604030504040204" pitchFamily="34" charset="0"/>
                        </a:rPr>
                        <a:t>Outcome</a:t>
                      </a:r>
                    </a:p>
                  </a:txBody>
                  <a:tcPr anchor="ctr"/>
                </a:tc>
                <a:extLst>
                  <a:ext uri="{0D108BD9-81ED-4DB2-BD59-A6C34878D82A}">
                    <a16:rowId xmlns:a16="http://schemas.microsoft.com/office/drawing/2014/main" val="1374687095"/>
                  </a:ext>
                </a:extLst>
              </a:tr>
              <a:tr h="538666">
                <a:tc>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PEG-ADA2</a:t>
                      </a:r>
                    </a:p>
                  </a:txBody>
                  <a:tcPr anchor="ct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Macrophage M1 polarization</a:t>
                      </a:r>
                    </a:p>
                  </a:txBody>
                  <a:tcPr anchor="ctr"/>
                </a:tc>
                <a:tc>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IF</a:t>
                      </a:r>
                    </a:p>
                  </a:txBody>
                  <a:tcPr anchor="ct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Normalized in mice</a:t>
                      </a:r>
                    </a:p>
                  </a:txBody>
                  <a:tcPr anchor="ctr"/>
                </a:tc>
                <a:extLst>
                  <a:ext uri="{0D108BD9-81ED-4DB2-BD59-A6C34878D82A}">
                    <a16:rowId xmlns:a16="http://schemas.microsoft.com/office/drawing/2014/main" val="312481738"/>
                  </a:ext>
                </a:extLst>
              </a:tr>
              <a:tr h="538666">
                <a:tc rowSpan="4">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rADA2</a:t>
                      </a:r>
                    </a:p>
                  </a:txBody>
                  <a:tcPr anchor="ct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Hematopoietic stem/progenitor (HSPC) dysfunction</a:t>
                      </a:r>
                    </a:p>
                  </a:txBody>
                  <a:tcPr anchor="ctr"/>
                </a:tc>
                <a:tc>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H</a:t>
                      </a:r>
                    </a:p>
                  </a:txBody>
                  <a:tcPr anchor="ct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Rescued in ADA2-KO zebrafish</a:t>
                      </a:r>
                    </a:p>
                  </a:txBody>
                  <a:tcPr anchor="ctr"/>
                </a:tc>
                <a:extLst>
                  <a:ext uri="{0D108BD9-81ED-4DB2-BD59-A6C34878D82A}">
                    <a16:rowId xmlns:a16="http://schemas.microsoft.com/office/drawing/2014/main" val="416080809"/>
                  </a:ext>
                </a:extLst>
              </a:tr>
              <a:tr h="538666">
                <a:tc vMerge="1">
                  <a:txBody>
                    <a:bodyPr/>
                    <a:lstStyle/>
                    <a:p>
                      <a:endParaRPr lang="en-US" sz="1600"/>
                    </a:p>
                  </a:txBody>
                  <a:tcP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Bone marrow &amp; immune progenitor dysfunction</a:t>
                      </a:r>
                    </a:p>
                  </a:txBody>
                  <a:tcPr anchor="ctr"/>
                </a:tc>
                <a:tc>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BMF</a:t>
                      </a:r>
                    </a:p>
                  </a:txBody>
                  <a:tcPr anchor="ct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Rescued in ADA2-KO zebrafish</a:t>
                      </a:r>
                    </a:p>
                  </a:txBody>
                  <a:tcPr anchor="ctr"/>
                </a:tc>
                <a:extLst>
                  <a:ext uri="{0D108BD9-81ED-4DB2-BD59-A6C34878D82A}">
                    <a16:rowId xmlns:a16="http://schemas.microsoft.com/office/drawing/2014/main" val="3310712880"/>
                  </a:ext>
                </a:extLst>
              </a:tr>
              <a:tr h="538666">
                <a:tc vMerge="1">
                  <a:txBody>
                    <a:bodyPr/>
                    <a:lstStyle/>
                    <a:p>
                      <a:endParaRPr lang="en-US" sz="1600"/>
                    </a:p>
                  </a:txBody>
                  <a:tcP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HSPC emergence &amp; differentiation defects</a:t>
                      </a:r>
                    </a:p>
                  </a:txBody>
                  <a:tcPr anchor="ctr"/>
                </a:tc>
                <a:tc>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BMF</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latin typeface="Verdana" panose="020B0604030504040204" pitchFamily="34" charset="0"/>
                          <a:ea typeface="Verdana" panose="020B0604030504040204" pitchFamily="34" charset="0"/>
                          <a:cs typeface="Verdana" panose="020B0604030504040204" pitchFamily="34" charset="0"/>
                        </a:rPr>
                        <a:t>Rescued in ADA2-KO zebrafish</a:t>
                      </a:r>
                    </a:p>
                  </a:txBody>
                  <a:tcPr anchor="ctr"/>
                </a:tc>
                <a:extLst>
                  <a:ext uri="{0D108BD9-81ED-4DB2-BD59-A6C34878D82A}">
                    <a16:rowId xmlns:a16="http://schemas.microsoft.com/office/drawing/2014/main" val="992391701"/>
                  </a:ext>
                </a:extLst>
              </a:tr>
              <a:tr h="538666">
                <a:tc vMerge="1">
                  <a:txBody>
                    <a:bodyPr/>
                    <a:lstStyle/>
                    <a:p>
                      <a:endParaRPr lang="en-US" sz="1600"/>
                    </a:p>
                  </a:txBody>
                  <a:tcP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Neutropenia</a:t>
                      </a:r>
                    </a:p>
                  </a:txBody>
                  <a:tcPr anchor="ctr"/>
                </a:tc>
                <a:tc>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H</a:t>
                      </a:r>
                    </a:p>
                  </a:txBody>
                  <a:tcPr anchor="ct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Rescued in ADA2-KO zebrafish</a:t>
                      </a:r>
                    </a:p>
                  </a:txBody>
                  <a:tcPr anchor="ctr"/>
                </a:tc>
                <a:extLst>
                  <a:ext uri="{0D108BD9-81ED-4DB2-BD59-A6C34878D82A}">
                    <a16:rowId xmlns:a16="http://schemas.microsoft.com/office/drawing/2014/main" val="3589753542"/>
                  </a:ext>
                </a:extLst>
              </a:tr>
              <a:tr h="538666">
                <a:tc rowSpan="3">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ADA2 Gene Therapy</a:t>
                      </a:r>
                    </a:p>
                  </a:txBody>
                  <a:tcPr anchor="ct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Macrophage M1 polarization</a:t>
                      </a:r>
                    </a:p>
                  </a:txBody>
                  <a:tcPr anchor="ctr"/>
                </a:tc>
                <a:tc>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IF</a:t>
                      </a:r>
                    </a:p>
                  </a:txBody>
                  <a:tcPr anchor="ct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Rescued in patient cells</a:t>
                      </a:r>
                    </a:p>
                  </a:txBody>
                  <a:tcPr anchor="ctr"/>
                </a:tc>
                <a:extLst>
                  <a:ext uri="{0D108BD9-81ED-4DB2-BD59-A6C34878D82A}">
                    <a16:rowId xmlns:a16="http://schemas.microsoft.com/office/drawing/2014/main" val="920242906"/>
                  </a:ext>
                </a:extLst>
              </a:tr>
              <a:tr h="538666">
                <a:tc vMerge="1">
                  <a:txBody>
                    <a:bodyPr/>
                    <a:lstStyle/>
                    <a:p>
                      <a:endParaRPr lang="en-US" sz="1600"/>
                    </a:p>
                  </a:txBody>
                  <a:tcP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Hematopoietic stem/progenitor (HSPC) dysfunction</a:t>
                      </a:r>
                    </a:p>
                  </a:txBody>
                  <a:tcPr anchor="ctr"/>
                </a:tc>
                <a:tc>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H</a:t>
                      </a:r>
                    </a:p>
                  </a:txBody>
                  <a:tcPr anchor="ct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Rescued in patient cells</a:t>
                      </a:r>
                    </a:p>
                  </a:txBody>
                  <a:tcPr anchor="ctr"/>
                </a:tc>
                <a:extLst>
                  <a:ext uri="{0D108BD9-81ED-4DB2-BD59-A6C34878D82A}">
                    <a16:rowId xmlns:a16="http://schemas.microsoft.com/office/drawing/2014/main" val="1665380325"/>
                  </a:ext>
                </a:extLst>
              </a:tr>
              <a:tr h="538666">
                <a:tc vMerge="1">
                  <a:txBody>
                    <a:bodyPr/>
                    <a:lstStyle/>
                    <a:p>
                      <a:endParaRPr lang="en-US" sz="1600"/>
                    </a:p>
                  </a:txBody>
                  <a:tcP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Endothelial cell inflammation</a:t>
                      </a:r>
                    </a:p>
                  </a:txBody>
                  <a:tcPr anchor="ctr"/>
                </a:tc>
                <a:tc>
                  <a:txBody>
                    <a:bodyPr/>
                    <a:lstStyle/>
                    <a:p>
                      <a:pPr algn="ctr"/>
                      <a:r>
                        <a:rPr lang="en-US" sz="1400">
                          <a:latin typeface="Verdana" panose="020B0604030504040204" pitchFamily="34" charset="0"/>
                          <a:ea typeface="Verdana" panose="020B0604030504040204" pitchFamily="34" charset="0"/>
                          <a:cs typeface="Verdana" panose="020B0604030504040204" pitchFamily="34" charset="0"/>
                        </a:rPr>
                        <a:t>IF/Stroke</a:t>
                      </a:r>
                    </a:p>
                  </a:txBody>
                  <a:tcPr anchor="ctr"/>
                </a:tc>
                <a:tc>
                  <a:txBody>
                    <a:bodyPr/>
                    <a:lstStyle/>
                    <a:p>
                      <a:pPr algn="l"/>
                      <a:r>
                        <a:rPr lang="en-US" sz="1400">
                          <a:latin typeface="Verdana" panose="020B0604030504040204" pitchFamily="34" charset="0"/>
                          <a:ea typeface="Verdana" panose="020B0604030504040204" pitchFamily="34" charset="0"/>
                          <a:cs typeface="Verdana" panose="020B0604030504040204" pitchFamily="34" charset="0"/>
                        </a:rPr>
                        <a:t>Rescued in patient cells</a:t>
                      </a:r>
                    </a:p>
                  </a:txBody>
                  <a:tcPr anchor="ctr"/>
                </a:tc>
                <a:extLst>
                  <a:ext uri="{0D108BD9-81ED-4DB2-BD59-A6C34878D82A}">
                    <a16:rowId xmlns:a16="http://schemas.microsoft.com/office/drawing/2014/main" val="756539137"/>
                  </a:ext>
                </a:extLst>
              </a:tr>
            </a:tbl>
          </a:graphicData>
        </a:graphic>
      </p:graphicFrame>
      <p:sp>
        <p:nvSpPr>
          <p:cNvPr id="2" name="Legend">
            <a:extLst>
              <a:ext uri="{FF2B5EF4-FFF2-40B4-BE49-F238E27FC236}">
                <a16:creationId xmlns:a16="http://schemas.microsoft.com/office/drawing/2014/main" id="{AD6CEE06-1A7E-A017-65EC-1ACBA6FD9593}"/>
              </a:ext>
            </a:extLst>
          </p:cNvPr>
          <p:cNvSpPr txBox="1"/>
          <p:nvPr/>
        </p:nvSpPr>
        <p:spPr>
          <a:xfrm>
            <a:off x="2032000" y="6350000"/>
            <a:ext cx="9652000" cy="304800"/>
          </a:xfrm>
          <a:prstGeom prst="rect">
            <a:avLst/>
          </a:prstGeom>
          <a:noFill/>
        </p:spPr>
        <p:txBody>
          <a:bodyPr vertOverflow="overflow" vert="horz" wrap="non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595959"/>
                </a:solidFill>
                <a:effectLst/>
                <a:uLnTx/>
                <a:uFillTx/>
                <a:latin typeface="Arial"/>
                <a:cs typeface="Arial"/>
                <a:sym typeface="Arial"/>
              </a:rPr>
              <a:t>Clinical phenotype key:  IF = inflammatory / vasculitis   •   H = hematologic   •   BMF = bone marrow failure</a:t>
            </a:r>
          </a:p>
        </p:txBody>
      </p:sp>
      <p:pic>
        <p:nvPicPr>
          <p:cNvPr id="5" name="Picture 4">
            <a:extLst>
              <a:ext uri="{FF2B5EF4-FFF2-40B4-BE49-F238E27FC236}">
                <a16:creationId xmlns:a16="http://schemas.microsoft.com/office/drawing/2014/main" id="{BEB01539-E878-23CA-EB9E-052002D4660C}"/>
              </a:ext>
            </a:extLst>
          </p:cNvPr>
          <p:cNvPicPr>
            <a:picLocks noChangeAspect="1"/>
          </p:cNvPicPr>
          <p:nvPr/>
        </p:nvPicPr>
        <p:blipFill>
          <a:blip r:embed="rId3"/>
          <a:stretch>
            <a:fillRect/>
          </a:stretch>
        </p:blipFill>
        <p:spPr>
          <a:xfrm>
            <a:off x="10344839" y="99152"/>
            <a:ext cx="1730565" cy="953046"/>
          </a:xfrm>
          <a:prstGeom prst="rect">
            <a:avLst/>
          </a:prstGeom>
        </p:spPr>
      </p:pic>
    </p:spTree>
    <p:extLst>
      <p:ext uri="{BB962C8B-B14F-4D97-AF65-F5344CB8AC3E}">
        <p14:creationId xmlns:p14="http://schemas.microsoft.com/office/powerpoint/2010/main" val="16825890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9DD98-8E94-6C27-6FCE-DB080B7F721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5A952CA-9E17-41DC-9BFC-E93E9B1AD795}"/>
              </a:ext>
            </a:extLst>
          </p:cNvPr>
          <p:cNvSpPr>
            <a:spLocks noGrp="1"/>
          </p:cNvSpPr>
          <p:nvPr>
            <p:ph type="title"/>
          </p:nvPr>
        </p:nvSpPr>
        <p:spPr>
          <a:xfrm>
            <a:off x="374438" y="333221"/>
            <a:ext cx="8560241" cy="1011200"/>
          </a:xfrm>
        </p:spPr>
        <p:txBody>
          <a:bodyPr/>
          <a:lstStyle/>
          <a:p>
            <a:pPr algn="ctr"/>
            <a:r>
              <a:rPr lang="en-US" sz="2400">
                <a:solidFill>
                  <a:schemeClr val="bg1"/>
                </a:solidFill>
                <a:latin typeface="Verdana" panose="020B0604030504040204" pitchFamily="34" charset="0"/>
              </a:rPr>
              <a:t>PEG-ADA2 Has Proven Safe in All Systems Tested So Far</a:t>
            </a:r>
          </a:p>
        </p:txBody>
      </p:sp>
      <p:grpSp>
        <p:nvGrpSpPr>
          <p:cNvPr id="2" name="Group 1">
            <a:extLst>
              <a:ext uri="{FF2B5EF4-FFF2-40B4-BE49-F238E27FC236}">
                <a16:creationId xmlns:a16="http://schemas.microsoft.com/office/drawing/2014/main" id="{4916C7A4-3DD3-9025-4E8F-9C8952059D0E}"/>
              </a:ext>
            </a:extLst>
          </p:cNvPr>
          <p:cNvGrpSpPr/>
          <p:nvPr/>
        </p:nvGrpSpPr>
        <p:grpSpPr>
          <a:xfrm>
            <a:off x="336742" y="1734191"/>
            <a:ext cx="8742263" cy="811669"/>
            <a:chOff x="0" y="59479"/>
            <a:chExt cx="8742263" cy="811669"/>
          </a:xfrm>
        </p:grpSpPr>
        <p:sp>
          <p:nvSpPr>
            <p:cNvPr id="5" name="Rounded Rectangle 4">
              <a:extLst>
                <a:ext uri="{FF2B5EF4-FFF2-40B4-BE49-F238E27FC236}">
                  <a16:creationId xmlns:a16="http://schemas.microsoft.com/office/drawing/2014/main" id="{00702B61-77AD-E250-EB8E-0619CDD58A83}"/>
                </a:ext>
              </a:extLst>
            </p:cNvPr>
            <p:cNvSpPr/>
            <p:nvPr/>
          </p:nvSpPr>
          <p:spPr>
            <a:xfrm>
              <a:off x="0" y="59479"/>
              <a:ext cx="8742263" cy="811669"/>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6" name="Rounded Rectangle 4">
              <a:extLst>
                <a:ext uri="{FF2B5EF4-FFF2-40B4-BE49-F238E27FC236}">
                  <a16:creationId xmlns:a16="http://schemas.microsoft.com/office/drawing/2014/main" id="{2B626041-F2A8-BADF-49C8-629219B7C512}"/>
                </a:ext>
              </a:extLst>
            </p:cNvPr>
            <p:cNvSpPr txBox="1"/>
            <p:nvPr/>
          </p:nvSpPr>
          <p:spPr>
            <a:xfrm>
              <a:off x="23773" y="83252"/>
              <a:ext cx="8563148" cy="7641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Chronic treatment with PEG-ADA2 did not cause overt toxicity in mice.</a:t>
              </a:r>
            </a:p>
          </p:txBody>
        </p:sp>
      </p:grpSp>
      <p:grpSp>
        <p:nvGrpSpPr>
          <p:cNvPr id="7" name="Group 6">
            <a:extLst>
              <a:ext uri="{FF2B5EF4-FFF2-40B4-BE49-F238E27FC236}">
                <a16:creationId xmlns:a16="http://schemas.microsoft.com/office/drawing/2014/main" id="{7D5C6BA7-699C-05E9-5345-1F6C3E50EC55}"/>
              </a:ext>
            </a:extLst>
          </p:cNvPr>
          <p:cNvGrpSpPr/>
          <p:nvPr/>
        </p:nvGrpSpPr>
        <p:grpSpPr>
          <a:xfrm>
            <a:off x="854535" y="2846896"/>
            <a:ext cx="8742263" cy="811669"/>
            <a:chOff x="732164" y="996419"/>
            <a:chExt cx="8742263" cy="811669"/>
          </a:xfrm>
        </p:grpSpPr>
        <p:sp>
          <p:nvSpPr>
            <p:cNvPr id="8" name="Rounded Rectangle 7">
              <a:extLst>
                <a:ext uri="{FF2B5EF4-FFF2-40B4-BE49-F238E27FC236}">
                  <a16:creationId xmlns:a16="http://schemas.microsoft.com/office/drawing/2014/main" id="{F6296C28-3C5C-B544-54FA-594FFE06A83F}"/>
                </a:ext>
              </a:extLst>
            </p:cNvPr>
            <p:cNvSpPr/>
            <p:nvPr/>
          </p:nvSpPr>
          <p:spPr>
            <a:xfrm>
              <a:off x="732164" y="996419"/>
              <a:ext cx="8742263" cy="811669"/>
            </a:xfrm>
            <a:prstGeom prst="roundRect">
              <a:avLst>
                <a:gd name="adj" fmla="val 10000"/>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9" name="Rounded Rectangle 4">
              <a:extLst>
                <a:ext uri="{FF2B5EF4-FFF2-40B4-BE49-F238E27FC236}">
                  <a16:creationId xmlns:a16="http://schemas.microsoft.com/office/drawing/2014/main" id="{484A9D0F-133F-F29D-C4AA-0F85E3AF05C1}"/>
                </a:ext>
              </a:extLst>
            </p:cNvPr>
            <p:cNvSpPr txBox="1"/>
            <p:nvPr/>
          </p:nvSpPr>
          <p:spPr>
            <a:xfrm>
              <a:off x="755937" y="1020192"/>
              <a:ext cx="8452979" cy="7641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Transplantation of LV-ADA2 transduced healthy donor HSC into NBSGW mice has no adverse impact on body weight or tissue histology.</a:t>
              </a:r>
            </a:p>
          </p:txBody>
        </p:sp>
      </p:grpSp>
      <p:grpSp>
        <p:nvGrpSpPr>
          <p:cNvPr id="10" name="Group 9">
            <a:extLst>
              <a:ext uri="{FF2B5EF4-FFF2-40B4-BE49-F238E27FC236}">
                <a16:creationId xmlns:a16="http://schemas.microsoft.com/office/drawing/2014/main" id="{7A40EF75-A7F2-F857-6F3F-4C82D63502B9}"/>
              </a:ext>
            </a:extLst>
          </p:cNvPr>
          <p:cNvGrpSpPr/>
          <p:nvPr/>
        </p:nvGrpSpPr>
        <p:grpSpPr>
          <a:xfrm>
            <a:off x="1504530" y="4146885"/>
            <a:ext cx="8742263" cy="811669"/>
            <a:chOff x="1453401" y="1955665"/>
            <a:chExt cx="8742263" cy="811669"/>
          </a:xfrm>
        </p:grpSpPr>
        <p:sp>
          <p:nvSpPr>
            <p:cNvPr id="11" name="Rounded Rectangle 10">
              <a:extLst>
                <a:ext uri="{FF2B5EF4-FFF2-40B4-BE49-F238E27FC236}">
                  <a16:creationId xmlns:a16="http://schemas.microsoft.com/office/drawing/2014/main" id="{7EAC428F-D3BE-02B6-85E8-969EEFC5EBBD}"/>
                </a:ext>
              </a:extLst>
            </p:cNvPr>
            <p:cNvSpPr/>
            <p:nvPr/>
          </p:nvSpPr>
          <p:spPr>
            <a:xfrm>
              <a:off x="1453401" y="1955665"/>
              <a:ext cx="8742263" cy="811669"/>
            </a:xfrm>
            <a:prstGeom prst="roundRect">
              <a:avLst>
                <a:gd name="adj" fmla="val 10000"/>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12" name="Rounded Rectangle 4">
              <a:extLst>
                <a:ext uri="{FF2B5EF4-FFF2-40B4-BE49-F238E27FC236}">
                  <a16:creationId xmlns:a16="http://schemas.microsoft.com/office/drawing/2014/main" id="{BD9124F5-38C0-BED9-6BA0-037D11381562}"/>
                </a:ext>
              </a:extLst>
            </p:cNvPr>
            <p:cNvSpPr txBox="1"/>
            <p:nvPr/>
          </p:nvSpPr>
          <p:spPr>
            <a:xfrm>
              <a:off x="1477174" y="1979438"/>
              <a:ext cx="8375861" cy="7641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Over expression of ADA2 in HSC for either healthy individuals or DADA2 patients does not have toxic side effects in vitro or in vivo.</a:t>
              </a:r>
            </a:p>
          </p:txBody>
        </p:sp>
      </p:grpSp>
      <p:grpSp>
        <p:nvGrpSpPr>
          <p:cNvPr id="13" name="Group 12">
            <a:extLst>
              <a:ext uri="{FF2B5EF4-FFF2-40B4-BE49-F238E27FC236}">
                <a16:creationId xmlns:a16="http://schemas.microsoft.com/office/drawing/2014/main" id="{18C85403-7CB7-BEA8-FE09-5CB1098B73BD}"/>
              </a:ext>
            </a:extLst>
          </p:cNvPr>
          <p:cNvGrpSpPr/>
          <p:nvPr/>
        </p:nvGrpSpPr>
        <p:grpSpPr>
          <a:xfrm>
            <a:off x="2418932" y="5325689"/>
            <a:ext cx="8742263" cy="811669"/>
            <a:chOff x="2185565" y="2877735"/>
            <a:chExt cx="8742263" cy="811669"/>
          </a:xfrm>
        </p:grpSpPr>
        <p:sp>
          <p:nvSpPr>
            <p:cNvPr id="14" name="Rounded Rectangle 13">
              <a:extLst>
                <a:ext uri="{FF2B5EF4-FFF2-40B4-BE49-F238E27FC236}">
                  <a16:creationId xmlns:a16="http://schemas.microsoft.com/office/drawing/2014/main" id="{255A54A3-5B92-D121-2C5F-8E3CFBB6C395}"/>
                </a:ext>
              </a:extLst>
            </p:cNvPr>
            <p:cNvSpPr/>
            <p:nvPr/>
          </p:nvSpPr>
          <p:spPr>
            <a:xfrm>
              <a:off x="2185565" y="2877735"/>
              <a:ext cx="8742263" cy="811669"/>
            </a:xfrm>
            <a:prstGeom prst="roundRect">
              <a:avLst>
                <a:gd name="adj" fmla="val 10000"/>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15" name="Rounded Rectangle 4">
              <a:extLst>
                <a:ext uri="{FF2B5EF4-FFF2-40B4-BE49-F238E27FC236}">
                  <a16:creationId xmlns:a16="http://schemas.microsoft.com/office/drawing/2014/main" id="{27BA7FDB-DC5B-C4F1-A294-B787E7C91E83}"/>
                </a:ext>
              </a:extLst>
            </p:cNvPr>
            <p:cNvSpPr txBox="1"/>
            <p:nvPr/>
          </p:nvSpPr>
          <p:spPr>
            <a:xfrm>
              <a:off x="2209338" y="2901508"/>
              <a:ext cx="8541112" cy="7641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ADA2 overexpression does not impair in vivo engraftment or multilineage output of CD34+ cells from healthy donors or DADA2 patients.</a:t>
              </a:r>
            </a:p>
          </p:txBody>
        </p:sp>
      </p:grpSp>
      <p:sp>
        <p:nvSpPr>
          <p:cNvPr id="16" name="TextBox 15">
            <a:extLst>
              <a:ext uri="{FF2B5EF4-FFF2-40B4-BE49-F238E27FC236}">
                <a16:creationId xmlns:a16="http://schemas.microsoft.com/office/drawing/2014/main" id="{04B7E6E2-E24E-2819-E02D-D93AE29D2287}"/>
              </a:ext>
            </a:extLst>
          </p:cNvPr>
          <p:cNvSpPr txBox="1"/>
          <p:nvPr/>
        </p:nvSpPr>
        <p:spPr>
          <a:xfrm>
            <a:off x="1846499" y="109751"/>
            <a:ext cx="6094674"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200" normalizeH="0" baseline="0" noProof="0">
                <a:ln>
                  <a:noFill/>
                </a:ln>
                <a:solidFill>
                  <a:srgbClr val="FFAB4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PEG-ADA2 SCIENTIFIC RATIONALE SAFETY</a:t>
            </a:r>
            <a:endParaRPr kumimoji="0" lang="en-US" sz="14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endParaRPr>
          </a:p>
        </p:txBody>
      </p:sp>
      <p:pic>
        <p:nvPicPr>
          <p:cNvPr id="4" name="Picture 3">
            <a:extLst>
              <a:ext uri="{FF2B5EF4-FFF2-40B4-BE49-F238E27FC236}">
                <a16:creationId xmlns:a16="http://schemas.microsoft.com/office/drawing/2014/main" id="{42CB9652-F9A2-FC03-D089-0F0D75D709E9}"/>
              </a:ext>
            </a:extLst>
          </p:cNvPr>
          <p:cNvPicPr>
            <a:picLocks noChangeAspect="1"/>
          </p:cNvPicPr>
          <p:nvPr/>
        </p:nvPicPr>
        <p:blipFill>
          <a:blip r:embed="rId3"/>
          <a:stretch>
            <a:fillRect/>
          </a:stretch>
        </p:blipFill>
        <p:spPr>
          <a:xfrm>
            <a:off x="10344839" y="99152"/>
            <a:ext cx="1730565" cy="953046"/>
          </a:xfrm>
          <a:prstGeom prst="rect">
            <a:avLst/>
          </a:prstGeom>
        </p:spPr>
      </p:pic>
    </p:spTree>
    <p:extLst>
      <p:ext uri="{BB962C8B-B14F-4D97-AF65-F5344CB8AC3E}">
        <p14:creationId xmlns:p14="http://schemas.microsoft.com/office/powerpoint/2010/main" val="3773716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0B04514-E3C7-EBBD-E0DE-98E54E984535}"/>
              </a:ext>
            </a:extLst>
          </p:cNvPr>
          <p:cNvSpPr>
            <a:spLocks noGrp="1"/>
          </p:cNvSpPr>
          <p:nvPr>
            <p:ph type="subTitle" idx="1"/>
          </p:nvPr>
        </p:nvSpPr>
        <p:spPr>
          <a:xfrm>
            <a:off x="447405" y="1434472"/>
            <a:ext cx="11360800" cy="4762830"/>
          </a:xfrm>
        </p:spPr>
        <p:txBody>
          <a:bodyPr/>
          <a:lstStyle/>
          <a:p>
            <a:pPr>
              <a:spcAft>
                <a:spcPts val="1200"/>
              </a:spcAft>
            </a:pPr>
            <a:r>
              <a:rPr lang="en-US" sz="2000">
                <a:latin typeface="Verdana" panose="020B0604030504040204" pitchFamily="34" charset="0"/>
              </a:rPr>
              <a:t>The DADA2 Foundation has developed a proof-of-concept program to deliver the following:</a:t>
            </a:r>
          </a:p>
          <a:p>
            <a:pPr marL="746125" indent="-336550">
              <a:spcAft>
                <a:spcPts val="1200"/>
              </a:spcAft>
            </a:pPr>
            <a:r>
              <a:rPr lang="en-US" sz="2000">
                <a:latin typeface="Verdana" panose="020B0604030504040204" pitchFamily="34" charset="0"/>
              </a:rPr>
              <a:t>Demonstrate the potential of PEG-ADA2 as a safe and effective therapeutic for treatment across all three clinical phenotypes of DADA2.</a:t>
            </a:r>
          </a:p>
          <a:p>
            <a:pPr marL="746125" indent="-336550">
              <a:spcAft>
                <a:spcPts val="1200"/>
              </a:spcAft>
            </a:pPr>
            <a:r>
              <a:rPr lang="en-US" sz="2000">
                <a:latin typeface="Verdana" panose="020B0604030504040204" pitchFamily="34" charset="0"/>
              </a:rPr>
              <a:t>Identify and validate the initial phenotype for clinical trial.</a:t>
            </a:r>
          </a:p>
          <a:p>
            <a:pPr marL="746125" indent="-336550">
              <a:spcAft>
                <a:spcPts val="1200"/>
              </a:spcAft>
            </a:pPr>
            <a:r>
              <a:rPr lang="en-US" sz="2000">
                <a:latin typeface="Verdana" panose="020B0604030504040204" pitchFamily="34" charset="0"/>
              </a:rPr>
              <a:t>Identify and validate clinical trial inclusion and exclusion criteria.</a:t>
            </a:r>
          </a:p>
          <a:p>
            <a:pPr marL="746125" indent="-336550">
              <a:spcAft>
                <a:spcPts val="1200"/>
              </a:spcAft>
            </a:pPr>
            <a:r>
              <a:rPr lang="en-US" sz="2000">
                <a:latin typeface="Verdana" panose="020B0604030504040204" pitchFamily="34" charset="0"/>
              </a:rPr>
              <a:t>Identify and validate biomarkers and clinical trial endpoints.</a:t>
            </a:r>
          </a:p>
          <a:p>
            <a:pPr marL="746125" indent="-336550">
              <a:spcAft>
                <a:spcPts val="1200"/>
              </a:spcAft>
            </a:pPr>
            <a:r>
              <a:rPr lang="en-US" sz="2000">
                <a:latin typeface="Verdana" panose="020B0604030504040204" pitchFamily="34" charset="0"/>
              </a:rPr>
              <a:t>Derisk future investment in the continued development of PEG-ADA2.</a:t>
            </a:r>
          </a:p>
          <a:p>
            <a:pPr marL="746125" indent="-336550">
              <a:spcAft>
                <a:spcPts val="1200"/>
              </a:spcAft>
            </a:pPr>
            <a:r>
              <a:rPr lang="en-US" sz="2000">
                <a:latin typeface="Verdana" panose="020B0604030504040204" pitchFamily="34" charset="0"/>
              </a:rPr>
              <a:t>Increase value of the asset.</a:t>
            </a:r>
          </a:p>
          <a:p>
            <a:pPr marL="385763" indent="-385763">
              <a:spcAft>
                <a:spcPts val="1200"/>
              </a:spcAft>
            </a:pPr>
            <a:r>
              <a:rPr lang="en-US" sz="2000">
                <a:latin typeface="Verdana" panose="020B0604030504040204" pitchFamily="34" charset="0"/>
              </a:rPr>
              <a:t>We plan to conduct most of the experiments in DADA2 patient cells which will improve the translation from bench to clinic.</a:t>
            </a:r>
          </a:p>
        </p:txBody>
      </p:sp>
      <p:sp>
        <p:nvSpPr>
          <p:cNvPr id="3" name="Title 2">
            <a:extLst>
              <a:ext uri="{FF2B5EF4-FFF2-40B4-BE49-F238E27FC236}">
                <a16:creationId xmlns:a16="http://schemas.microsoft.com/office/drawing/2014/main" id="{7B6175D1-4AAC-1C79-1923-21086032000F}"/>
              </a:ext>
            </a:extLst>
          </p:cNvPr>
          <p:cNvSpPr>
            <a:spLocks noGrp="1"/>
          </p:cNvSpPr>
          <p:nvPr>
            <p:ph type="ctrTitle"/>
          </p:nvPr>
        </p:nvSpPr>
        <p:spPr/>
        <p:txBody>
          <a:bodyPr/>
          <a:lstStyle/>
          <a:p>
            <a:r>
              <a:rPr lang="en-US"/>
              <a:t>Proof-of-Concept Plan</a:t>
            </a:r>
          </a:p>
        </p:txBody>
      </p:sp>
      <p:pic>
        <p:nvPicPr>
          <p:cNvPr id="4" name="Picture 3">
            <a:extLst>
              <a:ext uri="{FF2B5EF4-FFF2-40B4-BE49-F238E27FC236}">
                <a16:creationId xmlns:a16="http://schemas.microsoft.com/office/drawing/2014/main" id="{1F6ADEF4-F6BB-9E08-E4B1-6AD3D5D253CB}"/>
              </a:ext>
            </a:extLst>
          </p:cNvPr>
          <p:cNvPicPr>
            <a:picLocks noChangeAspect="1"/>
          </p:cNvPicPr>
          <p:nvPr/>
        </p:nvPicPr>
        <p:blipFill>
          <a:blip r:embed="rId3"/>
          <a:stretch>
            <a:fillRect/>
          </a:stretch>
        </p:blipFill>
        <p:spPr>
          <a:xfrm>
            <a:off x="10344839" y="99152"/>
            <a:ext cx="1730565" cy="953046"/>
          </a:xfrm>
          <a:prstGeom prst="rect">
            <a:avLst/>
          </a:prstGeom>
        </p:spPr>
      </p:pic>
    </p:spTree>
    <p:extLst>
      <p:ext uri="{BB962C8B-B14F-4D97-AF65-F5344CB8AC3E}">
        <p14:creationId xmlns:p14="http://schemas.microsoft.com/office/powerpoint/2010/main" val="15677616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6885D78D-4C86-D818-B681-6E54244E9114}"/>
              </a:ext>
            </a:extLst>
          </p:cNvPr>
          <p:cNvSpPr>
            <a:spLocks noGrp="1"/>
          </p:cNvSpPr>
          <p:nvPr>
            <p:ph type="subTitle" idx="1"/>
          </p:nvPr>
        </p:nvSpPr>
        <p:spPr>
          <a:xfrm>
            <a:off x="472245" y="1974636"/>
            <a:ext cx="11360800" cy="2783480"/>
          </a:xfrm>
        </p:spPr>
        <p:txBody>
          <a:bodyPr/>
          <a:lstStyle/>
          <a:p>
            <a:r>
              <a:rPr lang="en-US"/>
              <a:t>A comprehensive search across the  pharma/biotech industry by </a:t>
            </a:r>
            <a:r>
              <a:rPr lang="en-US" err="1"/>
              <a:t>Explority</a:t>
            </a:r>
            <a:r>
              <a:rPr lang="en-US"/>
              <a:t> AI and other resources did not reveal any companies with a publicly listed DADA2 therapeutic pipeline as of September 1, 2026. </a:t>
            </a:r>
          </a:p>
          <a:p>
            <a:endParaRPr lang="en-US"/>
          </a:p>
          <a:p>
            <a:r>
              <a:rPr lang="en-US"/>
              <a:t>Two European academic groups with advanced preclinical retroviral-based ADA2 gene therapy programs for DADA2.</a:t>
            </a:r>
          </a:p>
          <a:p>
            <a:endParaRPr lang="en-US"/>
          </a:p>
          <a:p>
            <a:r>
              <a:rPr lang="en-US"/>
              <a:t>The competitive risk seems low and the path to first to market clear.</a:t>
            </a:r>
          </a:p>
        </p:txBody>
      </p:sp>
      <p:sp>
        <p:nvSpPr>
          <p:cNvPr id="3" name="Title 2">
            <a:extLst>
              <a:ext uri="{FF2B5EF4-FFF2-40B4-BE49-F238E27FC236}">
                <a16:creationId xmlns:a16="http://schemas.microsoft.com/office/drawing/2014/main" id="{F2552E74-50D6-0CD0-FDD1-AA4EA22034CA}"/>
              </a:ext>
            </a:extLst>
          </p:cNvPr>
          <p:cNvSpPr>
            <a:spLocks noGrp="1"/>
          </p:cNvSpPr>
          <p:nvPr>
            <p:ph type="ctrTitle"/>
          </p:nvPr>
        </p:nvSpPr>
        <p:spPr/>
        <p:txBody>
          <a:bodyPr/>
          <a:lstStyle/>
          <a:p>
            <a:r>
              <a:rPr lang="en-US"/>
              <a:t>Competitive Landscape</a:t>
            </a:r>
          </a:p>
        </p:txBody>
      </p:sp>
      <p:pic>
        <p:nvPicPr>
          <p:cNvPr id="4" name="Picture 3">
            <a:extLst>
              <a:ext uri="{FF2B5EF4-FFF2-40B4-BE49-F238E27FC236}">
                <a16:creationId xmlns:a16="http://schemas.microsoft.com/office/drawing/2014/main" id="{39455E81-E5CE-D78C-E01E-BAADC99876A3}"/>
              </a:ext>
            </a:extLst>
          </p:cNvPr>
          <p:cNvPicPr>
            <a:picLocks noChangeAspect="1"/>
          </p:cNvPicPr>
          <p:nvPr/>
        </p:nvPicPr>
        <p:blipFill>
          <a:blip r:embed="rId2"/>
          <a:stretch>
            <a:fillRect/>
          </a:stretch>
        </p:blipFill>
        <p:spPr>
          <a:xfrm>
            <a:off x="10344839" y="99152"/>
            <a:ext cx="1730565" cy="953046"/>
          </a:xfrm>
          <a:prstGeom prst="rect">
            <a:avLst/>
          </a:prstGeom>
        </p:spPr>
      </p:pic>
    </p:spTree>
    <p:extLst>
      <p:ext uri="{BB962C8B-B14F-4D97-AF65-F5344CB8AC3E}">
        <p14:creationId xmlns:p14="http://schemas.microsoft.com/office/powerpoint/2010/main" val="12931962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102785-DB2A-DDBC-53BC-98C4EDC86F3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06349A6-C4D3-E10B-316A-EB2F5A8917FA}"/>
              </a:ext>
            </a:extLst>
          </p:cNvPr>
          <p:cNvSpPr>
            <a:spLocks noGrp="1"/>
          </p:cNvSpPr>
          <p:nvPr>
            <p:ph type="title"/>
          </p:nvPr>
        </p:nvSpPr>
        <p:spPr>
          <a:xfrm>
            <a:off x="294414" y="100898"/>
            <a:ext cx="9268227" cy="1011200"/>
          </a:xfrm>
        </p:spPr>
        <p:txBody>
          <a:bodyPr/>
          <a:lstStyle/>
          <a:p>
            <a:r>
              <a:rPr lang="en-US" sz="3200">
                <a:latin typeface="Verdana" panose="020B0604030504040204" pitchFamily="34" charset="0"/>
              </a:rPr>
              <a:t>DADA2 Clinical Phenotypes and Overlapping Symptoms</a:t>
            </a:r>
          </a:p>
        </p:txBody>
      </p:sp>
      <p:sp>
        <p:nvSpPr>
          <p:cNvPr id="6" name="Oval 5">
            <a:extLst>
              <a:ext uri="{FF2B5EF4-FFF2-40B4-BE49-F238E27FC236}">
                <a16:creationId xmlns:a16="http://schemas.microsoft.com/office/drawing/2014/main" id="{7E726590-DC9A-B161-AE76-E045C0B4593D}"/>
              </a:ext>
            </a:extLst>
          </p:cNvPr>
          <p:cNvSpPr/>
          <p:nvPr/>
        </p:nvSpPr>
        <p:spPr>
          <a:xfrm>
            <a:off x="990599" y="2829937"/>
            <a:ext cx="4069080" cy="4069080"/>
          </a:xfrm>
          <a:prstGeom prst="ellipse">
            <a:avLst/>
          </a:prstGeom>
          <a:solidFill>
            <a:srgbClr val="0096FF">
              <a:alpha val="25000"/>
            </a:srgbClr>
          </a:solidFill>
          <a:ln>
            <a:noFill/>
          </a:ln>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4" name="Oval 3">
            <a:extLst>
              <a:ext uri="{FF2B5EF4-FFF2-40B4-BE49-F238E27FC236}">
                <a16:creationId xmlns:a16="http://schemas.microsoft.com/office/drawing/2014/main" id="{B1FF0A4B-CC9F-4974-DD11-B569E5DBF794}"/>
              </a:ext>
            </a:extLst>
          </p:cNvPr>
          <p:cNvSpPr/>
          <p:nvPr/>
        </p:nvSpPr>
        <p:spPr>
          <a:xfrm>
            <a:off x="2154896" y="1153492"/>
            <a:ext cx="4160520" cy="4160520"/>
          </a:xfrm>
          <a:prstGeom prst="ellipse">
            <a:avLst/>
          </a:prstGeom>
          <a:solidFill>
            <a:srgbClr val="C00000">
              <a:alpha val="25000"/>
            </a:srgbClr>
          </a:solidFill>
          <a:ln>
            <a:noFill/>
          </a:ln>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5" name="Oval 4">
            <a:extLst>
              <a:ext uri="{FF2B5EF4-FFF2-40B4-BE49-F238E27FC236}">
                <a16:creationId xmlns:a16="http://schemas.microsoft.com/office/drawing/2014/main" id="{8A5FAC87-07CB-4631-C607-1A1B6DA59617}"/>
              </a:ext>
            </a:extLst>
          </p:cNvPr>
          <p:cNvSpPr/>
          <p:nvPr/>
        </p:nvSpPr>
        <p:spPr>
          <a:xfrm>
            <a:off x="4088072" y="2851973"/>
            <a:ext cx="4065328" cy="4069080"/>
          </a:xfrm>
          <a:prstGeom prst="ellipse">
            <a:avLst/>
          </a:prstGeom>
          <a:solidFill>
            <a:srgbClr val="FF9300">
              <a:alpha val="25000"/>
            </a:srgbClr>
          </a:solidFill>
          <a:ln>
            <a:noFill/>
          </a:ln>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7" name="TextBox 6">
            <a:extLst>
              <a:ext uri="{FF2B5EF4-FFF2-40B4-BE49-F238E27FC236}">
                <a16:creationId xmlns:a16="http://schemas.microsoft.com/office/drawing/2014/main" id="{4A90D7CF-4642-19E7-03C0-497ECF71522D}"/>
              </a:ext>
            </a:extLst>
          </p:cNvPr>
          <p:cNvSpPr txBox="1"/>
          <p:nvPr/>
        </p:nvSpPr>
        <p:spPr>
          <a:xfrm>
            <a:off x="3294045" y="1509311"/>
            <a:ext cx="2497800" cy="1477328"/>
          </a:xfrm>
          <a:prstGeom prst="rect">
            <a:avLst/>
          </a:prstGeom>
          <a:noFill/>
        </p:spPr>
        <p:txBody>
          <a:bodyPr wrap="none" rtlCol="0">
            <a:spAutoFit/>
          </a:bodyPr>
          <a:lstStyle/>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Early onset stroke</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Livedo racemosa/reticularis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Cutaneous vasculitis &amp; nodules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Digital necrosis &amp; gangrene</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PAN-like vasculitis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Cranial &amp; peripheral neuropathies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Arterial aneurysms (GI, renal, brain)</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Bowel perforation</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Renal infarction &amp; hypertension</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Myalgia, arthralgia, arthritis</a:t>
            </a:r>
          </a:p>
        </p:txBody>
      </p:sp>
      <p:sp>
        <p:nvSpPr>
          <p:cNvPr id="8" name="TextBox 7">
            <a:extLst>
              <a:ext uri="{FF2B5EF4-FFF2-40B4-BE49-F238E27FC236}">
                <a16:creationId xmlns:a16="http://schemas.microsoft.com/office/drawing/2014/main" id="{38186D77-E33A-93C1-33D9-8C2385AAB8CB}"/>
              </a:ext>
            </a:extLst>
          </p:cNvPr>
          <p:cNvSpPr txBox="1"/>
          <p:nvPr/>
        </p:nvSpPr>
        <p:spPr>
          <a:xfrm>
            <a:off x="1366092" y="4594033"/>
            <a:ext cx="1961002" cy="1477328"/>
          </a:xfrm>
          <a:prstGeom prst="rect">
            <a:avLst/>
          </a:prstGeom>
          <a:noFill/>
        </p:spPr>
        <p:txBody>
          <a:bodyPr wrap="square" rtlCol="0">
            <a:spAutoFit/>
          </a:bodyPr>
          <a:lstStyle/>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Pure Red Cell Aplasia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Severe transfusion-dependent anemia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Thrombocytopenia &amp; bleeding risks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Pancytopenia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Bone marrow failure/hypoplasia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T-cell Large Granular Lymphocytic infiltration</a:t>
            </a:r>
          </a:p>
        </p:txBody>
      </p:sp>
      <p:sp>
        <p:nvSpPr>
          <p:cNvPr id="9" name="TextBox 8">
            <a:extLst>
              <a:ext uri="{FF2B5EF4-FFF2-40B4-BE49-F238E27FC236}">
                <a16:creationId xmlns:a16="http://schemas.microsoft.com/office/drawing/2014/main" id="{8E77E1A0-D29A-4CE8-3360-7C1F7211D2B5}"/>
              </a:ext>
            </a:extLst>
          </p:cNvPr>
          <p:cNvSpPr txBox="1"/>
          <p:nvPr/>
        </p:nvSpPr>
        <p:spPr>
          <a:xfrm>
            <a:off x="5255048" y="4836405"/>
            <a:ext cx="2148288" cy="1615827"/>
          </a:xfrm>
          <a:prstGeom prst="rect">
            <a:avLst/>
          </a:prstGeom>
          <a:noFill/>
        </p:spPr>
        <p:txBody>
          <a:bodyPr wrap="square" rtlCol="0">
            <a:spAutoFit/>
          </a:bodyPr>
          <a:lstStyle/>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Hypogammaglobulinemia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Decreased class-switch memory B cells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Recurrent/opportunistic infections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Impaired antibody vaccine response</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Autoimmune features</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Benign lymphoid hyperplasia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Type 1 interferon signature</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Lymphoproliferative/lymphoma</a:t>
            </a:r>
          </a:p>
        </p:txBody>
      </p:sp>
      <p:sp>
        <p:nvSpPr>
          <p:cNvPr id="11" name="TextBox 10">
            <a:extLst>
              <a:ext uri="{FF2B5EF4-FFF2-40B4-BE49-F238E27FC236}">
                <a16:creationId xmlns:a16="http://schemas.microsoft.com/office/drawing/2014/main" id="{F27049F7-C561-CF9F-E749-0E8EBFEFA3DD}"/>
              </a:ext>
            </a:extLst>
          </p:cNvPr>
          <p:cNvSpPr txBox="1"/>
          <p:nvPr/>
        </p:nvSpPr>
        <p:spPr>
          <a:xfrm>
            <a:off x="3800820" y="3789803"/>
            <a:ext cx="1927952" cy="507831"/>
          </a:xfrm>
          <a:prstGeom prst="rect">
            <a:avLst/>
          </a:prstGeom>
          <a:noFill/>
        </p:spPr>
        <p:txBody>
          <a:bodyPr wrap="square" rtlCol="0">
            <a:spAutoFit/>
          </a:bodyPr>
          <a:lstStyle/>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Anemia</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Immune-mediated cytopenia</a:t>
            </a:r>
          </a:p>
        </p:txBody>
      </p:sp>
      <p:sp>
        <p:nvSpPr>
          <p:cNvPr id="12" name="TextBox 11">
            <a:extLst>
              <a:ext uri="{FF2B5EF4-FFF2-40B4-BE49-F238E27FC236}">
                <a16:creationId xmlns:a16="http://schemas.microsoft.com/office/drawing/2014/main" id="{1EB810AD-C5BA-B3D5-A972-25C1FB442954}"/>
              </a:ext>
            </a:extLst>
          </p:cNvPr>
          <p:cNvSpPr txBox="1"/>
          <p:nvPr/>
        </p:nvSpPr>
        <p:spPr>
          <a:xfrm>
            <a:off x="3767768" y="3194892"/>
            <a:ext cx="1729648" cy="507831"/>
          </a:xfrm>
          <a:prstGeom prst="rect">
            <a:avLst/>
          </a:prstGeom>
          <a:noFill/>
        </p:spPr>
        <p:txBody>
          <a:bodyPr wrap="square" rtlCol="0">
            <a:spAutoFit/>
          </a:bodyPr>
          <a:lstStyle/>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Recurrent fevers</a:t>
            </a:r>
          </a:p>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GI inflammation</a:t>
            </a:r>
          </a:p>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SLE-like autoimmunity</a:t>
            </a:r>
          </a:p>
        </p:txBody>
      </p:sp>
      <p:sp>
        <p:nvSpPr>
          <p:cNvPr id="13" name="TextBox 12">
            <a:extLst>
              <a:ext uri="{FF2B5EF4-FFF2-40B4-BE49-F238E27FC236}">
                <a16:creationId xmlns:a16="http://schemas.microsoft.com/office/drawing/2014/main" id="{B8E93BD5-F1C0-65D9-A461-A4DB9584106B}"/>
              </a:ext>
            </a:extLst>
          </p:cNvPr>
          <p:cNvSpPr txBox="1"/>
          <p:nvPr/>
        </p:nvSpPr>
        <p:spPr>
          <a:xfrm>
            <a:off x="3723701" y="4296579"/>
            <a:ext cx="2148289" cy="784830"/>
          </a:xfrm>
          <a:prstGeom prst="rect">
            <a:avLst/>
          </a:prstGeom>
          <a:noFill/>
        </p:spPr>
        <p:txBody>
          <a:bodyPr wrap="square" rtlCol="0">
            <a:spAutoFit/>
          </a:bodyPr>
          <a:lstStyle/>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Splenomegaly/hepatosplenomegaly</a:t>
            </a:r>
          </a:p>
          <a:p>
            <a:pPr marL="119063" marR="0" lvl="0" indent="-119063"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Constitutional symptoms (fatigue, failure to thrive, chronic inflammation</a:t>
            </a:r>
          </a:p>
        </p:txBody>
      </p:sp>
      <p:sp>
        <p:nvSpPr>
          <p:cNvPr id="14" name="TextBox 13">
            <a:extLst>
              <a:ext uri="{FF2B5EF4-FFF2-40B4-BE49-F238E27FC236}">
                <a16:creationId xmlns:a16="http://schemas.microsoft.com/office/drawing/2014/main" id="{92FC9242-6DFA-0775-70AD-FAD430149999}"/>
              </a:ext>
            </a:extLst>
          </p:cNvPr>
          <p:cNvSpPr txBox="1"/>
          <p:nvPr/>
        </p:nvSpPr>
        <p:spPr>
          <a:xfrm>
            <a:off x="3866921" y="5244029"/>
            <a:ext cx="1542360" cy="784830"/>
          </a:xfrm>
          <a:prstGeom prst="rect">
            <a:avLst/>
          </a:prstGeom>
          <a:noFill/>
        </p:spPr>
        <p:txBody>
          <a:bodyPr wrap="square" rtlCol="0">
            <a:spAutoFit/>
          </a:bodyPr>
          <a:lstStyle/>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Lymphopenia</a:t>
            </a:r>
          </a:p>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Neutropenia</a:t>
            </a:r>
          </a:p>
          <a:p>
            <a:pPr marL="174625" marR="0" lvl="0" indent="-174625"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Bone marrow lymphoid aggregates</a:t>
            </a:r>
          </a:p>
        </p:txBody>
      </p:sp>
      <p:sp>
        <p:nvSpPr>
          <p:cNvPr id="15" name="TextBox 14">
            <a:extLst>
              <a:ext uri="{FF2B5EF4-FFF2-40B4-BE49-F238E27FC236}">
                <a16:creationId xmlns:a16="http://schemas.microsoft.com/office/drawing/2014/main" id="{F05E40C8-C249-6EE8-0B78-A212E6ACA97B}"/>
              </a:ext>
            </a:extLst>
          </p:cNvPr>
          <p:cNvSpPr txBox="1"/>
          <p:nvPr/>
        </p:nvSpPr>
        <p:spPr>
          <a:xfrm>
            <a:off x="99152" y="6268599"/>
            <a:ext cx="2346593" cy="5078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LEGEND</a:t>
            </a: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ü"/>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Specific to phenotype</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v"/>
              <a:tabLst/>
              <a:defRPr/>
            </a:pPr>
            <a:r>
              <a:rPr kumimoji="0" lang="en-US" sz="9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Occurs in multiple phenotypes</a:t>
            </a:r>
          </a:p>
        </p:txBody>
      </p:sp>
      <p:pic>
        <p:nvPicPr>
          <p:cNvPr id="16" name="Picture 15">
            <a:extLst>
              <a:ext uri="{FF2B5EF4-FFF2-40B4-BE49-F238E27FC236}">
                <a16:creationId xmlns:a16="http://schemas.microsoft.com/office/drawing/2014/main" id="{108D2ED4-0911-CA96-36F8-95C8C56E72A6}"/>
              </a:ext>
            </a:extLst>
          </p:cNvPr>
          <p:cNvPicPr>
            <a:picLocks noChangeAspect="1"/>
          </p:cNvPicPr>
          <p:nvPr/>
        </p:nvPicPr>
        <p:blipFill>
          <a:blip r:embed="rId3"/>
          <a:stretch>
            <a:fillRect/>
          </a:stretch>
        </p:blipFill>
        <p:spPr>
          <a:xfrm>
            <a:off x="10344839" y="99152"/>
            <a:ext cx="1730565" cy="953046"/>
          </a:xfrm>
          <a:prstGeom prst="rect">
            <a:avLst/>
          </a:prstGeom>
        </p:spPr>
      </p:pic>
      <p:sp>
        <p:nvSpPr>
          <p:cNvPr id="17" name="TextBox 16">
            <a:extLst>
              <a:ext uri="{FF2B5EF4-FFF2-40B4-BE49-F238E27FC236}">
                <a16:creationId xmlns:a16="http://schemas.microsoft.com/office/drawing/2014/main" id="{476E9E28-3F44-8700-01F1-74A254D01724}"/>
              </a:ext>
            </a:extLst>
          </p:cNvPr>
          <p:cNvSpPr txBox="1"/>
          <p:nvPr/>
        </p:nvSpPr>
        <p:spPr>
          <a:xfrm>
            <a:off x="165252" y="1729647"/>
            <a:ext cx="2672526"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small" spc="0" normalizeH="0" baseline="0" noProof="0">
                <a:ln>
                  <a:noFill/>
                </a:ln>
                <a:solidFill>
                  <a:srgbClr val="C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Inflammatory/Vasculitic</a:t>
            </a:r>
          </a:p>
        </p:txBody>
      </p:sp>
      <p:sp>
        <p:nvSpPr>
          <p:cNvPr id="18" name="TextBox 17">
            <a:extLst>
              <a:ext uri="{FF2B5EF4-FFF2-40B4-BE49-F238E27FC236}">
                <a16:creationId xmlns:a16="http://schemas.microsoft.com/office/drawing/2014/main" id="{2D3D347C-C6BD-3FDF-3920-3CE286B0C6A8}"/>
              </a:ext>
            </a:extLst>
          </p:cNvPr>
          <p:cNvSpPr txBox="1"/>
          <p:nvPr/>
        </p:nvSpPr>
        <p:spPr>
          <a:xfrm>
            <a:off x="110169" y="3701666"/>
            <a:ext cx="1333041"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small" spc="0" normalizeH="0" baseline="0" noProof="0">
                <a:ln>
                  <a:noFill/>
                </a:ln>
                <a:solidFill>
                  <a:srgbClr val="0096FF"/>
                </a:solidFill>
                <a:effectLst/>
                <a:uLnTx/>
                <a:uFillTx/>
                <a:latin typeface="Arial"/>
                <a:cs typeface="Arial"/>
                <a:sym typeface="Arial"/>
              </a:rPr>
              <a:t>Hematologic</a:t>
            </a:r>
          </a:p>
        </p:txBody>
      </p:sp>
      <p:sp>
        <p:nvSpPr>
          <p:cNvPr id="19" name="TextBox 18">
            <a:extLst>
              <a:ext uri="{FF2B5EF4-FFF2-40B4-BE49-F238E27FC236}">
                <a16:creationId xmlns:a16="http://schemas.microsoft.com/office/drawing/2014/main" id="{E3286EEB-D8AB-F84C-A7F5-7705DB508258}"/>
              </a:ext>
            </a:extLst>
          </p:cNvPr>
          <p:cNvSpPr txBox="1"/>
          <p:nvPr/>
        </p:nvSpPr>
        <p:spPr>
          <a:xfrm>
            <a:off x="6235546" y="2732184"/>
            <a:ext cx="192795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small" spc="0" normalizeH="0" baseline="0" noProof="0">
                <a:ln>
                  <a:noFill/>
                </a:ln>
                <a:solidFill>
                  <a:srgbClr val="FF9300"/>
                </a:solidFill>
                <a:effectLst/>
                <a:uLnTx/>
                <a:uFillTx/>
                <a:latin typeface="Verdana" panose="020B0604030504040204" pitchFamily="34" charset="0"/>
                <a:cs typeface="Arial"/>
                <a:sym typeface="Arial"/>
              </a:rPr>
              <a:t>Immunodeficiency</a:t>
            </a:r>
          </a:p>
        </p:txBody>
      </p:sp>
      <p:sp>
        <p:nvSpPr>
          <p:cNvPr id="20" name="TextBox 19">
            <a:extLst>
              <a:ext uri="{FF2B5EF4-FFF2-40B4-BE49-F238E27FC236}">
                <a16:creationId xmlns:a16="http://schemas.microsoft.com/office/drawing/2014/main" id="{D6558E8B-842A-D987-44F1-96DFDFD66914}"/>
              </a:ext>
            </a:extLst>
          </p:cNvPr>
          <p:cNvSpPr txBox="1"/>
          <p:nvPr/>
        </p:nvSpPr>
        <p:spPr>
          <a:xfrm>
            <a:off x="8253067" y="1583235"/>
            <a:ext cx="3811836" cy="3600986"/>
          </a:xfrm>
          <a:prstGeom prst="rect">
            <a:avLst/>
          </a:prstGeom>
          <a:noFill/>
        </p:spPr>
        <p:txBody>
          <a:bodyPr wrap="square" rtlCol="0">
            <a:spAutoFit/>
          </a:bodyPr>
          <a:lstStyle/>
          <a:p>
            <a:pPr marL="174625" marR="0" lvl="0" indent="-174625"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The clinical presentation of DADA2 is extremely complex</a:t>
            </a:r>
          </a:p>
          <a:p>
            <a:pPr marL="174625" marR="0" lvl="0" indent="-174625"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DADA2 has three primary clinical presentations</a:t>
            </a:r>
          </a:p>
          <a:p>
            <a:pPr marL="174625" marR="0" lvl="0" indent="-174625"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The DADA2 Foundation estimates that DADA2 has at least 132 symptoms</a:t>
            </a:r>
          </a:p>
          <a:p>
            <a:pPr marL="174625" marR="0" lvl="0" indent="-174625"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Some symptoms are restricted to one phenotypes, other are found in multiple phenotypes</a:t>
            </a:r>
          </a:p>
          <a:p>
            <a:pPr marL="174625" marR="0" lvl="0" indent="-174625" algn="l" defTabSz="914400" rtl="0" eaLnBrk="1" fontAlgn="auto" latinLnBrk="0" hangingPunct="1">
              <a:lnSpc>
                <a:spcPct val="100000"/>
              </a:lnSpc>
              <a:spcBef>
                <a:spcPts val="0"/>
              </a:spcBef>
              <a:spcAft>
                <a:spcPts val="600"/>
              </a:spcAft>
              <a:buClrTx/>
              <a:buSzPct val="45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One biomarker, </a:t>
            </a:r>
            <a:r>
              <a:rPr kumimoji="0" lang="en-US" sz="1600" b="1"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reduced or absent ADA2 blood enzyme level</a:t>
            </a:r>
            <a:r>
              <a:rPr kumimoji="0" lang="en-US" sz="16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 is share by all phenotypes</a:t>
            </a:r>
          </a:p>
        </p:txBody>
      </p:sp>
      <p:pic>
        <p:nvPicPr>
          <p:cNvPr id="2" name="Picture 1">
            <a:extLst>
              <a:ext uri="{FF2B5EF4-FFF2-40B4-BE49-F238E27FC236}">
                <a16:creationId xmlns:a16="http://schemas.microsoft.com/office/drawing/2014/main" id="{2CE08856-473F-E4FA-ADC3-092E59FD6A32}"/>
              </a:ext>
            </a:extLst>
          </p:cNvPr>
          <p:cNvPicPr>
            <a:picLocks noChangeAspect="1"/>
          </p:cNvPicPr>
          <p:nvPr/>
        </p:nvPicPr>
        <p:blipFill>
          <a:blip r:embed="rId4"/>
          <a:stretch>
            <a:fillRect/>
          </a:stretch>
        </p:blipFill>
        <p:spPr>
          <a:xfrm>
            <a:off x="9183796" y="5250749"/>
            <a:ext cx="1996458" cy="1289558"/>
          </a:xfrm>
          <a:prstGeom prst="rect">
            <a:avLst/>
          </a:prstGeom>
        </p:spPr>
      </p:pic>
      <p:sp>
        <p:nvSpPr>
          <p:cNvPr id="10" name="TextBox 9">
            <a:extLst>
              <a:ext uri="{FF2B5EF4-FFF2-40B4-BE49-F238E27FC236}">
                <a16:creationId xmlns:a16="http://schemas.microsoft.com/office/drawing/2014/main" id="{5A9978D6-E3D2-8947-CF45-026C23738259}"/>
              </a:ext>
            </a:extLst>
          </p:cNvPr>
          <p:cNvSpPr txBox="1"/>
          <p:nvPr/>
        </p:nvSpPr>
        <p:spPr>
          <a:xfrm>
            <a:off x="9226296" y="6551070"/>
            <a:ext cx="1903085"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0" cap="none" spc="0" normalizeH="0" baseline="0" noProof="0">
                <a:ln>
                  <a:noFill/>
                </a:ln>
                <a:solidFill>
                  <a:srgbClr val="000000"/>
                </a:solidFill>
                <a:effectLst/>
                <a:uLnTx/>
                <a:uFillTx/>
                <a:latin typeface="Arial"/>
                <a:cs typeface="Arial"/>
                <a:sym typeface="Arial"/>
              </a:rPr>
              <a:t>Yue, J et al. 2026 Arthritis &amp; Rheumatology</a:t>
            </a:r>
          </a:p>
        </p:txBody>
      </p:sp>
    </p:spTree>
    <p:extLst>
      <p:ext uri="{BB962C8B-B14F-4D97-AF65-F5344CB8AC3E}">
        <p14:creationId xmlns:p14="http://schemas.microsoft.com/office/powerpoint/2010/main" val="13355414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81E766-DD69-9F57-A4EF-07DBB117F8E3}"/>
              </a:ext>
            </a:extLst>
          </p:cNvPr>
          <p:cNvSpPr>
            <a:spLocks noGrp="1"/>
          </p:cNvSpPr>
          <p:nvPr>
            <p:ph type="title"/>
          </p:nvPr>
        </p:nvSpPr>
        <p:spPr>
          <a:xfrm>
            <a:off x="256229" y="375780"/>
            <a:ext cx="3388845" cy="3206663"/>
          </a:xfrm>
        </p:spPr>
        <p:txBody>
          <a:bodyPr/>
          <a:lstStyle/>
          <a:p>
            <a:r>
              <a:rPr lang="en-US" sz="3200">
                <a:latin typeface="Verdana" panose="020B0604030504040204" pitchFamily="34" charset="0"/>
              </a:rPr>
              <a:t>ADA2-Now Point-of-Care Realtime Diagnosis </a:t>
            </a:r>
          </a:p>
        </p:txBody>
      </p:sp>
      <p:sp>
        <p:nvSpPr>
          <p:cNvPr id="5" name="Subtitle 4">
            <a:extLst>
              <a:ext uri="{FF2B5EF4-FFF2-40B4-BE49-F238E27FC236}">
                <a16:creationId xmlns:a16="http://schemas.microsoft.com/office/drawing/2014/main" id="{06583D52-10C9-1566-4266-E5F6DE965878}"/>
              </a:ext>
            </a:extLst>
          </p:cNvPr>
          <p:cNvSpPr>
            <a:spLocks noGrp="1"/>
          </p:cNvSpPr>
          <p:nvPr>
            <p:ph type="subTitle" idx="1"/>
          </p:nvPr>
        </p:nvSpPr>
        <p:spPr>
          <a:xfrm>
            <a:off x="79512" y="4241493"/>
            <a:ext cx="3753451" cy="2402486"/>
          </a:xfrm>
        </p:spPr>
        <p:txBody>
          <a:bodyPr/>
          <a:lstStyle/>
          <a:p>
            <a:r>
              <a:rPr lang="en-US" sz="2000">
                <a:solidFill>
                  <a:srgbClr val="FFFF00"/>
                </a:solidFill>
                <a:latin typeface="Verdana" panose="020B0604030504040204" pitchFamily="34" charset="0"/>
              </a:rPr>
              <a:t>ADA2-Now + PEG-ADA2 imagine a world where a patient can walk into a doctor’s office, get diagnosed in 10 minutes and walk out with a prescription to treat their rare disease.</a:t>
            </a:r>
          </a:p>
        </p:txBody>
      </p:sp>
      <p:grpSp>
        <p:nvGrpSpPr>
          <p:cNvPr id="7" name="Group 6">
            <a:extLst>
              <a:ext uri="{FF2B5EF4-FFF2-40B4-BE49-F238E27FC236}">
                <a16:creationId xmlns:a16="http://schemas.microsoft.com/office/drawing/2014/main" id="{F1A9C9C0-6007-F794-53A5-C20E814F700D}"/>
              </a:ext>
            </a:extLst>
          </p:cNvPr>
          <p:cNvGrpSpPr/>
          <p:nvPr/>
        </p:nvGrpSpPr>
        <p:grpSpPr>
          <a:xfrm>
            <a:off x="4223817" y="907413"/>
            <a:ext cx="3218198" cy="4627435"/>
            <a:chOff x="8428722" y="1513061"/>
            <a:chExt cx="2743200" cy="4165600"/>
          </a:xfrm>
        </p:grpSpPr>
        <p:pic>
          <p:nvPicPr>
            <p:cNvPr id="8" name="Picture 7">
              <a:extLst>
                <a:ext uri="{FF2B5EF4-FFF2-40B4-BE49-F238E27FC236}">
                  <a16:creationId xmlns:a16="http://schemas.microsoft.com/office/drawing/2014/main" id="{FDE23DC2-96BF-42E0-3053-3A118D178C44}"/>
                </a:ext>
              </a:extLst>
            </p:cNvPr>
            <p:cNvPicPr>
              <a:picLocks noChangeAspect="1"/>
            </p:cNvPicPr>
            <p:nvPr/>
          </p:nvPicPr>
          <p:blipFill>
            <a:blip r:embed="rId3"/>
            <a:stretch>
              <a:fillRect/>
            </a:stretch>
          </p:blipFill>
          <p:spPr>
            <a:xfrm>
              <a:off x="8428722" y="1513061"/>
              <a:ext cx="2743200" cy="4165600"/>
            </a:xfrm>
            <a:prstGeom prst="rect">
              <a:avLst/>
            </a:prstGeom>
          </p:spPr>
        </p:pic>
        <p:sp>
          <p:nvSpPr>
            <p:cNvPr id="9" name="TextBox 8">
              <a:extLst>
                <a:ext uri="{FF2B5EF4-FFF2-40B4-BE49-F238E27FC236}">
                  <a16:creationId xmlns:a16="http://schemas.microsoft.com/office/drawing/2014/main" id="{CD63601E-FB37-ADBF-C3EA-F512C9B4277B}"/>
                </a:ext>
              </a:extLst>
            </p:cNvPr>
            <p:cNvSpPr txBox="1"/>
            <p:nvPr/>
          </p:nvSpPr>
          <p:spPr>
            <a:xfrm>
              <a:off x="9392267" y="4204905"/>
              <a:ext cx="564578" cy="36933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a:ln>
                    <a:noFill/>
                  </a:ln>
                  <a:solidFill>
                    <a:srgbClr val="FF0000"/>
                  </a:solidFill>
                  <a:effectLst/>
                  <a:uLnTx/>
                  <a:uFillTx/>
                  <a:latin typeface="Arial"/>
                  <a:cs typeface="Arial"/>
                  <a:sym typeface="Arial"/>
                </a:rPr>
                <a:t>ADA2 NOW</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a:ln>
                    <a:noFill/>
                  </a:ln>
                  <a:solidFill>
                    <a:srgbClr val="000000"/>
                  </a:solidFill>
                  <a:effectLst/>
                  <a:uLnTx/>
                  <a:uFillTx/>
                  <a:latin typeface="Arial"/>
                  <a:cs typeface="Arial"/>
                  <a:sym typeface="Arial"/>
                </a:rPr>
                <a:t>DADA2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a:ln>
                    <a:noFill/>
                  </a:ln>
                  <a:solidFill>
                    <a:srgbClr val="FF0000"/>
                  </a:solidFill>
                  <a:effectLst/>
                  <a:uLnTx/>
                  <a:uFillTx/>
                  <a:latin typeface="Arial"/>
                  <a:cs typeface="Arial"/>
                  <a:sym typeface="Arial"/>
                </a:rPr>
                <a:t>Foundation</a:t>
              </a:r>
              <a:endParaRPr kumimoji="0" lang="en-US" sz="2000" b="0" i="0" u="none" strike="noStrike" kern="0" cap="none" spc="0" normalizeH="0" baseline="0" noProof="0">
                <a:ln>
                  <a:noFill/>
                </a:ln>
                <a:solidFill>
                  <a:srgbClr val="FF0000"/>
                </a:solidFill>
                <a:effectLst/>
                <a:uLnTx/>
                <a:uFillTx/>
                <a:latin typeface="Arial"/>
                <a:cs typeface="Arial"/>
                <a:sym typeface="Arial"/>
              </a:endParaRPr>
            </a:p>
          </p:txBody>
        </p:sp>
        <p:sp>
          <p:nvSpPr>
            <p:cNvPr id="10" name="TextBox 9">
              <a:extLst>
                <a:ext uri="{FF2B5EF4-FFF2-40B4-BE49-F238E27FC236}">
                  <a16:creationId xmlns:a16="http://schemas.microsoft.com/office/drawing/2014/main" id="{1C9B5C08-FE32-BB46-BA5D-B5651B8D902E}"/>
                </a:ext>
              </a:extLst>
            </p:cNvPr>
            <p:cNvSpPr txBox="1"/>
            <p:nvPr/>
          </p:nvSpPr>
          <p:spPr>
            <a:xfrm rot="765441">
              <a:off x="9905088" y="3442905"/>
              <a:ext cx="564578" cy="36933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a:ln>
                    <a:noFill/>
                  </a:ln>
                  <a:solidFill>
                    <a:srgbClr val="FF0000"/>
                  </a:solidFill>
                  <a:effectLst/>
                  <a:uLnTx/>
                  <a:uFillTx/>
                  <a:latin typeface="Arial"/>
                  <a:cs typeface="Arial"/>
                  <a:sym typeface="Arial"/>
                </a:rPr>
                <a:t>ADA2 NOW</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a:ln>
                    <a:noFill/>
                  </a:ln>
                  <a:solidFill>
                    <a:srgbClr val="000000"/>
                  </a:solidFill>
                  <a:effectLst/>
                  <a:uLnTx/>
                  <a:uFillTx/>
                  <a:latin typeface="Arial"/>
                  <a:cs typeface="Arial"/>
                  <a:sym typeface="Arial"/>
                </a:rPr>
                <a:t>DADA2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0" cap="none" spc="0" normalizeH="0" baseline="0" noProof="0">
                  <a:ln>
                    <a:noFill/>
                  </a:ln>
                  <a:solidFill>
                    <a:srgbClr val="FF0000"/>
                  </a:solidFill>
                  <a:effectLst/>
                  <a:uLnTx/>
                  <a:uFillTx/>
                  <a:latin typeface="Arial"/>
                  <a:cs typeface="Arial"/>
                  <a:sym typeface="Arial"/>
                </a:rPr>
                <a:t>Foundation</a:t>
              </a:r>
              <a:endParaRPr kumimoji="0" lang="en-US" sz="2000" b="0" i="0" u="none" strike="noStrike" kern="0" cap="none" spc="0" normalizeH="0" baseline="0" noProof="0">
                <a:ln>
                  <a:noFill/>
                </a:ln>
                <a:solidFill>
                  <a:srgbClr val="FF0000"/>
                </a:solidFill>
                <a:effectLst/>
                <a:uLnTx/>
                <a:uFillTx/>
                <a:latin typeface="Arial"/>
                <a:cs typeface="Arial"/>
                <a:sym typeface="Arial"/>
              </a:endParaRPr>
            </a:p>
          </p:txBody>
        </p:sp>
      </p:grpSp>
      <p:pic>
        <p:nvPicPr>
          <p:cNvPr id="11" name="Picture 10">
            <a:extLst>
              <a:ext uri="{FF2B5EF4-FFF2-40B4-BE49-F238E27FC236}">
                <a16:creationId xmlns:a16="http://schemas.microsoft.com/office/drawing/2014/main" id="{0A613F86-184B-E64C-9593-46968AF1022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521461" y="710132"/>
            <a:ext cx="4584738" cy="2534764"/>
          </a:xfrm>
          <a:prstGeom prst="rect">
            <a:avLst/>
          </a:prstGeom>
        </p:spPr>
      </p:pic>
      <p:sp>
        <p:nvSpPr>
          <p:cNvPr id="12" name="TextBox 11">
            <a:extLst>
              <a:ext uri="{FF2B5EF4-FFF2-40B4-BE49-F238E27FC236}">
                <a16:creationId xmlns:a16="http://schemas.microsoft.com/office/drawing/2014/main" id="{E10BE39B-DF36-3A8A-A395-506BC88FE42C}"/>
              </a:ext>
            </a:extLst>
          </p:cNvPr>
          <p:cNvSpPr txBox="1"/>
          <p:nvPr/>
        </p:nvSpPr>
        <p:spPr>
          <a:xfrm>
            <a:off x="7804793" y="3429957"/>
            <a:ext cx="4170542" cy="203132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1200"/>
              </a:spcAft>
              <a:buClrTx/>
              <a:buSzPct val="60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Arial"/>
                <a:cs typeface="Arial"/>
                <a:sym typeface="Arial"/>
              </a:rPr>
              <a:t>Completed SBIR Phase 1 development</a:t>
            </a:r>
          </a:p>
          <a:p>
            <a:pPr marL="285750" marR="0" lvl="0" indent="-285750" algn="l" defTabSz="914400" rtl="0" eaLnBrk="1" fontAlgn="auto" latinLnBrk="0" hangingPunct="1">
              <a:lnSpc>
                <a:spcPct val="100000"/>
              </a:lnSpc>
              <a:spcBef>
                <a:spcPts val="0"/>
              </a:spcBef>
              <a:spcAft>
                <a:spcPts val="1200"/>
              </a:spcAft>
              <a:buClrTx/>
              <a:buSzPct val="60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Arial"/>
                <a:cs typeface="Arial"/>
                <a:sym typeface="Arial"/>
              </a:rPr>
              <a:t>Working prototype</a:t>
            </a:r>
          </a:p>
          <a:p>
            <a:pPr marL="285750" marR="0" lvl="0" indent="-285750" algn="l" defTabSz="914400" rtl="0" eaLnBrk="1" fontAlgn="auto" latinLnBrk="0" hangingPunct="1">
              <a:lnSpc>
                <a:spcPct val="100000"/>
              </a:lnSpc>
              <a:spcBef>
                <a:spcPts val="0"/>
              </a:spcBef>
              <a:spcAft>
                <a:spcPts val="1200"/>
              </a:spcAft>
              <a:buClrTx/>
              <a:buSzPct val="60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Arial"/>
                <a:cs typeface="Arial"/>
                <a:sym typeface="Arial"/>
              </a:rPr>
              <a:t>Can deliver results in the clinic in 10 minutes</a:t>
            </a:r>
          </a:p>
          <a:p>
            <a:pPr marL="285750" marR="0" lvl="0" indent="-285750" algn="l" defTabSz="914400" rtl="0" eaLnBrk="1" fontAlgn="auto" latinLnBrk="0" hangingPunct="1">
              <a:lnSpc>
                <a:spcPct val="100000"/>
              </a:lnSpc>
              <a:spcBef>
                <a:spcPts val="0"/>
              </a:spcBef>
              <a:spcAft>
                <a:spcPts val="1200"/>
              </a:spcAft>
              <a:buClrTx/>
              <a:buSzPct val="60000"/>
              <a:buFont typeface="System Font Regular"/>
              <a:buChar char="⚫️"/>
              <a:tabLst/>
              <a:defRPr/>
            </a:pPr>
            <a:r>
              <a:rPr kumimoji="0" lang="en-US" sz="1600" b="0" i="0" u="none" strike="noStrike" kern="0" cap="none" spc="0" normalizeH="0" baseline="0" noProof="0">
                <a:ln>
                  <a:noFill/>
                </a:ln>
                <a:solidFill>
                  <a:srgbClr val="000000"/>
                </a:solidFill>
                <a:effectLst/>
                <a:uLnTx/>
                <a:uFillTx/>
                <a:latin typeface="Arial"/>
                <a:cs typeface="Arial"/>
                <a:sym typeface="Arial"/>
              </a:rPr>
              <a:t>Preparing an SBIR Phase II application to support clinical development</a:t>
            </a:r>
          </a:p>
        </p:txBody>
      </p:sp>
      <p:sp>
        <p:nvSpPr>
          <p:cNvPr id="14" name="TextBox 13">
            <a:extLst>
              <a:ext uri="{FF2B5EF4-FFF2-40B4-BE49-F238E27FC236}">
                <a16:creationId xmlns:a16="http://schemas.microsoft.com/office/drawing/2014/main" id="{16FE2F0D-2B69-E955-BE2E-92333D4E8E93}"/>
              </a:ext>
            </a:extLst>
          </p:cNvPr>
          <p:cNvSpPr txBox="1"/>
          <p:nvPr/>
        </p:nvSpPr>
        <p:spPr>
          <a:xfrm>
            <a:off x="4284132" y="5689600"/>
            <a:ext cx="7569201"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000000"/>
                </a:solidFill>
                <a:effectLst/>
                <a:uLnTx/>
                <a:uFillTx/>
                <a:latin typeface="Arial"/>
                <a:cs typeface="Arial"/>
                <a:sym typeface="Arial"/>
              </a:rPr>
              <a:t>The DADA2 Foundation estimates that only about 5% of DADA2 patients are diagnosed. That means 95% of DADA2 patients are undiagnosed and untreated or being treated with inappropriate drugs that are ineffective, may carry significant risks and significant financial burden, while their disease continues to progress. Imagin a world where a patient can walk into a doctor's office, be given at test, get the results in 10 minutes and walk out with a prescription for their rare disease.</a:t>
            </a:r>
          </a:p>
        </p:txBody>
      </p:sp>
    </p:spTree>
    <p:extLst>
      <p:ext uri="{BB962C8B-B14F-4D97-AF65-F5344CB8AC3E}">
        <p14:creationId xmlns:p14="http://schemas.microsoft.com/office/powerpoint/2010/main" val="33638975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E42D38BC-1076-77E5-B684-8FC7C7050459}"/>
              </a:ext>
            </a:extLst>
          </p:cNvPr>
          <p:cNvSpPr>
            <a:spLocks noGrp="1"/>
          </p:cNvSpPr>
          <p:nvPr>
            <p:ph type="subTitle" idx="1"/>
          </p:nvPr>
        </p:nvSpPr>
        <p:spPr>
          <a:xfrm>
            <a:off x="223274" y="1687645"/>
            <a:ext cx="11608407" cy="4455827"/>
          </a:xfrm>
        </p:spPr>
        <p:txBody>
          <a:bodyPr/>
          <a:lstStyle/>
          <a:p>
            <a:pPr>
              <a:spcAft>
                <a:spcPts val="1200"/>
              </a:spcAft>
            </a:pPr>
            <a:r>
              <a:rPr lang="en-US">
                <a:latin typeface="Verdana" panose="020B0604030504040204" pitchFamily="34" charset="0"/>
              </a:rPr>
              <a:t>The DADA2 Foundation has developed a proof-of-concept plan that lays the foundation for and derisks PEG-ADA2 preclinical and clinical development programs.</a:t>
            </a:r>
          </a:p>
          <a:p>
            <a:pPr>
              <a:spcAft>
                <a:spcPts val="1200"/>
              </a:spcAft>
            </a:pPr>
            <a:r>
              <a:rPr lang="en-US">
                <a:latin typeface="Verdana" panose="020B0604030504040204" pitchFamily="34" charset="0"/>
              </a:rPr>
              <a:t>The proof-of-concept plan will be executed through academic labs with DADA2 expertise, biobanks, publication track records in the methods used, and clinical trial experience.</a:t>
            </a:r>
          </a:p>
          <a:p>
            <a:pPr>
              <a:spcAft>
                <a:spcPts val="1200"/>
              </a:spcAft>
            </a:pPr>
            <a:r>
              <a:rPr lang="en-US">
                <a:latin typeface="Verdana" panose="020B0604030504040204" pitchFamily="34" charset="0"/>
              </a:rPr>
              <a:t>The proof-of-concept plan will take 12-18 months, with an estimated budget of $900K.</a:t>
            </a:r>
          </a:p>
          <a:p>
            <a:pPr>
              <a:spcAft>
                <a:spcPts val="1200"/>
              </a:spcAft>
            </a:pPr>
            <a:r>
              <a:rPr lang="en-US">
                <a:latin typeface="Verdana" panose="020B0604030504040204" pitchFamily="34" charset="0"/>
              </a:rPr>
              <a:t>We are seeking funding through a pharma partnership or direct investment through medical venture philanthropy.</a:t>
            </a:r>
          </a:p>
        </p:txBody>
      </p:sp>
      <p:sp>
        <p:nvSpPr>
          <p:cNvPr id="3" name="Title 2">
            <a:extLst>
              <a:ext uri="{FF2B5EF4-FFF2-40B4-BE49-F238E27FC236}">
                <a16:creationId xmlns:a16="http://schemas.microsoft.com/office/drawing/2014/main" id="{424E819D-CCA9-B3CF-4BAC-BB84C4168CB6}"/>
              </a:ext>
            </a:extLst>
          </p:cNvPr>
          <p:cNvSpPr>
            <a:spLocks noGrp="1"/>
          </p:cNvSpPr>
          <p:nvPr>
            <p:ph type="ctrTitle"/>
          </p:nvPr>
        </p:nvSpPr>
        <p:spPr/>
        <p:txBody>
          <a:bodyPr/>
          <a:lstStyle/>
          <a:p>
            <a:r>
              <a:rPr lang="en-US"/>
              <a:t>The Ask</a:t>
            </a:r>
          </a:p>
        </p:txBody>
      </p:sp>
      <p:pic>
        <p:nvPicPr>
          <p:cNvPr id="4" name="Picture 3">
            <a:extLst>
              <a:ext uri="{FF2B5EF4-FFF2-40B4-BE49-F238E27FC236}">
                <a16:creationId xmlns:a16="http://schemas.microsoft.com/office/drawing/2014/main" id="{B11A254D-F056-5039-F3D7-B6EA08F7AD29}"/>
              </a:ext>
            </a:extLst>
          </p:cNvPr>
          <p:cNvPicPr>
            <a:picLocks noChangeAspect="1"/>
          </p:cNvPicPr>
          <p:nvPr/>
        </p:nvPicPr>
        <p:blipFill>
          <a:blip r:embed="rId3"/>
          <a:stretch>
            <a:fillRect/>
          </a:stretch>
        </p:blipFill>
        <p:spPr>
          <a:xfrm>
            <a:off x="10344839" y="99152"/>
            <a:ext cx="1730565" cy="953046"/>
          </a:xfrm>
          <a:prstGeom prst="rect">
            <a:avLst/>
          </a:prstGeom>
        </p:spPr>
      </p:pic>
    </p:spTree>
    <p:extLst>
      <p:ext uri="{BB962C8B-B14F-4D97-AF65-F5344CB8AC3E}">
        <p14:creationId xmlns:p14="http://schemas.microsoft.com/office/powerpoint/2010/main" val="19187668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6D6AA-8401-8563-F6A5-9416FF1A2B20}"/>
              </a:ext>
            </a:extLst>
          </p:cNvPr>
          <p:cNvSpPr>
            <a:spLocks noGrp="1"/>
          </p:cNvSpPr>
          <p:nvPr>
            <p:ph type="title"/>
          </p:nvPr>
        </p:nvSpPr>
        <p:spPr>
          <a:xfrm>
            <a:off x="596431" y="1465782"/>
            <a:ext cx="11022400" cy="1122400"/>
          </a:xfrm>
        </p:spPr>
        <p:txBody>
          <a:bodyPr/>
          <a:lstStyle/>
          <a:p>
            <a:r>
              <a:rPr lang="en-US" sz="11500"/>
              <a:t>Thank You</a:t>
            </a:r>
          </a:p>
        </p:txBody>
      </p:sp>
      <p:sp>
        <p:nvSpPr>
          <p:cNvPr id="6" name="TextBox 5">
            <a:extLst>
              <a:ext uri="{FF2B5EF4-FFF2-40B4-BE49-F238E27FC236}">
                <a16:creationId xmlns:a16="http://schemas.microsoft.com/office/drawing/2014/main" id="{7F6F2F81-3A04-FBB4-0A5E-F6E9E61112D1}"/>
              </a:ext>
            </a:extLst>
          </p:cNvPr>
          <p:cNvSpPr txBox="1"/>
          <p:nvPr/>
        </p:nvSpPr>
        <p:spPr>
          <a:xfrm>
            <a:off x="4852319" y="5348835"/>
            <a:ext cx="2510624" cy="138499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For more information Contact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Lex M. Cowsert, Ph.D.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Chief Scientific Officer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DADA2 Foundation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lex.Cowsert@dada2.org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Arial"/>
                <a:cs typeface="Arial"/>
                <a:sym typeface="Arial"/>
              </a:rPr>
              <a:t>+1 (323) 835-1960</a:t>
            </a:r>
          </a:p>
        </p:txBody>
      </p:sp>
      <p:sp>
        <p:nvSpPr>
          <p:cNvPr id="7" name="Rounded Rectangle 6">
            <a:extLst>
              <a:ext uri="{FF2B5EF4-FFF2-40B4-BE49-F238E27FC236}">
                <a16:creationId xmlns:a16="http://schemas.microsoft.com/office/drawing/2014/main" id="{10846EA1-F2EC-1F0D-CFB8-EC40E115C5B9}"/>
              </a:ext>
            </a:extLst>
          </p:cNvPr>
          <p:cNvSpPr/>
          <p:nvPr/>
        </p:nvSpPr>
        <p:spPr>
          <a:xfrm>
            <a:off x="795211" y="3398522"/>
            <a:ext cx="10624841" cy="1031982"/>
          </a:xfrm>
          <a:prstGeom prst="roundRect">
            <a:avLst/>
          </a:prstGeom>
          <a:solidFill>
            <a:srgbClr val="0F5E5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sym typeface="Arial"/>
              </a:rPr>
              <a:t>Imagine a future where a DADA2 patient can be diagnosed in a single office visit and receive a life changing medicine the same day.</a:t>
            </a:r>
          </a:p>
        </p:txBody>
      </p:sp>
      <p:sp>
        <p:nvSpPr>
          <p:cNvPr id="3" name="TextBox 2">
            <a:extLst>
              <a:ext uri="{FF2B5EF4-FFF2-40B4-BE49-F238E27FC236}">
                <a16:creationId xmlns:a16="http://schemas.microsoft.com/office/drawing/2014/main" id="{31A499CE-B522-CAA5-0041-1241235AC620}"/>
              </a:ext>
            </a:extLst>
          </p:cNvPr>
          <p:cNvSpPr txBox="1"/>
          <p:nvPr/>
        </p:nvSpPr>
        <p:spPr>
          <a:xfrm>
            <a:off x="4658913" y="4651873"/>
            <a:ext cx="2897437" cy="400110"/>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DADA2 Foundation</a:t>
            </a:r>
          </a:p>
        </p:txBody>
      </p:sp>
    </p:spTree>
    <p:extLst>
      <p:ext uri="{BB962C8B-B14F-4D97-AF65-F5344CB8AC3E}">
        <p14:creationId xmlns:p14="http://schemas.microsoft.com/office/powerpoint/2010/main" val="36338584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38F8C-8D97-C069-33B3-6B5C6086C70E}"/>
            </a:ext>
          </a:extLst>
        </p:cNvPr>
        <p:cNvGrpSpPr/>
        <p:nvPr/>
      </p:nvGrpSpPr>
      <p:grpSpPr>
        <a:xfrm>
          <a:off x="0" y="0"/>
          <a:ext cx="0" cy="0"/>
          <a:chOff x="0" y="0"/>
          <a:chExt cx="0" cy="0"/>
        </a:xfrm>
      </p:grpSpPr>
      <p:pic>
        <p:nvPicPr>
          <p:cNvPr id="8" name="Picture 7" descr="A black background with blue text&#10;&#10;AI-generated content may be incorrect.">
            <a:extLst>
              <a:ext uri="{FF2B5EF4-FFF2-40B4-BE49-F238E27FC236}">
                <a16:creationId xmlns:a16="http://schemas.microsoft.com/office/drawing/2014/main" id="{9D31E311-89C5-5DCF-5BE6-245275216E07}"/>
              </a:ext>
            </a:extLst>
          </p:cNvPr>
          <p:cNvPicPr>
            <a:picLocks noChangeAspect="1"/>
          </p:cNvPicPr>
          <p:nvPr/>
        </p:nvPicPr>
        <p:blipFill>
          <a:blip r:embed="rId2"/>
          <a:stretch>
            <a:fillRect/>
          </a:stretch>
        </p:blipFill>
        <p:spPr>
          <a:xfrm>
            <a:off x="10453173" y="202959"/>
            <a:ext cx="1617249" cy="787589"/>
          </a:xfrm>
          <a:prstGeom prst="rect">
            <a:avLst/>
          </a:prstGeom>
        </p:spPr>
      </p:pic>
      <p:sp>
        <p:nvSpPr>
          <p:cNvPr id="13" name="Title 1">
            <a:extLst>
              <a:ext uri="{FF2B5EF4-FFF2-40B4-BE49-F238E27FC236}">
                <a16:creationId xmlns:a16="http://schemas.microsoft.com/office/drawing/2014/main" id="{10555A53-8D83-9124-3831-197587E45173}"/>
              </a:ext>
            </a:extLst>
          </p:cNvPr>
          <p:cNvSpPr>
            <a:spLocks noGrp="1"/>
          </p:cNvSpPr>
          <p:nvPr>
            <p:ph type="title"/>
          </p:nvPr>
        </p:nvSpPr>
        <p:spPr>
          <a:xfrm>
            <a:off x="568035" y="116700"/>
            <a:ext cx="10356273" cy="1071764"/>
          </a:xfrm>
        </p:spPr>
        <p:txBody>
          <a:bodyPr>
            <a:normAutofit/>
          </a:bodyPr>
          <a:lstStyle/>
          <a:p>
            <a:r>
              <a:rPr lang="en-US" sz="4200" b="1" dirty="0">
                <a:solidFill>
                  <a:srgbClr val="0F5669"/>
                </a:solidFill>
                <a:latin typeface="Arial" panose="020B0604020202020204" pitchFamily="34" charset="0"/>
                <a:cs typeface="Arial" panose="020B0604020202020204" pitchFamily="34" charset="0"/>
              </a:rPr>
              <a:t>Thank you to our Sponsors!</a:t>
            </a:r>
          </a:p>
        </p:txBody>
      </p:sp>
      <p:cxnSp>
        <p:nvCxnSpPr>
          <p:cNvPr id="15" name="Straight Arrow Connector 14">
            <a:extLst>
              <a:ext uri="{FF2B5EF4-FFF2-40B4-BE49-F238E27FC236}">
                <a16:creationId xmlns:a16="http://schemas.microsoft.com/office/drawing/2014/main" id="{7E644BFE-1B39-5E73-7A1C-81F5F05D918F}"/>
              </a:ext>
            </a:extLst>
          </p:cNvPr>
          <p:cNvCxnSpPr/>
          <p:nvPr/>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DE8F3C9A-B2EC-E900-0A30-AEDB010D64E5}"/>
              </a:ext>
            </a:extLst>
          </p:cNvPr>
          <p:cNvSpPr txBox="1"/>
          <p:nvPr/>
        </p:nvSpPr>
        <p:spPr>
          <a:xfrm>
            <a:off x="9642764" y="6262255"/>
            <a:ext cx="229985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40B6AD"/>
                </a:solidFill>
                <a:effectLst/>
                <a:uLnTx/>
                <a:uFillTx/>
                <a:latin typeface="Arial" panose="020B0604020202020204" pitchFamily="34" charset="0"/>
                <a:ea typeface="+mn-ea"/>
                <a:cs typeface="Arial" panose="020B0604020202020204" pitchFamily="34" charset="0"/>
              </a:rPr>
              <a:t>#RDDS26</a:t>
            </a:r>
          </a:p>
        </p:txBody>
      </p:sp>
      <p:pic>
        <p:nvPicPr>
          <p:cNvPr id="5" name="Content Placeholder 4">
            <a:extLst>
              <a:ext uri="{FF2B5EF4-FFF2-40B4-BE49-F238E27FC236}">
                <a16:creationId xmlns:a16="http://schemas.microsoft.com/office/drawing/2014/main" id="{9368637D-C131-4981-97CF-3D6AF3C1107B}"/>
              </a:ext>
            </a:extLst>
          </p:cNvPr>
          <p:cNvPicPr>
            <a:picLocks noGrp="1" noChangeAspect="1"/>
          </p:cNvPicPr>
          <p:nvPr>
            <p:ph idx="1"/>
          </p:nvPr>
        </p:nvPicPr>
        <p:blipFill>
          <a:blip r:embed="rId3"/>
          <a:stretch>
            <a:fillRect/>
          </a:stretch>
        </p:blipFill>
        <p:spPr>
          <a:xfrm>
            <a:off x="568035" y="918739"/>
            <a:ext cx="10356273" cy="5822561"/>
          </a:xfrm>
          <a:prstGeom prst="rect">
            <a:avLst/>
          </a:prstGeom>
        </p:spPr>
      </p:pic>
    </p:spTree>
    <p:extLst>
      <p:ext uri="{BB962C8B-B14F-4D97-AF65-F5344CB8AC3E}">
        <p14:creationId xmlns:p14="http://schemas.microsoft.com/office/powerpoint/2010/main" val="2741251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DA75E-A1CD-ED0E-7169-9D923D33EC6E}"/>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CEC86EB4-4B9D-643A-0AA4-85C72E9039FB}"/>
              </a:ext>
            </a:extLst>
          </p:cNvPr>
          <p:cNvGrpSpPr>
            <a:grpSpLocks noChangeAspect="1"/>
          </p:cNvGrpSpPr>
          <p:nvPr/>
        </p:nvGrpSpPr>
        <p:grpSpPr>
          <a:xfrm>
            <a:off x="474172" y="837221"/>
            <a:ext cx="2853699" cy="2651760"/>
            <a:chOff x="906449" y="2010916"/>
            <a:chExt cx="2810246" cy="2611382"/>
          </a:xfrm>
        </p:grpSpPr>
        <p:grpSp>
          <p:nvGrpSpPr>
            <p:cNvPr id="15" name="Group 14">
              <a:extLst>
                <a:ext uri="{FF2B5EF4-FFF2-40B4-BE49-F238E27FC236}">
                  <a16:creationId xmlns:a16="http://schemas.microsoft.com/office/drawing/2014/main" id="{12F34B37-743E-88B8-7C5F-520C71A080AA}"/>
                </a:ext>
              </a:extLst>
            </p:cNvPr>
            <p:cNvGrpSpPr/>
            <p:nvPr/>
          </p:nvGrpSpPr>
          <p:grpSpPr>
            <a:xfrm>
              <a:off x="2257994" y="2010916"/>
              <a:ext cx="1458701" cy="1645920"/>
              <a:chOff x="2257994" y="2090947"/>
              <a:chExt cx="1458701" cy="1645920"/>
            </a:xfrm>
          </p:grpSpPr>
          <p:pic>
            <p:nvPicPr>
              <p:cNvPr id="24" name="Picture 23">
                <a:extLst>
                  <a:ext uri="{FF2B5EF4-FFF2-40B4-BE49-F238E27FC236}">
                    <a16:creationId xmlns:a16="http://schemas.microsoft.com/office/drawing/2014/main" id="{CEEEA598-06A7-6AB1-3216-9F2014A8F55D}"/>
                  </a:ext>
                </a:extLst>
              </p:cNvPr>
              <p:cNvPicPr>
                <a:picLocks noChangeAspect="1"/>
              </p:cNvPicPr>
              <p:nvPr/>
            </p:nvPicPr>
            <p:blipFill>
              <a:blip r:embed="rId2"/>
              <a:srcRect l="-1530" t="536" r="-621" b="316"/>
              <a:stretch/>
            </p:blipFill>
            <p:spPr>
              <a:xfrm>
                <a:off x="2257994" y="2090947"/>
                <a:ext cx="1458701" cy="1645920"/>
              </a:xfrm>
              <a:prstGeom prst="rect">
                <a:avLst/>
              </a:prstGeom>
            </p:spPr>
          </p:pic>
          <p:pic>
            <p:nvPicPr>
              <p:cNvPr id="25" name="Picture 24">
                <a:extLst>
                  <a:ext uri="{FF2B5EF4-FFF2-40B4-BE49-F238E27FC236}">
                    <a16:creationId xmlns:a16="http://schemas.microsoft.com/office/drawing/2014/main" id="{3C42CC95-6D43-0C8B-1EB5-40F591057162}"/>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17" name="Group 16">
              <a:extLst>
                <a:ext uri="{FF2B5EF4-FFF2-40B4-BE49-F238E27FC236}">
                  <a16:creationId xmlns:a16="http://schemas.microsoft.com/office/drawing/2014/main" id="{4D569FBD-9117-329E-E291-50339273A830}"/>
                </a:ext>
              </a:extLst>
            </p:cNvPr>
            <p:cNvGrpSpPr/>
            <p:nvPr/>
          </p:nvGrpSpPr>
          <p:grpSpPr>
            <a:xfrm>
              <a:off x="1683089" y="3342138"/>
              <a:ext cx="1117886" cy="1280160"/>
              <a:chOff x="1683089" y="3422169"/>
              <a:chExt cx="1117886" cy="1280160"/>
            </a:xfrm>
          </p:grpSpPr>
          <p:pic>
            <p:nvPicPr>
              <p:cNvPr id="21" name="Picture 20">
                <a:extLst>
                  <a:ext uri="{FF2B5EF4-FFF2-40B4-BE49-F238E27FC236}">
                    <a16:creationId xmlns:a16="http://schemas.microsoft.com/office/drawing/2014/main" id="{6D3B128D-74DA-4AC9-D17A-03B58D2CF27C}"/>
                  </a:ext>
                </a:extLst>
              </p:cNvPr>
              <p:cNvPicPr>
                <a:picLocks noChangeAspect="1"/>
              </p:cNvPicPr>
              <p:nvPr/>
            </p:nvPicPr>
            <p:blipFill>
              <a:blip r:embed="rId4"/>
              <a:stretch>
                <a:fillRect/>
              </a:stretch>
            </p:blipFill>
            <p:spPr>
              <a:xfrm>
                <a:off x="1683089" y="3422169"/>
                <a:ext cx="1117886" cy="1280160"/>
              </a:xfrm>
              <a:prstGeom prst="rect">
                <a:avLst/>
              </a:prstGeom>
            </p:spPr>
          </p:pic>
          <p:pic>
            <p:nvPicPr>
              <p:cNvPr id="22" name="Picture 21">
                <a:extLst>
                  <a:ext uri="{FF2B5EF4-FFF2-40B4-BE49-F238E27FC236}">
                    <a16:creationId xmlns:a16="http://schemas.microsoft.com/office/drawing/2014/main" id="{2048E27D-BD5D-F53F-76C5-7E645B64455D}"/>
                  </a:ext>
                </a:extLst>
              </p:cNvPr>
              <p:cNvPicPr>
                <a:picLocks noChangeAspect="1"/>
              </p:cNvPicPr>
              <p:nvPr/>
            </p:nvPicPr>
            <p:blipFill>
              <a:blip r:embed="rId5"/>
              <a:stretch>
                <a:fillRect/>
              </a:stretch>
            </p:blipFill>
            <p:spPr>
              <a:xfrm rot="21132968">
                <a:off x="2001240" y="3692157"/>
                <a:ext cx="654517" cy="731520"/>
              </a:xfrm>
              <a:prstGeom prst="rect">
                <a:avLst/>
              </a:prstGeom>
            </p:spPr>
          </p:pic>
          <p:pic>
            <p:nvPicPr>
              <p:cNvPr id="23" name="Picture 22">
                <a:extLst>
                  <a:ext uri="{FF2B5EF4-FFF2-40B4-BE49-F238E27FC236}">
                    <a16:creationId xmlns:a16="http://schemas.microsoft.com/office/drawing/2014/main" id="{4006EE98-7227-C089-D2BB-A962E2C1E27B}"/>
                  </a:ext>
                </a:extLst>
              </p:cNvPr>
              <p:cNvPicPr>
                <a:picLocks noChangeAspect="1"/>
              </p:cNvPicPr>
              <p:nvPr/>
            </p:nvPicPr>
            <p:blipFill>
              <a:blip r:embed="rId5">
                <a:lum bright="20000" contrast="-20000"/>
              </a:blip>
              <a:stretch>
                <a:fillRect/>
              </a:stretch>
            </p:blipFill>
            <p:spPr>
              <a:xfrm rot="1971218">
                <a:off x="2085653" y="3852467"/>
                <a:ext cx="409073" cy="457200"/>
              </a:xfrm>
              <a:prstGeom prst="rect">
                <a:avLst/>
              </a:prstGeom>
            </p:spPr>
          </p:pic>
        </p:grpSp>
        <p:grpSp>
          <p:nvGrpSpPr>
            <p:cNvPr id="18" name="Group 17">
              <a:extLst>
                <a:ext uri="{FF2B5EF4-FFF2-40B4-BE49-F238E27FC236}">
                  <a16:creationId xmlns:a16="http://schemas.microsoft.com/office/drawing/2014/main" id="{E8741DAF-4109-1683-9095-117A0DAFDD71}"/>
                </a:ext>
              </a:extLst>
            </p:cNvPr>
            <p:cNvGrpSpPr/>
            <p:nvPr/>
          </p:nvGrpSpPr>
          <p:grpSpPr>
            <a:xfrm>
              <a:off x="906449" y="2163026"/>
              <a:ext cx="1271453" cy="1463040"/>
              <a:chOff x="906449" y="2243057"/>
              <a:chExt cx="1271453" cy="1463040"/>
            </a:xfrm>
          </p:grpSpPr>
          <p:pic>
            <p:nvPicPr>
              <p:cNvPr id="19" name="Picture 18">
                <a:extLst>
                  <a:ext uri="{FF2B5EF4-FFF2-40B4-BE49-F238E27FC236}">
                    <a16:creationId xmlns:a16="http://schemas.microsoft.com/office/drawing/2014/main" id="{DA361422-C07C-F633-E8E2-912EDC1D4080}"/>
                  </a:ext>
                </a:extLst>
              </p:cNvPr>
              <p:cNvPicPr>
                <a:picLocks noChangeAspect="1"/>
              </p:cNvPicPr>
              <p:nvPr/>
            </p:nvPicPr>
            <p:blipFill>
              <a:blip r:embed="rId6">
                <a:biLevel thresh="25000"/>
              </a:blip>
              <a:stretch>
                <a:fillRect/>
              </a:stretch>
            </p:blipFill>
            <p:spPr>
              <a:xfrm>
                <a:off x="906449" y="2243057"/>
                <a:ext cx="1271453" cy="1463040"/>
              </a:xfrm>
              <a:prstGeom prst="rect">
                <a:avLst/>
              </a:prstGeom>
            </p:spPr>
          </p:pic>
          <p:pic>
            <p:nvPicPr>
              <p:cNvPr id="20" name="Picture 19">
                <a:extLst>
                  <a:ext uri="{FF2B5EF4-FFF2-40B4-BE49-F238E27FC236}">
                    <a16:creationId xmlns:a16="http://schemas.microsoft.com/office/drawing/2014/main" id="{F035DA19-B8CC-CE8D-5D92-636893E3AF42}"/>
                  </a:ext>
                </a:extLst>
              </p:cNvPr>
              <p:cNvPicPr>
                <a:picLocks noChangeAspect="1"/>
              </p:cNvPicPr>
              <p:nvPr/>
            </p:nvPicPr>
            <p:blipFill>
              <a:blip r:embed="rId7">
                <a:lum bright="20000" contrast="-20000"/>
              </a:blip>
              <a:stretch>
                <a:fillRect/>
              </a:stretch>
            </p:blipFill>
            <p:spPr>
              <a:xfrm>
                <a:off x="1166476" y="2563097"/>
                <a:ext cx="751398" cy="822960"/>
              </a:xfrm>
              <a:prstGeom prst="rect">
                <a:avLst/>
              </a:prstGeom>
            </p:spPr>
          </p:pic>
        </p:grpSp>
      </p:grpSp>
      <p:cxnSp>
        <p:nvCxnSpPr>
          <p:cNvPr id="26" name="Straight Connector 25">
            <a:extLst>
              <a:ext uri="{FF2B5EF4-FFF2-40B4-BE49-F238E27FC236}">
                <a16:creationId xmlns:a16="http://schemas.microsoft.com/office/drawing/2014/main" id="{AB3BE0FB-86C8-1692-9196-21AEB2B26399}"/>
              </a:ext>
            </a:extLst>
          </p:cNvPr>
          <p:cNvCxnSpPr>
            <a:cxnSpLocks/>
          </p:cNvCxnSpPr>
          <p:nvPr/>
        </p:nvCxnSpPr>
        <p:spPr>
          <a:xfrm>
            <a:off x="4333744" y="1735616"/>
            <a:ext cx="0" cy="329184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7" name="TextBox 26">
            <a:extLst>
              <a:ext uri="{FF2B5EF4-FFF2-40B4-BE49-F238E27FC236}">
                <a16:creationId xmlns:a16="http://schemas.microsoft.com/office/drawing/2014/main" id="{AFF2F63F-76AF-C98F-F958-39EDDD401453}"/>
              </a:ext>
            </a:extLst>
          </p:cNvPr>
          <p:cNvSpPr txBox="1"/>
          <p:nvPr/>
        </p:nvSpPr>
        <p:spPr>
          <a:xfrm>
            <a:off x="4000326" y="961911"/>
            <a:ext cx="6452847"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1" u="none" strike="noStrike" kern="1200" cap="none" spc="30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rPr>
              <a:t>The 2026 RARE Drug Development Symposium is grateful to our valued Collaborators:</a:t>
            </a:r>
            <a:endParaRPr kumimoji="0" lang="en-US" sz="1100" b="1" i="1" u="none" strike="noStrike" kern="1200" cap="none" spc="30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endParaRPr>
          </a:p>
        </p:txBody>
      </p:sp>
      <p:sp>
        <p:nvSpPr>
          <p:cNvPr id="28" name="TextBox 27">
            <a:extLst>
              <a:ext uri="{FF2B5EF4-FFF2-40B4-BE49-F238E27FC236}">
                <a16:creationId xmlns:a16="http://schemas.microsoft.com/office/drawing/2014/main" id="{049C9061-6512-3FDD-A74D-13122159A76B}"/>
              </a:ext>
            </a:extLst>
          </p:cNvPr>
          <p:cNvSpPr txBox="1"/>
          <p:nvPr/>
        </p:nvSpPr>
        <p:spPr>
          <a:xfrm>
            <a:off x="9642764" y="6262255"/>
            <a:ext cx="229985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40B6AD"/>
                </a:solidFill>
                <a:effectLst/>
                <a:uLnTx/>
                <a:uFillTx/>
                <a:latin typeface="Arial" panose="020B0604020202020204" pitchFamily="34" charset="0"/>
                <a:ea typeface="+mn-ea"/>
                <a:cs typeface="Arial" panose="020B0604020202020204" pitchFamily="34" charset="0"/>
              </a:rPr>
              <a:t>#RDDS26</a:t>
            </a:r>
          </a:p>
        </p:txBody>
      </p:sp>
      <p:pic>
        <p:nvPicPr>
          <p:cNvPr id="4" name="Picture 3" descr="A black background with blue text&#10;&#10;AI-generated content may be incorrect.">
            <a:extLst>
              <a:ext uri="{FF2B5EF4-FFF2-40B4-BE49-F238E27FC236}">
                <a16:creationId xmlns:a16="http://schemas.microsoft.com/office/drawing/2014/main" id="{D2BCC254-D322-1AF9-8376-1B29219EC538}"/>
              </a:ext>
            </a:extLst>
          </p:cNvPr>
          <p:cNvPicPr>
            <a:picLocks noChangeAspect="1"/>
          </p:cNvPicPr>
          <p:nvPr/>
        </p:nvPicPr>
        <p:blipFill>
          <a:blip r:embed="rId8"/>
          <a:stretch>
            <a:fillRect/>
          </a:stretch>
        </p:blipFill>
        <p:spPr>
          <a:xfrm>
            <a:off x="6269497" y="4205652"/>
            <a:ext cx="5310258" cy="1397204"/>
          </a:xfrm>
          <a:prstGeom prst="rect">
            <a:avLst/>
          </a:prstGeom>
        </p:spPr>
      </p:pic>
      <p:pic>
        <p:nvPicPr>
          <p:cNvPr id="5" name="Picture 4" descr="A black background with blue text&#10;&#10;AI-generated content may be incorrect.">
            <a:extLst>
              <a:ext uri="{FF2B5EF4-FFF2-40B4-BE49-F238E27FC236}">
                <a16:creationId xmlns:a16="http://schemas.microsoft.com/office/drawing/2014/main" id="{EF2A9F23-BE55-FF3D-461B-DE248E62B6BC}"/>
              </a:ext>
            </a:extLst>
          </p:cNvPr>
          <p:cNvPicPr>
            <a:picLocks noChangeAspect="1"/>
          </p:cNvPicPr>
          <p:nvPr/>
        </p:nvPicPr>
        <p:blipFill>
          <a:blip r:embed="rId9"/>
          <a:stretch>
            <a:fillRect/>
          </a:stretch>
        </p:blipFill>
        <p:spPr>
          <a:xfrm>
            <a:off x="10453173" y="202959"/>
            <a:ext cx="1617249" cy="787589"/>
          </a:xfrm>
          <a:prstGeom prst="rect">
            <a:avLst/>
          </a:prstGeom>
        </p:spPr>
      </p:pic>
      <p:pic>
        <p:nvPicPr>
          <p:cNvPr id="6" name="Picture 5">
            <a:extLst>
              <a:ext uri="{FF2B5EF4-FFF2-40B4-BE49-F238E27FC236}">
                <a16:creationId xmlns:a16="http://schemas.microsoft.com/office/drawing/2014/main" id="{50A000A4-5579-06F8-627B-26D2CE2CEE71}"/>
              </a:ext>
            </a:extLst>
          </p:cNvPr>
          <p:cNvPicPr>
            <a:picLocks noChangeAspect="1"/>
          </p:cNvPicPr>
          <p:nvPr/>
        </p:nvPicPr>
        <p:blipFill>
          <a:blip r:embed="rId10"/>
          <a:stretch>
            <a:fillRect/>
          </a:stretch>
        </p:blipFill>
        <p:spPr>
          <a:xfrm>
            <a:off x="1037000" y="4043940"/>
            <a:ext cx="4581742" cy="1397204"/>
          </a:xfrm>
          <a:prstGeom prst="rect">
            <a:avLst/>
          </a:prstGeom>
        </p:spPr>
      </p:pic>
      <p:sp>
        <p:nvSpPr>
          <p:cNvPr id="8" name="TextBox 7">
            <a:extLst>
              <a:ext uri="{FF2B5EF4-FFF2-40B4-BE49-F238E27FC236}">
                <a16:creationId xmlns:a16="http://schemas.microsoft.com/office/drawing/2014/main" id="{E3FF130A-973E-6EA8-2035-4CF0DDB53601}"/>
              </a:ext>
            </a:extLst>
          </p:cNvPr>
          <p:cNvSpPr txBox="1"/>
          <p:nvPr/>
        </p:nvSpPr>
        <p:spPr>
          <a:xfrm>
            <a:off x="1846615" y="5472170"/>
            <a:ext cx="360009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1" u="none" strike="noStrike" kern="1200" cap="none" spc="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rPr>
              <a:t>At Boston Children’s Hospital</a:t>
            </a:r>
          </a:p>
        </p:txBody>
      </p:sp>
    </p:spTree>
    <p:extLst>
      <p:ext uri="{BB962C8B-B14F-4D97-AF65-F5344CB8AC3E}">
        <p14:creationId xmlns:p14="http://schemas.microsoft.com/office/powerpoint/2010/main" val="16244290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Roboto">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dada2">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6" id="{1FFED222-706A-6D4C-B4AD-57A39D01A250}" vid="{7C81BD59-EF85-9544-BF56-9798D9AE5CE3}"/>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57538</TotalTime>
  <Words>6170</Words>
  <Application>Microsoft Office PowerPoint</Application>
  <PresentationFormat>Widescreen</PresentationFormat>
  <Paragraphs>743</Paragraphs>
  <Slides>39</Slides>
  <Notes>33</Notes>
  <HiddenSlides>0</HiddenSlides>
  <MMClips>0</MMClips>
  <ScaleCrop>false</ScaleCrop>
  <HeadingPairs>
    <vt:vector size="6" baseType="variant">
      <vt:variant>
        <vt:lpstr>Fonts Used</vt:lpstr>
      </vt:variant>
      <vt:variant>
        <vt:i4>17</vt:i4>
      </vt:variant>
      <vt:variant>
        <vt:lpstr>Theme</vt:lpstr>
      </vt:variant>
      <vt:variant>
        <vt:i4>4</vt:i4>
      </vt:variant>
      <vt:variant>
        <vt:lpstr>Slide Titles</vt:lpstr>
      </vt:variant>
      <vt:variant>
        <vt:i4>39</vt:i4>
      </vt:variant>
    </vt:vector>
  </HeadingPairs>
  <TitlesOfParts>
    <vt:vector size="60" baseType="lpstr">
      <vt:lpstr>Aptos</vt:lpstr>
      <vt:lpstr>Aptos Display</vt:lpstr>
      <vt:lpstr>Arial</vt:lpstr>
      <vt:lpstr>Calibri</vt:lpstr>
      <vt:lpstr>Calibri (MS)</vt:lpstr>
      <vt:lpstr>Calibri (MS) Bold</vt:lpstr>
      <vt:lpstr>Calibri (MS) Bold Italics</vt:lpstr>
      <vt:lpstr>Calibri (MS) Italics</vt:lpstr>
      <vt:lpstr>Cambria</vt:lpstr>
      <vt:lpstr>Cambria Bold</vt:lpstr>
      <vt:lpstr>Cambria Bold Italics</vt:lpstr>
      <vt:lpstr>PT Sans Caption</vt:lpstr>
      <vt:lpstr>Roboto</vt:lpstr>
      <vt:lpstr>Roboto Bold</vt:lpstr>
      <vt:lpstr>System Font Regular</vt:lpstr>
      <vt:lpstr>Verdana</vt:lpstr>
      <vt:lpstr>Wingdings</vt:lpstr>
      <vt:lpstr>Office Theme</vt:lpstr>
      <vt:lpstr>1_Office Theme</vt:lpstr>
      <vt:lpstr>3_Office Theme</vt:lpstr>
      <vt:lpstr>dada2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PEG-ADA2: An Enzyme Replacement Therapeutic for DADA2</vt:lpstr>
      <vt:lpstr>DADA2 The Broad Strokes</vt:lpstr>
      <vt:lpstr>DADA2 Clinical Phenotypes and Overlapping Symptoms</vt:lpstr>
      <vt:lpstr>One Disease, Three Faces and No Treatment That Works For All</vt:lpstr>
      <vt:lpstr>The DADA2 Foundation</vt:lpstr>
      <vt:lpstr>DADA2 Foundation’s Global Clinical Research Network Ready for Proof-of-Concept and Clinical Development</vt:lpstr>
      <vt:lpstr>What is PEG-ADA2?</vt:lpstr>
      <vt:lpstr>PEG-ADA2 THERAPEUTIC HYPOTHESIS ADA2 Replacement Rescues Every Hallmark Symptom of DADA2 Across All Clinical Phenotypes</vt:lpstr>
      <vt:lpstr>PEG-ADA2 SCIENTIFIC RATIONALE PHARMACOLOGY ADA2 Replacement Rescues Every Hallmark of DADA2 Across All Clinical Phenotypes</vt:lpstr>
      <vt:lpstr>PEG-ADA2 Has Proven Safe in All Systems Tested So Far</vt:lpstr>
      <vt:lpstr>Proof-of-Concept Plan</vt:lpstr>
      <vt:lpstr>Competitive Landscape</vt:lpstr>
      <vt:lpstr>DADA2 Clinical Phenotypes and Overlapping Symptoms</vt:lpstr>
      <vt:lpstr>ADA2-Now Point-of-Care Realtime Diagnosis </vt:lpstr>
      <vt:lpstr>The Ask</vt:lpstr>
      <vt:lpstr>Thank You</vt:lpstr>
      <vt:lpstr>Thank you to our Sponsors!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Bethany Kraynack</dc:creator>
  <cp:lastModifiedBy>Michele Whiteside</cp:lastModifiedBy>
  <cp:revision>58</cp:revision>
  <dcterms:created xsi:type="dcterms:W3CDTF">2025-03-07T02:34:24Z</dcterms:created>
  <dcterms:modified xsi:type="dcterms:W3CDTF">2026-09-23T17:33:59Z</dcterms:modified>
</cp:coreProperties>
</file>