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2" r:id="rId2"/>
    <p:sldMasterId id="2147483664" r:id="rId3"/>
    <p:sldMasterId id="2147483666" r:id="rId4"/>
  </p:sldMasterIdLst>
  <p:notesMasterIdLst>
    <p:notesMasterId r:id="rId36"/>
  </p:notesMasterIdLst>
  <p:sldIdLst>
    <p:sldId id="304" r:id="rId5"/>
    <p:sldId id="655" r:id="rId6"/>
    <p:sldId id="652" r:id="rId7"/>
    <p:sldId id="651" r:id="rId8"/>
    <p:sldId id="320" r:id="rId9"/>
    <p:sldId id="256" r:id="rId10"/>
    <p:sldId id="257" r:id="rId11"/>
    <p:sldId id="258" r:id="rId12"/>
    <p:sldId id="259" r:id="rId13"/>
    <p:sldId id="260" r:id="rId14"/>
    <p:sldId id="656" r:id="rId15"/>
    <p:sldId id="262" r:id="rId16"/>
    <p:sldId id="263" r:id="rId17"/>
    <p:sldId id="264" r:id="rId18"/>
    <p:sldId id="666" r:id="rId19"/>
    <p:sldId id="657" r:id="rId20"/>
    <p:sldId id="658" r:id="rId21"/>
    <p:sldId id="659" r:id="rId22"/>
    <p:sldId id="660" r:id="rId23"/>
    <p:sldId id="661" r:id="rId24"/>
    <p:sldId id="662" r:id="rId25"/>
    <p:sldId id="663" r:id="rId26"/>
    <p:sldId id="664" r:id="rId27"/>
    <p:sldId id="665" r:id="rId28"/>
    <p:sldId id="265" r:id="rId29"/>
    <p:sldId id="266" r:id="rId30"/>
    <p:sldId id="267" r:id="rId31"/>
    <p:sldId id="268" r:id="rId32"/>
    <p:sldId id="269" r:id="rId33"/>
    <p:sldId id="318" r:id="rId34"/>
    <p:sldId id="66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5669"/>
    <a:srgbClr val="3D7BA1"/>
    <a:srgbClr val="FD923B"/>
    <a:srgbClr val="7FB0D1"/>
    <a:srgbClr val="40B6AD"/>
    <a:srgbClr val="F6A754"/>
    <a:srgbClr val="96BF0D"/>
    <a:srgbClr val="FEFFDC"/>
    <a:srgbClr val="FEEFD3"/>
    <a:srgbClr val="41B5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693"/>
    <p:restoredTop sz="84801"/>
  </p:normalViewPr>
  <p:slideViewPr>
    <p:cSldViewPr snapToGrid="0">
      <p:cViewPr varScale="1">
        <p:scale>
          <a:sx n="70" d="100"/>
          <a:sy n="70" d="100"/>
        </p:scale>
        <p:origin x="39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Reports</c:v>
                </c:pt>
              </c:strCache>
            </c:strRef>
          </c:tx>
          <c:spPr>
            <a:solidFill>
              <a:srgbClr val="323E66"/>
            </a:solidFill>
            <a:effectLst/>
          </c:spPr>
          <c:invertIfNegative val="0"/>
          <c:dPt>
            <c:idx val="0"/>
            <c:invertIfNegative val="0"/>
            <c:bubble3D val="0"/>
            <c:extLst>
              <c:ext xmlns:c16="http://schemas.microsoft.com/office/drawing/2014/chart" uri="{C3380CC4-5D6E-409C-BE32-E72D297353CC}">
                <c16:uniqueId val="{00000000-10AE-8343-A2DA-914C00D9D3E8}"/>
              </c:ext>
            </c:extLst>
          </c:dPt>
          <c:dPt>
            <c:idx val="1"/>
            <c:invertIfNegative val="0"/>
            <c:bubble3D val="0"/>
            <c:extLst>
              <c:ext xmlns:c16="http://schemas.microsoft.com/office/drawing/2014/chart" uri="{C3380CC4-5D6E-409C-BE32-E72D297353CC}">
                <c16:uniqueId val="{00000001-10AE-8343-A2DA-914C00D9D3E8}"/>
              </c:ext>
            </c:extLst>
          </c:dPt>
          <c:dPt>
            <c:idx val="2"/>
            <c:invertIfNegative val="0"/>
            <c:bubble3D val="0"/>
            <c:spPr>
              <a:solidFill>
                <a:srgbClr val="F6C514"/>
              </a:solidFill>
              <a:effectLst/>
            </c:spPr>
            <c:extLst>
              <c:ext xmlns:c16="http://schemas.microsoft.com/office/drawing/2014/chart" uri="{C3380CC4-5D6E-409C-BE32-E72D297353CC}">
                <c16:uniqueId val="{00000003-10AE-8343-A2DA-914C00D9D3E8}"/>
              </c:ext>
            </c:extLst>
          </c:dPt>
          <c:dPt>
            <c:idx val="3"/>
            <c:invertIfNegative val="0"/>
            <c:bubble3D val="0"/>
            <c:spPr>
              <a:solidFill>
                <a:srgbClr val="F6C514"/>
              </a:solidFill>
              <a:effectLst/>
            </c:spPr>
            <c:extLst>
              <c:ext xmlns:c16="http://schemas.microsoft.com/office/drawing/2014/chart" uri="{C3380CC4-5D6E-409C-BE32-E72D297353CC}">
                <c16:uniqueId val="{00000005-10AE-8343-A2DA-914C00D9D3E8}"/>
              </c:ext>
            </c:extLst>
          </c:dPt>
          <c:dPt>
            <c:idx val="4"/>
            <c:invertIfNegative val="0"/>
            <c:bubble3D val="0"/>
            <c:spPr>
              <a:solidFill>
                <a:srgbClr val="F6C514"/>
              </a:solidFill>
              <a:effectLst/>
            </c:spPr>
            <c:extLst>
              <c:ext xmlns:c16="http://schemas.microsoft.com/office/drawing/2014/chart" uri="{C3380CC4-5D6E-409C-BE32-E72D297353CC}">
                <c16:uniqueId val="{00000007-10AE-8343-A2DA-914C00D9D3E8}"/>
              </c:ext>
            </c:extLst>
          </c:dPt>
          <c:dPt>
            <c:idx val="5"/>
            <c:invertIfNegative val="0"/>
            <c:bubble3D val="0"/>
            <c:spPr>
              <a:solidFill>
                <a:srgbClr val="C9BFA0"/>
              </a:solidFill>
              <a:effectLst/>
            </c:spPr>
            <c:extLst>
              <c:ext xmlns:c16="http://schemas.microsoft.com/office/drawing/2014/chart" uri="{C3380CC4-5D6E-409C-BE32-E72D297353CC}">
                <c16:uniqueId val="{00000009-10AE-8343-A2DA-914C00D9D3E8}"/>
              </c:ext>
            </c:extLst>
          </c:dPt>
          <c:dPt>
            <c:idx val="6"/>
            <c:invertIfNegative val="0"/>
            <c:bubble3D val="0"/>
            <c:spPr>
              <a:solidFill>
                <a:srgbClr val="C9BFA0"/>
              </a:solidFill>
              <a:effectLst/>
            </c:spPr>
            <c:extLst>
              <c:ext xmlns:c16="http://schemas.microsoft.com/office/drawing/2014/chart" uri="{C3380CC4-5D6E-409C-BE32-E72D297353CC}">
                <c16:uniqueId val="{0000000B-10AE-8343-A2DA-914C00D9D3E8}"/>
              </c:ext>
            </c:extLst>
          </c:dPt>
          <c:dPt>
            <c:idx val="7"/>
            <c:invertIfNegative val="0"/>
            <c:bubble3D val="0"/>
            <c:spPr>
              <a:solidFill>
                <a:srgbClr val="C9BFA0"/>
              </a:solidFill>
              <a:effectLst/>
            </c:spPr>
            <c:extLst>
              <c:ext xmlns:c16="http://schemas.microsoft.com/office/drawing/2014/chart" uri="{C3380CC4-5D6E-409C-BE32-E72D297353CC}">
                <c16:uniqueId val="{0000000D-10AE-8343-A2DA-914C00D9D3E8}"/>
              </c:ext>
            </c:extLst>
          </c:dPt>
          <c:dLbls>
            <c:numFmt formatCode="#,##0" sourceLinked="0"/>
            <c:spPr>
              <a:noFill/>
              <a:ln>
                <a:noFill/>
              </a:ln>
              <a:effectLst/>
            </c:spPr>
            <c:txPr>
              <a:bodyPr/>
              <a:lstStyle/>
              <a:p>
                <a:pPr>
                  <a:defRPr sz="1300" b="1" i="0" u="none" strike="noStrike">
                    <a:solidFill>
                      <a:srgbClr val="323E66"/>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Sheet1!$A$2:$A$9</c:f>
              <c:strCache>
                <c:ptCount val="8"/>
                <c:pt idx="0">
                  <c:v>Hearing</c:v>
                </c:pt>
                <c:pt idx="1">
                  <c:v>Vision</c:v>
                </c:pt>
                <c:pt idx="2">
                  <c:v>Sleep</c:v>
                </c:pt>
                <c:pt idx="3">
                  <c:v>Depression / Anxiety</c:v>
                </c:pt>
                <c:pt idx="4">
                  <c:v>Digestive</c:v>
                </c:pt>
                <c:pt idx="5">
                  <c:v>Skin</c:v>
                </c:pt>
                <c:pt idx="6">
                  <c:v>Endocrine</c:v>
                </c:pt>
                <c:pt idx="7">
                  <c:v>Heart / Blood Vessels</c:v>
                </c:pt>
              </c:strCache>
            </c:strRef>
          </c:cat>
          <c:val>
            <c:numRef>
              <c:f>Sheet1!$B$2:$B$9</c:f>
              <c:numCache>
                <c:formatCode>General</c:formatCode>
                <c:ptCount val="8"/>
                <c:pt idx="0">
                  <c:v>409</c:v>
                </c:pt>
                <c:pt idx="1">
                  <c:v>368</c:v>
                </c:pt>
                <c:pt idx="2">
                  <c:v>114</c:v>
                </c:pt>
                <c:pt idx="3">
                  <c:v>94</c:v>
                </c:pt>
                <c:pt idx="4">
                  <c:v>76</c:v>
                </c:pt>
                <c:pt idx="5">
                  <c:v>66</c:v>
                </c:pt>
                <c:pt idx="6">
                  <c:v>58</c:v>
                </c:pt>
                <c:pt idx="7">
                  <c:v>56</c:v>
                </c:pt>
              </c:numCache>
            </c:numRef>
          </c:val>
          <c:extLst>
            <c:ext xmlns:c16="http://schemas.microsoft.com/office/drawing/2014/chart" uri="{C3380CC4-5D6E-409C-BE32-E72D297353CC}">
              <c16:uniqueId val="{0000000E-10AE-8343-A2DA-914C00D9D3E8}"/>
            </c:ext>
          </c:extLst>
        </c:ser>
        <c:dLbls>
          <c:showLegendKey val="0"/>
          <c:showVal val="1"/>
          <c:showCatName val="0"/>
          <c:showSerName val="0"/>
          <c:showPercent val="0"/>
          <c:showBubbleSize val="0"/>
        </c:dLbls>
        <c:gapWidth val="40"/>
        <c:axId val="2094734554"/>
        <c:axId val="2094734552"/>
      </c:barChart>
      <c:catAx>
        <c:axId val="2094734554"/>
        <c:scaling>
          <c:orientation val="minMax"/>
        </c:scaling>
        <c:delete val="0"/>
        <c:axPos val="l"/>
        <c:numFmt formatCode="General" sourceLinked="1"/>
        <c:majorTickMark val="out"/>
        <c:minorTickMark val="none"/>
        <c:tickLblPos val="nextTo"/>
        <c:spPr>
          <a:ln w="12700" cap="flat">
            <a:noFill/>
            <a:prstDash val="solid"/>
            <a:round/>
          </a:ln>
        </c:spPr>
        <c:txPr>
          <a:bodyPr/>
          <a:lstStyle/>
          <a:p>
            <a:pPr>
              <a:defRPr sz="1400" b="1" i="0" u="none" strike="noStrike">
                <a:solidFill>
                  <a:srgbClr val="323E66"/>
                </a:solidFill>
                <a:latin typeface="Arial"/>
              </a:defRPr>
            </a:pPr>
            <a:endParaRPr lang="en-US"/>
          </a:p>
        </c:txPr>
        <c:crossAx val="2094734552"/>
        <c:crosses val="autoZero"/>
        <c:auto val="1"/>
        <c:lblAlgn val="ctr"/>
        <c:lblOffset val="100"/>
        <c:noMultiLvlLbl val="1"/>
      </c:catAx>
      <c:valAx>
        <c:axId val="2094734552"/>
        <c:scaling>
          <c:orientation val="minMax"/>
        </c:scaling>
        <c:delete val="1"/>
        <c:axPos val="b"/>
        <c:numFmt formatCode="General" sourceLinked="0"/>
        <c:majorTickMark val="out"/>
        <c:minorTickMark val="none"/>
        <c:tickLblPos val="low"/>
        <c:crossAx val="2094734554"/>
        <c:crosses val="autoZero"/>
        <c:crossBetween val="between"/>
      </c:valAx>
      <c:spPr>
        <a:solidFill>
          <a:srgbClr val="F3F4F6"/>
        </a:solidFill>
        <a:ln>
          <a:noFill/>
        </a:ln>
        <a:effectLst/>
      </c:spPr>
    </c:plotArea>
    <c:plotVisOnly val="1"/>
    <c:dispBlanksAs val="span"/>
    <c:showDLblsOverMax val="1"/>
  </c:chart>
  <c:spPr>
    <a:solidFill>
      <a:srgbClr val="F3F4F6"/>
    </a:solid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C5DD7C-F599-F64B-8B72-0A9E5AD7D51F}" type="datetimeFigureOut">
              <a:rPr lang="en-US" smtClean="0"/>
              <a:t>9/23/2026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07C323-E731-334A-84A5-9052BDA3CBF5}" type="slidenum">
              <a:rPr lang="en-US" smtClean="0"/>
              <a:t>‹#›</a:t>
            </a:fld>
            <a:endParaRPr lang="en-US"/>
          </a:p>
        </p:txBody>
      </p:sp>
    </p:spTree>
    <p:extLst>
      <p:ext uri="{BB962C8B-B14F-4D97-AF65-F5344CB8AC3E}">
        <p14:creationId xmlns:p14="http://schemas.microsoft.com/office/powerpoint/2010/main" val="1522084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CE9CD-1EDE-BC39-C0A7-98C5FAB3E9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643AF7-0DD8-E65A-BFB4-DCB3ACE798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36839F-30D9-749F-C0AB-A5AA654B4F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B1FD3B-A293-A487-AD34-AD6113F90711}"/>
              </a:ext>
            </a:extLst>
          </p:cNvPr>
          <p:cNvSpPr>
            <a:spLocks noGrp="1"/>
          </p:cNvSpPr>
          <p:nvPr>
            <p:ph type="sldNum" sz="quarter" idx="5"/>
          </p:nvPr>
        </p:nvSpPr>
        <p:spPr/>
        <p:txBody>
          <a:bodyPr/>
          <a:lstStyle/>
          <a:p>
            <a:fld id="{0107C323-E731-334A-84A5-9052BDA3CBF5}" type="slidenum">
              <a:rPr lang="en-US" smtClean="0"/>
              <a:t>3</a:t>
            </a:fld>
            <a:endParaRPr lang="en-US"/>
          </a:p>
        </p:txBody>
      </p:sp>
    </p:spTree>
    <p:extLst>
      <p:ext uri="{BB962C8B-B14F-4D97-AF65-F5344CB8AC3E}">
        <p14:creationId xmlns:p14="http://schemas.microsoft.com/office/powerpoint/2010/main" val="1332136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57BBC-01CA-FB92-927B-6BE31E5B73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831740-EF02-8406-524F-A6FC9D2AD5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554278-AD7A-136F-E1BF-72E8388735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965FAB-365E-983F-256F-307FD444CB80}"/>
              </a:ext>
            </a:extLst>
          </p:cNvPr>
          <p:cNvSpPr>
            <a:spLocks noGrp="1"/>
          </p:cNvSpPr>
          <p:nvPr>
            <p:ph type="sldNum" sz="quarter" idx="5"/>
          </p:nvPr>
        </p:nvSpPr>
        <p:spPr/>
        <p:txBody>
          <a:bodyPr/>
          <a:lstStyle/>
          <a:p>
            <a:fld id="{0107C323-E731-334A-84A5-9052BDA3CBF5}" type="slidenum">
              <a:rPr lang="en-US" smtClean="0"/>
              <a:t>4</a:t>
            </a:fld>
            <a:endParaRPr lang="en-US"/>
          </a:p>
        </p:txBody>
      </p:sp>
    </p:spTree>
    <p:extLst>
      <p:ext uri="{BB962C8B-B14F-4D97-AF65-F5344CB8AC3E}">
        <p14:creationId xmlns:p14="http://schemas.microsoft.com/office/powerpoint/2010/main" val="1748249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5306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6608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4575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20748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464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71360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5036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17058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4183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78809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5355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30499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41835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9925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7B828-D113-B007-F745-78E50A483E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1C071A7-1747-C2B3-516C-3EB3D8F2F2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F18BCB5-86BA-8255-493F-3E1884DCCB94}"/>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3D2DB389-8EAE-A684-9533-4506D8871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4104E3-6FD9-BEB4-AF57-6DD829A197F0}"/>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6341585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5A7E-BAF0-9C59-658E-077FB6D9E5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413354-BBF3-F3BE-DE83-050C166678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47F2A4-7B7F-418C-7079-1B29953D9EE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9ADBDB2F-B18F-4867-8629-D773710312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627A76-52E0-1CDE-FB37-925C81885E85}"/>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4129146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BBE9B-B40E-6117-1CB8-0945BBA5CA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8873E48-CC0B-8D7A-8396-1C98D1DE59E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07DAED-4759-4590-1B75-AADE231590D2}"/>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1D97CE70-141F-4DC1-25D3-1B05EE9E93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2B9FDB-DA52-93B6-4DB0-CB6D11C681C8}"/>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455767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51236-80A0-AC36-A29D-0A5680DF2F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FFC157-C0F9-B1A5-6223-6F2E73C13A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08D98E-4762-08FC-6D60-0D17B710EF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443723-09C5-461F-4433-0ACC4F03B70F}"/>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519CDDE8-3BEE-9525-E784-86461DD633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3634A7-5301-069D-7785-7E38AE4B144D}"/>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765897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69C8A-1EE0-D070-55A1-B16272D3C12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9248E4-F35D-0BFC-BA81-1CEF7BA2CB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8D0D2F-063D-828A-D853-1AC2F14639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A48B8B5-FFEB-A0E8-32C9-DEC375BFCE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CBC6E9-42E6-D85D-C5CA-0C7BBD8149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8A75D07-7B36-2EE8-4451-57F2E93E74D4}"/>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8" name="Footer Placeholder 7">
            <a:extLst>
              <a:ext uri="{FF2B5EF4-FFF2-40B4-BE49-F238E27FC236}">
                <a16:creationId xmlns:a16="http://schemas.microsoft.com/office/drawing/2014/main" id="{BC15111C-8C2D-3D52-94EA-9B17569400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214616C-0C58-8956-AB7D-D1F70AD79072}"/>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413683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B2E07-EE44-008E-BD77-ECE6B95FE3C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F046A2D-76F7-7E51-DFF8-335B93953AA5}"/>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4" name="Footer Placeholder 3">
            <a:extLst>
              <a:ext uri="{FF2B5EF4-FFF2-40B4-BE49-F238E27FC236}">
                <a16:creationId xmlns:a16="http://schemas.microsoft.com/office/drawing/2014/main" id="{BCEB33E6-4BED-BE63-2E2C-A0036EAA951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C03A7B-B34D-4523-1427-11ACE9EFD427}"/>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4554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18EF6-26FF-DF33-97A7-60F3881D0DB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3" name="Footer Placeholder 2">
            <a:extLst>
              <a:ext uri="{FF2B5EF4-FFF2-40B4-BE49-F238E27FC236}">
                <a16:creationId xmlns:a16="http://schemas.microsoft.com/office/drawing/2014/main" id="{F9395459-529F-9F5D-1CBE-FB2AE580E8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0A383-4B32-D463-CFE6-7D24DB09A963}"/>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2736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001AB-DE3E-16CE-6DF5-B045DD02F2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9149FA1-0DC6-0F4D-DF6F-C0858718F3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0ADE294-B0B5-D489-1904-98C493E4D5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EE3639-45E8-5BF1-46DE-5B3753E75913}"/>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584473FA-0692-159D-6770-9D40C45E96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154EA1-D7D0-4E3F-234D-3E0755838F1B}"/>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806725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E3427-C157-EFBD-2149-7C1D3C752F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E7D5925-AFF9-30E7-CF2B-678F9E7276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CA7A776-4F8F-06EB-8E71-A6A60422C5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9C56EC-C3DD-3CE6-0260-7155A24C0721}"/>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6FFED7CB-2C01-D0BB-C963-FBBA04FBB6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E248D7-76AD-5F86-EBF3-F680560F6EAB}"/>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434507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D0091-0D5B-B456-B5CC-273F70BB549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E415254-26B0-E164-F543-B278E5CAB1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99F83B-E12A-0D52-AE28-3C4115F5C730}"/>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5C5592DB-E64F-D39A-E6EB-AF85CAF15C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607257-670A-BE7E-11CF-599FE85425D7}"/>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904349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69FE16-1F7D-46CF-A162-AEB90D0C1BC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9ABE35F-4919-36B3-32AE-1C4DC41BBFC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B21FDA-4BE3-9C15-1455-E3DC7061AE8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6434D5F-D23B-DBD3-E873-CDCD375BD6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2F1825-33EA-1560-4CF5-2B84EC9C3EC4}"/>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5193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18EF6-26FF-DF33-97A7-60F3881D0DB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3" name="Footer Placeholder 2">
            <a:extLst>
              <a:ext uri="{FF2B5EF4-FFF2-40B4-BE49-F238E27FC236}">
                <a16:creationId xmlns:a16="http://schemas.microsoft.com/office/drawing/2014/main" id="{F9395459-529F-9F5D-1CBE-FB2AE580E8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0A383-4B32-D463-CFE6-7D24DB09A963}"/>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3942995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360009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81644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547096-9250-4696-BFA2-36FFFCA472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DBC9B2-6D37-F567-A6E8-9ECBEE509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C39E96-4C89-1016-26D6-7476498C50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75977AE-2090-2A08-8BBC-F3CFA192D8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740B38C-71EF-1CDA-70D9-5DBC12915F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503152-D1FD-6D4C-9CB6-598AE6246F7A}" type="slidenum">
              <a:rPr lang="en-US" smtClean="0"/>
              <a:t>‹#›</a:t>
            </a:fld>
            <a:endParaRPr lang="en-US"/>
          </a:p>
        </p:txBody>
      </p:sp>
    </p:spTree>
    <p:extLst>
      <p:ext uri="{BB962C8B-B14F-4D97-AF65-F5344CB8AC3E}">
        <p14:creationId xmlns:p14="http://schemas.microsoft.com/office/powerpoint/2010/main" val="22991121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547096-9250-4696-BFA2-36FFFCA472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DBC9B2-6D37-F567-A6E8-9ECBEE509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C39E96-4C89-1016-26D6-7476498C50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75977AE-2090-2A08-8BBC-F3CFA192D8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740B38C-71EF-1CDA-70D9-5DBC12915F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503152-D1FD-6D4C-9CB6-598AE6246F7A}" type="slidenum">
              <a:rPr lang="en-US" smtClean="0"/>
              <a:t>‹#›</a:t>
            </a:fld>
            <a:endParaRPr lang="en-US"/>
          </a:p>
        </p:txBody>
      </p:sp>
    </p:spTree>
    <p:extLst>
      <p:ext uri="{BB962C8B-B14F-4D97-AF65-F5344CB8AC3E}">
        <p14:creationId xmlns:p14="http://schemas.microsoft.com/office/powerpoint/2010/main" val="134444184"/>
      </p:ext>
    </p:extLst>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9/23/2026</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315816329"/>
      </p:ext>
    </p:extLst>
  </p:cSld>
  <p:clrMap bg1="lt1" tx1="dk1" bg2="lt2" tx2="dk2" accent1="accent1" accent2="accent2" accent3="accent3" accent4="accent4" accent5="accent5" accent6="accent6" hlink="hlink" folHlink="folHlink"/>
  <p:sldLayoutIdLst>
    <p:sldLayoutId id="2147483665" r:id="rId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6032991"/>
      </p:ext>
    </p:extLst>
  </p:cSld>
  <p:clrMap bg1="lt1" tx1="dk1" bg2="lt2" tx2="dk2" accent1="accent1" accent2="accent2" accent3="accent3" accent4="accent4" accent5="accent5" accent6="accent6" hlink="hlink" folHlink="folHlink"/>
  <p:sldLayoutIdLst>
    <p:sldLayoutId id="2147483667"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Layout" Target="../slideLayouts/slideLayout1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0.png"/><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slideLayout" Target="../slideLayouts/slideLayout13.xml"/><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slideLayout" Target="../slideLayouts/slideLayout13.xml"/><Relationship Id="rId7" Type="http://schemas.openxmlformats.org/officeDocument/2006/relationships/image" Target="../media/image2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4.jpeg"/><Relationship Id="rId5" Type="http://schemas.openxmlformats.org/officeDocument/2006/relationships/image" Target="../media/image23.jpeg"/><Relationship Id="rId10" Type="http://schemas.openxmlformats.org/officeDocument/2006/relationships/image" Target="../media/image20.png"/><Relationship Id="rId4" Type="http://schemas.openxmlformats.org/officeDocument/2006/relationships/image" Target="../media/image22.svg"/><Relationship Id="rId9" Type="http://schemas.openxmlformats.org/officeDocument/2006/relationships/image" Target="../media/image27.jpeg"/></Relationships>
</file>

<file path=ppt/slides/_rels/slide8.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9.svg"/><Relationship Id="rId7" Type="http://schemas.openxmlformats.org/officeDocument/2006/relationships/image" Target="../media/image31.svg"/><Relationship Id="rId2" Type="http://schemas.openxmlformats.org/officeDocument/2006/relationships/image" Target="../media/image28.svg"/><Relationship Id="rId1" Type="http://schemas.openxmlformats.org/officeDocument/2006/relationships/slideLayout" Target="../slideLayouts/slideLayout13.xml"/><Relationship Id="rId6" Type="http://schemas.openxmlformats.org/officeDocument/2006/relationships/image" Target="../media/image30.svg"/><Relationship Id="rId5" Type="http://schemas.openxmlformats.org/officeDocument/2006/relationships/image" Target="../media/image24.jpeg"/><Relationship Id="rId10" Type="http://schemas.openxmlformats.org/officeDocument/2006/relationships/image" Target="../media/image20.png"/><Relationship Id="rId4" Type="http://schemas.openxmlformats.org/officeDocument/2006/relationships/image" Target="../media/image23.jpeg"/><Relationship Id="rId9" Type="http://schemas.openxmlformats.org/officeDocument/2006/relationships/image" Target="../media/image33.svg"/></Relationships>
</file>

<file path=ppt/slides/_rels/slide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0.png"/><Relationship Id="rId2" Type="http://schemas.openxmlformats.org/officeDocument/2006/relationships/image" Target="../media/image36.svg"/><Relationship Id="rId1" Type="http://schemas.openxmlformats.org/officeDocument/2006/relationships/slideLayout" Target="../slideLayouts/slideLayout13.xml"/><Relationship Id="rId6" Type="http://schemas.openxmlformats.org/officeDocument/2006/relationships/image" Target="../media/image38.svg"/><Relationship Id="rId5" Type="http://schemas.openxmlformats.org/officeDocument/2006/relationships/image" Target="../media/image24.jpeg"/><Relationship Id="rId4" Type="http://schemas.openxmlformats.org/officeDocument/2006/relationships/image" Target="../media/image37.sv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35.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9.jpeg"/><Relationship Id="rId5" Type="http://schemas.openxmlformats.org/officeDocument/2006/relationships/image" Target="../media/image24.jpeg"/><Relationship Id="rId4" Type="http://schemas.openxmlformats.org/officeDocument/2006/relationships/image" Target="../media/image34.svg"/></Relationships>
</file>

<file path=ppt/slides/_rels/slide12.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23.jpeg"/><Relationship Id="rId7" Type="http://schemas.openxmlformats.org/officeDocument/2006/relationships/image" Target="../media/image20.png"/><Relationship Id="rId2" Type="http://schemas.openxmlformats.org/officeDocument/2006/relationships/image" Target="../media/image40.svg"/><Relationship Id="rId1" Type="http://schemas.openxmlformats.org/officeDocument/2006/relationships/slideLayout" Target="../slideLayouts/slideLayout13.xml"/><Relationship Id="rId6" Type="http://schemas.openxmlformats.org/officeDocument/2006/relationships/image" Target="../media/image42.png"/><Relationship Id="rId5" Type="http://schemas.openxmlformats.org/officeDocument/2006/relationships/image" Target="../media/image41.sv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3.jpeg"/><Relationship Id="rId7" Type="http://schemas.openxmlformats.org/officeDocument/2006/relationships/image" Target="../media/image47.svg"/><Relationship Id="rId12" Type="http://schemas.openxmlformats.org/officeDocument/2006/relationships/image" Target="../media/image20.png"/><Relationship Id="rId2" Type="http://schemas.openxmlformats.org/officeDocument/2006/relationships/image" Target="../media/image44.svg"/><Relationship Id="rId1" Type="http://schemas.openxmlformats.org/officeDocument/2006/relationships/slideLayout" Target="../slideLayouts/slideLayout13.xml"/><Relationship Id="rId6" Type="http://schemas.openxmlformats.org/officeDocument/2006/relationships/image" Target="../media/image46.svg"/><Relationship Id="rId11" Type="http://schemas.openxmlformats.org/officeDocument/2006/relationships/image" Target="../media/image50.svg"/><Relationship Id="rId5" Type="http://schemas.openxmlformats.org/officeDocument/2006/relationships/image" Target="../media/image45.svg"/><Relationship Id="rId10" Type="http://schemas.openxmlformats.org/officeDocument/2006/relationships/image" Target="../media/image49.svg"/><Relationship Id="rId4" Type="http://schemas.openxmlformats.org/officeDocument/2006/relationships/image" Target="../media/image24.jpeg"/><Relationship Id="rId9" Type="http://schemas.openxmlformats.org/officeDocument/2006/relationships/image" Target="../media/image48.svg"/></Relationships>
</file>

<file path=ppt/slides/_rels/slide14.xml.rels><?xml version="1.0" encoding="UTF-8" standalone="yes"?>
<Relationships xmlns="http://schemas.openxmlformats.org/package/2006/relationships"><Relationship Id="rId8" Type="http://schemas.openxmlformats.org/officeDocument/2006/relationships/image" Target="../media/image54.svg"/><Relationship Id="rId13" Type="http://schemas.openxmlformats.org/officeDocument/2006/relationships/image" Target="../media/image59.svg"/><Relationship Id="rId3" Type="http://schemas.openxmlformats.org/officeDocument/2006/relationships/image" Target="../media/image28.svg"/><Relationship Id="rId7" Type="http://schemas.openxmlformats.org/officeDocument/2006/relationships/image" Target="../media/image53.svg"/><Relationship Id="rId12" Type="http://schemas.openxmlformats.org/officeDocument/2006/relationships/image" Target="../media/image58.svg"/><Relationship Id="rId2" Type="http://schemas.openxmlformats.org/officeDocument/2006/relationships/image" Target="../media/image51.svg"/><Relationship Id="rId1" Type="http://schemas.openxmlformats.org/officeDocument/2006/relationships/slideLayout" Target="../slideLayouts/slideLayout13.xml"/><Relationship Id="rId6" Type="http://schemas.openxmlformats.org/officeDocument/2006/relationships/image" Target="../media/image52.svg"/><Relationship Id="rId11" Type="http://schemas.openxmlformats.org/officeDocument/2006/relationships/image" Target="../media/image57.svg"/><Relationship Id="rId5" Type="http://schemas.openxmlformats.org/officeDocument/2006/relationships/image" Target="../media/image24.jpeg"/><Relationship Id="rId15" Type="http://schemas.openxmlformats.org/officeDocument/2006/relationships/image" Target="../media/image20.png"/><Relationship Id="rId10" Type="http://schemas.openxmlformats.org/officeDocument/2006/relationships/image" Target="../media/image56.svg"/><Relationship Id="rId4" Type="http://schemas.openxmlformats.org/officeDocument/2006/relationships/image" Target="../media/image23.jpeg"/><Relationship Id="rId9" Type="http://schemas.openxmlformats.org/officeDocument/2006/relationships/image" Target="../media/image55.svg"/><Relationship Id="rId14" Type="http://schemas.openxmlformats.org/officeDocument/2006/relationships/image" Target="../media/image60.sv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1.png"/></Relationships>
</file>

<file path=ppt/slides/_rels/slide2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5.emf"/><Relationship Id="rId10" Type="http://schemas.openxmlformats.org/officeDocument/2006/relationships/image" Target="../media/image66.png"/><Relationship Id="rId4" Type="http://schemas.openxmlformats.org/officeDocument/2006/relationships/image" Target="../media/image4.emf"/><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1C8EA-9DBB-CCA6-7E08-F3428D161A0C}"/>
            </a:ext>
          </a:extLst>
        </p:cNvPr>
        <p:cNvGrpSpPr/>
        <p:nvPr/>
      </p:nvGrpSpPr>
      <p:grpSpPr>
        <a:xfrm>
          <a:off x="0" y="0"/>
          <a:ext cx="0" cy="0"/>
          <a:chOff x="0" y="0"/>
          <a:chExt cx="0" cy="0"/>
        </a:xfrm>
      </p:grpSpPr>
      <p:pic>
        <p:nvPicPr>
          <p:cNvPr id="18" name="Picture 17" descr="A black background with blue text&#10;&#10;AI-generated content may be incorrect.">
            <a:extLst>
              <a:ext uri="{FF2B5EF4-FFF2-40B4-BE49-F238E27FC236}">
                <a16:creationId xmlns:a16="http://schemas.microsoft.com/office/drawing/2014/main" id="{D5C0611B-6C98-D532-873F-588AD4A7B82B}"/>
              </a:ext>
            </a:extLst>
          </p:cNvPr>
          <p:cNvPicPr>
            <a:picLocks noChangeAspect="1"/>
          </p:cNvPicPr>
          <p:nvPr/>
        </p:nvPicPr>
        <p:blipFill>
          <a:blip r:embed="rId2"/>
          <a:stretch>
            <a:fillRect/>
          </a:stretch>
        </p:blipFill>
        <p:spPr>
          <a:xfrm>
            <a:off x="4607110" y="1953169"/>
            <a:ext cx="6911285" cy="2606038"/>
          </a:xfrm>
          <a:prstGeom prst="rect">
            <a:avLst/>
          </a:prstGeom>
        </p:spPr>
      </p:pic>
      <p:cxnSp>
        <p:nvCxnSpPr>
          <p:cNvPr id="45" name="Straight Connector 44">
            <a:extLst>
              <a:ext uri="{FF2B5EF4-FFF2-40B4-BE49-F238E27FC236}">
                <a16:creationId xmlns:a16="http://schemas.microsoft.com/office/drawing/2014/main" id="{696A5C49-8611-EA87-2D4E-BBD652BB3DE5}"/>
              </a:ext>
            </a:extLst>
          </p:cNvPr>
          <p:cNvCxnSpPr>
            <a:cxnSpLocks/>
          </p:cNvCxnSpPr>
          <p:nvPr/>
        </p:nvCxnSpPr>
        <p:spPr>
          <a:xfrm>
            <a:off x="4279349" y="1611695"/>
            <a:ext cx="0" cy="3291840"/>
          </a:xfrm>
          <a:prstGeom prst="line">
            <a:avLst/>
          </a:prstGeom>
          <a:ln>
            <a:solidFill>
              <a:srgbClr val="7FB0D1"/>
            </a:solidFill>
          </a:ln>
        </p:spPr>
        <p:style>
          <a:lnRef idx="2">
            <a:schemeClr val="accent1"/>
          </a:lnRef>
          <a:fillRef idx="0">
            <a:schemeClr val="accent1"/>
          </a:fillRef>
          <a:effectRef idx="1">
            <a:schemeClr val="accent1"/>
          </a:effectRef>
          <a:fontRef idx="minor">
            <a:schemeClr val="tx1"/>
          </a:fontRef>
        </p:style>
      </p:cxnSp>
      <p:grpSp>
        <p:nvGrpSpPr>
          <p:cNvPr id="5" name="Group 4">
            <a:extLst>
              <a:ext uri="{FF2B5EF4-FFF2-40B4-BE49-F238E27FC236}">
                <a16:creationId xmlns:a16="http://schemas.microsoft.com/office/drawing/2014/main" id="{0008563B-56C4-8874-4263-7E93D3249B39}"/>
              </a:ext>
            </a:extLst>
          </p:cNvPr>
          <p:cNvGrpSpPr>
            <a:grpSpLocks noChangeAspect="1"/>
          </p:cNvGrpSpPr>
          <p:nvPr/>
        </p:nvGrpSpPr>
        <p:grpSpPr>
          <a:xfrm>
            <a:off x="846266" y="1931735"/>
            <a:ext cx="2853698" cy="2651760"/>
            <a:chOff x="906449" y="2090947"/>
            <a:chExt cx="2810246" cy="2611382"/>
          </a:xfrm>
        </p:grpSpPr>
        <p:grpSp>
          <p:nvGrpSpPr>
            <p:cNvPr id="7" name="Group 6">
              <a:extLst>
                <a:ext uri="{FF2B5EF4-FFF2-40B4-BE49-F238E27FC236}">
                  <a16:creationId xmlns:a16="http://schemas.microsoft.com/office/drawing/2014/main" id="{56CCF09B-A7D3-FC86-02A8-86BCCA5681BE}"/>
                </a:ext>
              </a:extLst>
            </p:cNvPr>
            <p:cNvGrpSpPr/>
            <p:nvPr/>
          </p:nvGrpSpPr>
          <p:grpSpPr>
            <a:xfrm>
              <a:off x="2257994" y="2090947"/>
              <a:ext cx="1458701" cy="1645920"/>
              <a:chOff x="2257994" y="2090947"/>
              <a:chExt cx="1458701" cy="1645920"/>
            </a:xfrm>
          </p:grpSpPr>
          <p:pic>
            <p:nvPicPr>
              <p:cNvPr id="15" name="Picture 14">
                <a:extLst>
                  <a:ext uri="{FF2B5EF4-FFF2-40B4-BE49-F238E27FC236}">
                    <a16:creationId xmlns:a16="http://schemas.microsoft.com/office/drawing/2014/main" id="{5CE2ADE8-E3BE-D480-3A37-E1C891D9AC6C}"/>
                  </a:ext>
                </a:extLst>
              </p:cNvPr>
              <p:cNvPicPr>
                <a:picLocks noChangeAspect="1"/>
              </p:cNvPicPr>
              <p:nvPr/>
            </p:nvPicPr>
            <p:blipFill>
              <a:blip r:embed="rId3"/>
              <a:srcRect l="-1530" t="536" r="-621" b="316"/>
              <a:stretch/>
            </p:blipFill>
            <p:spPr>
              <a:xfrm>
                <a:off x="2257994" y="2090947"/>
                <a:ext cx="1458701" cy="1645920"/>
              </a:xfrm>
              <a:prstGeom prst="rect">
                <a:avLst/>
              </a:prstGeom>
            </p:spPr>
          </p:pic>
          <p:pic>
            <p:nvPicPr>
              <p:cNvPr id="16" name="Picture 15">
                <a:extLst>
                  <a:ext uri="{FF2B5EF4-FFF2-40B4-BE49-F238E27FC236}">
                    <a16:creationId xmlns:a16="http://schemas.microsoft.com/office/drawing/2014/main" id="{AED0145D-BEEE-EF2A-F1DF-37C4F31C6029}"/>
                  </a:ext>
                </a:extLst>
              </p:cNvPr>
              <p:cNvPicPr>
                <a:picLocks noChangeAspect="1"/>
              </p:cNvPicPr>
              <p:nvPr/>
            </p:nvPicPr>
            <p:blipFill>
              <a:blip r:embed="rId4">
                <a:lum contrast="20000"/>
              </a:blip>
              <a:stretch>
                <a:fillRect/>
              </a:stretch>
            </p:blipFill>
            <p:spPr>
              <a:xfrm>
                <a:off x="2467279" y="2319547"/>
                <a:ext cx="1040130" cy="1188720"/>
              </a:xfrm>
              <a:prstGeom prst="rect">
                <a:avLst/>
              </a:prstGeom>
            </p:spPr>
          </p:pic>
        </p:grpSp>
        <p:grpSp>
          <p:nvGrpSpPr>
            <p:cNvPr id="8" name="Group 7">
              <a:extLst>
                <a:ext uri="{FF2B5EF4-FFF2-40B4-BE49-F238E27FC236}">
                  <a16:creationId xmlns:a16="http://schemas.microsoft.com/office/drawing/2014/main" id="{F3B72B03-ED83-9250-DA57-B0CB9DAB6A83}"/>
                </a:ext>
              </a:extLst>
            </p:cNvPr>
            <p:cNvGrpSpPr/>
            <p:nvPr/>
          </p:nvGrpSpPr>
          <p:grpSpPr>
            <a:xfrm>
              <a:off x="1683089" y="3422169"/>
              <a:ext cx="1117886" cy="1280160"/>
              <a:chOff x="1683089" y="3422169"/>
              <a:chExt cx="1117886" cy="1280160"/>
            </a:xfrm>
          </p:grpSpPr>
          <p:pic>
            <p:nvPicPr>
              <p:cNvPr id="12" name="Picture 11">
                <a:extLst>
                  <a:ext uri="{FF2B5EF4-FFF2-40B4-BE49-F238E27FC236}">
                    <a16:creationId xmlns:a16="http://schemas.microsoft.com/office/drawing/2014/main" id="{4AFAF887-378D-B626-6728-76248098EE11}"/>
                  </a:ext>
                </a:extLst>
              </p:cNvPr>
              <p:cNvPicPr>
                <a:picLocks noChangeAspect="1"/>
              </p:cNvPicPr>
              <p:nvPr/>
            </p:nvPicPr>
            <p:blipFill>
              <a:blip r:embed="rId5"/>
              <a:stretch>
                <a:fillRect/>
              </a:stretch>
            </p:blipFill>
            <p:spPr>
              <a:xfrm>
                <a:off x="1683089" y="3422169"/>
                <a:ext cx="1117886" cy="1280160"/>
              </a:xfrm>
              <a:prstGeom prst="rect">
                <a:avLst/>
              </a:prstGeom>
            </p:spPr>
          </p:pic>
          <p:pic>
            <p:nvPicPr>
              <p:cNvPr id="13" name="Picture 12">
                <a:extLst>
                  <a:ext uri="{FF2B5EF4-FFF2-40B4-BE49-F238E27FC236}">
                    <a16:creationId xmlns:a16="http://schemas.microsoft.com/office/drawing/2014/main" id="{26D6F78B-3943-EE99-3055-302B2E9CD197}"/>
                  </a:ext>
                </a:extLst>
              </p:cNvPr>
              <p:cNvPicPr>
                <a:picLocks noChangeAspect="1"/>
              </p:cNvPicPr>
              <p:nvPr/>
            </p:nvPicPr>
            <p:blipFill>
              <a:blip r:embed="rId6"/>
              <a:stretch>
                <a:fillRect/>
              </a:stretch>
            </p:blipFill>
            <p:spPr>
              <a:xfrm rot="21132968">
                <a:off x="2001240" y="3692157"/>
                <a:ext cx="654517" cy="731520"/>
              </a:xfrm>
              <a:prstGeom prst="rect">
                <a:avLst/>
              </a:prstGeom>
            </p:spPr>
          </p:pic>
          <p:pic>
            <p:nvPicPr>
              <p:cNvPr id="14" name="Picture 13">
                <a:extLst>
                  <a:ext uri="{FF2B5EF4-FFF2-40B4-BE49-F238E27FC236}">
                    <a16:creationId xmlns:a16="http://schemas.microsoft.com/office/drawing/2014/main" id="{9F44B709-0AF1-D7B3-AE04-C7DA6727D3DE}"/>
                  </a:ext>
                </a:extLst>
              </p:cNvPr>
              <p:cNvPicPr>
                <a:picLocks noChangeAspect="1"/>
              </p:cNvPicPr>
              <p:nvPr/>
            </p:nvPicPr>
            <p:blipFill>
              <a:blip r:embed="rId6">
                <a:lum bright="20000" contrast="-20000"/>
              </a:blip>
              <a:stretch>
                <a:fillRect/>
              </a:stretch>
            </p:blipFill>
            <p:spPr>
              <a:xfrm rot="1971218">
                <a:off x="2085653" y="3852467"/>
                <a:ext cx="409073" cy="457200"/>
              </a:xfrm>
              <a:prstGeom prst="rect">
                <a:avLst/>
              </a:prstGeom>
            </p:spPr>
          </p:pic>
        </p:grpSp>
        <p:grpSp>
          <p:nvGrpSpPr>
            <p:cNvPr id="9" name="Group 8">
              <a:extLst>
                <a:ext uri="{FF2B5EF4-FFF2-40B4-BE49-F238E27FC236}">
                  <a16:creationId xmlns:a16="http://schemas.microsoft.com/office/drawing/2014/main" id="{9A20409B-423B-D951-3068-0E0C77719DB0}"/>
                </a:ext>
              </a:extLst>
            </p:cNvPr>
            <p:cNvGrpSpPr/>
            <p:nvPr/>
          </p:nvGrpSpPr>
          <p:grpSpPr>
            <a:xfrm>
              <a:off x="906449" y="2243057"/>
              <a:ext cx="1271453" cy="1463040"/>
              <a:chOff x="906449" y="2243057"/>
              <a:chExt cx="1271453" cy="1463040"/>
            </a:xfrm>
          </p:grpSpPr>
          <p:pic>
            <p:nvPicPr>
              <p:cNvPr id="10" name="Picture 9">
                <a:extLst>
                  <a:ext uri="{FF2B5EF4-FFF2-40B4-BE49-F238E27FC236}">
                    <a16:creationId xmlns:a16="http://schemas.microsoft.com/office/drawing/2014/main" id="{4F79B9A2-9E8C-EB45-0374-5C1374D310D6}"/>
                  </a:ext>
                </a:extLst>
              </p:cNvPr>
              <p:cNvPicPr>
                <a:picLocks noChangeAspect="1"/>
              </p:cNvPicPr>
              <p:nvPr/>
            </p:nvPicPr>
            <p:blipFill>
              <a:blip r:embed="rId7"/>
              <a:stretch>
                <a:fillRect/>
              </a:stretch>
            </p:blipFill>
            <p:spPr>
              <a:xfrm>
                <a:off x="906449" y="2243057"/>
                <a:ext cx="1271453" cy="1463040"/>
              </a:xfrm>
              <a:prstGeom prst="rect">
                <a:avLst/>
              </a:prstGeom>
            </p:spPr>
          </p:pic>
          <p:pic>
            <p:nvPicPr>
              <p:cNvPr id="11" name="Picture 10">
                <a:extLst>
                  <a:ext uri="{FF2B5EF4-FFF2-40B4-BE49-F238E27FC236}">
                    <a16:creationId xmlns:a16="http://schemas.microsoft.com/office/drawing/2014/main" id="{F6F9A98B-BDFD-94D5-7C52-F6AE47237594}"/>
                  </a:ext>
                </a:extLst>
              </p:cNvPr>
              <p:cNvPicPr>
                <a:picLocks noChangeAspect="1"/>
              </p:cNvPicPr>
              <p:nvPr/>
            </p:nvPicPr>
            <p:blipFill>
              <a:blip r:embed="rId8"/>
              <a:stretch>
                <a:fillRect/>
              </a:stretch>
            </p:blipFill>
            <p:spPr>
              <a:xfrm>
                <a:off x="1166476" y="2563097"/>
                <a:ext cx="751398" cy="822960"/>
              </a:xfrm>
              <a:prstGeom prst="rect">
                <a:avLst/>
              </a:prstGeom>
            </p:spPr>
          </p:pic>
        </p:grpSp>
      </p:grpSp>
      <p:sp>
        <p:nvSpPr>
          <p:cNvPr id="2" name="TextBox 1">
            <a:extLst>
              <a:ext uri="{FF2B5EF4-FFF2-40B4-BE49-F238E27FC236}">
                <a16:creationId xmlns:a16="http://schemas.microsoft.com/office/drawing/2014/main" id="{982569C7-255C-E36A-7A24-C7D1D3634627}"/>
              </a:ext>
            </a:extLst>
          </p:cNvPr>
          <p:cNvSpPr txBox="1"/>
          <p:nvPr/>
        </p:nvSpPr>
        <p:spPr>
          <a:xfrm>
            <a:off x="4830239" y="4938930"/>
            <a:ext cx="6164825" cy="400110"/>
          </a:xfrm>
          <a:prstGeom prst="rect">
            <a:avLst/>
          </a:prstGeom>
          <a:noFill/>
        </p:spPr>
        <p:txBody>
          <a:bodyPr wrap="square" rtlCol="0">
            <a:spAutoFit/>
          </a:bodyPr>
          <a:lstStyle/>
          <a:p>
            <a:r>
              <a:rPr lang="en-US" sz="2000" dirty="0">
                <a:solidFill>
                  <a:srgbClr val="40B6AD"/>
                </a:solidFill>
                <a:latin typeface="Arial" panose="020B0604020202020204" pitchFamily="34" charset="0"/>
                <a:ea typeface="Roboto Light" panose="02000000000000000000" pitchFamily="2" charset="0"/>
                <a:cs typeface="Arial" panose="020B0604020202020204" pitchFamily="34" charset="0"/>
              </a:rPr>
              <a:t>September 9 – 11, 2026 |   Boston, Mass</a:t>
            </a:r>
          </a:p>
        </p:txBody>
      </p:sp>
      <p:pic>
        <p:nvPicPr>
          <p:cNvPr id="19" name="Picture 18" descr="A black background with blue text&#10;&#10;AI-generated content may be incorrect.">
            <a:extLst>
              <a:ext uri="{FF2B5EF4-FFF2-40B4-BE49-F238E27FC236}">
                <a16:creationId xmlns:a16="http://schemas.microsoft.com/office/drawing/2014/main" id="{6A97B12E-4D04-8051-D235-26A3F23E9634}"/>
              </a:ext>
            </a:extLst>
          </p:cNvPr>
          <p:cNvPicPr>
            <a:picLocks noChangeAspect="1"/>
          </p:cNvPicPr>
          <p:nvPr/>
        </p:nvPicPr>
        <p:blipFill>
          <a:blip r:embed="rId9"/>
          <a:stretch>
            <a:fillRect/>
          </a:stretch>
        </p:blipFill>
        <p:spPr>
          <a:xfrm>
            <a:off x="10453173" y="202959"/>
            <a:ext cx="1617249" cy="787589"/>
          </a:xfrm>
          <a:prstGeom prst="rect">
            <a:avLst/>
          </a:prstGeom>
        </p:spPr>
      </p:pic>
    </p:spTree>
    <p:extLst>
      <p:ext uri="{BB962C8B-B14F-4D97-AF65-F5344CB8AC3E}">
        <p14:creationId xmlns:p14="http://schemas.microsoft.com/office/powerpoint/2010/main" val="1988896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F5669"/>
        </a:solidFill>
        <a:effectLst/>
      </p:bgPr>
    </p:bg>
    <p:spTree>
      <p:nvGrpSpPr>
        <p:cNvPr id="1" name="">
          <a:extLst>
            <a:ext uri="{FF2B5EF4-FFF2-40B4-BE49-F238E27FC236}">
              <a16:creationId xmlns:a16="http://schemas.microsoft.com/office/drawing/2014/main" id="{E94AB9E7-446D-2E2B-C257-61C448112A32}"/>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A51F7B2A-40F2-BFCA-F40B-995920D05382}"/>
              </a:ext>
            </a:extLst>
          </p:cNvPr>
          <p:cNvGrpSpPr>
            <a:grpSpLocks noChangeAspect="1"/>
          </p:cNvGrpSpPr>
          <p:nvPr/>
        </p:nvGrpSpPr>
        <p:grpSpPr>
          <a:xfrm>
            <a:off x="1" y="1"/>
            <a:ext cx="4342660" cy="4924926"/>
            <a:chOff x="1469101" y="2073345"/>
            <a:chExt cx="2247594" cy="2548953"/>
          </a:xfrm>
        </p:grpSpPr>
        <p:grpSp>
          <p:nvGrpSpPr>
            <p:cNvPr id="5" name="Group 4">
              <a:extLst>
                <a:ext uri="{FF2B5EF4-FFF2-40B4-BE49-F238E27FC236}">
                  <a16:creationId xmlns:a16="http://schemas.microsoft.com/office/drawing/2014/main" id="{90241146-87E8-B748-8E77-2BC495AC3ACC}"/>
                </a:ext>
              </a:extLst>
            </p:cNvPr>
            <p:cNvGrpSpPr/>
            <p:nvPr/>
          </p:nvGrpSpPr>
          <p:grpSpPr>
            <a:xfrm>
              <a:off x="2257994" y="2073345"/>
              <a:ext cx="1458701" cy="1583491"/>
              <a:chOff x="2257994" y="2153376"/>
              <a:chExt cx="1458701" cy="1583491"/>
            </a:xfrm>
          </p:grpSpPr>
          <p:pic>
            <p:nvPicPr>
              <p:cNvPr id="13" name="Picture 12">
                <a:extLst>
                  <a:ext uri="{FF2B5EF4-FFF2-40B4-BE49-F238E27FC236}">
                    <a16:creationId xmlns:a16="http://schemas.microsoft.com/office/drawing/2014/main" id="{2AECDB8E-E856-91D7-D2A7-FD9852FFD521}"/>
                  </a:ext>
                </a:extLst>
              </p:cNvPr>
              <p:cNvPicPr>
                <a:picLocks noChangeAspect="1"/>
              </p:cNvPicPr>
              <p:nvPr/>
            </p:nvPicPr>
            <p:blipFill>
              <a:blip r:embed="rId2"/>
              <a:srcRect l="-1530" t="4297" r="-621" b="315"/>
              <a:stretch/>
            </p:blipFill>
            <p:spPr>
              <a:xfrm>
                <a:off x="2257994" y="2153376"/>
                <a:ext cx="1458701" cy="1583491"/>
              </a:xfrm>
              <a:prstGeom prst="rect">
                <a:avLst/>
              </a:prstGeom>
            </p:spPr>
          </p:pic>
          <p:pic>
            <p:nvPicPr>
              <p:cNvPr id="14" name="Picture 13">
                <a:extLst>
                  <a:ext uri="{FF2B5EF4-FFF2-40B4-BE49-F238E27FC236}">
                    <a16:creationId xmlns:a16="http://schemas.microsoft.com/office/drawing/2014/main" id="{F2906310-D342-4265-DDC6-662FA45D3BDA}"/>
                  </a:ext>
                </a:extLst>
              </p:cNvPr>
              <p:cNvPicPr>
                <a:picLocks noChangeAspect="1"/>
              </p:cNvPicPr>
              <p:nvPr/>
            </p:nvPicPr>
            <p:blipFill>
              <a:blip r:embed="rId3">
                <a:lum contrast="20000"/>
              </a:blip>
              <a:stretch>
                <a:fillRect/>
              </a:stretch>
            </p:blipFill>
            <p:spPr>
              <a:xfrm>
                <a:off x="2467279" y="2319547"/>
                <a:ext cx="1040130" cy="1188720"/>
              </a:xfrm>
              <a:prstGeom prst="rect">
                <a:avLst/>
              </a:prstGeom>
            </p:spPr>
          </p:pic>
        </p:grpSp>
        <p:grpSp>
          <p:nvGrpSpPr>
            <p:cNvPr id="6" name="Group 5">
              <a:extLst>
                <a:ext uri="{FF2B5EF4-FFF2-40B4-BE49-F238E27FC236}">
                  <a16:creationId xmlns:a16="http://schemas.microsoft.com/office/drawing/2014/main" id="{694FCF17-3A10-FB8B-325B-4C85AC0553FC}"/>
                </a:ext>
              </a:extLst>
            </p:cNvPr>
            <p:cNvGrpSpPr/>
            <p:nvPr/>
          </p:nvGrpSpPr>
          <p:grpSpPr>
            <a:xfrm>
              <a:off x="1675351" y="3342138"/>
              <a:ext cx="1117886" cy="1280160"/>
              <a:chOff x="1675351" y="3422169"/>
              <a:chExt cx="1117886" cy="1280160"/>
            </a:xfrm>
          </p:grpSpPr>
          <p:pic>
            <p:nvPicPr>
              <p:cNvPr id="10" name="Picture 9">
                <a:extLst>
                  <a:ext uri="{FF2B5EF4-FFF2-40B4-BE49-F238E27FC236}">
                    <a16:creationId xmlns:a16="http://schemas.microsoft.com/office/drawing/2014/main" id="{C2C3B33D-23BA-E90C-85E5-DD3FF917A644}"/>
                  </a:ext>
                </a:extLst>
              </p:cNvPr>
              <p:cNvPicPr>
                <a:picLocks noChangeAspect="1"/>
              </p:cNvPicPr>
              <p:nvPr/>
            </p:nvPicPr>
            <p:blipFill>
              <a:blip r:embed="rId4"/>
              <a:stretch>
                <a:fillRect/>
              </a:stretch>
            </p:blipFill>
            <p:spPr>
              <a:xfrm>
                <a:off x="1675351" y="3422169"/>
                <a:ext cx="1117886" cy="1280160"/>
              </a:xfrm>
              <a:prstGeom prst="rect">
                <a:avLst/>
              </a:prstGeom>
            </p:spPr>
          </p:pic>
          <p:pic>
            <p:nvPicPr>
              <p:cNvPr id="11" name="Picture 10">
                <a:extLst>
                  <a:ext uri="{FF2B5EF4-FFF2-40B4-BE49-F238E27FC236}">
                    <a16:creationId xmlns:a16="http://schemas.microsoft.com/office/drawing/2014/main" id="{26F60FA6-3022-8641-64F2-35CA7966D483}"/>
                  </a:ext>
                </a:extLst>
              </p:cNvPr>
              <p:cNvPicPr>
                <a:picLocks noChangeAspect="1"/>
              </p:cNvPicPr>
              <p:nvPr/>
            </p:nvPicPr>
            <p:blipFill>
              <a:blip r:embed="rId5"/>
              <a:stretch>
                <a:fillRect/>
              </a:stretch>
            </p:blipFill>
            <p:spPr>
              <a:xfrm rot="21132968">
                <a:off x="1993502" y="3692157"/>
                <a:ext cx="654517" cy="731520"/>
              </a:xfrm>
              <a:prstGeom prst="rect">
                <a:avLst/>
              </a:prstGeom>
            </p:spPr>
          </p:pic>
          <p:pic>
            <p:nvPicPr>
              <p:cNvPr id="12" name="Picture 11">
                <a:extLst>
                  <a:ext uri="{FF2B5EF4-FFF2-40B4-BE49-F238E27FC236}">
                    <a16:creationId xmlns:a16="http://schemas.microsoft.com/office/drawing/2014/main" id="{80A87F1C-EF30-1E95-7049-174FE120D9E2}"/>
                  </a:ext>
                </a:extLst>
              </p:cNvPr>
              <p:cNvPicPr>
                <a:picLocks noChangeAspect="1"/>
              </p:cNvPicPr>
              <p:nvPr/>
            </p:nvPicPr>
            <p:blipFill>
              <a:blip r:embed="rId5">
                <a:lum bright="20000" contrast="-20000"/>
              </a:blip>
              <a:stretch>
                <a:fillRect/>
              </a:stretch>
            </p:blipFill>
            <p:spPr>
              <a:xfrm rot="1971218">
                <a:off x="2077915" y="3852467"/>
                <a:ext cx="409073" cy="457200"/>
              </a:xfrm>
              <a:prstGeom prst="rect">
                <a:avLst/>
              </a:prstGeom>
            </p:spPr>
          </p:pic>
        </p:grpSp>
        <p:grpSp>
          <p:nvGrpSpPr>
            <p:cNvPr id="7" name="Group 6">
              <a:extLst>
                <a:ext uri="{FF2B5EF4-FFF2-40B4-BE49-F238E27FC236}">
                  <a16:creationId xmlns:a16="http://schemas.microsoft.com/office/drawing/2014/main" id="{59CD2CCA-8989-75F5-EDB0-F5AA5F78A704}"/>
                </a:ext>
              </a:extLst>
            </p:cNvPr>
            <p:cNvGrpSpPr/>
            <p:nvPr/>
          </p:nvGrpSpPr>
          <p:grpSpPr>
            <a:xfrm>
              <a:off x="1469101" y="2163026"/>
              <a:ext cx="708801" cy="1463040"/>
              <a:chOff x="1469101" y="2243057"/>
              <a:chExt cx="708801" cy="1463040"/>
            </a:xfrm>
          </p:grpSpPr>
          <p:pic>
            <p:nvPicPr>
              <p:cNvPr id="8" name="Picture 7">
                <a:extLst>
                  <a:ext uri="{FF2B5EF4-FFF2-40B4-BE49-F238E27FC236}">
                    <a16:creationId xmlns:a16="http://schemas.microsoft.com/office/drawing/2014/main" id="{8241740C-B849-4E7D-5A23-AF4A3128A703}"/>
                  </a:ext>
                </a:extLst>
              </p:cNvPr>
              <p:cNvPicPr>
                <a:picLocks noChangeAspect="1"/>
              </p:cNvPicPr>
              <p:nvPr/>
            </p:nvPicPr>
            <p:blipFill>
              <a:blip r:embed="rId6">
                <a:biLevel thresh="25000"/>
              </a:blip>
              <a:srcRect l="44253"/>
              <a:stretch/>
            </p:blipFill>
            <p:spPr>
              <a:xfrm>
                <a:off x="1469101" y="2243057"/>
                <a:ext cx="708801" cy="1463040"/>
              </a:xfrm>
              <a:prstGeom prst="rect">
                <a:avLst/>
              </a:prstGeom>
            </p:spPr>
          </p:pic>
          <p:pic>
            <p:nvPicPr>
              <p:cNvPr id="9" name="Picture 8">
                <a:extLst>
                  <a:ext uri="{FF2B5EF4-FFF2-40B4-BE49-F238E27FC236}">
                    <a16:creationId xmlns:a16="http://schemas.microsoft.com/office/drawing/2014/main" id="{A55C21F1-C95A-5A74-55B4-4FF2F7B6C901}"/>
                  </a:ext>
                </a:extLst>
              </p:cNvPr>
              <p:cNvPicPr>
                <a:picLocks noChangeAspect="1"/>
              </p:cNvPicPr>
              <p:nvPr/>
            </p:nvPicPr>
            <p:blipFill>
              <a:blip r:embed="rId7">
                <a:lum bright="20000" contrast="-20000"/>
              </a:blip>
              <a:srcRect l="40275" r="-1"/>
              <a:stretch/>
            </p:blipFill>
            <p:spPr>
              <a:xfrm>
                <a:off x="1469101" y="2563097"/>
                <a:ext cx="448773" cy="822960"/>
              </a:xfrm>
              <a:prstGeom prst="rect">
                <a:avLst/>
              </a:prstGeom>
            </p:spPr>
          </p:pic>
        </p:grpSp>
      </p:grpSp>
      <p:pic>
        <p:nvPicPr>
          <p:cNvPr id="16" name="Picture 15" descr="A black background with blue text&#10;&#10;AI-generated content may be incorrect.">
            <a:extLst>
              <a:ext uri="{FF2B5EF4-FFF2-40B4-BE49-F238E27FC236}">
                <a16:creationId xmlns:a16="http://schemas.microsoft.com/office/drawing/2014/main" id="{05C534AD-A1AF-A9C4-51FB-4ABE3690671C}"/>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100000"/>
                    </a14:imgEffect>
                    <a14:imgEffect>
                      <a14:brightnessContrast bright="100000" contrast="100000"/>
                    </a14:imgEffect>
                  </a14:imgLayer>
                </a14:imgProps>
              </a:ext>
            </a:extLst>
          </a:blip>
          <a:stretch>
            <a:fillRect/>
          </a:stretch>
        </p:blipFill>
        <p:spPr>
          <a:xfrm>
            <a:off x="10396177" y="118814"/>
            <a:ext cx="1659518" cy="808173"/>
          </a:xfrm>
          <a:prstGeom prst="rect">
            <a:avLst/>
          </a:prstGeom>
        </p:spPr>
      </p:pic>
      <p:sp>
        <p:nvSpPr>
          <p:cNvPr id="2" name="TextBox 1">
            <a:extLst>
              <a:ext uri="{FF2B5EF4-FFF2-40B4-BE49-F238E27FC236}">
                <a16:creationId xmlns:a16="http://schemas.microsoft.com/office/drawing/2014/main" id="{2659CF24-A4CE-5C89-9779-4C153D46178E}"/>
              </a:ext>
            </a:extLst>
          </p:cNvPr>
          <p:cNvSpPr txBox="1"/>
          <p:nvPr/>
        </p:nvSpPr>
        <p:spPr>
          <a:xfrm>
            <a:off x="3159335" y="2016404"/>
            <a:ext cx="8988587" cy="34163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a:noFill/>
                </a:ln>
                <a:solidFill>
                  <a:prstClr val="white"/>
                </a:solidFill>
                <a:effectLst/>
                <a:uLnTx/>
                <a:uFillTx/>
                <a:latin typeface="Roboto" panose="02000000000000000000" pitchFamily="2" charset="0"/>
                <a:ea typeface="Roboto" panose="02000000000000000000" pitchFamily="2" charset="0"/>
                <a:cs typeface="Roboto" panose="02000000000000000000" pitchFamily="2" charset="0"/>
              </a:rPr>
              <a:t>Pitch Perfect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spc="300" dirty="0">
                <a:solidFill>
                  <a:prstClr val="white"/>
                </a:solidFill>
                <a:latin typeface="Roboto" panose="02000000000000000000" pitchFamily="2" charset="0"/>
                <a:ea typeface="Roboto" panose="02000000000000000000" pitchFamily="2" charset="0"/>
                <a:cs typeface="Roboto" panose="02000000000000000000" pitchFamily="2" charset="0"/>
              </a:rPr>
              <a:t>Track 2: Adult Neurologic &amp; Vision-Related Disorders</a:t>
            </a:r>
            <a:endParaRPr kumimoji="0" lang="en-US" sz="1800" b="1" i="0" u="none" strike="noStrike" kern="1200" cap="none" spc="300" normalizeH="0" baseline="0" noProof="0" dirty="0">
              <a:ln>
                <a:noFill/>
              </a:ln>
              <a:solidFill>
                <a:prstClr val="white"/>
              </a:solidFill>
              <a:effectLst/>
              <a:uLnTx/>
              <a:uFillTx/>
              <a:latin typeface="Roboto" panose="02000000000000000000" pitchFamily="2" charset="0"/>
              <a:ea typeface="Roboto" panose="02000000000000000000" pitchFamily="2" charset="0"/>
              <a:cs typeface="Roboto" panose="02000000000000000000" pitchFamily="2" charset="0"/>
            </a:endParaRPr>
          </a:p>
        </p:txBody>
      </p:sp>
      <p:sp>
        <p:nvSpPr>
          <p:cNvPr id="26" name="TextBox 25">
            <a:extLst>
              <a:ext uri="{FF2B5EF4-FFF2-40B4-BE49-F238E27FC236}">
                <a16:creationId xmlns:a16="http://schemas.microsoft.com/office/drawing/2014/main" id="{191DF49A-921E-1726-BBF6-923E7E05D81B}"/>
              </a:ext>
            </a:extLst>
          </p:cNvPr>
          <p:cNvSpPr txBox="1"/>
          <p:nvPr/>
        </p:nvSpPr>
        <p:spPr>
          <a:xfrm>
            <a:off x="9642764" y="6262255"/>
            <a:ext cx="2299854"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40B6AD"/>
                </a:solidFill>
                <a:effectLst/>
                <a:uLnTx/>
                <a:uFillTx/>
                <a:latin typeface="Arial" panose="020B0604020202020204" pitchFamily="34" charset="0"/>
                <a:ea typeface="+mn-ea"/>
                <a:cs typeface="Arial" panose="020B0604020202020204" pitchFamily="34" charset="0"/>
              </a:rPr>
              <a:t>#RDDS26</a:t>
            </a:r>
          </a:p>
        </p:txBody>
      </p:sp>
    </p:spTree>
    <p:extLst>
      <p:ext uri="{BB962C8B-B14F-4D97-AF65-F5344CB8AC3E}">
        <p14:creationId xmlns:p14="http://schemas.microsoft.com/office/powerpoint/2010/main" val="1419430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DCB9C-650E-B620-B3F1-1A8D4D56DBC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1953291-845B-9997-C482-38B0209DBCA0}"/>
              </a:ext>
            </a:extLst>
          </p:cNvPr>
          <p:cNvGrpSpPr/>
          <p:nvPr/>
        </p:nvGrpSpPr>
        <p:grpSpPr>
          <a:xfrm>
            <a:off x="50998" y="6130895"/>
            <a:ext cx="12090003" cy="1211288"/>
            <a:chOff x="0" y="0"/>
            <a:chExt cx="24180007" cy="2422576"/>
          </a:xfrm>
        </p:grpSpPr>
        <p:sp>
          <p:nvSpPr>
            <p:cNvPr id="3" name="Freeform 3">
              <a:extLst>
                <a:ext uri="{FF2B5EF4-FFF2-40B4-BE49-F238E27FC236}">
                  <a16:creationId xmlns:a16="http://schemas.microsoft.com/office/drawing/2014/main" id="{5DFC19F5-A776-4F6C-8619-9A27E2DF07C1}"/>
                </a:ext>
              </a:extLst>
            </p:cNvPr>
            <p:cNvSpPr/>
            <p:nvPr/>
          </p:nvSpPr>
          <p:spPr>
            <a:xfrm>
              <a:off x="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4" name="Freeform 4">
              <a:extLst>
                <a:ext uri="{FF2B5EF4-FFF2-40B4-BE49-F238E27FC236}">
                  <a16:creationId xmlns:a16="http://schemas.microsoft.com/office/drawing/2014/main" id="{141F5F90-8824-40A0-AB8A-24CA875BF2AA}"/>
                </a:ext>
              </a:extLst>
            </p:cNvPr>
            <p:cNvSpPr/>
            <p:nvPr/>
          </p:nvSpPr>
          <p:spPr>
            <a:xfrm>
              <a:off x="1219200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sp>
        <p:nvSpPr>
          <p:cNvPr id="8" name="TextBox 8">
            <a:extLst>
              <a:ext uri="{FF2B5EF4-FFF2-40B4-BE49-F238E27FC236}">
                <a16:creationId xmlns:a16="http://schemas.microsoft.com/office/drawing/2014/main" id="{01BEB229-549F-473B-5F34-2A4DDE1E4FE4}"/>
              </a:ext>
            </a:extLst>
          </p:cNvPr>
          <p:cNvSpPr txBox="1"/>
          <p:nvPr/>
        </p:nvSpPr>
        <p:spPr>
          <a:xfrm>
            <a:off x="426278" y="390622"/>
            <a:ext cx="9773504" cy="738664"/>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4800" b="1" spc="112" dirty="0">
                <a:solidFill>
                  <a:srgbClr val="15566A"/>
                </a:solidFill>
                <a:latin typeface="Roboto Bold"/>
                <a:ea typeface="Roboto Bold"/>
                <a:cs typeface="Roboto Bold"/>
                <a:sym typeface="Roboto Bold"/>
              </a:rPr>
              <a:t>Our Judges</a:t>
            </a:r>
          </a:p>
        </p:txBody>
      </p:sp>
      <p:sp>
        <p:nvSpPr>
          <p:cNvPr id="23" name="TextBox 22">
            <a:extLst>
              <a:ext uri="{FF2B5EF4-FFF2-40B4-BE49-F238E27FC236}">
                <a16:creationId xmlns:a16="http://schemas.microsoft.com/office/drawing/2014/main" id="{1532B6F2-1C0D-4C7B-9573-7975B40F4C4B}"/>
              </a:ext>
            </a:extLst>
          </p:cNvPr>
          <p:cNvSpPr txBox="1"/>
          <p:nvPr/>
        </p:nvSpPr>
        <p:spPr>
          <a:xfrm>
            <a:off x="4858455" y="4477501"/>
            <a:ext cx="2475089" cy="1015663"/>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P.K. Tandon, Ph.D.</a:t>
            </a:r>
          </a:p>
          <a:p>
            <a:pPr algn="ctr"/>
            <a:r>
              <a:rPr lang="en-US" sz="2000" dirty="0">
                <a:solidFill>
                  <a:srgbClr val="0F5669"/>
                </a:solidFill>
              </a:rPr>
              <a:t>Ultragenyx Pharmaceuticals</a:t>
            </a:r>
            <a:endParaRPr lang="en-US" sz="2000" i="1" dirty="0">
              <a:solidFill>
                <a:srgbClr val="0F5669"/>
              </a:solidFill>
              <a:latin typeface="Roboto" panose="02000000000000000000" pitchFamily="2" charset="0"/>
              <a:ea typeface="Roboto" panose="02000000000000000000" pitchFamily="2" charset="0"/>
              <a:cs typeface="Roboto" panose="02000000000000000000" pitchFamily="2" charset="0"/>
            </a:endParaRPr>
          </a:p>
        </p:txBody>
      </p:sp>
      <p:sp>
        <p:nvSpPr>
          <p:cNvPr id="25" name="TextBox 24">
            <a:extLst>
              <a:ext uri="{FF2B5EF4-FFF2-40B4-BE49-F238E27FC236}">
                <a16:creationId xmlns:a16="http://schemas.microsoft.com/office/drawing/2014/main" id="{2C465E3C-640D-B15C-4DCA-57CD220C1967}"/>
              </a:ext>
            </a:extLst>
          </p:cNvPr>
          <p:cNvSpPr txBox="1"/>
          <p:nvPr/>
        </p:nvSpPr>
        <p:spPr>
          <a:xfrm>
            <a:off x="1534715" y="4392785"/>
            <a:ext cx="2547719" cy="707886"/>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Jeffrey </a:t>
            </a:r>
            <a:r>
              <a:rPr lang="en-US" sz="2000" b="1" dirty="0" err="1">
                <a:solidFill>
                  <a:srgbClr val="15566A"/>
                </a:solidFill>
                <a:latin typeface="Roboto" panose="02000000000000000000" pitchFamily="2" charset="0"/>
                <a:ea typeface="Roboto" panose="02000000000000000000" pitchFamily="2" charset="0"/>
                <a:cs typeface="Roboto" panose="02000000000000000000" pitchFamily="2" charset="0"/>
              </a:rPr>
              <a:t>Cehelsky</a:t>
            </a:r>
            <a:endPar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endParaRPr>
          </a:p>
          <a:p>
            <a:pPr algn="ctr"/>
            <a:r>
              <a:rPr lang="en-US" sz="2000" i="1" dirty="0" err="1">
                <a:solidFill>
                  <a:srgbClr val="15566A"/>
                </a:solidFill>
                <a:latin typeface="Roboto" panose="02000000000000000000" pitchFamily="2" charset="0"/>
                <a:ea typeface="Roboto" panose="02000000000000000000" pitchFamily="2" charset="0"/>
                <a:cs typeface="Roboto" panose="02000000000000000000" pitchFamily="2" charset="0"/>
              </a:rPr>
              <a:t>trialport</a:t>
            </a:r>
            <a:endPar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endParaRPr>
          </a:p>
        </p:txBody>
      </p:sp>
      <p:pic>
        <p:nvPicPr>
          <p:cNvPr id="20" name="Picture 19" descr="A black background with blue text&#10;&#10;AI-generated content may be incorrect.">
            <a:extLst>
              <a:ext uri="{FF2B5EF4-FFF2-40B4-BE49-F238E27FC236}">
                <a16:creationId xmlns:a16="http://schemas.microsoft.com/office/drawing/2014/main" id="{A794733A-8E65-CEF1-85C4-F4CEBDA30841}"/>
              </a:ext>
            </a:extLst>
          </p:cNvPr>
          <p:cNvPicPr>
            <a:picLocks noChangeAspect="1"/>
          </p:cNvPicPr>
          <p:nvPr/>
        </p:nvPicPr>
        <p:blipFill>
          <a:blip r:embed="rId4"/>
          <a:stretch>
            <a:fillRect/>
          </a:stretch>
        </p:blipFill>
        <p:spPr>
          <a:xfrm>
            <a:off x="10794549" y="147117"/>
            <a:ext cx="1258411" cy="612837"/>
          </a:xfrm>
          <a:prstGeom prst="rect">
            <a:avLst/>
          </a:prstGeom>
        </p:spPr>
      </p:pic>
      <p:cxnSp>
        <p:nvCxnSpPr>
          <p:cNvPr id="26" name="Straight Arrow Connector 25">
            <a:extLst>
              <a:ext uri="{FF2B5EF4-FFF2-40B4-BE49-F238E27FC236}">
                <a16:creationId xmlns:a16="http://schemas.microsoft.com/office/drawing/2014/main" id="{61910752-A673-8C9C-5C9E-A4C87CE94A4D}"/>
              </a:ext>
            </a:extLst>
          </p:cNvPr>
          <p:cNvCxnSpPr>
            <a:cxnSpLocks/>
          </p:cNvCxnSpPr>
          <p:nvPr/>
        </p:nvCxnSpPr>
        <p:spPr>
          <a:xfrm>
            <a:off x="426278" y="1297186"/>
            <a:ext cx="3142387" cy="0"/>
          </a:xfrm>
          <a:prstGeom prst="straightConnector1">
            <a:avLst/>
          </a:prstGeom>
          <a:ln w="25400">
            <a:solidFill>
              <a:srgbClr val="F7913F"/>
            </a:solidFill>
            <a:headEnd type="oval"/>
            <a:tailEnd type="oval"/>
          </a:ln>
          <a:effectLst/>
        </p:spPr>
        <p:style>
          <a:lnRef idx="2">
            <a:schemeClr val="accent1"/>
          </a:lnRef>
          <a:fillRef idx="0">
            <a:schemeClr val="accent1"/>
          </a:fillRef>
          <a:effectRef idx="1">
            <a:schemeClr val="accent1"/>
          </a:effectRef>
          <a:fontRef idx="minor">
            <a:schemeClr val="tx1"/>
          </a:fontRef>
        </p:style>
      </p:cxnSp>
      <p:sp>
        <p:nvSpPr>
          <p:cNvPr id="34" name="TextBox 33">
            <a:extLst>
              <a:ext uri="{FF2B5EF4-FFF2-40B4-BE49-F238E27FC236}">
                <a16:creationId xmlns:a16="http://schemas.microsoft.com/office/drawing/2014/main" id="{A8B8C749-4DE2-A063-CF0C-97D631555C77}"/>
              </a:ext>
            </a:extLst>
          </p:cNvPr>
          <p:cNvSpPr txBox="1"/>
          <p:nvPr/>
        </p:nvSpPr>
        <p:spPr>
          <a:xfrm>
            <a:off x="8474145" y="4501892"/>
            <a:ext cx="2475089" cy="707886"/>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Ashley Winslow</a:t>
            </a:r>
          </a:p>
          <a:p>
            <a:pPr algn="ctr"/>
            <a:r>
              <a:rPr lang="en-US" sz="2000" i="1" dirty="0" err="1">
                <a:solidFill>
                  <a:srgbClr val="15566A"/>
                </a:solidFill>
                <a:latin typeface="Roboto" panose="02000000000000000000" pitchFamily="2" charset="0"/>
                <a:ea typeface="Roboto" panose="02000000000000000000" pitchFamily="2" charset="0"/>
                <a:cs typeface="Roboto" panose="02000000000000000000" pitchFamily="2" charset="0"/>
              </a:rPr>
              <a:t>Odylia</a:t>
            </a: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 Therapeutics</a:t>
            </a:r>
          </a:p>
        </p:txBody>
      </p:sp>
      <p:grpSp>
        <p:nvGrpSpPr>
          <p:cNvPr id="15" name="Group 2">
            <a:extLst>
              <a:ext uri="{FF2B5EF4-FFF2-40B4-BE49-F238E27FC236}">
                <a16:creationId xmlns:a16="http://schemas.microsoft.com/office/drawing/2014/main" id="{5287D403-8732-B134-2FBF-738645687FEA}"/>
              </a:ext>
            </a:extLst>
          </p:cNvPr>
          <p:cNvGrpSpPr/>
          <p:nvPr/>
        </p:nvGrpSpPr>
        <p:grpSpPr>
          <a:xfrm>
            <a:off x="5122514" y="2276902"/>
            <a:ext cx="2159249" cy="1869813"/>
            <a:chOff x="0" y="0"/>
            <a:chExt cx="4282440" cy="3708400"/>
          </a:xfrm>
        </p:grpSpPr>
        <p:sp>
          <p:nvSpPr>
            <p:cNvPr id="16" name="Freeform 3">
              <a:extLst>
                <a:ext uri="{FF2B5EF4-FFF2-40B4-BE49-F238E27FC236}">
                  <a16:creationId xmlns:a16="http://schemas.microsoft.com/office/drawing/2014/main" id="{756E07D7-46BE-11B0-CEF0-3F19B2CF6CC6}"/>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5"/>
              <a:stretch>
                <a:fillRect t="-7739" b="-7739"/>
              </a:stretch>
            </a:blipFill>
            <a:ln w="95250" cap="sq">
              <a:solidFill>
                <a:srgbClr val="7FAFCE"/>
              </a:solidFill>
              <a:prstDash val="solid"/>
              <a:miter/>
            </a:ln>
          </p:spPr>
          <p:txBody>
            <a:bodyPr/>
            <a:lstStyle/>
            <a:p>
              <a:endParaRPr lang="en-US" sz="1200"/>
            </a:p>
          </p:txBody>
        </p:sp>
      </p:grpSp>
      <p:grpSp>
        <p:nvGrpSpPr>
          <p:cNvPr id="33" name="Group 8">
            <a:extLst>
              <a:ext uri="{FF2B5EF4-FFF2-40B4-BE49-F238E27FC236}">
                <a16:creationId xmlns:a16="http://schemas.microsoft.com/office/drawing/2014/main" id="{F542A9E3-5C1A-02D3-CF1F-BC0E45613769}"/>
              </a:ext>
            </a:extLst>
          </p:cNvPr>
          <p:cNvGrpSpPr/>
          <p:nvPr/>
        </p:nvGrpSpPr>
        <p:grpSpPr>
          <a:xfrm>
            <a:off x="8474145" y="2310303"/>
            <a:ext cx="2159249" cy="1869813"/>
            <a:chOff x="0" y="0"/>
            <a:chExt cx="4282440" cy="3708400"/>
          </a:xfrm>
        </p:grpSpPr>
        <p:sp>
          <p:nvSpPr>
            <p:cNvPr id="35" name="Freeform 9">
              <a:extLst>
                <a:ext uri="{FF2B5EF4-FFF2-40B4-BE49-F238E27FC236}">
                  <a16:creationId xmlns:a16="http://schemas.microsoft.com/office/drawing/2014/main" id="{8C27FBDA-A100-A55A-2ED7-0C271FA60C8C}"/>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6"/>
              <a:stretch>
                <a:fillRect b="-15479"/>
              </a:stretch>
            </a:blipFill>
            <a:ln w="95250" cap="sq">
              <a:solidFill>
                <a:srgbClr val="7FAFCE"/>
              </a:solidFill>
              <a:prstDash val="solid"/>
              <a:miter/>
            </a:ln>
          </p:spPr>
          <p:txBody>
            <a:bodyPr/>
            <a:lstStyle/>
            <a:p>
              <a:endParaRPr lang="en-US" sz="1200"/>
            </a:p>
          </p:txBody>
        </p:sp>
      </p:grpSp>
      <p:grpSp>
        <p:nvGrpSpPr>
          <p:cNvPr id="36" name="Group 10">
            <a:extLst>
              <a:ext uri="{FF2B5EF4-FFF2-40B4-BE49-F238E27FC236}">
                <a16:creationId xmlns:a16="http://schemas.microsoft.com/office/drawing/2014/main" id="{495041F3-CBCD-2D1B-7B79-36FCC2D311A0}"/>
              </a:ext>
            </a:extLst>
          </p:cNvPr>
          <p:cNvGrpSpPr/>
          <p:nvPr/>
        </p:nvGrpSpPr>
        <p:grpSpPr>
          <a:xfrm>
            <a:off x="1728951" y="2276902"/>
            <a:ext cx="2159249" cy="1869813"/>
            <a:chOff x="0" y="0"/>
            <a:chExt cx="4282440" cy="3708400"/>
          </a:xfrm>
        </p:grpSpPr>
        <p:sp>
          <p:nvSpPr>
            <p:cNvPr id="37" name="Freeform 11">
              <a:extLst>
                <a:ext uri="{FF2B5EF4-FFF2-40B4-BE49-F238E27FC236}">
                  <a16:creationId xmlns:a16="http://schemas.microsoft.com/office/drawing/2014/main" id="{64345896-8881-7259-F46D-EF48BB7CC82A}"/>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7"/>
              <a:stretch>
                <a:fillRect b="-13864"/>
              </a:stretch>
            </a:blipFill>
            <a:ln w="95250" cap="sq">
              <a:solidFill>
                <a:srgbClr val="7FAFCE"/>
              </a:solidFill>
              <a:prstDash val="solid"/>
              <a:miter/>
            </a:ln>
          </p:spPr>
          <p:txBody>
            <a:bodyPr/>
            <a:lstStyle/>
            <a:p>
              <a:endParaRPr lang="en-US" sz="1200"/>
            </a:p>
          </p:txBody>
        </p:sp>
      </p:grpSp>
    </p:spTree>
    <p:extLst>
      <p:ext uri="{BB962C8B-B14F-4D97-AF65-F5344CB8AC3E}">
        <p14:creationId xmlns:p14="http://schemas.microsoft.com/office/powerpoint/2010/main" val="1770164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08497-9797-F021-BE0D-309CE119F219}"/>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3D85785-158B-BFFC-B78D-FD43128925BC}"/>
              </a:ext>
            </a:extLst>
          </p:cNvPr>
          <p:cNvGrpSpPr/>
          <p:nvPr/>
        </p:nvGrpSpPr>
        <p:grpSpPr>
          <a:xfrm>
            <a:off x="101997" y="6016387"/>
            <a:ext cx="12090003" cy="1211288"/>
            <a:chOff x="0" y="0"/>
            <a:chExt cx="24180007" cy="2422576"/>
          </a:xfrm>
        </p:grpSpPr>
        <p:sp>
          <p:nvSpPr>
            <p:cNvPr id="3" name="Freeform 3">
              <a:extLst>
                <a:ext uri="{FF2B5EF4-FFF2-40B4-BE49-F238E27FC236}">
                  <a16:creationId xmlns:a16="http://schemas.microsoft.com/office/drawing/2014/main" id="{4EB0BAF5-9211-F6B6-E625-4A24408F922F}"/>
                </a:ext>
              </a:extLst>
            </p:cNvPr>
            <p:cNvSpPr/>
            <p:nvPr/>
          </p:nvSpPr>
          <p:spPr>
            <a:xfrm>
              <a:off x="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4" name="Freeform 4">
              <a:extLst>
                <a:ext uri="{FF2B5EF4-FFF2-40B4-BE49-F238E27FC236}">
                  <a16:creationId xmlns:a16="http://schemas.microsoft.com/office/drawing/2014/main" id="{F7E0DAD9-6CC5-9B57-DC08-3FDE8D6B7E36}"/>
                </a:ext>
              </a:extLst>
            </p:cNvPr>
            <p:cNvSpPr/>
            <p:nvPr/>
          </p:nvSpPr>
          <p:spPr>
            <a:xfrm>
              <a:off x="1219200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sp>
        <p:nvSpPr>
          <p:cNvPr id="8" name="TextBox 8">
            <a:extLst>
              <a:ext uri="{FF2B5EF4-FFF2-40B4-BE49-F238E27FC236}">
                <a16:creationId xmlns:a16="http://schemas.microsoft.com/office/drawing/2014/main" id="{7A63C841-B571-272D-AAA9-71CDDB1E898A}"/>
              </a:ext>
            </a:extLst>
          </p:cNvPr>
          <p:cNvSpPr txBox="1"/>
          <p:nvPr/>
        </p:nvSpPr>
        <p:spPr>
          <a:xfrm>
            <a:off x="426278" y="234508"/>
            <a:ext cx="9773504" cy="1231106"/>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4000" b="1" spc="112" dirty="0">
                <a:solidFill>
                  <a:srgbClr val="15566A"/>
                </a:solidFill>
                <a:latin typeface="Roboto Bold"/>
                <a:ea typeface="Roboto Bold"/>
                <a:cs typeface="Roboto Bold"/>
                <a:sym typeface="Roboto Bold"/>
              </a:rPr>
              <a:t>Track 2: Adult Neurologic &amp; </a:t>
            </a:r>
          </a:p>
          <a:p>
            <a:r>
              <a:rPr lang="en-US" sz="4000" b="1" spc="112" dirty="0">
                <a:solidFill>
                  <a:srgbClr val="15566A"/>
                </a:solidFill>
                <a:latin typeface="Roboto Bold"/>
                <a:ea typeface="Roboto Bold"/>
                <a:cs typeface="Roboto Bold"/>
                <a:sym typeface="Roboto Bold"/>
              </a:rPr>
              <a:t>Vision-Related Disorders</a:t>
            </a:r>
          </a:p>
        </p:txBody>
      </p:sp>
      <p:pic>
        <p:nvPicPr>
          <p:cNvPr id="20" name="Picture 19" descr="A black background with blue text&#10;&#10;AI-generated content may be incorrect.">
            <a:extLst>
              <a:ext uri="{FF2B5EF4-FFF2-40B4-BE49-F238E27FC236}">
                <a16:creationId xmlns:a16="http://schemas.microsoft.com/office/drawing/2014/main" id="{8A96FC1C-3389-9367-3CFE-169966C82ACE}"/>
              </a:ext>
            </a:extLst>
          </p:cNvPr>
          <p:cNvPicPr>
            <a:picLocks noChangeAspect="1"/>
          </p:cNvPicPr>
          <p:nvPr/>
        </p:nvPicPr>
        <p:blipFill>
          <a:blip r:embed="rId4"/>
          <a:stretch>
            <a:fillRect/>
          </a:stretch>
        </p:blipFill>
        <p:spPr>
          <a:xfrm>
            <a:off x="10794549" y="147117"/>
            <a:ext cx="1258411" cy="612837"/>
          </a:xfrm>
          <a:prstGeom prst="rect">
            <a:avLst/>
          </a:prstGeom>
        </p:spPr>
      </p:pic>
      <p:cxnSp>
        <p:nvCxnSpPr>
          <p:cNvPr id="26" name="Straight Arrow Connector 25">
            <a:extLst>
              <a:ext uri="{FF2B5EF4-FFF2-40B4-BE49-F238E27FC236}">
                <a16:creationId xmlns:a16="http://schemas.microsoft.com/office/drawing/2014/main" id="{BF0033CD-0666-BF68-6C39-A317AEBA0AF8}"/>
              </a:ext>
            </a:extLst>
          </p:cNvPr>
          <p:cNvCxnSpPr>
            <a:cxnSpLocks/>
          </p:cNvCxnSpPr>
          <p:nvPr/>
        </p:nvCxnSpPr>
        <p:spPr>
          <a:xfrm>
            <a:off x="400045" y="1465614"/>
            <a:ext cx="8093528" cy="0"/>
          </a:xfrm>
          <a:prstGeom prst="straightConnector1">
            <a:avLst/>
          </a:prstGeom>
          <a:ln w="25400">
            <a:solidFill>
              <a:srgbClr val="F7913F"/>
            </a:solidFill>
            <a:headEnd type="oval"/>
            <a:tailEnd type="oval"/>
          </a:ln>
          <a:effectLst/>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B600A70A-2CDC-BAEF-7ACF-9D696F57ECF7}"/>
              </a:ext>
            </a:extLst>
          </p:cNvPr>
          <p:cNvSpPr txBox="1"/>
          <p:nvPr/>
        </p:nvSpPr>
        <p:spPr>
          <a:xfrm>
            <a:off x="1941256" y="4019767"/>
            <a:ext cx="2769830" cy="707886"/>
          </a:xfrm>
          <a:prstGeom prst="rect">
            <a:avLst/>
          </a:prstGeom>
          <a:noFill/>
        </p:spPr>
        <p:txBody>
          <a:bodyPr wrap="square">
            <a:spAutoFit/>
          </a:bodyPr>
          <a:lstStyle/>
          <a:p>
            <a:pPr algn="ctr" rtl="0">
              <a:buNone/>
            </a:pPr>
            <a:r>
              <a:rPr lang="en-US" sz="2000" b="1" dirty="0">
                <a:solidFill>
                  <a:srgbClr val="0F5669"/>
                </a:solidFill>
              </a:rPr>
              <a:t>Matt </a:t>
            </a:r>
            <a:r>
              <a:rPr lang="en-US" sz="2000" b="1" dirty="0" err="1">
                <a:solidFill>
                  <a:srgbClr val="0F5669"/>
                </a:solidFill>
              </a:rPr>
              <a:t>Jarpe</a:t>
            </a:r>
            <a:r>
              <a:rPr lang="en-US" sz="2000" b="1" i="0" dirty="0">
                <a:solidFill>
                  <a:srgbClr val="0F5669"/>
                </a:solidFill>
                <a:effectLst/>
              </a:rPr>
              <a:t>, Ph.D.</a:t>
            </a:r>
            <a:endParaRPr lang="en-US" sz="2000" dirty="0">
              <a:solidFill>
                <a:srgbClr val="0F5669"/>
              </a:solidFill>
              <a:effectLst/>
            </a:endParaRPr>
          </a:p>
          <a:p>
            <a:pPr algn="ctr" rtl="0">
              <a:buNone/>
            </a:pPr>
            <a:r>
              <a:rPr lang="en-US" sz="2000" b="0" i="0" dirty="0">
                <a:solidFill>
                  <a:srgbClr val="0F5669"/>
                </a:solidFill>
                <a:effectLst/>
              </a:rPr>
              <a:t>Scientific Consultant</a:t>
            </a:r>
            <a:endParaRPr lang="en-US" sz="1400" dirty="0">
              <a:solidFill>
                <a:srgbClr val="0F5669"/>
              </a:solidFill>
              <a:effectLst/>
            </a:endParaRPr>
          </a:p>
        </p:txBody>
      </p:sp>
      <p:sp>
        <p:nvSpPr>
          <p:cNvPr id="16" name="TextBox 15">
            <a:extLst>
              <a:ext uri="{FF2B5EF4-FFF2-40B4-BE49-F238E27FC236}">
                <a16:creationId xmlns:a16="http://schemas.microsoft.com/office/drawing/2014/main" id="{C9CD8F0F-AE46-4B0E-F624-561B72560EE4}"/>
              </a:ext>
            </a:extLst>
          </p:cNvPr>
          <p:cNvSpPr txBox="1"/>
          <p:nvPr/>
        </p:nvSpPr>
        <p:spPr>
          <a:xfrm>
            <a:off x="6408359" y="4019767"/>
            <a:ext cx="3551867" cy="707886"/>
          </a:xfrm>
          <a:prstGeom prst="rect">
            <a:avLst/>
          </a:prstGeom>
          <a:noFill/>
        </p:spPr>
        <p:txBody>
          <a:bodyPr wrap="square">
            <a:spAutoFit/>
          </a:bodyPr>
          <a:lstStyle/>
          <a:p>
            <a:pPr algn="ctr" rtl="0">
              <a:buNone/>
            </a:pPr>
            <a:r>
              <a:rPr lang="en-US" sz="2000" b="1" i="0" dirty="0">
                <a:solidFill>
                  <a:srgbClr val="0F5669"/>
                </a:solidFill>
                <a:effectLst/>
              </a:rPr>
              <a:t>Krista Vasi</a:t>
            </a:r>
            <a:endParaRPr lang="en-US" sz="2000" dirty="0">
              <a:solidFill>
                <a:srgbClr val="0F5669"/>
              </a:solidFill>
              <a:effectLst/>
            </a:endParaRPr>
          </a:p>
          <a:p>
            <a:pPr algn="ctr" rtl="0">
              <a:buNone/>
            </a:pPr>
            <a:r>
              <a:rPr lang="en-US" sz="2000" b="0" i="0" dirty="0">
                <a:solidFill>
                  <a:srgbClr val="0F5669"/>
                </a:solidFill>
                <a:effectLst/>
              </a:rPr>
              <a:t>Executive Director</a:t>
            </a:r>
            <a:endParaRPr lang="en-US" sz="1400" dirty="0">
              <a:solidFill>
                <a:srgbClr val="0F5669"/>
              </a:solidFill>
              <a:effectLst/>
            </a:endParaRPr>
          </a:p>
        </p:txBody>
      </p:sp>
      <p:grpSp>
        <p:nvGrpSpPr>
          <p:cNvPr id="22" name="Group 4">
            <a:extLst>
              <a:ext uri="{FF2B5EF4-FFF2-40B4-BE49-F238E27FC236}">
                <a16:creationId xmlns:a16="http://schemas.microsoft.com/office/drawing/2014/main" id="{095767F9-0895-0631-69D5-C8D0E732D9C9}"/>
              </a:ext>
            </a:extLst>
          </p:cNvPr>
          <p:cNvGrpSpPr/>
          <p:nvPr/>
        </p:nvGrpSpPr>
        <p:grpSpPr>
          <a:xfrm>
            <a:off x="2019373" y="1835048"/>
            <a:ext cx="2346921" cy="2052240"/>
            <a:chOff x="0" y="0"/>
            <a:chExt cx="4282440" cy="3708400"/>
          </a:xfrm>
        </p:grpSpPr>
        <p:sp>
          <p:nvSpPr>
            <p:cNvPr id="23" name="Freeform 5">
              <a:extLst>
                <a:ext uri="{FF2B5EF4-FFF2-40B4-BE49-F238E27FC236}">
                  <a16:creationId xmlns:a16="http://schemas.microsoft.com/office/drawing/2014/main" id="{B409DDAA-502D-ACA9-2578-0A6A0140574B}"/>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5"/>
              <a:stretch>
                <a:fillRect l="-9751" t="-16587" r="-5572" b="-16587"/>
              </a:stretch>
            </a:blipFill>
            <a:ln w="95250" cap="sq">
              <a:solidFill>
                <a:srgbClr val="7FAFCE"/>
              </a:solidFill>
              <a:prstDash val="solid"/>
              <a:miter/>
            </a:ln>
          </p:spPr>
          <p:txBody>
            <a:bodyPr/>
            <a:lstStyle/>
            <a:p>
              <a:endParaRPr lang="en-US" sz="1200"/>
            </a:p>
          </p:txBody>
        </p:sp>
      </p:grpSp>
      <p:grpSp>
        <p:nvGrpSpPr>
          <p:cNvPr id="24" name="Group 6">
            <a:extLst>
              <a:ext uri="{FF2B5EF4-FFF2-40B4-BE49-F238E27FC236}">
                <a16:creationId xmlns:a16="http://schemas.microsoft.com/office/drawing/2014/main" id="{6AFC7ED3-D6BA-A011-77BD-4126E4B2787A}"/>
              </a:ext>
            </a:extLst>
          </p:cNvPr>
          <p:cNvGrpSpPr/>
          <p:nvPr/>
        </p:nvGrpSpPr>
        <p:grpSpPr>
          <a:xfrm>
            <a:off x="7010831" y="1779479"/>
            <a:ext cx="2346921" cy="2079506"/>
            <a:chOff x="0" y="0"/>
            <a:chExt cx="4282440" cy="3708400"/>
          </a:xfrm>
        </p:grpSpPr>
        <p:sp>
          <p:nvSpPr>
            <p:cNvPr id="25" name="Freeform 7">
              <a:extLst>
                <a:ext uri="{FF2B5EF4-FFF2-40B4-BE49-F238E27FC236}">
                  <a16:creationId xmlns:a16="http://schemas.microsoft.com/office/drawing/2014/main" id="{9CE34D23-3934-ECC3-B4C2-11CFE5C8D930}"/>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6"/>
              <a:stretch>
                <a:fillRect b="-15479"/>
              </a:stretch>
            </a:blipFill>
            <a:ln w="95250" cap="sq">
              <a:solidFill>
                <a:srgbClr val="7FAFCE"/>
              </a:solidFill>
              <a:prstDash val="solid"/>
              <a:miter/>
            </a:ln>
          </p:spPr>
          <p:txBody>
            <a:bodyPr/>
            <a:lstStyle/>
            <a:p>
              <a:endParaRPr lang="en-US" sz="1200"/>
            </a:p>
          </p:txBody>
        </p:sp>
      </p:grpSp>
      <p:pic>
        <p:nvPicPr>
          <p:cNvPr id="28" name="Picture 27">
            <a:extLst>
              <a:ext uri="{FF2B5EF4-FFF2-40B4-BE49-F238E27FC236}">
                <a16:creationId xmlns:a16="http://schemas.microsoft.com/office/drawing/2014/main" id="{E3927B6B-53B9-5D65-358A-E6D0E9731B4A}"/>
              </a:ext>
            </a:extLst>
          </p:cNvPr>
          <p:cNvPicPr>
            <a:picLocks noChangeAspect="1"/>
          </p:cNvPicPr>
          <p:nvPr/>
        </p:nvPicPr>
        <p:blipFill>
          <a:blip r:embed="rId7"/>
          <a:stretch>
            <a:fillRect/>
          </a:stretch>
        </p:blipFill>
        <p:spPr>
          <a:xfrm>
            <a:off x="2231774" y="4727653"/>
            <a:ext cx="2044353" cy="817741"/>
          </a:xfrm>
          <a:prstGeom prst="rect">
            <a:avLst/>
          </a:prstGeom>
        </p:spPr>
      </p:pic>
      <p:pic>
        <p:nvPicPr>
          <p:cNvPr id="30" name="Picture 29">
            <a:extLst>
              <a:ext uri="{FF2B5EF4-FFF2-40B4-BE49-F238E27FC236}">
                <a16:creationId xmlns:a16="http://schemas.microsoft.com/office/drawing/2014/main" id="{6C55AC1A-4E99-CD0B-0D1E-A1E3AFC1BAC8}"/>
              </a:ext>
            </a:extLst>
          </p:cNvPr>
          <p:cNvPicPr>
            <a:picLocks noChangeAspect="1"/>
          </p:cNvPicPr>
          <p:nvPr/>
        </p:nvPicPr>
        <p:blipFill>
          <a:blip r:embed="rId8"/>
          <a:stretch>
            <a:fillRect/>
          </a:stretch>
        </p:blipFill>
        <p:spPr>
          <a:xfrm>
            <a:off x="7138991" y="4805425"/>
            <a:ext cx="2162039" cy="528796"/>
          </a:xfrm>
          <a:prstGeom prst="rect">
            <a:avLst/>
          </a:prstGeom>
        </p:spPr>
      </p:pic>
    </p:spTree>
    <p:extLst>
      <p:ext uri="{BB962C8B-B14F-4D97-AF65-F5344CB8AC3E}">
        <p14:creationId xmlns:p14="http://schemas.microsoft.com/office/powerpoint/2010/main" val="1630702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A0EB7-3B54-94E9-D919-A65C180A3C1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3452192-9D92-EA81-829D-C4BA86E1B51A}"/>
              </a:ext>
            </a:extLst>
          </p:cNvPr>
          <p:cNvSpPr/>
          <p:nvPr/>
        </p:nvSpPr>
        <p:spPr>
          <a:xfrm>
            <a:off x="0" y="0"/>
            <a:ext cx="4904509" cy="6858000"/>
          </a:xfrm>
          <a:prstGeom prst="rect">
            <a:avLst/>
          </a:prstGeom>
          <a:solidFill>
            <a:srgbClr val="0F5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black background with blue text&#10;&#10;AI-generated content may be incorrect.">
            <a:extLst>
              <a:ext uri="{FF2B5EF4-FFF2-40B4-BE49-F238E27FC236}">
                <a16:creationId xmlns:a16="http://schemas.microsoft.com/office/drawing/2014/main" id="{9922BA7E-1B19-E1C7-0D7F-9DA7E341047F}"/>
              </a:ext>
            </a:extLst>
          </p:cNvPr>
          <p:cNvPicPr>
            <a:picLocks noChangeAspect="1"/>
          </p:cNvPicPr>
          <p:nvPr/>
        </p:nvPicPr>
        <p:blipFill>
          <a:blip r:embed="rId2"/>
          <a:stretch>
            <a:fillRect/>
          </a:stretch>
        </p:blipFill>
        <p:spPr>
          <a:xfrm>
            <a:off x="10453173" y="202959"/>
            <a:ext cx="1617249" cy="787589"/>
          </a:xfrm>
          <a:prstGeom prst="rect">
            <a:avLst/>
          </a:prstGeom>
        </p:spPr>
      </p:pic>
      <p:sp>
        <p:nvSpPr>
          <p:cNvPr id="2" name="Title 1">
            <a:extLst>
              <a:ext uri="{FF2B5EF4-FFF2-40B4-BE49-F238E27FC236}">
                <a16:creationId xmlns:a16="http://schemas.microsoft.com/office/drawing/2014/main" id="{023472BE-7D17-BE77-3488-1C251F4CC2EA}"/>
              </a:ext>
            </a:extLst>
          </p:cNvPr>
          <p:cNvSpPr>
            <a:spLocks noGrp="1"/>
          </p:cNvSpPr>
          <p:nvPr>
            <p:ph type="title"/>
          </p:nvPr>
        </p:nvSpPr>
        <p:spPr>
          <a:xfrm>
            <a:off x="0" y="2893118"/>
            <a:ext cx="4904509" cy="1071764"/>
          </a:xfrm>
        </p:spPr>
        <p:txBody>
          <a:bodyPr>
            <a:normAutofit/>
          </a:bodyPr>
          <a:lstStyle/>
          <a:p>
            <a:pPr algn="ctr"/>
            <a:r>
              <a:rPr lang="en-US" sz="5400" b="1" dirty="0">
                <a:solidFill>
                  <a:schemeClr val="bg1"/>
                </a:solidFill>
                <a:latin typeface="Arial" panose="020B0604020202020204" pitchFamily="34" charset="0"/>
                <a:cs typeface="Arial" panose="020B0604020202020204" pitchFamily="34" charset="0"/>
              </a:rPr>
              <a:t>Pitch 1</a:t>
            </a:r>
          </a:p>
        </p:txBody>
      </p:sp>
      <p:sp>
        <p:nvSpPr>
          <p:cNvPr id="9" name="TextBox 8">
            <a:extLst>
              <a:ext uri="{FF2B5EF4-FFF2-40B4-BE49-F238E27FC236}">
                <a16:creationId xmlns:a16="http://schemas.microsoft.com/office/drawing/2014/main" id="{1F8D42DB-1D71-8DA6-B174-845E46F8E4BD}"/>
              </a:ext>
            </a:extLst>
          </p:cNvPr>
          <p:cNvSpPr txBox="1"/>
          <p:nvPr/>
        </p:nvSpPr>
        <p:spPr>
          <a:xfrm>
            <a:off x="9642764" y="6262255"/>
            <a:ext cx="2299854" cy="369332"/>
          </a:xfrm>
          <a:prstGeom prst="rect">
            <a:avLst/>
          </a:prstGeom>
          <a:noFill/>
        </p:spPr>
        <p:txBody>
          <a:bodyPr wrap="square" rtlCol="0">
            <a:spAutoFit/>
          </a:bodyPr>
          <a:lstStyle/>
          <a:p>
            <a:pPr algn="r"/>
            <a:r>
              <a:rPr lang="en-US" i="1" dirty="0">
                <a:solidFill>
                  <a:srgbClr val="40B6AD"/>
                </a:solidFill>
                <a:latin typeface="Arial" panose="020B0604020202020204" pitchFamily="34" charset="0"/>
                <a:cs typeface="Arial" panose="020B0604020202020204" pitchFamily="34" charset="0"/>
              </a:rPr>
              <a:t>#RDDS26</a:t>
            </a:r>
          </a:p>
        </p:txBody>
      </p:sp>
      <p:sp>
        <p:nvSpPr>
          <p:cNvPr id="7" name="TextBox 6">
            <a:extLst>
              <a:ext uri="{FF2B5EF4-FFF2-40B4-BE49-F238E27FC236}">
                <a16:creationId xmlns:a16="http://schemas.microsoft.com/office/drawing/2014/main" id="{7380BFBA-77F8-2AA3-7E49-496A601306FA}"/>
              </a:ext>
            </a:extLst>
          </p:cNvPr>
          <p:cNvSpPr txBox="1"/>
          <p:nvPr/>
        </p:nvSpPr>
        <p:spPr>
          <a:xfrm>
            <a:off x="5286621" y="4537160"/>
            <a:ext cx="2769830" cy="707886"/>
          </a:xfrm>
          <a:prstGeom prst="rect">
            <a:avLst/>
          </a:prstGeom>
          <a:noFill/>
        </p:spPr>
        <p:txBody>
          <a:bodyPr wrap="square">
            <a:spAutoFit/>
          </a:bodyPr>
          <a:lstStyle/>
          <a:p>
            <a:pPr algn="ctr" rtl="0">
              <a:buNone/>
            </a:pPr>
            <a:r>
              <a:rPr lang="en-US" sz="2000" b="1" dirty="0">
                <a:solidFill>
                  <a:srgbClr val="0F5669"/>
                </a:solidFill>
              </a:rPr>
              <a:t>Matt </a:t>
            </a:r>
            <a:r>
              <a:rPr lang="en-US" sz="2000" b="1" dirty="0" err="1">
                <a:solidFill>
                  <a:srgbClr val="0F5669"/>
                </a:solidFill>
              </a:rPr>
              <a:t>Jarpe</a:t>
            </a:r>
            <a:r>
              <a:rPr lang="en-US" sz="2000" b="1" i="0" dirty="0">
                <a:solidFill>
                  <a:srgbClr val="0F5669"/>
                </a:solidFill>
                <a:effectLst/>
              </a:rPr>
              <a:t>, Ph.D.</a:t>
            </a:r>
            <a:endParaRPr lang="en-US" sz="2000" dirty="0">
              <a:solidFill>
                <a:srgbClr val="0F5669"/>
              </a:solidFill>
              <a:effectLst/>
            </a:endParaRPr>
          </a:p>
          <a:p>
            <a:pPr algn="ctr" rtl="0">
              <a:buNone/>
            </a:pPr>
            <a:r>
              <a:rPr lang="en-US" sz="2000" b="0" i="0" dirty="0">
                <a:solidFill>
                  <a:srgbClr val="0F5669"/>
                </a:solidFill>
                <a:effectLst/>
              </a:rPr>
              <a:t>Scientific Consultant</a:t>
            </a:r>
            <a:endParaRPr lang="en-US" sz="1400" dirty="0">
              <a:solidFill>
                <a:srgbClr val="0F5669"/>
              </a:solidFill>
              <a:effectLst/>
            </a:endParaRPr>
          </a:p>
        </p:txBody>
      </p:sp>
      <p:grpSp>
        <p:nvGrpSpPr>
          <p:cNvPr id="12" name="Group 4">
            <a:extLst>
              <a:ext uri="{FF2B5EF4-FFF2-40B4-BE49-F238E27FC236}">
                <a16:creationId xmlns:a16="http://schemas.microsoft.com/office/drawing/2014/main" id="{7B27D952-5A9C-993C-8316-E022AC174E8C}"/>
              </a:ext>
            </a:extLst>
          </p:cNvPr>
          <p:cNvGrpSpPr/>
          <p:nvPr/>
        </p:nvGrpSpPr>
        <p:grpSpPr>
          <a:xfrm>
            <a:off x="5364738" y="2352441"/>
            <a:ext cx="2346921" cy="2052240"/>
            <a:chOff x="0" y="0"/>
            <a:chExt cx="4282440" cy="3708400"/>
          </a:xfrm>
        </p:grpSpPr>
        <p:sp>
          <p:nvSpPr>
            <p:cNvPr id="13" name="Freeform 5">
              <a:extLst>
                <a:ext uri="{FF2B5EF4-FFF2-40B4-BE49-F238E27FC236}">
                  <a16:creationId xmlns:a16="http://schemas.microsoft.com/office/drawing/2014/main" id="{445CAEE8-557E-A675-F659-31F6EA2D47C8}"/>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3"/>
              <a:stretch>
                <a:fillRect l="-9751" t="-16587" r="-5572" b="-16587"/>
              </a:stretch>
            </a:blipFill>
            <a:ln w="95250" cap="sq">
              <a:solidFill>
                <a:srgbClr val="7FAFCE"/>
              </a:solidFill>
              <a:prstDash val="solid"/>
              <a:miter/>
            </a:ln>
          </p:spPr>
          <p:txBody>
            <a:bodyPr/>
            <a:lstStyle/>
            <a:p>
              <a:endParaRPr lang="en-US" sz="1200"/>
            </a:p>
          </p:txBody>
        </p:sp>
      </p:grpSp>
      <p:pic>
        <p:nvPicPr>
          <p:cNvPr id="14" name="Picture 13">
            <a:extLst>
              <a:ext uri="{FF2B5EF4-FFF2-40B4-BE49-F238E27FC236}">
                <a16:creationId xmlns:a16="http://schemas.microsoft.com/office/drawing/2014/main" id="{7978758F-818F-06B2-08D4-1841CD387E23}"/>
              </a:ext>
            </a:extLst>
          </p:cNvPr>
          <p:cNvPicPr>
            <a:picLocks noChangeAspect="1"/>
          </p:cNvPicPr>
          <p:nvPr/>
        </p:nvPicPr>
        <p:blipFill>
          <a:blip r:embed="rId4"/>
          <a:stretch>
            <a:fillRect/>
          </a:stretch>
        </p:blipFill>
        <p:spPr>
          <a:xfrm>
            <a:off x="8324591" y="2783368"/>
            <a:ext cx="3228161" cy="1291264"/>
          </a:xfrm>
          <a:prstGeom prst="rect">
            <a:avLst/>
          </a:prstGeom>
        </p:spPr>
      </p:pic>
    </p:spTree>
    <p:extLst>
      <p:ext uri="{BB962C8B-B14F-4D97-AF65-F5344CB8AC3E}">
        <p14:creationId xmlns:p14="http://schemas.microsoft.com/office/powerpoint/2010/main" val="1602481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C6BA7"/>
        </a:solidFill>
        <a:effectLst/>
      </p:bgPr>
    </p:bg>
    <p:spTree>
      <p:nvGrpSpPr>
        <p:cNvPr id="1" name=""/>
        <p:cNvGrpSpPr/>
        <p:nvPr/>
      </p:nvGrpSpPr>
      <p:grpSpPr>
        <a:xfrm>
          <a:off x="0" y="0"/>
          <a:ext cx="0" cy="0"/>
          <a:chOff x="0" y="0"/>
          <a:chExt cx="0" cy="0"/>
        </a:xfrm>
      </p:grpSpPr>
      <p:sp>
        <p:nvSpPr>
          <p:cNvPr id="2" name="Freeform 2"/>
          <p:cNvSpPr/>
          <p:nvPr/>
        </p:nvSpPr>
        <p:spPr>
          <a:xfrm>
            <a:off x="683768" y="265641"/>
            <a:ext cx="7389715" cy="552484"/>
          </a:xfrm>
          <a:custGeom>
            <a:avLst/>
            <a:gdLst/>
            <a:ahLst/>
            <a:cxnLst/>
            <a:rect l="l" t="t" r="r" b="b"/>
            <a:pathLst>
              <a:path w="10036531" h="780050">
                <a:moveTo>
                  <a:pt x="0" y="0"/>
                </a:moveTo>
                <a:lnTo>
                  <a:pt x="10036531" y="0"/>
                </a:lnTo>
                <a:lnTo>
                  <a:pt x="10036531" y="780050"/>
                </a:lnTo>
                <a:lnTo>
                  <a:pt x="0" y="78005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685800" y="4760487"/>
            <a:ext cx="3190539" cy="1538256"/>
          </a:xfrm>
          <a:custGeom>
            <a:avLst/>
            <a:gdLst/>
            <a:ahLst/>
            <a:cxnLst/>
            <a:rect l="l" t="t" r="r" b="b"/>
            <a:pathLst>
              <a:path w="4785808" h="2307384">
                <a:moveTo>
                  <a:pt x="0" y="0"/>
                </a:moveTo>
                <a:lnTo>
                  <a:pt x="4785808" y="0"/>
                </a:lnTo>
                <a:lnTo>
                  <a:pt x="4785808" y="2307383"/>
                </a:lnTo>
                <a:lnTo>
                  <a:pt x="0" y="2307383"/>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a:off x="4160139" y="4751292"/>
            <a:ext cx="3190539" cy="1538256"/>
          </a:xfrm>
          <a:custGeom>
            <a:avLst/>
            <a:gdLst/>
            <a:ahLst/>
            <a:cxnLst/>
            <a:rect l="l" t="t" r="r" b="b"/>
            <a:pathLst>
              <a:path w="4785808" h="2307384">
                <a:moveTo>
                  <a:pt x="0" y="0"/>
                </a:moveTo>
                <a:lnTo>
                  <a:pt x="4785808" y="0"/>
                </a:lnTo>
                <a:lnTo>
                  <a:pt x="4785808" y="2307384"/>
                </a:lnTo>
                <a:lnTo>
                  <a:pt x="0" y="230738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Freeform 5"/>
          <p:cNvSpPr/>
          <p:nvPr/>
        </p:nvSpPr>
        <p:spPr>
          <a:xfrm>
            <a:off x="7499263" y="4993345"/>
            <a:ext cx="4369791" cy="1178855"/>
          </a:xfrm>
          <a:custGeom>
            <a:avLst/>
            <a:gdLst/>
            <a:ahLst/>
            <a:cxnLst/>
            <a:rect l="l" t="t" r="r" b="b"/>
            <a:pathLst>
              <a:path w="6554687" h="1768282">
                <a:moveTo>
                  <a:pt x="0" y="0"/>
                </a:moveTo>
                <a:lnTo>
                  <a:pt x="6554688" y="0"/>
                </a:lnTo>
                <a:lnTo>
                  <a:pt x="6554688" y="1768282"/>
                </a:lnTo>
                <a:lnTo>
                  <a:pt x="0" y="1768282"/>
                </a:lnTo>
                <a:lnTo>
                  <a:pt x="0" y="0"/>
                </a:lnTo>
                <a:close/>
              </a:path>
            </a:pathLst>
          </a:custGeom>
          <a:blipFill>
            <a:blip r:embed="rId4"/>
            <a:stretch>
              <a:fillRect r="-20498"/>
            </a:stretch>
          </a:blipFill>
        </p:spPr>
        <p:txBody>
          <a:bodyPr/>
          <a:lstStyle/>
          <a:p>
            <a:endParaRPr lang="en-US"/>
          </a:p>
        </p:txBody>
      </p:sp>
      <p:sp>
        <p:nvSpPr>
          <p:cNvPr id="6" name="Freeform 6"/>
          <p:cNvSpPr/>
          <p:nvPr/>
        </p:nvSpPr>
        <p:spPr>
          <a:xfrm>
            <a:off x="9610046" y="1422187"/>
            <a:ext cx="2581954" cy="3741279"/>
          </a:xfrm>
          <a:custGeom>
            <a:avLst/>
            <a:gdLst/>
            <a:ahLst/>
            <a:cxnLst/>
            <a:rect l="l" t="t" r="r" b="b"/>
            <a:pathLst>
              <a:path w="3872931" h="5611918">
                <a:moveTo>
                  <a:pt x="0" y="0"/>
                </a:moveTo>
                <a:lnTo>
                  <a:pt x="3872931" y="0"/>
                </a:lnTo>
                <a:lnTo>
                  <a:pt x="3872931" y="5611918"/>
                </a:lnTo>
                <a:lnTo>
                  <a:pt x="0" y="5611918"/>
                </a:lnTo>
                <a:lnTo>
                  <a:pt x="0" y="0"/>
                </a:lnTo>
                <a:close/>
              </a:path>
            </a:pathLst>
          </a:custGeom>
          <a:blipFill>
            <a:blip r:embed="rId5"/>
            <a:stretch>
              <a:fillRect b="-22641"/>
            </a:stretch>
          </a:blipFill>
        </p:spPr>
        <p:txBody>
          <a:bodyPr/>
          <a:lstStyle/>
          <a:p>
            <a:endParaRPr lang="en-US"/>
          </a:p>
        </p:txBody>
      </p:sp>
      <p:sp>
        <p:nvSpPr>
          <p:cNvPr id="7" name="TextBox 7"/>
          <p:cNvSpPr txBox="1"/>
          <p:nvPr/>
        </p:nvSpPr>
        <p:spPr>
          <a:xfrm>
            <a:off x="685801" y="3048000"/>
            <a:ext cx="8850623" cy="1300549"/>
          </a:xfrm>
          <a:prstGeom prst="rect">
            <a:avLst/>
          </a:prstGeom>
        </p:spPr>
        <p:txBody>
          <a:bodyPr lIns="0" tIns="0" rIns="0" bIns="0" rtlCol="0" anchor="t">
            <a:spAutoFit/>
          </a:bodyPr>
          <a:lstStyle/>
          <a:p>
            <a:pPr defTabSz="609630">
              <a:lnSpc>
                <a:spcPts val="3494"/>
              </a:lnSpc>
            </a:pPr>
            <a:r>
              <a:rPr lang="en-US" sz="2268" i="1" spc="-90">
                <a:solidFill>
                  <a:srgbClr val="F5F1F1"/>
                </a:solidFill>
                <a:latin typeface="DM Sans Italics"/>
                <a:ea typeface="DM Sans Italics"/>
                <a:cs typeface="DM Sans Italics"/>
                <a:sym typeface="DM Sans Italics"/>
              </a:rPr>
              <a:t>A cure for Charcot-Marie-Tooth disease is no longer a distant hope.</a:t>
            </a:r>
          </a:p>
          <a:p>
            <a:pPr defTabSz="609630">
              <a:lnSpc>
                <a:spcPts val="3494"/>
              </a:lnSpc>
            </a:pPr>
            <a:r>
              <a:rPr lang="en-US" sz="2268" b="1" i="1" spc="-90">
                <a:solidFill>
                  <a:srgbClr val="F5F1F1"/>
                </a:solidFill>
                <a:latin typeface="DM Sans Bold Italics"/>
                <a:ea typeface="DM Sans Bold Italics"/>
                <a:cs typeface="DM Sans Bold Italics"/>
                <a:sym typeface="DM Sans Bold Italics"/>
              </a:rPr>
              <a:t>Disease modifying treatments are within our reach.</a:t>
            </a:r>
          </a:p>
          <a:p>
            <a:pPr defTabSz="609630">
              <a:lnSpc>
                <a:spcPts val="3494"/>
              </a:lnSpc>
            </a:pPr>
            <a:r>
              <a:rPr lang="en-US" sz="2268" b="1" i="1" spc="-90">
                <a:solidFill>
                  <a:srgbClr val="F5F1F1"/>
                </a:solidFill>
                <a:latin typeface="DM Sans Bold Italics"/>
                <a:ea typeface="DM Sans Bold Italics"/>
                <a:cs typeface="DM Sans Bold Italics"/>
                <a:sym typeface="DM Sans Bold Italics"/>
              </a:rPr>
              <a:t>CureCMT is your partner in clinical trial success.</a:t>
            </a:r>
          </a:p>
        </p:txBody>
      </p:sp>
      <p:sp>
        <p:nvSpPr>
          <p:cNvPr id="8" name="TextBox 8"/>
          <p:cNvSpPr txBox="1"/>
          <p:nvPr/>
        </p:nvSpPr>
        <p:spPr>
          <a:xfrm>
            <a:off x="832295" y="488664"/>
            <a:ext cx="6666968" cy="179536"/>
          </a:xfrm>
          <a:prstGeom prst="rect">
            <a:avLst/>
          </a:prstGeom>
        </p:spPr>
        <p:txBody>
          <a:bodyPr wrap="square" lIns="0" tIns="0" rIns="0" bIns="0" rtlCol="0" anchor="t">
            <a:spAutoFit/>
          </a:bodyPr>
          <a:lstStyle/>
          <a:p>
            <a:pPr algn="ctr" defTabSz="609630">
              <a:lnSpc>
                <a:spcPts val="1367"/>
              </a:lnSpc>
            </a:pPr>
            <a:r>
              <a:rPr lang="en-US" sz="1266" b="1" i="1" dirty="0">
                <a:solidFill>
                  <a:srgbClr val="000000"/>
                </a:solidFill>
                <a:latin typeface="DM Sans Bold Italics"/>
                <a:ea typeface="DM Sans Bold Italics"/>
                <a:cs typeface="DM Sans Bold Italics"/>
                <a:sym typeface="DM Sans Bold Italics"/>
              </a:rPr>
              <a:t>RARE Drug Development Symposium Pitch Session: Adult Neurologic and Vision</a:t>
            </a:r>
          </a:p>
        </p:txBody>
      </p:sp>
      <p:sp>
        <p:nvSpPr>
          <p:cNvPr id="9" name="TextBox 9"/>
          <p:cNvSpPr txBox="1"/>
          <p:nvPr/>
        </p:nvSpPr>
        <p:spPr>
          <a:xfrm>
            <a:off x="685800" y="992079"/>
            <a:ext cx="10693400" cy="1899366"/>
          </a:xfrm>
          <a:prstGeom prst="rect">
            <a:avLst/>
          </a:prstGeom>
        </p:spPr>
        <p:txBody>
          <a:bodyPr lIns="0" tIns="0" rIns="0" bIns="0" rtlCol="0" anchor="t">
            <a:spAutoFit/>
          </a:bodyPr>
          <a:lstStyle/>
          <a:p>
            <a:pPr defTabSz="609630">
              <a:lnSpc>
                <a:spcPts val="7742"/>
              </a:lnSpc>
            </a:pPr>
            <a:r>
              <a:rPr lang="en-US" sz="5866" b="1" spc="-273">
                <a:solidFill>
                  <a:srgbClr val="F5F1F1"/>
                </a:solidFill>
                <a:latin typeface="Poppins Bold"/>
                <a:ea typeface="Poppins Bold"/>
                <a:cs typeface="Poppins Bold"/>
                <a:sym typeface="Poppins Bold"/>
              </a:rPr>
              <a:t>Derisking Charcot-Marie-Tooth Drug Development</a:t>
            </a:r>
          </a:p>
        </p:txBody>
      </p:sp>
      <p:sp>
        <p:nvSpPr>
          <p:cNvPr id="10" name="TextBox 10"/>
          <p:cNvSpPr txBox="1"/>
          <p:nvPr/>
        </p:nvSpPr>
        <p:spPr>
          <a:xfrm>
            <a:off x="9431748" y="483971"/>
            <a:ext cx="1883953" cy="218008"/>
          </a:xfrm>
          <a:prstGeom prst="rect">
            <a:avLst/>
          </a:prstGeom>
        </p:spPr>
        <p:txBody>
          <a:bodyPr lIns="0" tIns="0" rIns="0" bIns="0" rtlCol="0" anchor="t">
            <a:spAutoFit/>
          </a:bodyPr>
          <a:lstStyle/>
          <a:p>
            <a:pPr algn="r" defTabSz="609630">
              <a:lnSpc>
                <a:spcPts val="1655"/>
              </a:lnSpc>
            </a:pPr>
            <a:r>
              <a:rPr lang="en-US" sz="1532" b="1" spc="-89">
                <a:solidFill>
                  <a:srgbClr val="FFFFFF"/>
                </a:solidFill>
                <a:latin typeface="DM Sans Bold"/>
                <a:ea typeface="DM Sans Bold"/>
                <a:cs typeface="DM Sans Bold"/>
                <a:sym typeface="DM Sans Bold"/>
              </a:rPr>
              <a:t>September 11, 2026</a:t>
            </a:r>
          </a:p>
        </p:txBody>
      </p:sp>
      <p:sp>
        <p:nvSpPr>
          <p:cNvPr id="11" name="TextBox 11"/>
          <p:cNvSpPr txBox="1"/>
          <p:nvPr/>
        </p:nvSpPr>
        <p:spPr>
          <a:xfrm>
            <a:off x="991984" y="5529619"/>
            <a:ext cx="2681116" cy="943079"/>
          </a:xfrm>
          <a:prstGeom prst="rect">
            <a:avLst/>
          </a:prstGeom>
        </p:spPr>
        <p:txBody>
          <a:bodyPr lIns="0" tIns="0" rIns="0" bIns="0" rtlCol="0" anchor="t">
            <a:spAutoFit/>
          </a:bodyPr>
          <a:lstStyle/>
          <a:p>
            <a:pPr algn="ctr" defTabSz="609630">
              <a:lnSpc>
                <a:spcPts val="2465"/>
              </a:lnSpc>
            </a:pPr>
            <a:r>
              <a:rPr lang="en-US" sz="1812" spc="-44">
                <a:solidFill>
                  <a:srgbClr val="2F9E5B"/>
                </a:solidFill>
                <a:latin typeface="DM Sans"/>
                <a:ea typeface="DM Sans"/>
                <a:cs typeface="DM Sans"/>
                <a:sym typeface="DM Sans"/>
              </a:rPr>
              <a:t>patients worldwide</a:t>
            </a:r>
          </a:p>
          <a:p>
            <a:pPr algn="ctr" defTabSz="609630">
              <a:lnSpc>
                <a:spcPts val="2465"/>
              </a:lnSpc>
            </a:pPr>
            <a:r>
              <a:rPr lang="en-US" sz="1812" spc="-44">
                <a:solidFill>
                  <a:srgbClr val="2F9E5B"/>
                </a:solidFill>
                <a:latin typeface="DM Sans"/>
                <a:ea typeface="DM Sans"/>
                <a:cs typeface="DM Sans"/>
                <a:sym typeface="DM Sans"/>
              </a:rPr>
              <a:t>with no approved therapy</a:t>
            </a:r>
          </a:p>
          <a:p>
            <a:pPr algn="ctr" defTabSz="609630">
              <a:lnSpc>
                <a:spcPts val="2465"/>
              </a:lnSpc>
            </a:pPr>
            <a:endParaRPr lang="en-US" sz="1812" spc="-44">
              <a:solidFill>
                <a:srgbClr val="2F9E5B"/>
              </a:solidFill>
              <a:latin typeface="DM Sans"/>
              <a:ea typeface="DM Sans"/>
              <a:cs typeface="DM Sans"/>
              <a:sym typeface="DM Sans"/>
            </a:endParaRPr>
          </a:p>
        </p:txBody>
      </p:sp>
      <p:sp>
        <p:nvSpPr>
          <p:cNvPr id="12" name="TextBox 12"/>
          <p:cNvSpPr txBox="1"/>
          <p:nvPr/>
        </p:nvSpPr>
        <p:spPr>
          <a:xfrm>
            <a:off x="1593258" y="4941417"/>
            <a:ext cx="1375623" cy="617477"/>
          </a:xfrm>
          <a:prstGeom prst="rect">
            <a:avLst/>
          </a:prstGeom>
        </p:spPr>
        <p:txBody>
          <a:bodyPr lIns="0" tIns="0" rIns="0" bIns="0" rtlCol="0" anchor="t">
            <a:spAutoFit/>
          </a:bodyPr>
          <a:lstStyle/>
          <a:p>
            <a:pPr algn="ctr" defTabSz="609630">
              <a:lnSpc>
                <a:spcPts val="4800"/>
              </a:lnSpc>
            </a:pPr>
            <a:r>
              <a:rPr lang="en-US" sz="5334" b="1" spc="-213">
                <a:solidFill>
                  <a:srgbClr val="2F9E5B"/>
                </a:solidFill>
                <a:latin typeface="Poppins Bold"/>
                <a:ea typeface="Poppins Bold"/>
                <a:cs typeface="Poppins Bold"/>
                <a:sym typeface="Poppins Bold"/>
              </a:rPr>
              <a:t>3M+</a:t>
            </a:r>
          </a:p>
        </p:txBody>
      </p:sp>
      <p:sp>
        <p:nvSpPr>
          <p:cNvPr id="13" name="TextBox 13"/>
          <p:cNvSpPr txBox="1"/>
          <p:nvPr/>
        </p:nvSpPr>
        <p:spPr>
          <a:xfrm>
            <a:off x="4466323" y="5520424"/>
            <a:ext cx="2681116" cy="943079"/>
          </a:xfrm>
          <a:prstGeom prst="rect">
            <a:avLst/>
          </a:prstGeom>
        </p:spPr>
        <p:txBody>
          <a:bodyPr lIns="0" tIns="0" rIns="0" bIns="0" rtlCol="0" anchor="t">
            <a:spAutoFit/>
          </a:bodyPr>
          <a:lstStyle/>
          <a:p>
            <a:pPr algn="ctr" defTabSz="609630">
              <a:lnSpc>
                <a:spcPts val="2465"/>
              </a:lnSpc>
            </a:pPr>
            <a:r>
              <a:rPr lang="en-US" sz="1812" spc="-44">
                <a:solidFill>
                  <a:srgbClr val="2F9E5B"/>
                </a:solidFill>
                <a:latin typeface="DM Sans"/>
                <a:ea typeface="DM Sans"/>
                <a:cs typeface="DM Sans"/>
                <a:sym typeface="DM Sans"/>
              </a:rPr>
              <a:t>approved treatments</a:t>
            </a:r>
          </a:p>
          <a:p>
            <a:pPr algn="ctr" defTabSz="609630">
              <a:lnSpc>
                <a:spcPts val="2465"/>
              </a:lnSpc>
            </a:pPr>
            <a:r>
              <a:rPr lang="en-US" sz="1812" spc="-44">
                <a:solidFill>
                  <a:srgbClr val="2F9E5B"/>
                </a:solidFill>
                <a:latin typeface="DM Sans"/>
                <a:ea typeface="DM Sans"/>
                <a:cs typeface="DM Sans"/>
                <a:sym typeface="DM Sans"/>
              </a:rPr>
              <a:t>anywhere in the world</a:t>
            </a:r>
          </a:p>
          <a:p>
            <a:pPr algn="ctr" defTabSz="609630">
              <a:lnSpc>
                <a:spcPts val="2465"/>
              </a:lnSpc>
            </a:pPr>
            <a:endParaRPr lang="en-US" sz="1812" spc="-44">
              <a:solidFill>
                <a:srgbClr val="2F9E5B"/>
              </a:solidFill>
              <a:latin typeface="DM Sans"/>
              <a:ea typeface="DM Sans"/>
              <a:cs typeface="DM Sans"/>
              <a:sym typeface="DM Sans"/>
            </a:endParaRPr>
          </a:p>
        </p:txBody>
      </p:sp>
      <p:sp>
        <p:nvSpPr>
          <p:cNvPr id="14" name="TextBox 14"/>
          <p:cNvSpPr txBox="1"/>
          <p:nvPr/>
        </p:nvSpPr>
        <p:spPr>
          <a:xfrm>
            <a:off x="5548132" y="4932222"/>
            <a:ext cx="414554" cy="617477"/>
          </a:xfrm>
          <a:prstGeom prst="rect">
            <a:avLst/>
          </a:prstGeom>
        </p:spPr>
        <p:txBody>
          <a:bodyPr lIns="0" tIns="0" rIns="0" bIns="0" rtlCol="0" anchor="t">
            <a:spAutoFit/>
          </a:bodyPr>
          <a:lstStyle/>
          <a:p>
            <a:pPr algn="ctr" defTabSz="609630">
              <a:lnSpc>
                <a:spcPts val="4800"/>
              </a:lnSpc>
            </a:pPr>
            <a:r>
              <a:rPr lang="en-US" sz="5334" b="1" spc="-213">
                <a:solidFill>
                  <a:srgbClr val="2F9E5B"/>
                </a:solidFill>
                <a:latin typeface="Poppins Bold"/>
                <a:ea typeface="Poppins Bold"/>
                <a:cs typeface="Poppins Bold"/>
                <a:sym typeface="Poppins Bold"/>
              </a:rPr>
              <a:t>0</a:t>
            </a:r>
          </a:p>
        </p:txBody>
      </p:sp>
    </p:spTree>
    <p:extLst>
      <p:ext uri="{BB962C8B-B14F-4D97-AF65-F5344CB8AC3E}">
        <p14:creationId xmlns:p14="http://schemas.microsoft.com/office/powerpoint/2010/main" val="1810682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5743" y="-22835"/>
            <a:ext cx="3648481" cy="6880835"/>
          </a:xfrm>
          <a:custGeom>
            <a:avLst/>
            <a:gdLst/>
            <a:ahLst/>
            <a:cxnLst/>
            <a:rect l="l" t="t" r="r" b="b"/>
            <a:pathLst>
              <a:path w="5472722" h="10321252">
                <a:moveTo>
                  <a:pt x="0" y="0"/>
                </a:moveTo>
                <a:lnTo>
                  <a:pt x="5472722" y="0"/>
                </a:lnTo>
                <a:lnTo>
                  <a:pt x="5472722" y="10321252"/>
                </a:lnTo>
                <a:lnTo>
                  <a:pt x="0" y="1032125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3" name="Group 3"/>
          <p:cNvGrpSpPr/>
          <p:nvPr/>
        </p:nvGrpSpPr>
        <p:grpSpPr>
          <a:xfrm>
            <a:off x="466166" y="1676985"/>
            <a:ext cx="2967945" cy="2290019"/>
            <a:chOff x="0" y="0"/>
            <a:chExt cx="5935891" cy="4580039"/>
          </a:xfrm>
        </p:grpSpPr>
        <p:sp>
          <p:nvSpPr>
            <p:cNvPr id="4" name="Freeform 4"/>
            <p:cNvSpPr/>
            <p:nvPr/>
          </p:nvSpPr>
          <p:spPr>
            <a:xfrm>
              <a:off x="0" y="0"/>
              <a:ext cx="5935853" cy="4580001"/>
            </a:xfrm>
            <a:custGeom>
              <a:avLst/>
              <a:gdLst/>
              <a:ahLst/>
              <a:cxnLst/>
              <a:rect l="l" t="t" r="r" b="b"/>
              <a:pathLst>
                <a:path w="5935853" h="4580001">
                  <a:moveTo>
                    <a:pt x="0" y="0"/>
                  </a:moveTo>
                  <a:lnTo>
                    <a:pt x="5935853" y="0"/>
                  </a:lnTo>
                  <a:lnTo>
                    <a:pt x="5935853" y="4580001"/>
                  </a:lnTo>
                  <a:lnTo>
                    <a:pt x="0" y="4580001"/>
                  </a:lnTo>
                  <a:close/>
                </a:path>
              </a:pathLst>
            </a:custGeom>
            <a:blipFill>
              <a:blip r:embed="rId5">
                <a:alphaModFix amt="0"/>
              </a:blip>
              <a:stretch>
                <a:fillRect l="-49066" r="-49066"/>
              </a:stretch>
            </a:blipFill>
          </p:spPr>
          <p:txBody>
            <a:bodyPr/>
            <a:lstStyle/>
            <a:p>
              <a:endParaRPr lang="en-US"/>
            </a:p>
          </p:txBody>
        </p:sp>
      </p:grpSp>
      <p:grpSp>
        <p:nvGrpSpPr>
          <p:cNvPr id="5" name="Group 5"/>
          <p:cNvGrpSpPr/>
          <p:nvPr/>
        </p:nvGrpSpPr>
        <p:grpSpPr>
          <a:xfrm>
            <a:off x="466166" y="1647609"/>
            <a:ext cx="2967945" cy="2319395"/>
            <a:chOff x="0" y="0"/>
            <a:chExt cx="5935891" cy="4638789"/>
          </a:xfrm>
        </p:grpSpPr>
        <p:sp>
          <p:nvSpPr>
            <p:cNvPr id="6" name="Freeform 6"/>
            <p:cNvSpPr/>
            <p:nvPr/>
          </p:nvSpPr>
          <p:spPr>
            <a:xfrm>
              <a:off x="0" y="0"/>
              <a:ext cx="5935891" cy="4638794"/>
            </a:xfrm>
            <a:custGeom>
              <a:avLst/>
              <a:gdLst/>
              <a:ahLst/>
              <a:cxnLst/>
              <a:rect l="l" t="t" r="r" b="b"/>
              <a:pathLst>
                <a:path w="5935891" h="4638794">
                  <a:moveTo>
                    <a:pt x="0" y="0"/>
                  </a:moveTo>
                  <a:lnTo>
                    <a:pt x="5935891" y="0"/>
                  </a:lnTo>
                  <a:lnTo>
                    <a:pt x="5935891" y="4638794"/>
                  </a:lnTo>
                  <a:lnTo>
                    <a:pt x="0" y="4638794"/>
                  </a:lnTo>
                  <a:close/>
                </a:path>
              </a:pathLst>
            </a:custGeom>
            <a:blipFill>
              <a:blip r:embed="rId6">
                <a:alphaModFix amt="0"/>
              </a:blip>
              <a:stretch>
                <a:fillRect l="-50266" r="-50266"/>
              </a:stretch>
            </a:blipFill>
          </p:spPr>
          <p:txBody>
            <a:bodyPr/>
            <a:lstStyle/>
            <a:p>
              <a:endParaRPr lang="en-US"/>
            </a:p>
          </p:txBody>
        </p:sp>
        <p:sp>
          <p:nvSpPr>
            <p:cNvPr id="7" name="TextBox 7"/>
            <p:cNvSpPr txBox="1"/>
            <p:nvPr/>
          </p:nvSpPr>
          <p:spPr>
            <a:xfrm>
              <a:off x="0" y="-38100"/>
              <a:ext cx="5935891" cy="4676889"/>
            </a:xfrm>
            <a:prstGeom prst="rect">
              <a:avLst/>
            </a:prstGeom>
          </p:spPr>
          <p:txBody>
            <a:bodyPr lIns="0" tIns="0" rIns="0" bIns="0" rtlCol="0" anchor="ctr"/>
            <a:lstStyle/>
            <a:p>
              <a:pPr defTabSz="609630">
                <a:lnSpc>
                  <a:spcPts val="3199"/>
                </a:lnSpc>
              </a:pPr>
              <a:r>
                <a:rPr lang="en-US" sz="2666" b="1">
                  <a:solidFill>
                    <a:srgbClr val="FFFFFF"/>
                  </a:solidFill>
                  <a:latin typeface="Poppins Bold"/>
                  <a:ea typeface="Poppins Bold"/>
                  <a:cs typeface="Poppins Bold"/>
                  <a:sym typeface="Poppins Bold"/>
                </a:rPr>
                <a:t>CMT is a Complex Family of Inherited Progressive Peripheral Neuropathies</a:t>
              </a:r>
            </a:p>
          </p:txBody>
        </p:sp>
      </p:grpSp>
      <p:grpSp>
        <p:nvGrpSpPr>
          <p:cNvPr id="8" name="Group 8"/>
          <p:cNvGrpSpPr/>
          <p:nvPr/>
        </p:nvGrpSpPr>
        <p:grpSpPr>
          <a:xfrm>
            <a:off x="4302919" y="389166"/>
            <a:ext cx="7561999" cy="760305"/>
            <a:chOff x="0" y="0"/>
            <a:chExt cx="15123998" cy="1520609"/>
          </a:xfrm>
        </p:grpSpPr>
        <p:sp>
          <p:nvSpPr>
            <p:cNvPr id="9" name="Freeform 9"/>
            <p:cNvSpPr/>
            <p:nvPr/>
          </p:nvSpPr>
          <p:spPr>
            <a:xfrm>
              <a:off x="0" y="0"/>
              <a:ext cx="15124049" cy="1520571"/>
            </a:xfrm>
            <a:custGeom>
              <a:avLst/>
              <a:gdLst/>
              <a:ahLst/>
              <a:cxnLst/>
              <a:rect l="l" t="t" r="r" b="b"/>
              <a:pathLst>
                <a:path w="15124049" h="1520571">
                  <a:moveTo>
                    <a:pt x="0" y="0"/>
                  </a:moveTo>
                  <a:lnTo>
                    <a:pt x="15124049" y="0"/>
                  </a:lnTo>
                  <a:lnTo>
                    <a:pt x="15124049" y="1520571"/>
                  </a:lnTo>
                  <a:lnTo>
                    <a:pt x="0" y="1520571"/>
                  </a:lnTo>
                  <a:close/>
                </a:path>
              </a:pathLst>
            </a:custGeom>
            <a:blipFill>
              <a:blip r:embed="rId5">
                <a:alphaModFix amt="0"/>
              </a:blip>
              <a:stretch>
                <a:fillRect t="-143667" b="-143669"/>
              </a:stretch>
            </a:blipFill>
          </p:spPr>
          <p:txBody>
            <a:bodyPr/>
            <a:lstStyle/>
            <a:p>
              <a:endParaRPr lang="en-US"/>
            </a:p>
          </p:txBody>
        </p:sp>
      </p:grpSp>
      <p:grpSp>
        <p:nvGrpSpPr>
          <p:cNvPr id="10" name="Group 10"/>
          <p:cNvGrpSpPr/>
          <p:nvPr/>
        </p:nvGrpSpPr>
        <p:grpSpPr>
          <a:xfrm>
            <a:off x="4302919" y="368396"/>
            <a:ext cx="7561999" cy="781069"/>
            <a:chOff x="0" y="0"/>
            <a:chExt cx="15123998" cy="1562138"/>
          </a:xfrm>
        </p:grpSpPr>
        <p:sp>
          <p:nvSpPr>
            <p:cNvPr id="11" name="Freeform 11"/>
            <p:cNvSpPr/>
            <p:nvPr/>
          </p:nvSpPr>
          <p:spPr>
            <a:xfrm>
              <a:off x="0" y="0"/>
              <a:ext cx="15124002" cy="1562136"/>
            </a:xfrm>
            <a:custGeom>
              <a:avLst/>
              <a:gdLst/>
              <a:ahLst/>
              <a:cxnLst/>
              <a:rect l="l" t="t" r="r" b="b"/>
              <a:pathLst>
                <a:path w="15124002" h="1562136">
                  <a:moveTo>
                    <a:pt x="0" y="0"/>
                  </a:moveTo>
                  <a:lnTo>
                    <a:pt x="15124002" y="0"/>
                  </a:lnTo>
                  <a:lnTo>
                    <a:pt x="15124002" y="1562136"/>
                  </a:lnTo>
                  <a:lnTo>
                    <a:pt x="0" y="1562136"/>
                  </a:lnTo>
                  <a:close/>
                </a:path>
              </a:pathLst>
            </a:custGeom>
            <a:blipFill>
              <a:blip r:embed="rId6">
                <a:alphaModFix amt="0"/>
              </a:blip>
              <a:stretch>
                <a:fillRect t="-138646" b="-138646"/>
              </a:stretch>
            </a:blipFill>
          </p:spPr>
          <p:txBody>
            <a:bodyPr/>
            <a:lstStyle/>
            <a:p>
              <a:endParaRPr lang="en-US"/>
            </a:p>
          </p:txBody>
        </p:sp>
        <p:sp>
          <p:nvSpPr>
            <p:cNvPr id="12" name="TextBox 12"/>
            <p:cNvSpPr txBox="1"/>
            <p:nvPr/>
          </p:nvSpPr>
          <p:spPr>
            <a:xfrm>
              <a:off x="0" y="-152400"/>
              <a:ext cx="15123998" cy="1714538"/>
            </a:xfrm>
            <a:prstGeom prst="rect">
              <a:avLst/>
            </a:prstGeom>
          </p:spPr>
          <p:txBody>
            <a:bodyPr lIns="0" tIns="0" rIns="0" bIns="0" rtlCol="0" anchor="ctr"/>
            <a:lstStyle/>
            <a:p>
              <a:pPr defTabSz="609630">
                <a:lnSpc>
                  <a:spcPts val="3680"/>
                </a:lnSpc>
              </a:pPr>
              <a:r>
                <a:rPr lang="en-US" sz="2400" b="1">
                  <a:solidFill>
                    <a:srgbClr val="1A2B45"/>
                  </a:solidFill>
                  <a:latin typeface="Poppins Bold"/>
                  <a:ea typeface="Poppins Bold"/>
                  <a:cs typeface="Poppins Bold"/>
                  <a:sym typeface="Poppins Bold"/>
                </a:rPr>
                <a:t>CMT: A Large and Complex Disease Family</a:t>
              </a:r>
            </a:p>
          </p:txBody>
        </p:sp>
      </p:grpSp>
      <p:grpSp>
        <p:nvGrpSpPr>
          <p:cNvPr id="13" name="Group 13"/>
          <p:cNvGrpSpPr/>
          <p:nvPr/>
        </p:nvGrpSpPr>
        <p:grpSpPr>
          <a:xfrm>
            <a:off x="6874681" y="1385691"/>
            <a:ext cx="2059756" cy="428098"/>
            <a:chOff x="0" y="0"/>
            <a:chExt cx="4119512" cy="856196"/>
          </a:xfrm>
        </p:grpSpPr>
        <p:sp>
          <p:nvSpPr>
            <p:cNvPr id="14" name="Freeform 14"/>
            <p:cNvSpPr/>
            <p:nvPr/>
          </p:nvSpPr>
          <p:spPr>
            <a:xfrm>
              <a:off x="0" y="0"/>
              <a:ext cx="4119499" cy="856234"/>
            </a:xfrm>
            <a:custGeom>
              <a:avLst/>
              <a:gdLst/>
              <a:ahLst/>
              <a:cxnLst/>
              <a:rect l="l" t="t" r="r" b="b"/>
              <a:pathLst>
                <a:path w="4119499" h="856234">
                  <a:moveTo>
                    <a:pt x="0" y="0"/>
                  </a:moveTo>
                  <a:lnTo>
                    <a:pt x="4119499" y="0"/>
                  </a:lnTo>
                  <a:lnTo>
                    <a:pt x="4119499" y="856234"/>
                  </a:lnTo>
                  <a:lnTo>
                    <a:pt x="0" y="856234"/>
                  </a:lnTo>
                  <a:close/>
                </a:path>
              </a:pathLst>
            </a:custGeom>
            <a:blipFill>
              <a:blip r:embed="rId5">
                <a:alphaModFix amt="0"/>
              </a:blip>
              <a:stretch>
                <a:fillRect t="-43682" b="-43679"/>
              </a:stretch>
            </a:blipFill>
          </p:spPr>
          <p:txBody>
            <a:bodyPr/>
            <a:lstStyle/>
            <a:p>
              <a:endParaRPr lang="en-US"/>
            </a:p>
          </p:txBody>
        </p:sp>
      </p:grpSp>
      <p:grpSp>
        <p:nvGrpSpPr>
          <p:cNvPr id="15" name="Group 15"/>
          <p:cNvGrpSpPr/>
          <p:nvPr/>
        </p:nvGrpSpPr>
        <p:grpSpPr>
          <a:xfrm>
            <a:off x="6874681" y="1375201"/>
            <a:ext cx="2059756" cy="438588"/>
            <a:chOff x="0" y="0"/>
            <a:chExt cx="4119512" cy="877176"/>
          </a:xfrm>
        </p:grpSpPr>
        <p:sp>
          <p:nvSpPr>
            <p:cNvPr id="16" name="Freeform 16"/>
            <p:cNvSpPr/>
            <p:nvPr/>
          </p:nvSpPr>
          <p:spPr>
            <a:xfrm>
              <a:off x="0" y="0"/>
              <a:ext cx="4119508" cy="877176"/>
            </a:xfrm>
            <a:custGeom>
              <a:avLst/>
              <a:gdLst/>
              <a:ahLst/>
              <a:cxnLst/>
              <a:rect l="l" t="t" r="r" b="b"/>
              <a:pathLst>
                <a:path w="4119508" h="877176">
                  <a:moveTo>
                    <a:pt x="0" y="0"/>
                  </a:moveTo>
                  <a:lnTo>
                    <a:pt x="4119508" y="0"/>
                  </a:lnTo>
                  <a:lnTo>
                    <a:pt x="4119508" y="877176"/>
                  </a:lnTo>
                  <a:lnTo>
                    <a:pt x="0" y="877176"/>
                  </a:lnTo>
                  <a:close/>
                </a:path>
              </a:pathLst>
            </a:custGeom>
            <a:blipFill>
              <a:blip r:embed="rId6">
                <a:alphaModFix amt="0"/>
              </a:blip>
              <a:stretch>
                <a:fillRect t="-41508" b="-41508"/>
              </a:stretch>
            </a:blipFill>
          </p:spPr>
          <p:txBody>
            <a:bodyPr/>
            <a:lstStyle/>
            <a:p>
              <a:endParaRPr lang="en-US"/>
            </a:p>
          </p:txBody>
        </p:sp>
        <p:sp>
          <p:nvSpPr>
            <p:cNvPr id="17" name="TextBox 17"/>
            <p:cNvSpPr txBox="1"/>
            <p:nvPr/>
          </p:nvSpPr>
          <p:spPr>
            <a:xfrm>
              <a:off x="0" y="-19050"/>
              <a:ext cx="4119512" cy="896226"/>
            </a:xfrm>
            <a:prstGeom prst="rect">
              <a:avLst/>
            </a:prstGeom>
          </p:spPr>
          <p:txBody>
            <a:bodyPr lIns="0" tIns="0" rIns="0" bIns="0" rtlCol="0" anchor="ctr"/>
            <a:lstStyle/>
            <a:p>
              <a:pPr algn="ctr" defTabSz="609630">
                <a:lnSpc>
                  <a:spcPts val="2079"/>
                </a:lnSpc>
              </a:pPr>
              <a:r>
                <a:rPr lang="en-US" sz="1732" b="1">
                  <a:solidFill>
                    <a:srgbClr val="FFFFFF"/>
                  </a:solidFill>
                  <a:latin typeface="Poppins Bold"/>
                  <a:ea typeface="Poppins Bold"/>
                  <a:cs typeface="Poppins Bold"/>
                  <a:sym typeface="Poppins Bold"/>
                </a:rPr>
                <a:t>Industry Partners</a:t>
              </a:r>
            </a:p>
          </p:txBody>
        </p:sp>
      </p:grpSp>
      <p:grpSp>
        <p:nvGrpSpPr>
          <p:cNvPr id="18" name="Group 18"/>
          <p:cNvGrpSpPr/>
          <p:nvPr/>
        </p:nvGrpSpPr>
        <p:grpSpPr>
          <a:xfrm>
            <a:off x="4007645" y="1158265"/>
            <a:ext cx="3836435" cy="2652300"/>
            <a:chOff x="0" y="0"/>
            <a:chExt cx="7672870" cy="5304600"/>
          </a:xfrm>
        </p:grpSpPr>
        <p:sp>
          <p:nvSpPr>
            <p:cNvPr id="19" name="Freeform 19"/>
            <p:cNvSpPr/>
            <p:nvPr/>
          </p:nvSpPr>
          <p:spPr>
            <a:xfrm>
              <a:off x="0" y="0"/>
              <a:ext cx="7672832" cy="5304663"/>
            </a:xfrm>
            <a:custGeom>
              <a:avLst/>
              <a:gdLst/>
              <a:ahLst/>
              <a:cxnLst/>
              <a:rect l="l" t="t" r="r" b="b"/>
              <a:pathLst>
                <a:path w="7672832" h="5304663">
                  <a:moveTo>
                    <a:pt x="0" y="0"/>
                  </a:moveTo>
                  <a:lnTo>
                    <a:pt x="7672832" y="0"/>
                  </a:lnTo>
                  <a:lnTo>
                    <a:pt x="7672832" y="5304663"/>
                  </a:lnTo>
                  <a:lnTo>
                    <a:pt x="0" y="5304663"/>
                  </a:lnTo>
                  <a:lnTo>
                    <a:pt x="0" y="0"/>
                  </a:lnTo>
                  <a:close/>
                </a:path>
              </a:pathLst>
            </a:custGeom>
            <a:blipFill>
              <a:blip r:embed="rId7"/>
              <a:stretch>
                <a:fillRect b="1"/>
              </a:stretch>
            </a:blipFill>
          </p:spPr>
          <p:txBody>
            <a:bodyPr/>
            <a:lstStyle/>
            <a:p>
              <a:endParaRPr lang="en-US"/>
            </a:p>
          </p:txBody>
        </p:sp>
      </p:grpSp>
      <p:sp>
        <p:nvSpPr>
          <p:cNvPr id="20" name="TextBox 20"/>
          <p:cNvSpPr txBox="1"/>
          <p:nvPr/>
        </p:nvSpPr>
        <p:spPr>
          <a:xfrm>
            <a:off x="8075175" y="1061123"/>
            <a:ext cx="3813289" cy="1956946"/>
          </a:xfrm>
          <a:prstGeom prst="rect">
            <a:avLst/>
          </a:prstGeom>
        </p:spPr>
        <p:txBody>
          <a:bodyPr lIns="0" tIns="0" rIns="0" bIns="0" rtlCol="0" anchor="t">
            <a:spAutoFit/>
          </a:bodyPr>
          <a:lstStyle/>
          <a:p>
            <a:pPr defTabSz="609630">
              <a:lnSpc>
                <a:spcPts val="2160"/>
              </a:lnSpc>
            </a:pPr>
            <a:r>
              <a:rPr lang="en-US">
                <a:solidFill>
                  <a:srgbClr val="000000"/>
                </a:solidFill>
                <a:latin typeface="Arial"/>
                <a:ea typeface="Arial"/>
                <a:cs typeface="Arial"/>
                <a:sym typeface="Arial"/>
              </a:rPr>
              <a:t>&gt;120 gene mutations cause CMT ~90% are one of these 4</a:t>
            </a:r>
          </a:p>
          <a:p>
            <a:pPr marL="217181" lvl="1" indent="-108591" defTabSz="609630">
              <a:lnSpc>
                <a:spcPts val="2160"/>
              </a:lnSpc>
              <a:buFont typeface="Arial"/>
              <a:buChar char="•"/>
            </a:pPr>
            <a:r>
              <a:rPr lang="en-US">
                <a:solidFill>
                  <a:srgbClr val="000000"/>
                </a:solidFill>
                <a:latin typeface="Arial"/>
                <a:ea typeface="Arial"/>
                <a:cs typeface="Arial"/>
                <a:sym typeface="Arial"/>
              </a:rPr>
              <a:t>Trisomy of PMP-22 (CMT1A)</a:t>
            </a:r>
          </a:p>
          <a:p>
            <a:pPr marL="217181" lvl="1" indent="-108591" defTabSz="609630">
              <a:lnSpc>
                <a:spcPts val="2160"/>
              </a:lnSpc>
              <a:buFont typeface="Arial"/>
              <a:buChar char="•"/>
            </a:pPr>
            <a:r>
              <a:rPr lang="en-US">
                <a:solidFill>
                  <a:srgbClr val="000000"/>
                </a:solidFill>
                <a:latin typeface="Arial"/>
                <a:ea typeface="Arial"/>
                <a:cs typeface="Arial"/>
                <a:sym typeface="Arial"/>
              </a:rPr>
              <a:t>Gain of function in MPZ (CMT1B)</a:t>
            </a:r>
          </a:p>
          <a:p>
            <a:pPr marL="217181" lvl="1" indent="-108591" defTabSz="609630">
              <a:lnSpc>
                <a:spcPts val="2160"/>
              </a:lnSpc>
              <a:buFont typeface="Arial"/>
              <a:buChar char="•"/>
            </a:pPr>
            <a:r>
              <a:rPr lang="en-US">
                <a:solidFill>
                  <a:srgbClr val="000000"/>
                </a:solidFill>
                <a:latin typeface="Arial"/>
                <a:ea typeface="Arial"/>
                <a:cs typeface="Arial"/>
                <a:sym typeface="Arial"/>
              </a:rPr>
              <a:t>Loss of function of GJB1 (CMT1X)</a:t>
            </a:r>
          </a:p>
          <a:p>
            <a:pPr marL="217181" lvl="1" indent="-108591" defTabSz="609630">
              <a:lnSpc>
                <a:spcPts val="2160"/>
              </a:lnSpc>
              <a:buFont typeface="Arial"/>
              <a:buChar char="•"/>
            </a:pPr>
            <a:r>
              <a:rPr lang="en-US">
                <a:solidFill>
                  <a:srgbClr val="000000"/>
                </a:solidFill>
                <a:latin typeface="Arial"/>
                <a:ea typeface="Arial"/>
                <a:cs typeface="Arial"/>
                <a:sym typeface="Arial"/>
              </a:rPr>
              <a:t>Gain of function in  MFN2 (CMT2A)</a:t>
            </a:r>
          </a:p>
          <a:p>
            <a:pPr marL="217181" lvl="1" indent="-108591" defTabSz="609630">
              <a:lnSpc>
                <a:spcPts val="2160"/>
              </a:lnSpc>
            </a:pPr>
            <a:endParaRPr lang="en-US">
              <a:solidFill>
                <a:srgbClr val="000000"/>
              </a:solidFill>
              <a:latin typeface="Arial"/>
              <a:ea typeface="Arial"/>
              <a:cs typeface="Arial"/>
              <a:sym typeface="Arial"/>
            </a:endParaRPr>
          </a:p>
        </p:txBody>
      </p:sp>
      <p:grpSp>
        <p:nvGrpSpPr>
          <p:cNvPr id="21" name="Group 21"/>
          <p:cNvGrpSpPr/>
          <p:nvPr/>
        </p:nvGrpSpPr>
        <p:grpSpPr>
          <a:xfrm>
            <a:off x="7904563" y="3250756"/>
            <a:ext cx="1487557" cy="3218085"/>
            <a:chOff x="0" y="0"/>
            <a:chExt cx="2975115" cy="6436170"/>
          </a:xfrm>
        </p:grpSpPr>
        <p:sp>
          <p:nvSpPr>
            <p:cNvPr id="22" name="Freeform 22"/>
            <p:cNvSpPr/>
            <p:nvPr/>
          </p:nvSpPr>
          <p:spPr>
            <a:xfrm>
              <a:off x="0" y="0"/>
              <a:ext cx="2975102" cy="6436106"/>
            </a:xfrm>
            <a:custGeom>
              <a:avLst/>
              <a:gdLst/>
              <a:ahLst/>
              <a:cxnLst/>
              <a:rect l="l" t="t" r="r" b="b"/>
              <a:pathLst>
                <a:path w="2975102" h="6436106">
                  <a:moveTo>
                    <a:pt x="0" y="0"/>
                  </a:moveTo>
                  <a:lnTo>
                    <a:pt x="2975102" y="0"/>
                  </a:lnTo>
                  <a:lnTo>
                    <a:pt x="2975102" y="6436106"/>
                  </a:lnTo>
                  <a:lnTo>
                    <a:pt x="0" y="6436106"/>
                  </a:lnTo>
                  <a:lnTo>
                    <a:pt x="0" y="0"/>
                  </a:lnTo>
                  <a:close/>
                </a:path>
              </a:pathLst>
            </a:custGeom>
            <a:blipFill>
              <a:blip r:embed="rId8"/>
              <a:stretch>
                <a:fillRect/>
              </a:stretch>
            </a:blipFill>
          </p:spPr>
          <p:txBody>
            <a:bodyPr/>
            <a:lstStyle/>
            <a:p>
              <a:endParaRPr lang="en-US"/>
            </a:p>
          </p:txBody>
        </p:sp>
      </p:grpSp>
      <p:pic>
        <p:nvPicPr>
          <p:cNvPr id="23" name="Picture 23">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9"/>
          <a:srcRect l="183" t="22284" r="-183" b="-783"/>
          <a:stretch>
            <a:fillRect/>
          </a:stretch>
        </p:blipFill>
        <p:spPr>
          <a:xfrm>
            <a:off x="9583503" y="3244749"/>
            <a:ext cx="2305958" cy="3218085"/>
          </a:xfrm>
          <a:prstGeom prst="rect">
            <a:avLst/>
          </a:prstGeom>
        </p:spPr>
      </p:pic>
      <p:sp>
        <p:nvSpPr>
          <p:cNvPr id="24" name="Freeform 24"/>
          <p:cNvSpPr/>
          <p:nvPr/>
        </p:nvSpPr>
        <p:spPr>
          <a:xfrm>
            <a:off x="402425" y="389166"/>
            <a:ext cx="2936939" cy="792309"/>
          </a:xfrm>
          <a:custGeom>
            <a:avLst/>
            <a:gdLst/>
            <a:ahLst/>
            <a:cxnLst/>
            <a:rect l="l" t="t" r="r" b="b"/>
            <a:pathLst>
              <a:path w="4405408" h="1188463">
                <a:moveTo>
                  <a:pt x="0" y="0"/>
                </a:moveTo>
                <a:lnTo>
                  <a:pt x="4405408" y="0"/>
                </a:lnTo>
                <a:lnTo>
                  <a:pt x="4405408" y="1188463"/>
                </a:lnTo>
                <a:lnTo>
                  <a:pt x="0" y="1188463"/>
                </a:lnTo>
                <a:lnTo>
                  <a:pt x="0" y="0"/>
                </a:lnTo>
                <a:close/>
              </a:path>
            </a:pathLst>
          </a:custGeom>
          <a:blipFill>
            <a:blip r:embed="rId10"/>
            <a:stretch>
              <a:fillRect r="-20498"/>
            </a:stretch>
          </a:blipFill>
        </p:spPr>
        <p:txBody>
          <a:bodyPr/>
          <a:lstStyle/>
          <a:p>
            <a:endParaRPr lang="en-US"/>
          </a:p>
        </p:txBody>
      </p:sp>
      <p:sp>
        <p:nvSpPr>
          <p:cNvPr id="25" name="TextBox 25"/>
          <p:cNvSpPr txBox="1"/>
          <p:nvPr/>
        </p:nvSpPr>
        <p:spPr>
          <a:xfrm>
            <a:off x="4084308" y="4013613"/>
            <a:ext cx="3714515" cy="2521203"/>
          </a:xfrm>
          <a:prstGeom prst="rect">
            <a:avLst/>
          </a:prstGeom>
        </p:spPr>
        <p:txBody>
          <a:bodyPr lIns="0" tIns="0" rIns="0" bIns="0" rtlCol="0" anchor="t">
            <a:spAutoFit/>
          </a:bodyPr>
          <a:lstStyle/>
          <a:p>
            <a:pPr defTabSz="609630">
              <a:lnSpc>
                <a:spcPts val="2160"/>
              </a:lnSpc>
            </a:pPr>
            <a:r>
              <a:rPr lang="en-US">
                <a:solidFill>
                  <a:srgbClr val="000000"/>
                </a:solidFill>
                <a:latin typeface="Arial"/>
                <a:ea typeface="Arial"/>
                <a:cs typeface="Arial"/>
                <a:sym typeface="Arial"/>
              </a:rPr>
              <a:t>Patients (adults &amp; children) present with:</a:t>
            </a:r>
          </a:p>
          <a:p>
            <a:pPr marL="217181" lvl="1" indent="-108591" defTabSz="609630">
              <a:lnSpc>
                <a:spcPts val="2160"/>
              </a:lnSpc>
              <a:buFont typeface="Arial"/>
              <a:buChar char="•"/>
            </a:pPr>
            <a:r>
              <a:rPr lang="en-US">
                <a:solidFill>
                  <a:srgbClr val="000000"/>
                </a:solidFill>
                <a:latin typeface="Arial"/>
                <a:ea typeface="Arial"/>
                <a:cs typeface="Arial"/>
                <a:sym typeface="Arial"/>
              </a:rPr>
              <a:t>Drop foot (weakened leg muscle and low grip strength (weakened arm muscle)</a:t>
            </a:r>
          </a:p>
          <a:p>
            <a:pPr marL="217181" lvl="1" indent="-108591" defTabSz="609630">
              <a:lnSpc>
                <a:spcPts val="2160"/>
              </a:lnSpc>
              <a:buFont typeface="Arial"/>
              <a:buChar char="•"/>
            </a:pPr>
            <a:r>
              <a:rPr lang="en-US">
                <a:solidFill>
                  <a:srgbClr val="000000"/>
                </a:solidFill>
                <a:latin typeface="Arial"/>
                <a:ea typeface="Arial"/>
                <a:cs typeface="Arial"/>
                <a:sym typeface="Arial"/>
              </a:rPr>
              <a:t>Numbness in hands and feet </a:t>
            </a:r>
          </a:p>
          <a:p>
            <a:pPr marL="217181" lvl="1" indent="-108591" defTabSz="609630">
              <a:lnSpc>
                <a:spcPts val="2160"/>
              </a:lnSpc>
            </a:pPr>
            <a:r>
              <a:rPr lang="en-US">
                <a:solidFill>
                  <a:srgbClr val="000000"/>
                </a:solidFill>
                <a:latin typeface="Arial"/>
                <a:ea typeface="Arial"/>
                <a:cs typeface="Arial"/>
                <a:sym typeface="Arial"/>
              </a:rPr>
              <a:t>(sensory nerve loss)</a:t>
            </a:r>
          </a:p>
          <a:p>
            <a:pPr marL="217181" lvl="1" indent="-108591" defTabSz="609630">
              <a:lnSpc>
                <a:spcPts val="2160"/>
              </a:lnSpc>
              <a:buFont typeface="Arial"/>
              <a:buChar char="•"/>
            </a:pPr>
            <a:r>
              <a:rPr lang="en-US">
                <a:solidFill>
                  <a:srgbClr val="000000"/>
                </a:solidFill>
                <a:latin typeface="Arial"/>
                <a:ea typeface="Arial"/>
                <a:cs typeface="Arial"/>
                <a:sym typeface="Arial"/>
              </a:rPr>
              <a:t>High foot arches (abnormally contracted foot muscles)</a:t>
            </a:r>
          </a:p>
        </p:txBody>
      </p:sp>
      <p:sp>
        <p:nvSpPr>
          <p:cNvPr id="26" name="TextBox 26"/>
          <p:cNvSpPr txBox="1"/>
          <p:nvPr/>
        </p:nvSpPr>
        <p:spPr>
          <a:xfrm>
            <a:off x="402425" y="4171556"/>
            <a:ext cx="2794178" cy="2312877"/>
          </a:xfrm>
          <a:prstGeom prst="rect">
            <a:avLst/>
          </a:prstGeom>
        </p:spPr>
        <p:txBody>
          <a:bodyPr lIns="0" tIns="0" rIns="0" bIns="0" rtlCol="0" anchor="t">
            <a:spAutoFit/>
          </a:bodyPr>
          <a:lstStyle/>
          <a:p>
            <a:pPr marL="257400" lvl="1" indent="-128700" defTabSz="609630">
              <a:lnSpc>
                <a:spcPts val="2560"/>
              </a:lnSpc>
              <a:buFont typeface="Arial"/>
              <a:buChar char="•"/>
            </a:pPr>
            <a:r>
              <a:rPr lang="en-US" sz="2133">
                <a:solidFill>
                  <a:srgbClr val="FFFFFF"/>
                </a:solidFill>
                <a:latin typeface="Calibri (MS)"/>
                <a:ea typeface="Calibri (MS)"/>
                <a:cs typeface="Calibri (MS)"/>
                <a:sym typeface="Calibri (MS)"/>
              </a:rPr>
              <a:t>Genetic </a:t>
            </a:r>
          </a:p>
          <a:p>
            <a:pPr marL="257400" lvl="1" indent="-128700" defTabSz="609630">
              <a:lnSpc>
                <a:spcPts val="2560"/>
              </a:lnSpc>
              <a:buFont typeface="Arial"/>
              <a:buChar char="•"/>
            </a:pPr>
            <a:r>
              <a:rPr lang="en-US" sz="2133">
                <a:solidFill>
                  <a:srgbClr val="FFFFFF"/>
                </a:solidFill>
                <a:latin typeface="Calibri (MS)"/>
                <a:ea typeface="Calibri (MS)"/>
                <a:cs typeface="Calibri (MS)"/>
                <a:sym typeface="Calibri (MS)"/>
              </a:rPr>
              <a:t>Distal  (stocking and glove)</a:t>
            </a:r>
          </a:p>
          <a:p>
            <a:pPr marL="257400" lvl="1" indent="-128700" defTabSz="609630">
              <a:lnSpc>
                <a:spcPts val="2560"/>
              </a:lnSpc>
              <a:buFont typeface="Arial"/>
              <a:buChar char="•"/>
            </a:pPr>
            <a:r>
              <a:rPr lang="en-US" sz="2133">
                <a:solidFill>
                  <a:srgbClr val="FFFFFF"/>
                </a:solidFill>
                <a:latin typeface="Calibri (MS)"/>
                <a:ea typeface="Calibri (MS)"/>
                <a:cs typeface="Calibri (MS)"/>
                <a:sym typeface="Calibri (MS)"/>
              </a:rPr>
              <a:t>Sensory-motor  </a:t>
            </a:r>
          </a:p>
          <a:p>
            <a:pPr marL="257400" lvl="1" indent="-128700" defTabSz="609630">
              <a:lnSpc>
                <a:spcPts val="2560"/>
              </a:lnSpc>
              <a:buFont typeface="Arial"/>
              <a:buChar char="•"/>
            </a:pPr>
            <a:r>
              <a:rPr lang="en-US" sz="2133">
                <a:solidFill>
                  <a:srgbClr val="FFFFFF"/>
                </a:solidFill>
                <a:latin typeface="Calibri (MS)"/>
                <a:ea typeface="Calibri (MS)"/>
                <a:cs typeface="Calibri (MS)"/>
                <a:sym typeface="Calibri (MS)"/>
              </a:rPr>
              <a:t>Progressive Peripheral Neuropathy </a:t>
            </a:r>
          </a:p>
        </p:txBody>
      </p:sp>
    </p:spTree>
    <p:extLst>
      <p:ext uri="{BB962C8B-B14F-4D97-AF65-F5344CB8AC3E}">
        <p14:creationId xmlns:p14="http://schemas.microsoft.com/office/powerpoint/2010/main" val="2463761486"/>
      </p:ext>
    </p:extLst>
  </p:cSld>
  <p:clrMapOvr>
    <a:masterClrMapping/>
  </p:clrMapOvr>
  <p:timing>
    <p:tnLst>
      <p:par>
        <p:cTn id="1" dur="indefinite" restart="never" nodeType="tmRoot">
          <p:childTnLst>
            <p:video>
              <p:cMediaNode vol="0">
                <p:cTn id="2" fill="hold" display="0">
                  <p:stCondLst>
                    <p:cond delay="indefinite"/>
                  </p:stCondLst>
                </p:cTn>
                <p:tgtEl>
                  <p:spTgt spid="23"/>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52387"/>
            <a:ext cx="4003675" cy="6910387"/>
          </a:xfrm>
          <a:custGeom>
            <a:avLst/>
            <a:gdLst/>
            <a:ahLst/>
            <a:cxnLst/>
            <a:rect l="l" t="t" r="r" b="b"/>
            <a:pathLst>
              <a:path w="6005512" h="10365581">
                <a:moveTo>
                  <a:pt x="0" y="0"/>
                </a:moveTo>
                <a:lnTo>
                  <a:pt x="6005512" y="0"/>
                </a:lnTo>
                <a:lnTo>
                  <a:pt x="6005512" y="10365581"/>
                </a:lnTo>
                <a:lnTo>
                  <a:pt x="0" y="1036558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261239" y="3050953"/>
            <a:ext cx="3523361" cy="608330"/>
          </a:xfrm>
          <a:custGeom>
            <a:avLst/>
            <a:gdLst/>
            <a:ahLst/>
            <a:cxnLst/>
            <a:rect l="l" t="t" r="r" b="b"/>
            <a:pathLst>
              <a:path w="5285042" h="912495">
                <a:moveTo>
                  <a:pt x="0" y="0"/>
                </a:moveTo>
                <a:lnTo>
                  <a:pt x="5285042" y="0"/>
                </a:lnTo>
                <a:lnTo>
                  <a:pt x="5285042" y="912495"/>
                </a:lnTo>
                <a:lnTo>
                  <a:pt x="0" y="91249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4217670" y="105715"/>
            <a:ext cx="7437120" cy="1172871"/>
            <a:chOff x="0" y="0"/>
            <a:chExt cx="14874240" cy="2345741"/>
          </a:xfrm>
        </p:grpSpPr>
        <p:sp>
          <p:nvSpPr>
            <p:cNvPr id="5" name="Freeform 5"/>
            <p:cNvSpPr/>
            <p:nvPr/>
          </p:nvSpPr>
          <p:spPr>
            <a:xfrm>
              <a:off x="0" y="0"/>
              <a:ext cx="14874239" cy="2345690"/>
            </a:xfrm>
            <a:custGeom>
              <a:avLst/>
              <a:gdLst/>
              <a:ahLst/>
              <a:cxnLst/>
              <a:rect l="l" t="t" r="r" b="b"/>
              <a:pathLst>
                <a:path w="14874239" h="2345690">
                  <a:moveTo>
                    <a:pt x="0" y="0"/>
                  </a:moveTo>
                  <a:lnTo>
                    <a:pt x="14874239" y="0"/>
                  </a:lnTo>
                  <a:lnTo>
                    <a:pt x="14874239" y="2345690"/>
                  </a:lnTo>
                  <a:lnTo>
                    <a:pt x="0" y="2345690"/>
                  </a:lnTo>
                  <a:close/>
                </a:path>
              </a:pathLst>
            </a:custGeom>
            <a:blipFill>
              <a:blip r:embed="rId4">
                <a:alphaModFix amt="0"/>
              </a:blip>
              <a:stretch>
                <a:fillRect t="-73469" b="-73471"/>
              </a:stretch>
            </a:blipFill>
          </p:spPr>
          <p:txBody>
            <a:bodyPr/>
            <a:lstStyle/>
            <a:p>
              <a:endParaRPr lang="en-US"/>
            </a:p>
          </p:txBody>
        </p:sp>
      </p:grpSp>
      <p:grpSp>
        <p:nvGrpSpPr>
          <p:cNvPr id="6" name="Group 6"/>
          <p:cNvGrpSpPr/>
          <p:nvPr/>
        </p:nvGrpSpPr>
        <p:grpSpPr>
          <a:xfrm>
            <a:off x="4217670" y="86665"/>
            <a:ext cx="7437120" cy="1191921"/>
            <a:chOff x="0" y="0"/>
            <a:chExt cx="14874240" cy="2383841"/>
          </a:xfrm>
        </p:grpSpPr>
        <p:sp>
          <p:nvSpPr>
            <p:cNvPr id="7" name="Freeform 7"/>
            <p:cNvSpPr/>
            <p:nvPr/>
          </p:nvSpPr>
          <p:spPr>
            <a:xfrm>
              <a:off x="0" y="0"/>
              <a:ext cx="14874239" cy="2383842"/>
            </a:xfrm>
            <a:custGeom>
              <a:avLst/>
              <a:gdLst/>
              <a:ahLst/>
              <a:cxnLst/>
              <a:rect l="l" t="t" r="r" b="b"/>
              <a:pathLst>
                <a:path w="14874239" h="2383842">
                  <a:moveTo>
                    <a:pt x="0" y="0"/>
                  </a:moveTo>
                  <a:lnTo>
                    <a:pt x="14874239" y="0"/>
                  </a:lnTo>
                  <a:lnTo>
                    <a:pt x="14874239" y="2383842"/>
                  </a:lnTo>
                  <a:lnTo>
                    <a:pt x="0" y="2383842"/>
                  </a:lnTo>
                  <a:close/>
                </a:path>
              </a:pathLst>
            </a:custGeom>
            <a:blipFill>
              <a:blip r:embed="rId5">
                <a:alphaModFix amt="0"/>
              </a:blip>
              <a:stretch>
                <a:fillRect t="-71579" b="-71578"/>
              </a:stretch>
            </a:blipFill>
          </p:spPr>
          <p:txBody>
            <a:bodyPr/>
            <a:lstStyle/>
            <a:p>
              <a:endParaRPr lang="en-US"/>
            </a:p>
          </p:txBody>
        </p:sp>
        <p:sp>
          <p:nvSpPr>
            <p:cNvPr id="8" name="TextBox 8"/>
            <p:cNvSpPr txBox="1"/>
            <p:nvPr/>
          </p:nvSpPr>
          <p:spPr>
            <a:xfrm>
              <a:off x="0" y="-38100"/>
              <a:ext cx="14874240" cy="2421941"/>
            </a:xfrm>
            <a:prstGeom prst="rect">
              <a:avLst/>
            </a:prstGeom>
          </p:spPr>
          <p:txBody>
            <a:bodyPr lIns="0" tIns="0" rIns="0" bIns="0" rtlCol="0" anchor="ctr"/>
            <a:lstStyle/>
            <a:p>
              <a:pPr defTabSz="609630">
                <a:lnSpc>
                  <a:spcPts val="3520"/>
                </a:lnSpc>
              </a:pPr>
              <a:r>
                <a:rPr lang="en-US" sz="2933" b="1">
                  <a:solidFill>
                    <a:srgbClr val="1A2B45"/>
                  </a:solidFill>
                  <a:latin typeface="Poppins Bold"/>
                  <a:ea typeface="Poppins Bold"/>
                  <a:cs typeface="Poppins Bold"/>
                  <a:sym typeface="Poppins Bold"/>
                </a:rPr>
                <a:t>A Proven Organization.</a:t>
              </a:r>
            </a:p>
            <a:p>
              <a:pPr defTabSz="609630">
                <a:lnSpc>
                  <a:spcPts val="3520"/>
                </a:lnSpc>
              </a:pPr>
              <a:r>
                <a:rPr lang="en-US" sz="2933" b="1">
                  <a:solidFill>
                    <a:srgbClr val="0C6BA7"/>
                  </a:solidFill>
                  <a:latin typeface="Poppins Bold"/>
                  <a:ea typeface="Poppins Bold"/>
                  <a:cs typeface="Poppins Bold"/>
                  <a:sym typeface="Poppins Bold"/>
                </a:rPr>
                <a:t>Built to Deliver.</a:t>
              </a:r>
            </a:p>
          </p:txBody>
        </p:sp>
      </p:grpSp>
      <p:grpSp>
        <p:nvGrpSpPr>
          <p:cNvPr id="9" name="Group 9"/>
          <p:cNvGrpSpPr/>
          <p:nvPr/>
        </p:nvGrpSpPr>
        <p:grpSpPr>
          <a:xfrm>
            <a:off x="4217670" y="1138898"/>
            <a:ext cx="7213486" cy="614921"/>
            <a:chOff x="0" y="0"/>
            <a:chExt cx="14426971" cy="1229843"/>
          </a:xfrm>
        </p:grpSpPr>
        <p:sp>
          <p:nvSpPr>
            <p:cNvPr id="10" name="Freeform 10"/>
            <p:cNvSpPr/>
            <p:nvPr/>
          </p:nvSpPr>
          <p:spPr>
            <a:xfrm>
              <a:off x="0" y="0"/>
              <a:ext cx="14426946" cy="1229868"/>
            </a:xfrm>
            <a:custGeom>
              <a:avLst/>
              <a:gdLst/>
              <a:ahLst/>
              <a:cxnLst/>
              <a:rect l="l" t="t" r="r" b="b"/>
              <a:pathLst>
                <a:path w="14426946" h="1229868">
                  <a:moveTo>
                    <a:pt x="0" y="0"/>
                  </a:moveTo>
                  <a:lnTo>
                    <a:pt x="14426946" y="0"/>
                  </a:lnTo>
                  <a:lnTo>
                    <a:pt x="14426946" y="1229868"/>
                  </a:lnTo>
                  <a:lnTo>
                    <a:pt x="0" y="1229868"/>
                  </a:lnTo>
                  <a:close/>
                </a:path>
              </a:pathLst>
            </a:custGeom>
            <a:blipFill>
              <a:blip r:embed="rId4">
                <a:alphaModFix amt="0"/>
              </a:blip>
              <a:stretch>
                <a:fillRect t="-178411" b="-178408"/>
              </a:stretch>
            </a:blipFill>
          </p:spPr>
          <p:txBody>
            <a:bodyPr/>
            <a:lstStyle/>
            <a:p>
              <a:endParaRPr lang="en-US"/>
            </a:p>
          </p:txBody>
        </p:sp>
      </p:grpSp>
      <p:grpSp>
        <p:nvGrpSpPr>
          <p:cNvPr id="11" name="Group 11"/>
          <p:cNvGrpSpPr/>
          <p:nvPr/>
        </p:nvGrpSpPr>
        <p:grpSpPr>
          <a:xfrm>
            <a:off x="4217670" y="1138898"/>
            <a:ext cx="7790180" cy="614920"/>
            <a:chOff x="0" y="0"/>
            <a:chExt cx="15580360" cy="1229840"/>
          </a:xfrm>
        </p:grpSpPr>
        <p:sp>
          <p:nvSpPr>
            <p:cNvPr id="12" name="Freeform 12"/>
            <p:cNvSpPr/>
            <p:nvPr/>
          </p:nvSpPr>
          <p:spPr>
            <a:xfrm>
              <a:off x="0" y="0"/>
              <a:ext cx="15580365" cy="1229837"/>
            </a:xfrm>
            <a:custGeom>
              <a:avLst/>
              <a:gdLst/>
              <a:ahLst/>
              <a:cxnLst/>
              <a:rect l="l" t="t" r="r" b="b"/>
              <a:pathLst>
                <a:path w="15580365" h="1229837">
                  <a:moveTo>
                    <a:pt x="0" y="0"/>
                  </a:moveTo>
                  <a:lnTo>
                    <a:pt x="15580365" y="0"/>
                  </a:lnTo>
                  <a:lnTo>
                    <a:pt x="15580365" y="1229837"/>
                  </a:lnTo>
                  <a:lnTo>
                    <a:pt x="0" y="1229837"/>
                  </a:lnTo>
                  <a:close/>
                </a:path>
              </a:pathLst>
            </a:custGeom>
            <a:blipFill>
              <a:blip r:embed="rId5">
                <a:alphaModFix amt="0"/>
              </a:blip>
              <a:stretch>
                <a:fillRect t="-178574" r="7402" b="-178575"/>
              </a:stretch>
            </a:blipFill>
          </p:spPr>
          <p:txBody>
            <a:bodyPr/>
            <a:lstStyle/>
            <a:p>
              <a:endParaRPr lang="en-US"/>
            </a:p>
          </p:txBody>
        </p:sp>
        <p:sp>
          <p:nvSpPr>
            <p:cNvPr id="13" name="TextBox 13"/>
            <p:cNvSpPr txBox="1"/>
            <p:nvPr/>
          </p:nvSpPr>
          <p:spPr>
            <a:xfrm>
              <a:off x="0" y="-47625"/>
              <a:ext cx="15580360" cy="1277465"/>
            </a:xfrm>
            <a:prstGeom prst="rect">
              <a:avLst/>
            </a:prstGeom>
          </p:spPr>
          <p:txBody>
            <a:bodyPr lIns="0" tIns="0" rIns="0" bIns="0" rtlCol="0" anchor="ctr"/>
            <a:lstStyle/>
            <a:p>
              <a:pPr defTabSz="609630">
                <a:lnSpc>
                  <a:spcPts val="1839"/>
                </a:lnSpc>
              </a:pPr>
              <a:r>
                <a:rPr lang="en-US" sz="1532" b="1">
                  <a:solidFill>
                    <a:srgbClr val="000000"/>
                  </a:solidFill>
                  <a:latin typeface="Calibri (MS) Bold"/>
                  <a:ea typeface="Calibri (MS) Bold"/>
                  <a:cs typeface="Calibri (MS) Bold"/>
                  <a:sym typeface="Calibri (MS) Bold"/>
                </a:rPr>
                <a:t>"Two decades </a:t>
              </a:r>
              <a:r>
                <a:rPr lang="en-US" sz="1532">
                  <a:solidFill>
                    <a:srgbClr val="000000"/>
                  </a:solidFill>
                  <a:latin typeface="Calibri (MS)"/>
                  <a:ea typeface="Calibri (MS)"/>
                  <a:cs typeface="Calibri (MS)"/>
                  <a:sym typeface="Calibri (MS)"/>
                </a:rPr>
                <a:t>of infrastructure, partnerships, and credibility — purpose-built to accelerate a cure for CMT, and impossible for any startup to replicate."</a:t>
              </a:r>
            </a:p>
          </p:txBody>
        </p:sp>
      </p:grpSp>
      <p:sp>
        <p:nvSpPr>
          <p:cNvPr id="14" name="Freeform 14"/>
          <p:cNvSpPr/>
          <p:nvPr/>
        </p:nvSpPr>
        <p:spPr>
          <a:xfrm>
            <a:off x="4207796" y="1826203"/>
            <a:ext cx="3927539" cy="936955"/>
          </a:xfrm>
          <a:custGeom>
            <a:avLst/>
            <a:gdLst/>
            <a:ahLst/>
            <a:cxnLst/>
            <a:rect l="l" t="t" r="r" b="b"/>
            <a:pathLst>
              <a:path w="5891308" h="1405433">
                <a:moveTo>
                  <a:pt x="0" y="0"/>
                </a:moveTo>
                <a:lnTo>
                  <a:pt x="5891307" y="0"/>
                </a:lnTo>
                <a:lnTo>
                  <a:pt x="5891307" y="1405433"/>
                </a:lnTo>
                <a:lnTo>
                  <a:pt x="0" y="140543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5" name="Freeform 15"/>
          <p:cNvSpPr/>
          <p:nvPr/>
        </p:nvSpPr>
        <p:spPr>
          <a:xfrm>
            <a:off x="4217670" y="1836078"/>
            <a:ext cx="849122" cy="910641"/>
          </a:xfrm>
          <a:custGeom>
            <a:avLst/>
            <a:gdLst/>
            <a:ahLst/>
            <a:cxnLst/>
            <a:rect l="l" t="t" r="r" b="b"/>
            <a:pathLst>
              <a:path w="1273683" h="1365961">
                <a:moveTo>
                  <a:pt x="0" y="0"/>
                </a:moveTo>
                <a:lnTo>
                  <a:pt x="1273683" y="0"/>
                </a:lnTo>
                <a:lnTo>
                  <a:pt x="1273683" y="1365961"/>
                </a:lnTo>
                <a:lnTo>
                  <a:pt x="0" y="1365961"/>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6" name="Group 16"/>
          <p:cNvGrpSpPr/>
          <p:nvPr/>
        </p:nvGrpSpPr>
        <p:grpSpPr>
          <a:xfrm>
            <a:off x="4325239" y="2086058"/>
            <a:ext cx="633984" cy="534638"/>
            <a:chOff x="0" y="0"/>
            <a:chExt cx="1267968" cy="1069276"/>
          </a:xfrm>
        </p:grpSpPr>
        <p:sp>
          <p:nvSpPr>
            <p:cNvPr id="17" name="Freeform 17"/>
            <p:cNvSpPr/>
            <p:nvPr/>
          </p:nvSpPr>
          <p:spPr>
            <a:xfrm>
              <a:off x="0" y="0"/>
              <a:ext cx="1267968" cy="1069213"/>
            </a:xfrm>
            <a:custGeom>
              <a:avLst/>
              <a:gdLst/>
              <a:ahLst/>
              <a:cxnLst/>
              <a:rect l="l" t="t" r="r" b="b"/>
              <a:pathLst>
                <a:path w="1267968" h="1069213">
                  <a:moveTo>
                    <a:pt x="0" y="0"/>
                  </a:moveTo>
                  <a:lnTo>
                    <a:pt x="1267968" y="0"/>
                  </a:lnTo>
                  <a:lnTo>
                    <a:pt x="1267968" y="1069213"/>
                  </a:lnTo>
                  <a:lnTo>
                    <a:pt x="0" y="1069213"/>
                  </a:lnTo>
                  <a:close/>
                </a:path>
              </a:pathLst>
            </a:custGeom>
            <a:blipFill>
              <a:blip r:embed="rId4">
                <a:alphaModFix amt="0"/>
              </a:blip>
              <a:stretch>
                <a:fillRect l="-58273" r="-58273" b="-5"/>
              </a:stretch>
            </a:blipFill>
          </p:spPr>
          <p:txBody>
            <a:bodyPr/>
            <a:lstStyle/>
            <a:p>
              <a:endParaRPr lang="en-US"/>
            </a:p>
          </p:txBody>
        </p:sp>
      </p:grpSp>
      <p:grpSp>
        <p:nvGrpSpPr>
          <p:cNvPr id="18" name="Group 18"/>
          <p:cNvGrpSpPr/>
          <p:nvPr/>
        </p:nvGrpSpPr>
        <p:grpSpPr>
          <a:xfrm>
            <a:off x="4325239" y="2043196"/>
            <a:ext cx="633984" cy="577501"/>
            <a:chOff x="0" y="0"/>
            <a:chExt cx="1267968" cy="1155002"/>
          </a:xfrm>
        </p:grpSpPr>
        <p:sp>
          <p:nvSpPr>
            <p:cNvPr id="19" name="Freeform 19"/>
            <p:cNvSpPr/>
            <p:nvPr/>
          </p:nvSpPr>
          <p:spPr>
            <a:xfrm>
              <a:off x="0" y="0"/>
              <a:ext cx="1267968" cy="1154996"/>
            </a:xfrm>
            <a:custGeom>
              <a:avLst/>
              <a:gdLst/>
              <a:ahLst/>
              <a:cxnLst/>
              <a:rect l="l" t="t" r="r" b="b"/>
              <a:pathLst>
                <a:path w="1267968" h="1154996">
                  <a:moveTo>
                    <a:pt x="0" y="0"/>
                  </a:moveTo>
                  <a:lnTo>
                    <a:pt x="1267968" y="0"/>
                  </a:lnTo>
                  <a:lnTo>
                    <a:pt x="1267968" y="1154996"/>
                  </a:lnTo>
                  <a:lnTo>
                    <a:pt x="0" y="1154996"/>
                  </a:lnTo>
                  <a:close/>
                </a:path>
              </a:pathLst>
            </a:custGeom>
            <a:blipFill>
              <a:blip r:embed="rId5">
                <a:alphaModFix amt="0"/>
              </a:blip>
              <a:stretch>
                <a:fillRect l="-66872" r="-66872"/>
              </a:stretch>
            </a:blipFill>
          </p:spPr>
          <p:txBody>
            <a:bodyPr/>
            <a:lstStyle/>
            <a:p>
              <a:endParaRPr lang="en-US"/>
            </a:p>
          </p:txBody>
        </p:sp>
        <p:sp>
          <p:nvSpPr>
            <p:cNvPr id="20" name="TextBox 20"/>
            <p:cNvSpPr txBox="1"/>
            <p:nvPr/>
          </p:nvSpPr>
          <p:spPr>
            <a:xfrm>
              <a:off x="0" y="-85725"/>
              <a:ext cx="1267968" cy="1240727"/>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2007</a:t>
              </a:r>
            </a:p>
          </p:txBody>
        </p:sp>
      </p:grpSp>
      <p:grpSp>
        <p:nvGrpSpPr>
          <p:cNvPr id="21" name="Group 21"/>
          <p:cNvGrpSpPr/>
          <p:nvPr/>
        </p:nvGrpSpPr>
        <p:grpSpPr>
          <a:xfrm>
            <a:off x="5227066" y="1812862"/>
            <a:ext cx="2828544" cy="364185"/>
            <a:chOff x="0" y="0"/>
            <a:chExt cx="5657088" cy="728370"/>
          </a:xfrm>
        </p:grpSpPr>
        <p:sp>
          <p:nvSpPr>
            <p:cNvPr id="22" name="Freeform 22"/>
            <p:cNvSpPr/>
            <p:nvPr/>
          </p:nvSpPr>
          <p:spPr>
            <a:xfrm>
              <a:off x="0" y="0"/>
              <a:ext cx="5657088" cy="728345"/>
            </a:xfrm>
            <a:custGeom>
              <a:avLst/>
              <a:gdLst/>
              <a:ahLst/>
              <a:cxnLst/>
              <a:rect l="l" t="t" r="r" b="b"/>
              <a:pathLst>
                <a:path w="5657088" h="728345">
                  <a:moveTo>
                    <a:pt x="0" y="0"/>
                  </a:moveTo>
                  <a:lnTo>
                    <a:pt x="5657088" y="0"/>
                  </a:lnTo>
                  <a:lnTo>
                    <a:pt x="5657088" y="728345"/>
                  </a:lnTo>
                  <a:lnTo>
                    <a:pt x="0" y="728345"/>
                  </a:lnTo>
                  <a:close/>
                </a:path>
              </a:pathLst>
            </a:custGeom>
            <a:blipFill>
              <a:blip r:embed="rId4">
                <a:alphaModFix amt="0"/>
              </a:blip>
              <a:stretch>
                <a:fillRect t="-101234" b="-101238"/>
              </a:stretch>
            </a:blipFill>
          </p:spPr>
          <p:txBody>
            <a:bodyPr/>
            <a:lstStyle/>
            <a:p>
              <a:endParaRPr lang="en-US"/>
            </a:p>
          </p:txBody>
        </p:sp>
      </p:grpSp>
      <p:grpSp>
        <p:nvGrpSpPr>
          <p:cNvPr id="23" name="Group 23"/>
          <p:cNvGrpSpPr/>
          <p:nvPr/>
        </p:nvGrpSpPr>
        <p:grpSpPr>
          <a:xfrm>
            <a:off x="5227066" y="1803337"/>
            <a:ext cx="2828544" cy="373710"/>
            <a:chOff x="0" y="0"/>
            <a:chExt cx="5657088" cy="747420"/>
          </a:xfrm>
        </p:grpSpPr>
        <p:sp>
          <p:nvSpPr>
            <p:cNvPr id="24" name="Freeform 24"/>
            <p:cNvSpPr/>
            <p:nvPr/>
          </p:nvSpPr>
          <p:spPr>
            <a:xfrm>
              <a:off x="0" y="0"/>
              <a:ext cx="5657088" cy="747420"/>
            </a:xfrm>
            <a:custGeom>
              <a:avLst/>
              <a:gdLst/>
              <a:ahLst/>
              <a:cxnLst/>
              <a:rect l="l" t="t" r="r" b="b"/>
              <a:pathLst>
                <a:path w="5657088" h="747420">
                  <a:moveTo>
                    <a:pt x="0" y="0"/>
                  </a:moveTo>
                  <a:lnTo>
                    <a:pt x="5657088" y="0"/>
                  </a:lnTo>
                  <a:lnTo>
                    <a:pt x="5657088" y="747420"/>
                  </a:lnTo>
                  <a:lnTo>
                    <a:pt x="0" y="747420"/>
                  </a:lnTo>
                  <a:close/>
                </a:path>
              </a:pathLst>
            </a:custGeom>
            <a:blipFill>
              <a:blip r:embed="rId5">
                <a:alphaModFix amt="0"/>
              </a:blip>
              <a:stretch>
                <a:fillRect t="-97478" b="-97478"/>
              </a:stretch>
            </a:blipFill>
          </p:spPr>
          <p:txBody>
            <a:bodyPr/>
            <a:lstStyle/>
            <a:p>
              <a:endParaRPr lang="en-US"/>
            </a:p>
          </p:txBody>
        </p:sp>
        <p:sp>
          <p:nvSpPr>
            <p:cNvPr id="25" name="TextBox 25"/>
            <p:cNvSpPr txBox="1"/>
            <p:nvPr/>
          </p:nvSpPr>
          <p:spPr>
            <a:xfrm>
              <a:off x="0" y="-19050"/>
              <a:ext cx="5657088" cy="766470"/>
            </a:xfrm>
            <a:prstGeom prst="rect">
              <a:avLst/>
            </a:prstGeom>
          </p:spPr>
          <p:txBody>
            <a:bodyPr lIns="0" tIns="0" rIns="0" bIns="0" rtlCol="0" anchor="ctr"/>
            <a:lstStyle/>
            <a:p>
              <a:pPr defTabSz="609630">
                <a:lnSpc>
                  <a:spcPts val="1759"/>
                </a:lnSpc>
              </a:pPr>
              <a:r>
                <a:rPr lang="en-US" sz="1466" b="1">
                  <a:solidFill>
                    <a:srgbClr val="0C6BA7"/>
                  </a:solidFill>
                  <a:latin typeface="Poppins Bold"/>
                  <a:ea typeface="Poppins Bold"/>
                  <a:cs typeface="Poppins Bold"/>
                  <a:sym typeface="Poppins Bold"/>
                </a:rPr>
                <a:t>Launched TRIAD*</a:t>
              </a:r>
            </a:p>
          </p:txBody>
        </p:sp>
      </p:grpSp>
      <p:grpSp>
        <p:nvGrpSpPr>
          <p:cNvPr id="26" name="Group 26"/>
          <p:cNvGrpSpPr/>
          <p:nvPr/>
        </p:nvGrpSpPr>
        <p:grpSpPr>
          <a:xfrm>
            <a:off x="5227066" y="2470836"/>
            <a:ext cx="2828544" cy="341376"/>
            <a:chOff x="0" y="0"/>
            <a:chExt cx="5657088" cy="682752"/>
          </a:xfrm>
        </p:grpSpPr>
        <p:sp>
          <p:nvSpPr>
            <p:cNvPr id="27" name="Freeform 27"/>
            <p:cNvSpPr/>
            <p:nvPr/>
          </p:nvSpPr>
          <p:spPr>
            <a:xfrm>
              <a:off x="0" y="0"/>
              <a:ext cx="5657088" cy="682752"/>
            </a:xfrm>
            <a:custGeom>
              <a:avLst/>
              <a:gdLst/>
              <a:ahLst/>
              <a:cxnLst/>
              <a:rect l="l" t="t" r="r" b="b"/>
              <a:pathLst>
                <a:path w="5657088" h="682752">
                  <a:moveTo>
                    <a:pt x="0" y="0"/>
                  </a:moveTo>
                  <a:lnTo>
                    <a:pt x="5657088" y="0"/>
                  </a:lnTo>
                  <a:lnTo>
                    <a:pt x="5657088" y="682752"/>
                  </a:lnTo>
                  <a:lnTo>
                    <a:pt x="0" y="682752"/>
                  </a:lnTo>
                  <a:close/>
                </a:path>
              </a:pathLst>
            </a:custGeom>
            <a:blipFill>
              <a:blip r:embed="rId4">
                <a:alphaModFix amt="0"/>
              </a:blip>
              <a:stretch>
                <a:fillRect t="-111335" b="-111335"/>
              </a:stretch>
            </a:blipFill>
          </p:spPr>
          <p:txBody>
            <a:bodyPr/>
            <a:lstStyle/>
            <a:p>
              <a:endParaRPr lang="en-US"/>
            </a:p>
          </p:txBody>
        </p:sp>
      </p:grpSp>
      <p:grpSp>
        <p:nvGrpSpPr>
          <p:cNvPr id="28" name="Group 28"/>
          <p:cNvGrpSpPr/>
          <p:nvPr/>
        </p:nvGrpSpPr>
        <p:grpSpPr>
          <a:xfrm>
            <a:off x="5227066" y="2466073"/>
            <a:ext cx="2828544" cy="346139"/>
            <a:chOff x="0" y="0"/>
            <a:chExt cx="5657088" cy="692277"/>
          </a:xfrm>
        </p:grpSpPr>
        <p:sp>
          <p:nvSpPr>
            <p:cNvPr id="29" name="Freeform 29"/>
            <p:cNvSpPr/>
            <p:nvPr/>
          </p:nvSpPr>
          <p:spPr>
            <a:xfrm>
              <a:off x="0" y="0"/>
              <a:ext cx="5657088" cy="692277"/>
            </a:xfrm>
            <a:custGeom>
              <a:avLst/>
              <a:gdLst/>
              <a:ahLst/>
              <a:cxnLst/>
              <a:rect l="l" t="t" r="r" b="b"/>
              <a:pathLst>
                <a:path w="5657088" h="692277">
                  <a:moveTo>
                    <a:pt x="0" y="0"/>
                  </a:moveTo>
                  <a:lnTo>
                    <a:pt x="5657088" y="0"/>
                  </a:lnTo>
                  <a:lnTo>
                    <a:pt x="5657088" y="692277"/>
                  </a:lnTo>
                  <a:lnTo>
                    <a:pt x="0" y="692277"/>
                  </a:lnTo>
                  <a:close/>
                </a:path>
              </a:pathLst>
            </a:custGeom>
            <a:blipFill>
              <a:blip r:embed="rId5">
                <a:alphaModFix amt="0"/>
              </a:blip>
              <a:stretch>
                <a:fillRect t="-109226" b="-109226"/>
              </a:stretch>
            </a:blipFill>
          </p:spPr>
          <p:txBody>
            <a:bodyPr/>
            <a:lstStyle/>
            <a:p>
              <a:endParaRPr lang="en-US"/>
            </a:p>
          </p:txBody>
        </p:sp>
        <p:sp>
          <p:nvSpPr>
            <p:cNvPr id="30" name="TextBox 30"/>
            <p:cNvSpPr txBox="1"/>
            <p:nvPr/>
          </p:nvSpPr>
          <p:spPr>
            <a:xfrm>
              <a:off x="0" y="-9525"/>
              <a:ext cx="5657088" cy="701802"/>
            </a:xfrm>
            <a:prstGeom prst="rect">
              <a:avLst/>
            </a:prstGeom>
          </p:spPr>
          <p:txBody>
            <a:bodyPr lIns="0" tIns="0" rIns="0" bIns="0" rtlCol="0" anchor="ctr"/>
            <a:lstStyle/>
            <a:p>
              <a:pPr defTabSz="609630">
                <a:lnSpc>
                  <a:spcPts val="959"/>
                </a:lnSpc>
              </a:pPr>
              <a:r>
                <a:rPr lang="en-US" sz="800" b="1">
                  <a:solidFill>
                    <a:srgbClr val="1A2B45"/>
                  </a:solidFill>
                  <a:latin typeface="DM Sans Bold"/>
                  <a:ea typeface="DM Sans Bold"/>
                  <a:cs typeface="DM Sans Bold"/>
                  <a:sym typeface="DM Sans Bold"/>
                </a:rPr>
                <a:t>* TRIAD ~ </a:t>
              </a:r>
              <a:r>
                <a:rPr lang="en-US" sz="800" b="1">
                  <a:solidFill>
                    <a:srgbClr val="000000"/>
                  </a:solidFill>
                  <a:latin typeface="DM Sans Bold"/>
                  <a:ea typeface="DM Sans Bold"/>
                  <a:cs typeface="DM Sans Bold"/>
                  <a:sym typeface="DM Sans Bold"/>
                </a:rPr>
                <a:t>Therapeutic Research in Accelerated Discovery</a:t>
              </a:r>
            </a:p>
          </p:txBody>
        </p:sp>
      </p:grpSp>
      <p:grpSp>
        <p:nvGrpSpPr>
          <p:cNvPr id="31" name="Group 31"/>
          <p:cNvGrpSpPr/>
          <p:nvPr/>
        </p:nvGrpSpPr>
        <p:grpSpPr>
          <a:xfrm>
            <a:off x="5227066" y="2103533"/>
            <a:ext cx="2828544" cy="517163"/>
            <a:chOff x="0" y="0"/>
            <a:chExt cx="5657088" cy="1034326"/>
          </a:xfrm>
        </p:grpSpPr>
        <p:sp>
          <p:nvSpPr>
            <p:cNvPr id="32" name="Freeform 32"/>
            <p:cNvSpPr/>
            <p:nvPr/>
          </p:nvSpPr>
          <p:spPr>
            <a:xfrm>
              <a:off x="0" y="0"/>
              <a:ext cx="5657088" cy="1034288"/>
            </a:xfrm>
            <a:custGeom>
              <a:avLst/>
              <a:gdLst/>
              <a:ahLst/>
              <a:cxnLst/>
              <a:rect l="l" t="t" r="r" b="b"/>
              <a:pathLst>
                <a:path w="5657088" h="1034288">
                  <a:moveTo>
                    <a:pt x="0" y="0"/>
                  </a:moveTo>
                  <a:lnTo>
                    <a:pt x="5657088" y="0"/>
                  </a:lnTo>
                  <a:lnTo>
                    <a:pt x="5657088" y="1034288"/>
                  </a:lnTo>
                  <a:lnTo>
                    <a:pt x="0" y="1034288"/>
                  </a:lnTo>
                  <a:close/>
                </a:path>
              </a:pathLst>
            </a:custGeom>
            <a:blipFill>
              <a:blip r:embed="rId4">
                <a:alphaModFix amt="0"/>
              </a:blip>
              <a:stretch>
                <a:fillRect t="-56498" b="-56502"/>
              </a:stretch>
            </a:blipFill>
          </p:spPr>
          <p:txBody>
            <a:bodyPr/>
            <a:lstStyle/>
            <a:p>
              <a:endParaRPr lang="en-US"/>
            </a:p>
          </p:txBody>
        </p:sp>
      </p:grpSp>
      <p:grpSp>
        <p:nvGrpSpPr>
          <p:cNvPr id="33" name="Group 33"/>
          <p:cNvGrpSpPr/>
          <p:nvPr/>
        </p:nvGrpSpPr>
        <p:grpSpPr>
          <a:xfrm>
            <a:off x="5227066" y="2098770"/>
            <a:ext cx="2828544" cy="521925"/>
            <a:chOff x="0" y="0"/>
            <a:chExt cx="5657088" cy="1043851"/>
          </a:xfrm>
        </p:grpSpPr>
        <p:sp>
          <p:nvSpPr>
            <p:cNvPr id="34" name="Freeform 34"/>
            <p:cNvSpPr/>
            <p:nvPr/>
          </p:nvSpPr>
          <p:spPr>
            <a:xfrm>
              <a:off x="0" y="0"/>
              <a:ext cx="5657088" cy="1043846"/>
            </a:xfrm>
            <a:custGeom>
              <a:avLst/>
              <a:gdLst/>
              <a:ahLst/>
              <a:cxnLst/>
              <a:rect l="l" t="t" r="r" b="b"/>
              <a:pathLst>
                <a:path w="5657088" h="1043846">
                  <a:moveTo>
                    <a:pt x="0" y="0"/>
                  </a:moveTo>
                  <a:lnTo>
                    <a:pt x="5657088" y="0"/>
                  </a:lnTo>
                  <a:lnTo>
                    <a:pt x="5657088" y="1043846"/>
                  </a:lnTo>
                  <a:lnTo>
                    <a:pt x="0" y="1043846"/>
                  </a:lnTo>
                  <a:close/>
                </a:path>
              </a:pathLst>
            </a:custGeom>
            <a:blipFill>
              <a:blip r:embed="rId5">
                <a:alphaModFix amt="0"/>
              </a:blip>
              <a:stretch>
                <a:fillRect t="-55598" b="-55598"/>
              </a:stretch>
            </a:blipFill>
          </p:spPr>
          <p:txBody>
            <a:bodyPr/>
            <a:lstStyle/>
            <a:p>
              <a:endParaRPr lang="en-US"/>
            </a:p>
          </p:txBody>
        </p:sp>
        <p:sp>
          <p:nvSpPr>
            <p:cNvPr id="35" name="TextBox 35"/>
            <p:cNvSpPr txBox="1"/>
            <p:nvPr/>
          </p:nvSpPr>
          <p:spPr>
            <a:xfrm>
              <a:off x="0" y="-9525"/>
              <a:ext cx="5657088" cy="1053376"/>
            </a:xfrm>
            <a:prstGeom prst="rect">
              <a:avLst/>
            </a:prstGeom>
          </p:spPr>
          <p:txBody>
            <a:bodyPr lIns="0" tIns="0" rIns="0" bIns="0" rtlCol="0" anchor="ctr"/>
            <a:lstStyle/>
            <a:p>
              <a:pPr defTabSz="609630">
                <a:lnSpc>
                  <a:spcPts val="1200"/>
                </a:lnSpc>
              </a:pPr>
              <a:r>
                <a:rPr lang="en-US" sz="1000" b="1">
                  <a:solidFill>
                    <a:srgbClr val="000000"/>
                  </a:solidFill>
                  <a:latin typeface="DM Sans Bold"/>
                  <a:ea typeface="DM Sans Bold"/>
                  <a:cs typeface="DM Sans Bold"/>
                  <a:sym typeface="DM Sans Bold"/>
                </a:rPr>
                <a:t>First multi-stakeholder CMT research model. “We were drawing our own roadmap."</a:t>
              </a:r>
            </a:p>
          </p:txBody>
        </p:sp>
      </p:grpSp>
      <p:grpSp>
        <p:nvGrpSpPr>
          <p:cNvPr id="36" name="Group 36"/>
          <p:cNvGrpSpPr/>
          <p:nvPr/>
        </p:nvGrpSpPr>
        <p:grpSpPr>
          <a:xfrm>
            <a:off x="304800" y="1875587"/>
            <a:ext cx="3535680" cy="341376"/>
            <a:chOff x="0" y="0"/>
            <a:chExt cx="7071360" cy="682752"/>
          </a:xfrm>
        </p:grpSpPr>
        <p:sp>
          <p:nvSpPr>
            <p:cNvPr id="37" name="Freeform 37"/>
            <p:cNvSpPr/>
            <p:nvPr/>
          </p:nvSpPr>
          <p:spPr>
            <a:xfrm>
              <a:off x="0" y="0"/>
              <a:ext cx="7071360" cy="682752"/>
            </a:xfrm>
            <a:custGeom>
              <a:avLst/>
              <a:gdLst/>
              <a:ahLst/>
              <a:cxnLst/>
              <a:rect l="l" t="t" r="r" b="b"/>
              <a:pathLst>
                <a:path w="7071360" h="682752">
                  <a:moveTo>
                    <a:pt x="0" y="0"/>
                  </a:moveTo>
                  <a:lnTo>
                    <a:pt x="7071360" y="0"/>
                  </a:lnTo>
                  <a:lnTo>
                    <a:pt x="7071360" y="682752"/>
                  </a:lnTo>
                  <a:lnTo>
                    <a:pt x="0" y="682752"/>
                  </a:lnTo>
                  <a:close/>
                </a:path>
              </a:pathLst>
            </a:custGeom>
            <a:blipFill>
              <a:blip r:embed="rId4">
                <a:alphaModFix amt="0"/>
              </a:blip>
              <a:stretch>
                <a:fillRect t="-151668" b="-151668"/>
              </a:stretch>
            </a:blipFill>
          </p:spPr>
          <p:txBody>
            <a:bodyPr/>
            <a:lstStyle/>
            <a:p>
              <a:endParaRPr lang="en-US"/>
            </a:p>
          </p:txBody>
        </p:sp>
      </p:grpSp>
      <p:grpSp>
        <p:nvGrpSpPr>
          <p:cNvPr id="38" name="Group 38"/>
          <p:cNvGrpSpPr/>
          <p:nvPr/>
        </p:nvGrpSpPr>
        <p:grpSpPr>
          <a:xfrm>
            <a:off x="304800" y="1870824"/>
            <a:ext cx="3535680" cy="346139"/>
            <a:chOff x="0" y="0"/>
            <a:chExt cx="7071360" cy="692277"/>
          </a:xfrm>
        </p:grpSpPr>
        <p:sp>
          <p:nvSpPr>
            <p:cNvPr id="39" name="Freeform 39"/>
            <p:cNvSpPr/>
            <p:nvPr/>
          </p:nvSpPr>
          <p:spPr>
            <a:xfrm>
              <a:off x="0" y="0"/>
              <a:ext cx="7071360" cy="692277"/>
            </a:xfrm>
            <a:custGeom>
              <a:avLst/>
              <a:gdLst/>
              <a:ahLst/>
              <a:cxnLst/>
              <a:rect l="l" t="t" r="r" b="b"/>
              <a:pathLst>
                <a:path w="7071360" h="692277">
                  <a:moveTo>
                    <a:pt x="0" y="0"/>
                  </a:moveTo>
                  <a:lnTo>
                    <a:pt x="7071360" y="0"/>
                  </a:lnTo>
                  <a:lnTo>
                    <a:pt x="7071360" y="692277"/>
                  </a:lnTo>
                  <a:lnTo>
                    <a:pt x="0" y="692277"/>
                  </a:lnTo>
                  <a:close/>
                </a:path>
              </a:pathLst>
            </a:custGeom>
            <a:blipFill>
              <a:blip r:embed="rId5">
                <a:alphaModFix amt="0"/>
              </a:blip>
              <a:stretch>
                <a:fillRect t="-149032" b="-149032"/>
              </a:stretch>
            </a:blipFill>
          </p:spPr>
          <p:txBody>
            <a:bodyPr/>
            <a:lstStyle/>
            <a:p>
              <a:endParaRPr lang="en-US"/>
            </a:p>
          </p:txBody>
        </p:sp>
        <p:sp>
          <p:nvSpPr>
            <p:cNvPr id="40" name="TextBox 40"/>
            <p:cNvSpPr txBox="1"/>
            <p:nvPr/>
          </p:nvSpPr>
          <p:spPr>
            <a:xfrm>
              <a:off x="0" y="-9525"/>
              <a:ext cx="7071360" cy="701802"/>
            </a:xfrm>
            <a:prstGeom prst="rect">
              <a:avLst/>
            </a:prstGeom>
          </p:spPr>
          <p:txBody>
            <a:bodyPr lIns="0" tIns="0" rIns="0" bIns="0" rtlCol="0" anchor="ctr"/>
            <a:lstStyle/>
            <a:p>
              <a:pPr defTabSz="609630">
                <a:lnSpc>
                  <a:spcPts val="1679"/>
                </a:lnSpc>
              </a:pPr>
              <a:r>
                <a:rPr lang="en-US" sz="1399" b="1" spc="246">
                  <a:solidFill>
                    <a:srgbClr val="FFFFFF"/>
                  </a:solidFill>
                  <a:latin typeface="DM Sans Bold"/>
                  <a:ea typeface="DM Sans Bold"/>
                  <a:cs typeface="DM Sans Bold"/>
                  <a:sym typeface="DM Sans Bold"/>
                </a:rPr>
                <a:t>Founded</a:t>
              </a:r>
            </a:p>
          </p:txBody>
        </p:sp>
      </p:grpSp>
      <p:grpSp>
        <p:nvGrpSpPr>
          <p:cNvPr id="41" name="Group 41"/>
          <p:cNvGrpSpPr/>
          <p:nvPr/>
        </p:nvGrpSpPr>
        <p:grpSpPr>
          <a:xfrm>
            <a:off x="304800" y="2033575"/>
            <a:ext cx="1584953" cy="843375"/>
            <a:chOff x="0" y="0"/>
            <a:chExt cx="3169907" cy="1686750"/>
          </a:xfrm>
        </p:grpSpPr>
        <p:sp>
          <p:nvSpPr>
            <p:cNvPr id="42" name="Freeform 42"/>
            <p:cNvSpPr/>
            <p:nvPr/>
          </p:nvSpPr>
          <p:spPr>
            <a:xfrm>
              <a:off x="0" y="0"/>
              <a:ext cx="3169920" cy="1686687"/>
            </a:xfrm>
            <a:custGeom>
              <a:avLst/>
              <a:gdLst/>
              <a:ahLst/>
              <a:cxnLst/>
              <a:rect l="l" t="t" r="r" b="b"/>
              <a:pathLst>
                <a:path w="3169920" h="1686687">
                  <a:moveTo>
                    <a:pt x="0" y="0"/>
                  </a:moveTo>
                  <a:lnTo>
                    <a:pt x="3169920" y="0"/>
                  </a:lnTo>
                  <a:lnTo>
                    <a:pt x="3169920" y="1686687"/>
                  </a:lnTo>
                  <a:lnTo>
                    <a:pt x="0" y="1686687"/>
                  </a:lnTo>
                  <a:close/>
                </a:path>
              </a:pathLst>
            </a:custGeom>
            <a:blipFill>
              <a:blip r:embed="rId4">
                <a:alphaModFix amt="0"/>
              </a:blip>
              <a:stretch>
                <a:fillRect l="-18319" r="-18318" b="-3"/>
              </a:stretch>
            </a:blipFill>
          </p:spPr>
          <p:txBody>
            <a:bodyPr/>
            <a:lstStyle/>
            <a:p>
              <a:endParaRPr lang="en-US"/>
            </a:p>
          </p:txBody>
        </p:sp>
      </p:grpSp>
      <p:grpSp>
        <p:nvGrpSpPr>
          <p:cNvPr id="43" name="Group 43"/>
          <p:cNvGrpSpPr/>
          <p:nvPr/>
        </p:nvGrpSpPr>
        <p:grpSpPr>
          <a:xfrm>
            <a:off x="304800" y="2005000"/>
            <a:ext cx="1584953" cy="871950"/>
            <a:chOff x="0" y="0"/>
            <a:chExt cx="3169907" cy="1743900"/>
          </a:xfrm>
        </p:grpSpPr>
        <p:sp>
          <p:nvSpPr>
            <p:cNvPr id="44" name="Freeform 44"/>
            <p:cNvSpPr/>
            <p:nvPr/>
          </p:nvSpPr>
          <p:spPr>
            <a:xfrm>
              <a:off x="0" y="0"/>
              <a:ext cx="3169913" cy="1743895"/>
            </a:xfrm>
            <a:custGeom>
              <a:avLst/>
              <a:gdLst/>
              <a:ahLst/>
              <a:cxnLst/>
              <a:rect l="l" t="t" r="r" b="b"/>
              <a:pathLst>
                <a:path w="3169913" h="1743895">
                  <a:moveTo>
                    <a:pt x="0" y="0"/>
                  </a:moveTo>
                  <a:lnTo>
                    <a:pt x="3169913" y="0"/>
                  </a:lnTo>
                  <a:lnTo>
                    <a:pt x="3169913" y="1743895"/>
                  </a:lnTo>
                  <a:lnTo>
                    <a:pt x="0" y="1743895"/>
                  </a:lnTo>
                  <a:close/>
                </a:path>
              </a:pathLst>
            </a:custGeom>
            <a:blipFill>
              <a:blip r:embed="rId5">
                <a:alphaModFix amt="0"/>
              </a:blip>
              <a:stretch>
                <a:fillRect l="-20585" r="-20585"/>
              </a:stretch>
            </a:blipFill>
          </p:spPr>
          <p:txBody>
            <a:bodyPr/>
            <a:lstStyle/>
            <a:p>
              <a:endParaRPr lang="en-US"/>
            </a:p>
          </p:txBody>
        </p:sp>
        <p:sp>
          <p:nvSpPr>
            <p:cNvPr id="45" name="TextBox 45"/>
            <p:cNvSpPr txBox="1"/>
            <p:nvPr/>
          </p:nvSpPr>
          <p:spPr>
            <a:xfrm>
              <a:off x="0" y="-57150"/>
              <a:ext cx="3169907" cy="1801050"/>
            </a:xfrm>
            <a:prstGeom prst="rect">
              <a:avLst/>
            </a:prstGeom>
          </p:spPr>
          <p:txBody>
            <a:bodyPr lIns="0" tIns="0" rIns="0" bIns="0" rtlCol="0" anchor="ctr"/>
            <a:lstStyle/>
            <a:p>
              <a:pPr defTabSz="609630">
                <a:lnSpc>
                  <a:spcPts val="4080"/>
                </a:lnSpc>
              </a:pPr>
              <a:r>
                <a:rPr lang="en-US" sz="3400" b="1">
                  <a:solidFill>
                    <a:srgbClr val="FFFFFF"/>
                  </a:solidFill>
                  <a:latin typeface="Poppins Bold"/>
                  <a:ea typeface="Poppins Bold"/>
                  <a:cs typeface="Poppins Bold"/>
                  <a:sym typeface="Poppins Bold"/>
                </a:rPr>
                <a:t>2001</a:t>
              </a:r>
            </a:p>
          </p:txBody>
        </p:sp>
      </p:grpSp>
      <p:grpSp>
        <p:nvGrpSpPr>
          <p:cNvPr id="46" name="Group 46"/>
          <p:cNvGrpSpPr/>
          <p:nvPr/>
        </p:nvGrpSpPr>
        <p:grpSpPr>
          <a:xfrm>
            <a:off x="1432052" y="1642294"/>
            <a:ext cx="2408428" cy="1298207"/>
            <a:chOff x="0" y="0"/>
            <a:chExt cx="4816856" cy="2596413"/>
          </a:xfrm>
        </p:grpSpPr>
        <p:sp>
          <p:nvSpPr>
            <p:cNvPr id="47" name="Freeform 47"/>
            <p:cNvSpPr/>
            <p:nvPr/>
          </p:nvSpPr>
          <p:spPr>
            <a:xfrm>
              <a:off x="0" y="0"/>
              <a:ext cx="4816856" cy="2596388"/>
            </a:xfrm>
            <a:custGeom>
              <a:avLst/>
              <a:gdLst/>
              <a:ahLst/>
              <a:cxnLst/>
              <a:rect l="l" t="t" r="r" b="b"/>
              <a:pathLst>
                <a:path w="4816856" h="2596388">
                  <a:moveTo>
                    <a:pt x="0" y="0"/>
                  </a:moveTo>
                  <a:lnTo>
                    <a:pt x="4816856" y="0"/>
                  </a:lnTo>
                  <a:lnTo>
                    <a:pt x="4816856" y="2596388"/>
                  </a:lnTo>
                  <a:lnTo>
                    <a:pt x="0" y="2596388"/>
                  </a:lnTo>
                  <a:close/>
                </a:path>
              </a:pathLst>
            </a:custGeom>
            <a:blipFill>
              <a:blip r:embed="rId4">
                <a:alphaModFix amt="0"/>
              </a:blip>
              <a:stretch>
                <a:fillRect l="-19207" r="-19207"/>
              </a:stretch>
            </a:blipFill>
          </p:spPr>
          <p:txBody>
            <a:bodyPr/>
            <a:lstStyle/>
            <a:p>
              <a:endParaRPr lang="en-US"/>
            </a:p>
          </p:txBody>
        </p:sp>
      </p:grpSp>
      <p:grpSp>
        <p:nvGrpSpPr>
          <p:cNvPr id="48" name="Group 48"/>
          <p:cNvGrpSpPr/>
          <p:nvPr/>
        </p:nvGrpSpPr>
        <p:grpSpPr>
          <a:xfrm>
            <a:off x="1432052" y="1632230"/>
            <a:ext cx="2408428" cy="1308271"/>
            <a:chOff x="0" y="0"/>
            <a:chExt cx="4816856" cy="2616543"/>
          </a:xfrm>
        </p:grpSpPr>
        <p:sp>
          <p:nvSpPr>
            <p:cNvPr id="49" name="Freeform 49"/>
            <p:cNvSpPr/>
            <p:nvPr/>
          </p:nvSpPr>
          <p:spPr>
            <a:xfrm>
              <a:off x="0" y="0"/>
              <a:ext cx="4816861" cy="2616538"/>
            </a:xfrm>
            <a:custGeom>
              <a:avLst/>
              <a:gdLst/>
              <a:ahLst/>
              <a:cxnLst/>
              <a:rect l="l" t="t" r="r" b="b"/>
              <a:pathLst>
                <a:path w="4816861" h="2616538">
                  <a:moveTo>
                    <a:pt x="0" y="0"/>
                  </a:moveTo>
                  <a:lnTo>
                    <a:pt x="4816861" y="0"/>
                  </a:lnTo>
                  <a:lnTo>
                    <a:pt x="4816861" y="2616538"/>
                  </a:lnTo>
                  <a:lnTo>
                    <a:pt x="0" y="2616538"/>
                  </a:lnTo>
                  <a:close/>
                </a:path>
              </a:pathLst>
            </a:custGeom>
            <a:blipFill>
              <a:blip r:embed="rId5">
                <a:alphaModFix amt="0"/>
              </a:blip>
              <a:stretch>
                <a:fillRect l="-19695" r="-19695"/>
              </a:stretch>
            </a:blipFill>
          </p:spPr>
          <p:txBody>
            <a:bodyPr/>
            <a:lstStyle/>
            <a:p>
              <a:endParaRPr lang="en-US"/>
            </a:p>
          </p:txBody>
        </p:sp>
        <p:sp>
          <p:nvSpPr>
            <p:cNvPr id="50" name="TextBox 50"/>
            <p:cNvSpPr txBox="1"/>
            <p:nvPr/>
          </p:nvSpPr>
          <p:spPr>
            <a:xfrm>
              <a:off x="0" y="-19050"/>
              <a:ext cx="4816856" cy="2635593"/>
            </a:xfrm>
            <a:prstGeom prst="rect">
              <a:avLst/>
            </a:prstGeom>
          </p:spPr>
          <p:txBody>
            <a:bodyPr lIns="0" tIns="0" rIns="0" bIns="0" rtlCol="0" anchor="ctr"/>
            <a:lstStyle/>
            <a:p>
              <a:pPr defTabSz="609630">
                <a:lnSpc>
                  <a:spcPts val="2079"/>
                </a:lnSpc>
              </a:pPr>
              <a:r>
                <a:rPr lang="en-US" sz="1732" b="1">
                  <a:solidFill>
                    <a:srgbClr val="FFFFFF"/>
                  </a:solidFill>
                  <a:latin typeface="Poppins Bold"/>
                  <a:ea typeface="Poppins Bold"/>
                  <a:cs typeface="Poppins Bold"/>
                  <a:sym typeface="Poppins Bold"/>
                </a:rPr>
                <a:t>25+ years of mission-driven CMT research leadership</a:t>
              </a:r>
            </a:p>
          </p:txBody>
        </p:sp>
      </p:grpSp>
      <p:grpSp>
        <p:nvGrpSpPr>
          <p:cNvPr id="51" name="Group 51"/>
          <p:cNvGrpSpPr/>
          <p:nvPr/>
        </p:nvGrpSpPr>
        <p:grpSpPr>
          <a:xfrm>
            <a:off x="365760" y="3086894"/>
            <a:ext cx="914400" cy="536448"/>
            <a:chOff x="0" y="0"/>
            <a:chExt cx="1828800" cy="1072896"/>
          </a:xfrm>
        </p:grpSpPr>
        <p:sp>
          <p:nvSpPr>
            <p:cNvPr id="52" name="Freeform 52"/>
            <p:cNvSpPr/>
            <p:nvPr/>
          </p:nvSpPr>
          <p:spPr>
            <a:xfrm>
              <a:off x="0" y="0"/>
              <a:ext cx="1828800" cy="1072896"/>
            </a:xfrm>
            <a:custGeom>
              <a:avLst/>
              <a:gdLst/>
              <a:ahLst/>
              <a:cxnLst/>
              <a:rect l="l" t="t" r="r" b="b"/>
              <a:pathLst>
                <a:path w="1828800" h="1072896">
                  <a:moveTo>
                    <a:pt x="0" y="0"/>
                  </a:moveTo>
                  <a:lnTo>
                    <a:pt x="1828800" y="0"/>
                  </a:lnTo>
                  <a:lnTo>
                    <a:pt x="1828800" y="1072896"/>
                  </a:lnTo>
                  <a:lnTo>
                    <a:pt x="0" y="1072896"/>
                  </a:lnTo>
                  <a:close/>
                </a:path>
              </a:pathLst>
            </a:custGeom>
            <a:blipFill>
              <a:blip r:embed="rId4">
                <a:alphaModFix amt="0"/>
              </a:blip>
              <a:stretch>
                <a:fillRect l="-25323" r="-25324"/>
              </a:stretch>
            </a:blipFill>
          </p:spPr>
          <p:txBody>
            <a:bodyPr/>
            <a:lstStyle/>
            <a:p>
              <a:endParaRPr lang="en-US"/>
            </a:p>
          </p:txBody>
        </p:sp>
      </p:grpSp>
      <p:grpSp>
        <p:nvGrpSpPr>
          <p:cNvPr id="53" name="Group 53"/>
          <p:cNvGrpSpPr/>
          <p:nvPr/>
        </p:nvGrpSpPr>
        <p:grpSpPr>
          <a:xfrm>
            <a:off x="365760" y="3072607"/>
            <a:ext cx="914400" cy="550735"/>
            <a:chOff x="0" y="0"/>
            <a:chExt cx="1828800" cy="1101471"/>
          </a:xfrm>
        </p:grpSpPr>
        <p:sp>
          <p:nvSpPr>
            <p:cNvPr id="54" name="Freeform 54"/>
            <p:cNvSpPr/>
            <p:nvPr/>
          </p:nvSpPr>
          <p:spPr>
            <a:xfrm>
              <a:off x="0" y="0"/>
              <a:ext cx="1828800" cy="1101471"/>
            </a:xfrm>
            <a:custGeom>
              <a:avLst/>
              <a:gdLst/>
              <a:ahLst/>
              <a:cxnLst/>
              <a:rect l="l" t="t" r="r" b="b"/>
              <a:pathLst>
                <a:path w="1828800" h="1101471">
                  <a:moveTo>
                    <a:pt x="0" y="0"/>
                  </a:moveTo>
                  <a:lnTo>
                    <a:pt x="1828800" y="0"/>
                  </a:lnTo>
                  <a:lnTo>
                    <a:pt x="1828800" y="1101471"/>
                  </a:lnTo>
                  <a:lnTo>
                    <a:pt x="0" y="1101471"/>
                  </a:lnTo>
                  <a:close/>
                </a:path>
              </a:pathLst>
            </a:custGeom>
            <a:blipFill>
              <a:blip r:embed="rId5">
                <a:alphaModFix amt="0"/>
              </a:blip>
              <a:stretch>
                <a:fillRect l="-27276" r="-27276"/>
              </a:stretch>
            </a:blipFill>
          </p:spPr>
          <p:txBody>
            <a:bodyPr/>
            <a:lstStyle/>
            <a:p>
              <a:endParaRPr lang="en-US"/>
            </a:p>
          </p:txBody>
        </p:sp>
        <p:sp>
          <p:nvSpPr>
            <p:cNvPr id="55" name="TextBox 55"/>
            <p:cNvSpPr txBox="1"/>
            <p:nvPr/>
          </p:nvSpPr>
          <p:spPr>
            <a:xfrm>
              <a:off x="0" y="-28575"/>
              <a:ext cx="1828800" cy="1130046"/>
            </a:xfrm>
            <a:prstGeom prst="rect">
              <a:avLst/>
            </a:prstGeom>
          </p:spPr>
          <p:txBody>
            <a:bodyPr lIns="0" tIns="0" rIns="0" bIns="0" rtlCol="0" anchor="ctr"/>
            <a:lstStyle/>
            <a:p>
              <a:pPr defTabSz="609630">
                <a:lnSpc>
                  <a:spcPts val="2400"/>
                </a:lnSpc>
              </a:pPr>
              <a:r>
                <a:rPr lang="en-US" sz="2000" b="1">
                  <a:solidFill>
                    <a:srgbClr val="FFFFFF"/>
                  </a:solidFill>
                  <a:latin typeface="Poppins Bold"/>
                  <a:ea typeface="Poppins Bold"/>
                  <a:cs typeface="Poppins Bold"/>
                  <a:sym typeface="Poppins Bold"/>
                </a:rPr>
                <a:t>First</a:t>
              </a:r>
            </a:p>
          </p:txBody>
        </p:sp>
      </p:grpSp>
      <p:grpSp>
        <p:nvGrpSpPr>
          <p:cNvPr id="56" name="Group 56"/>
          <p:cNvGrpSpPr/>
          <p:nvPr/>
        </p:nvGrpSpPr>
        <p:grpSpPr>
          <a:xfrm>
            <a:off x="1111244" y="3135662"/>
            <a:ext cx="2560669" cy="438912"/>
            <a:chOff x="0" y="0"/>
            <a:chExt cx="5121338" cy="877824"/>
          </a:xfrm>
        </p:grpSpPr>
        <p:sp>
          <p:nvSpPr>
            <p:cNvPr id="57" name="Freeform 57"/>
            <p:cNvSpPr/>
            <p:nvPr/>
          </p:nvSpPr>
          <p:spPr>
            <a:xfrm>
              <a:off x="0" y="0"/>
              <a:ext cx="5121402" cy="877824"/>
            </a:xfrm>
            <a:custGeom>
              <a:avLst/>
              <a:gdLst/>
              <a:ahLst/>
              <a:cxnLst/>
              <a:rect l="l" t="t" r="r" b="b"/>
              <a:pathLst>
                <a:path w="5121402" h="877824">
                  <a:moveTo>
                    <a:pt x="0" y="0"/>
                  </a:moveTo>
                  <a:lnTo>
                    <a:pt x="5121402" y="0"/>
                  </a:lnTo>
                  <a:lnTo>
                    <a:pt x="5121402" y="877824"/>
                  </a:lnTo>
                  <a:lnTo>
                    <a:pt x="0" y="877824"/>
                  </a:lnTo>
                  <a:close/>
                </a:path>
              </a:pathLst>
            </a:custGeom>
            <a:blipFill>
              <a:blip r:embed="rId4">
                <a:alphaModFix amt="0"/>
              </a:blip>
              <a:stretch>
                <a:fillRect t="-63599" r="1" b="-63599"/>
              </a:stretch>
            </a:blipFill>
          </p:spPr>
          <p:txBody>
            <a:bodyPr/>
            <a:lstStyle/>
            <a:p>
              <a:endParaRPr lang="en-US"/>
            </a:p>
          </p:txBody>
        </p:sp>
      </p:grpSp>
      <p:grpSp>
        <p:nvGrpSpPr>
          <p:cNvPr id="58" name="Group 58"/>
          <p:cNvGrpSpPr/>
          <p:nvPr/>
        </p:nvGrpSpPr>
        <p:grpSpPr>
          <a:xfrm>
            <a:off x="1111244" y="3135662"/>
            <a:ext cx="2560669" cy="438912"/>
            <a:chOff x="0" y="0"/>
            <a:chExt cx="5121338" cy="877824"/>
          </a:xfrm>
        </p:grpSpPr>
        <p:sp>
          <p:nvSpPr>
            <p:cNvPr id="59" name="Freeform 59"/>
            <p:cNvSpPr/>
            <p:nvPr/>
          </p:nvSpPr>
          <p:spPr>
            <a:xfrm>
              <a:off x="0" y="0"/>
              <a:ext cx="5121339" cy="877824"/>
            </a:xfrm>
            <a:custGeom>
              <a:avLst/>
              <a:gdLst/>
              <a:ahLst/>
              <a:cxnLst/>
              <a:rect l="l" t="t" r="r" b="b"/>
              <a:pathLst>
                <a:path w="5121339" h="877824">
                  <a:moveTo>
                    <a:pt x="0" y="0"/>
                  </a:moveTo>
                  <a:lnTo>
                    <a:pt x="5121339" y="0"/>
                  </a:lnTo>
                  <a:lnTo>
                    <a:pt x="5121339" y="877824"/>
                  </a:lnTo>
                  <a:lnTo>
                    <a:pt x="0" y="877824"/>
                  </a:lnTo>
                  <a:close/>
                </a:path>
              </a:pathLst>
            </a:custGeom>
            <a:blipFill>
              <a:blip r:embed="rId5">
                <a:alphaModFix amt="0"/>
              </a:blip>
              <a:stretch>
                <a:fillRect t="-63678" b="-63678"/>
              </a:stretch>
            </a:blipFill>
          </p:spPr>
          <p:txBody>
            <a:bodyPr/>
            <a:lstStyle/>
            <a:p>
              <a:endParaRPr lang="en-US"/>
            </a:p>
          </p:txBody>
        </p:sp>
        <p:sp>
          <p:nvSpPr>
            <p:cNvPr id="60" name="TextBox 60"/>
            <p:cNvSpPr txBox="1"/>
            <p:nvPr/>
          </p:nvSpPr>
          <p:spPr>
            <a:xfrm>
              <a:off x="0" y="0"/>
              <a:ext cx="5121338" cy="877824"/>
            </a:xfrm>
            <a:prstGeom prst="rect">
              <a:avLst/>
            </a:prstGeom>
          </p:spPr>
          <p:txBody>
            <a:bodyPr lIns="0" tIns="0" rIns="0" bIns="0" rtlCol="0" anchor="ctr"/>
            <a:lstStyle/>
            <a:p>
              <a:pPr defTabSz="609630">
                <a:lnSpc>
                  <a:spcPts val="1519"/>
                </a:lnSpc>
              </a:pPr>
              <a:r>
                <a:rPr lang="en-US" sz="1266" b="1">
                  <a:solidFill>
                    <a:srgbClr val="FFFFFF"/>
                  </a:solidFill>
                  <a:latin typeface="DM Sans Bold"/>
                  <a:ea typeface="DM Sans Bold"/>
                  <a:cs typeface="DM Sans Bold"/>
                  <a:sym typeface="DM Sans Bold"/>
                </a:rPr>
                <a:t>to convene the FDA for CMT</a:t>
              </a:r>
            </a:p>
          </p:txBody>
        </p:sp>
      </p:grpSp>
      <p:sp>
        <p:nvSpPr>
          <p:cNvPr id="61" name="Freeform 61"/>
          <p:cNvSpPr/>
          <p:nvPr/>
        </p:nvSpPr>
        <p:spPr>
          <a:xfrm>
            <a:off x="261239" y="3843433"/>
            <a:ext cx="3523361" cy="608330"/>
          </a:xfrm>
          <a:custGeom>
            <a:avLst/>
            <a:gdLst/>
            <a:ahLst/>
            <a:cxnLst/>
            <a:rect l="l" t="t" r="r" b="b"/>
            <a:pathLst>
              <a:path w="5285042" h="912495">
                <a:moveTo>
                  <a:pt x="0" y="0"/>
                </a:moveTo>
                <a:lnTo>
                  <a:pt x="5285042" y="0"/>
                </a:lnTo>
                <a:lnTo>
                  <a:pt x="5285042" y="912495"/>
                </a:lnTo>
                <a:lnTo>
                  <a:pt x="0" y="91249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2" name="Group 62"/>
          <p:cNvGrpSpPr/>
          <p:nvPr/>
        </p:nvGrpSpPr>
        <p:grpSpPr>
          <a:xfrm>
            <a:off x="365760" y="3879374"/>
            <a:ext cx="914400" cy="536448"/>
            <a:chOff x="0" y="0"/>
            <a:chExt cx="1828800" cy="1072896"/>
          </a:xfrm>
        </p:grpSpPr>
        <p:sp>
          <p:nvSpPr>
            <p:cNvPr id="63" name="Freeform 63"/>
            <p:cNvSpPr/>
            <p:nvPr/>
          </p:nvSpPr>
          <p:spPr>
            <a:xfrm>
              <a:off x="0" y="0"/>
              <a:ext cx="1828800" cy="1072896"/>
            </a:xfrm>
            <a:custGeom>
              <a:avLst/>
              <a:gdLst/>
              <a:ahLst/>
              <a:cxnLst/>
              <a:rect l="l" t="t" r="r" b="b"/>
              <a:pathLst>
                <a:path w="1828800" h="1072896">
                  <a:moveTo>
                    <a:pt x="0" y="0"/>
                  </a:moveTo>
                  <a:lnTo>
                    <a:pt x="1828800" y="0"/>
                  </a:lnTo>
                  <a:lnTo>
                    <a:pt x="1828800" y="1072896"/>
                  </a:lnTo>
                  <a:lnTo>
                    <a:pt x="0" y="1072896"/>
                  </a:lnTo>
                  <a:close/>
                </a:path>
              </a:pathLst>
            </a:custGeom>
            <a:blipFill>
              <a:blip r:embed="rId4">
                <a:alphaModFix amt="0"/>
              </a:blip>
              <a:stretch>
                <a:fillRect l="-25323" r="-25324"/>
              </a:stretch>
            </a:blipFill>
          </p:spPr>
          <p:txBody>
            <a:bodyPr/>
            <a:lstStyle/>
            <a:p>
              <a:endParaRPr lang="en-US"/>
            </a:p>
          </p:txBody>
        </p:sp>
      </p:grpSp>
      <p:grpSp>
        <p:nvGrpSpPr>
          <p:cNvPr id="64" name="Group 64"/>
          <p:cNvGrpSpPr/>
          <p:nvPr/>
        </p:nvGrpSpPr>
        <p:grpSpPr>
          <a:xfrm>
            <a:off x="365760" y="3865087"/>
            <a:ext cx="914400" cy="550735"/>
            <a:chOff x="0" y="0"/>
            <a:chExt cx="1828800" cy="1101471"/>
          </a:xfrm>
        </p:grpSpPr>
        <p:sp>
          <p:nvSpPr>
            <p:cNvPr id="65" name="Freeform 65"/>
            <p:cNvSpPr/>
            <p:nvPr/>
          </p:nvSpPr>
          <p:spPr>
            <a:xfrm>
              <a:off x="0" y="0"/>
              <a:ext cx="1828800" cy="1101471"/>
            </a:xfrm>
            <a:custGeom>
              <a:avLst/>
              <a:gdLst/>
              <a:ahLst/>
              <a:cxnLst/>
              <a:rect l="l" t="t" r="r" b="b"/>
              <a:pathLst>
                <a:path w="1828800" h="1101471">
                  <a:moveTo>
                    <a:pt x="0" y="0"/>
                  </a:moveTo>
                  <a:lnTo>
                    <a:pt x="1828800" y="0"/>
                  </a:lnTo>
                  <a:lnTo>
                    <a:pt x="1828800" y="1101471"/>
                  </a:lnTo>
                  <a:lnTo>
                    <a:pt x="0" y="1101471"/>
                  </a:lnTo>
                  <a:close/>
                </a:path>
              </a:pathLst>
            </a:custGeom>
            <a:blipFill>
              <a:blip r:embed="rId5">
                <a:alphaModFix amt="0"/>
              </a:blip>
              <a:stretch>
                <a:fillRect l="-27276" r="-27276"/>
              </a:stretch>
            </a:blipFill>
          </p:spPr>
          <p:txBody>
            <a:bodyPr/>
            <a:lstStyle/>
            <a:p>
              <a:endParaRPr lang="en-US"/>
            </a:p>
          </p:txBody>
        </p:sp>
        <p:sp>
          <p:nvSpPr>
            <p:cNvPr id="66" name="TextBox 66"/>
            <p:cNvSpPr txBox="1"/>
            <p:nvPr/>
          </p:nvSpPr>
          <p:spPr>
            <a:xfrm>
              <a:off x="0" y="-28575"/>
              <a:ext cx="1828800" cy="1130046"/>
            </a:xfrm>
            <a:prstGeom prst="rect">
              <a:avLst/>
            </a:prstGeom>
          </p:spPr>
          <p:txBody>
            <a:bodyPr lIns="0" tIns="0" rIns="0" bIns="0" rtlCol="0" anchor="ctr"/>
            <a:lstStyle/>
            <a:p>
              <a:pPr defTabSz="609630">
                <a:lnSpc>
                  <a:spcPts val="2400"/>
                </a:lnSpc>
              </a:pPr>
              <a:r>
                <a:rPr lang="en-US" sz="2000" b="1">
                  <a:solidFill>
                    <a:srgbClr val="FFFFFF"/>
                  </a:solidFill>
                  <a:latin typeface="Poppins Bold"/>
                  <a:ea typeface="Poppins Bold"/>
                  <a:cs typeface="Poppins Bold"/>
                  <a:sym typeface="Poppins Bold"/>
                </a:rPr>
                <a:t>Only</a:t>
              </a:r>
            </a:p>
          </p:txBody>
        </p:sp>
      </p:grpSp>
      <p:grpSp>
        <p:nvGrpSpPr>
          <p:cNvPr id="67" name="Group 67"/>
          <p:cNvGrpSpPr/>
          <p:nvPr/>
        </p:nvGrpSpPr>
        <p:grpSpPr>
          <a:xfrm>
            <a:off x="1111244" y="3928142"/>
            <a:ext cx="2560669" cy="438912"/>
            <a:chOff x="0" y="0"/>
            <a:chExt cx="5121338" cy="877824"/>
          </a:xfrm>
        </p:grpSpPr>
        <p:sp>
          <p:nvSpPr>
            <p:cNvPr id="68" name="Freeform 68"/>
            <p:cNvSpPr/>
            <p:nvPr/>
          </p:nvSpPr>
          <p:spPr>
            <a:xfrm>
              <a:off x="0" y="0"/>
              <a:ext cx="5121402" cy="877824"/>
            </a:xfrm>
            <a:custGeom>
              <a:avLst/>
              <a:gdLst/>
              <a:ahLst/>
              <a:cxnLst/>
              <a:rect l="l" t="t" r="r" b="b"/>
              <a:pathLst>
                <a:path w="5121402" h="877824">
                  <a:moveTo>
                    <a:pt x="0" y="0"/>
                  </a:moveTo>
                  <a:lnTo>
                    <a:pt x="5121402" y="0"/>
                  </a:lnTo>
                  <a:lnTo>
                    <a:pt x="5121402" y="877824"/>
                  </a:lnTo>
                  <a:lnTo>
                    <a:pt x="0" y="877824"/>
                  </a:lnTo>
                  <a:close/>
                </a:path>
              </a:pathLst>
            </a:custGeom>
            <a:blipFill>
              <a:blip r:embed="rId4">
                <a:alphaModFix amt="0"/>
              </a:blip>
              <a:stretch>
                <a:fillRect t="-63599" r="1" b="-63599"/>
              </a:stretch>
            </a:blipFill>
          </p:spPr>
          <p:txBody>
            <a:bodyPr/>
            <a:lstStyle/>
            <a:p>
              <a:endParaRPr lang="en-US"/>
            </a:p>
          </p:txBody>
        </p:sp>
      </p:grpSp>
      <p:grpSp>
        <p:nvGrpSpPr>
          <p:cNvPr id="69" name="Group 69"/>
          <p:cNvGrpSpPr/>
          <p:nvPr/>
        </p:nvGrpSpPr>
        <p:grpSpPr>
          <a:xfrm>
            <a:off x="1111244" y="3928142"/>
            <a:ext cx="2560669" cy="438912"/>
            <a:chOff x="0" y="0"/>
            <a:chExt cx="5121338" cy="877824"/>
          </a:xfrm>
        </p:grpSpPr>
        <p:sp>
          <p:nvSpPr>
            <p:cNvPr id="70" name="Freeform 70"/>
            <p:cNvSpPr/>
            <p:nvPr/>
          </p:nvSpPr>
          <p:spPr>
            <a:xfrm>
              <a:off x="0" y="0"/>
              <a:ext cx="5121339" cy="877824"/>
            </a:xfrm>
            <a:custGeom>
              <a:avLst/>
              <a:gdLst/>
              <a:ahLst/>
              <a:cxnLst/>
              <a:rect l="l" t="t" r="r" b="b"/>
              <a:pathLst>
                <a:path w="5121339" h="877824">
                  <a:moveTo>
                    <a:pt x="0" y="0"/>
                  </a:moveTo>
                  <a:lnTo>
                    <a:pt x="5121339" y="0"/>
                  </a:lnTo>
                  <a:lnTo>
                    <a:pt x="5121339" y="877824"/>
                  </a:lnTo>
                  <a:lnTo>
                    <a:pt x="0" y="877824"/>
                  </a:lnTo>
                  <a:close/>
                </a:path>
              </a:pathLst>
            </a:custGeom>
            <a:blipFill>
              <a:blip r:embed="rId5">
                <a:alphaModFix amt="0"/>
              </a:blip>
              <a:stretch>
                <a:fillRect t="-63678" b="-63678"/>
              </a:stretch>
            </a:blipFill>
          </p:spPr>
          <p:txBody>
            <a:bodyPr/>
            <a:lstStyle/>
            <a:p>
              <a:endParaRPr lang="en-US"/>
            </a:p>
          </p:txBody>
        </p:sp>
        <p:sp>
          <p:nvSpPr>
            <p:cNvPr id="71" name="TextBox 71"/>
            <p:cNvSpPr txBox="1"/>
            <p:nvPr/>
          </p:nvSpPr>
          <p:spPr>
            <a:xfrm>
              <a:off x="0" y="0"/>
              <a:ext cx="5121338" cy="877824"/>
            </a:xfrm>
            <a:prstGeom prst="rect">
              <a:avLst/>
            </a:prstGeom>
          </p:spPr>
          <p:txBody>
            <a:bodyPr lIns="0" tIns="0" rIns="0" bIns="0" rtlCol="0" anchor="ctr"/>
            <a:lstStyle/>
            <a:p>
              <a:pPr defTabSz="609630">
                <a:lnSpc>
                  <a:spcPts val="1519"/>
                </a:lnSpc>
              </a:pPr>
              <a:r>
                <a:rPr lang="en-US" sz="1266" b="1">
                  <a:solidFill>
                    <a:srgbClr val="FFFFFF"/>
                  </a:solidFill>
                  <a:latin typeface="DM Sans Bold"/>
                  <a:ea typeface="DM Sans Bold"/>
                  <a:cs typeface="DM Sans Bold"/>
                  <a:sym typeface="DM Sans Bold"/>
                </a:rPr>
                <a:t>Patient Advocacy Group to seed fund a Bio-Tech company</a:t>
              </a:r>
            </a:p>
          </p:txBody>
        </p:sp>
      </p:grpSp>
      <p:sp>
        <p:nvSpPr>
          <p:cNvPr id="72" name="Freeform 72"/>
          <p:cNvSpPr/>
          <p:nvPr/>
        </p:nvSpPr>
        <p:spPr>
          <a:xfrm>
            <a:off x="276035" y="4635913"/>
            <a:ext cx="3523361" cy="608330"/>
          </a:xfrm>
          <a:custGeom>
            <a:avLst/>
            <a:gdLst/>
            <a:ahLst/>
            <a:cxnLst/>
            <a:rect l="l" t="t" r="r" b="b"/>
            <a:pathLst>
              <a:path w="5285042" h="912495">
                <a:moveTo>
                  <a:pt x="0" y="0"/>
                </a:moveTo>
                <a:lnTo>
                  <a:pt x="5285041" y="0"/>
                </a:lnTo>
                <a:lnTo>
                  <a:pt x="5285041" y="912495"/>
                </a:lnTo>
                <a:lnTo>
                  <a:pt x="0" y="91249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73" name="Group 73"/>
          <p:cNvGrpSpPr/>
          <p:nvPr/>
        </p:nvGrpSpPr>
        <p:grpSpPr>
          <a:xfrm>
            <a:off x="365760" y="4671854"/>
            <a:ext cx="914400" cy="626161"/>
            <a:chOff x="0" y="0"/>
            <a:chExt cx="1828800" cy="1252322"/>
          </a:xfrm>
        </p:grpSpPr>
        <p:sp>
          <p:nvSpPr>
            <p:cNvPr id="74" name="Freeform 74"/>
            <p:cNvSpPr/>
            <p:nvPr/>
          </p:nvSpPr>
          <p:spPr>
            <a:xfrm>
              <a:off x="0" y="0"/>
              <a:ext cx="1828800" cy="1252347"/>
            </a:xfrm>
            <a:custGeom>
              <a:avLst/>
              <a:gdLst/>
              <a:ahLst/>
              <a:cxnLst/>
              <a:rect l="l" t="t" r="r" b="b"/>
              <a:pathLst>
                <a:path w="1828800" h="1252347">
                  <a:moveTo>
                    <a:pt x="0" y="0"/>
                  </a:moveTo>
                  <a:lnTo>
                    <a:pt x="1828800" y="0"/>
                  </a:lnTo>
                  <a:lnTo>
                    <a:pt x="1828800" y="1252347"/>
                  </a:lnTo>
                  <a:lnTo>
                    <a:pt x="0" y="1252347"/>
                  </a:lnTo>
                  <a:close/>
                </a:path>
              </a:pathLst>
            </a:custGeom>
            <a:blipFill>
              <a:blip r:embed="rId4">
                <a:alphaModFix amt="0"/>
              </a:blip>
              <a:stretch>
                <a:fillRect l="-37920" r="-37920" b="2"/>
              </a:stretch>
            </a:blipFill>
          </p:spPr>
          <p:txBody>
            <a:bodyPr/>
            <a:lstStyle/>
            <a:p>
              <a:endParaRPr lang="en-US"/>
            </a:p>
          </p:txBody>
        </p:sp>
      </p:grpSp>
      <p:grpSp>
        <p:nvGrpSpPr>
          <p:cNvPr id="75" name="Group 75"/>
          <p:cNvGrpSpPr/>
          <p:nvPr/>
        </p:nvGrpSpPr>
        <p:grpSpPr>
          <a:xfrm>
            <a:off x="365760" y="4652804"/>
            <a:ext cx="914400" cy="645211"/>
            <a:chOff x="0" y="0"/>
            <a:chExt cx="1828800" cy="1290422"/>
          </a:xfrm>
        </p:grpSpPr>
        <p:sp>
          <p:nvSpPr>
            <p:cNvPr id="76" name="Freeform 76"/>
            <p:cNvSpPr/>
            <p:nvPr/>
          </p:nvSpPr>
          <p:spPr>
            <a:xfrm>
              <a:off x="0" y="0"/>
              <a:ext cx="1828800" cy="1290419"/>
            </a:xfrm>
            <a:custGeom>
              <a:avLst/>
              <a:gdLst/>
              <a:ahLst/>
              <a:cxnLst/>
              <a:rect l="l" t="t" r="r" b="b"/>
              <a:pathLst>
                <a:path w="1828800" h="1290419">
                  <a:moveTo>
                    <a:pt x="0" y="0"/>
                  </a:moveTo>
                  <a:lnTo>
                    <a:pt x="1828800" y="0"/>
                  </a:lnTo>
                  <a:lnTo>
                    <a:pt x="1828800" y="1290419"/>
                  </a:lnTo>
                  <a:lnTo>
                    <a:pt x="0" y="1290419"/>
                  </a:lnTo>
                  <a:close/>
                </a:path>
              </a:pathLst>
            </a:custGeom>
            <a:blipFill>
              <a:blip r:embed="rId5">
                <a:alphaModFix amt="0"/>
              </a:blip>
              <a:stretch>
                <a:fillRect l="-40532" r="-40532"/>
              </a:stretch>
            </a:blipFill>
          </p:spPr>
          <p:txBody>
            <a:bodyPr/>
            <a:lstStyle/>
            <a:p>
              <a:endParaRPr lang="en-US"/>
            </a:p>
          </p:txBody>
        </p:sp>
        <p:sp>
          <p:nvSpPr>
            <p:cNvPr id="77" name="TextBox 77"/>
            <p:cNvSpPr txBox="1"/>
            <p:nvPr/>
          </p:nvSpPr>
          <p:spPr>
            <a:xfrm>
              <a:off x="0" y="-38100"/>
              <a:ext cx="1828800" cy="1328522"/>
            </a:xfrm>
            <a:prstGeom prst="rect">
              <a:avLst/>
            </a:prstGeom>
          </p:spPr>
          <p:txBody>
            <a:bodyPr lIns="0" tIns="0" rIns="0" bIns="0" rtlCol="0" anchor="ctr"/>
            <a:lstStyle/>
            <a:p>
              <a:pPr defTabSz="609630">
                <a:lnSpc>
                  <a:spcPts val="3039"/>
                </a:lnSpc>
              </a:pPr>
              <a:r>
                <a:rPr lang="en-US" sz="2532" b="1">
                  <a:solidFill>
                    <a:srgbClr val="FFFFFF"/>
                  </a:solidFill>
                  <a:latin typeface="Poppins Bold"/>
                  <a:ea typeface="Poppins Bold"/>
                  <a:cs typeface="Poppins Bold"/>
                  <a:sym typeface="Poppins Bold"/>
                </a:rPr>
                <a:t>#1</a:t>
              </a:r>
            </a:p>
          </p:txBody>
        </p:sp>
      </p:grpSp>
      <p:grpSp>
        <p:nvGrpSpPr>
          <p:cNvPr id="78" name="Group 78"/>
          <p:cNvGrpSpPr/>
          <p:nvPr/>
        </p:nvGrpSpPr>
        <p:grpSpPr>
          <a:xfrm>
            <a:off x="1111244" y="4746873"/>
            <a:ext cx="2560669" cy="438912"/>
            <a:chOff x="0" y="0"/>
            <a:chExt cx="5121338" cy="877824"/>
          </a:xfrm>
        </p:grpSpPr>
        <p:sp>
          <p:nvSpPr>
            <p:cNvPr id="79" name="Freeform 79"/>
            <p:cNvSpPr/>
            <p:nvPr/>
          </p:nvSpPr>
          <p:spPr>
            <a:xfrm>
              <a:off x="0" y="0"/>
              <a:ext cx="5121402" cy="877824"/>
            </a:xfrm>
            <a:custGeom>
              <a:avLst/>
              <a:gdLst/>
              <a:ahLst/>
              <a:cxnLst/>
              <a:rect l="l" t="t" r="r" b="b"/>
              <a:pathLst>
                <a:path w="5121402" h="877824">
                  <a:moveTo>
                    <a:pt x="0" y="0"/>
                  </a:moveTo>
                  <a:lnTo>
                    <a:pt x="5121402" y="0"/>
                  </a:lnTo>
                  <a:lnTo>
                    <a:pt x="5121402" y="877824"/>
                  </a:lnTo>
                  <a:lnTo>
                    <a:pt x="0" y="877824"/>
                  </a:lnTo>
                  <a:close/>
                </a:path>
              </a:pathLst>
            </a:custGeom>
            <a:blipFill>
              <a:blip r:embed="rId4">
                <a:alphaModFix amt="0"/>
              </a:blip>
              <a:stretch>
                <a:fillRect t="-63599" r="1" b="-63599"/>
              </a:stretch>
            </a:blipFill>
          </p:spPr>
          <p:txBody>
            <a:bodyPr/>
            <a:lstStyle/>
            <a:p>
              <a:endParaRPr lang="en-US"/>
            </a:p>
          </p:txBody>
        </p:sp>
      </p:grpSp>
      <p:grpSp>
        <p:nvGrpSpPr>
          <p:cNvPr id="80" name="Group 80"/>
          <p:cNvGrpSpPr/>
          <p:nvPr/>
        </p:nvGrpSpPr>
        <p:grpSpPr>
          <a:xfrm>
            <a:off x="1111244" y="4746873"/>
            <a:ext cx="2560669" cy="438912"/>
            <a:chOff x="0" y="0"/>
            <a:chExt cx="5121338" cy="877824"/>
          </a:xfrm>
        </p:grpSpPr>
        <p:sp>
          <p:nvSpPr>
            <p:cNvPr id="81" name="Freeform 81"/>
            <p:cNvSpPr/>
            <p:nvPr/>
          </p:nvSpPr>
          <p:spPr>
            <a:xfrm>
              <a:off x="0" y="0"/>
              <a:ext cx="5121339" cy="877824"/>
            </a:xfrm>
            <a:custGeom>
              <a:avLst/>
              <a:gdLst/>
              <a:ahLst/>
              <a:cxnLst/>
              <a:rect l="l" t="t" r="r" b="b"/>
              <a:pathLst>
                <a:path w="5121339" h="877824">
                  <a:moveTo>
                    <a:pt x="0" y="0"/>
                  </a:moveTo>
                  <a:lnTo>
                    <a:pt x="5121339" y="0"/>
                  </a:lnTo>
                  <a:lnTo>
                    <a:pt x="5121339" y="877824"/>
                  </a:lnTo>
                  <a:lnTo>
                    <a:pt x="0" y="877824"/>
                  </a:lnTo>
                  <a:close/>
                </a:path>
              </a:pathLst>
            </a:custGeom>
            <a:blipFill>
              <a:blip r:embed="rId5">
                <a:alphaModFix amt="0"/>
              </a:blip>
              <a:stretch>
                <a:fillRect t="-63678" b="-63678"/>
              </a:stretch>
            </a:blipFill>
          </p:spPr>
          <p:txBody>
            <a:bodyPr/>
            <a:lstStyle/>
            <a:p>
              <a:endParaRPr lang="en-US"/>
            </a:p>
          </p:txBody>
        </p:sp>
        <p:sp>
          <p:nvSpPr>
            <p:cNvPr id="82" name="TextBox 82"/>
            <p:cNvSpPr txBox="1"/>
            <p:nvPr/>
          </p:nvSpPr>
          <p:spPr>
            <a:xfrm>
              <a:off x="0" y="0"/>
              <a:ext cx="5121338" cy="877824"/>
            </a:xfrm>
            <a:prstGeom prst="rect">
              <a:avLst/>
            </a:prstGeom>
          </p:spPr>
          <p:txBody>
            <a:bodyPr lIns="0" tIns="0" rIns="0" bIns="0" rtlCol="0" anchor="ctr"/>
            <a:lstStyle/>
            <a:p>
              <a:pPr defTabSz="609630">
                <a:lnSpc>
                  <a:spcPts val="1519"/>
                </a:lnSpc>
              </a:pPr>
              <a:r>
                <a:rPr lang="en-US" sz="1266" b="1">
                  <a:solidFill>
                    <a:srgbClr val="FFFFFF"/>
                  </a:solidFill>
                  <a:latin typeface="DM Sans Bold"/>
                  <a:ea typeface="DM Sans Bold"/>
                  <a:cs typeface="DM Sans Bold"/>
                  <a:sym typeface="DM Sans Bold"/>
                </a:rPr>
                <a:t>CMT biobank, registry &amp; AI tools</a:t>
              </a:r>
            </a:p>
          </p:txBody>
        </p:sp>
      </p:grpSp>
      <p:grpSp>
        <p:nvGrpSpPr>
          <p:cNvPr id="83" name="Group 83"/>
          <p:cNvGrpSpPr/>
          <p:nvPr/>
        </p:nvGrpSpPr>
        <p:grpSpPr>
          <a:xfrm>
            <a:off x="283019" y="5784641"/>
            <a:ext cx="3479800" cy="641718"/>
            <a:chOff x="0" y="0"/>
            <a:chExt cx="6959600" cy="1283437"/>
          </a:xfrm>
        </p:grpSpPr>
        <p:sp>
          <p:nvSpPr>
            <p:cNvPr id="84" name="Freeform 84"/>
            <p:cNvSpPr/>
            <p:nvPr/>
          </p:nvSpPr>
          <p:spPr>
            <a:xfrm>
              <a:off x="0" y="0"/>
              <a:ext cx="6959600" cy="1283462"/>
            </a:xfrm>
            <a:custGeom>
              <a:avLst/>
              <a:gdLst/>
              <a:ahLst/>
              <a:cxnLst/>
              <a:rect l="l" t="t" r="r" b="b"/>
              <a:pathLst>
                <a:path w="6959600" h="1283462">
                  <a:moveTo>
                    <a:pt x="0" y="0"/>
                  </a:moveTo>
                  <a:lnTo>
                    <a:pt x="6959600" y="0"/>
                  </a:lnTo>
                  <a:lnTo>
                    <a:pt x="6959600" y="1283462"/>
                  </a:lnTo>
                  <a:lnTo>
                    <a:pt x="0" y="1283462"/>
                  </a:lnTo>
                  <a:close/>
                </a:path>
              </a:pathLst>
            </a:custGeom>
            <a:blipFill>
              <a:blip r:embed="rId4">
                <a:alphaModFix amt="0"/>
              </a:blip>
              <a:stretch>
                <a:fillRect t="-55585" b="-55583"/>
              </a:stretch>
            </a:blipFill>
          </p:spPr>
          <p:txBody>
            <a:bodyPr/>
            <a:lstStyle/>
            <a:p>
              <a:endParaRPr lang="en-US"/>
            </a:p>
          </p:txBody>
        </p:sp>
      </p:grpSp>
      <p:grpSp>
        <p:nvGrpSpPr>
          <p:cNvPr id="85" name="Group 85"/>
          <p:cNvGrpSpPr/>
          <p:nvPr/>
        </p:nvGrpSpPr>
        <p:grpSpPr>
          <a:xfrm>
            <a:off x="283019" y="5587827"/>
            <a:ext cx="3479800" cy="838532"/>
            <a:chOff x="0" y="0"/>
            <a:chExt cx="6959600" cy="1677064"/>
          </a:xfrm>
        </p:grpSpPr>
        <p:sp>
          <p:nvSpPr>
            <p:cNvPr id="86" name="Freeform 86"/>
            <p:cNvSpPr/>
            <p:nvPr/>
          </p:nvSpPr>
          <p:spPr>
            <a:xfrm>
              <a:off x="0" y="0"/>
              <a:ext cx="6959600" cy="1677057"/>
            </a:xfrm>
            <a:custGeom>
              <a:avLst/>
              <a:gdLst/>
              <a:ahLst/>
              <a:cxnLst/>
              <a:rect l="l" t="t" r="r" b="b"/>
              <a:pathLst>
                <a:path w="6959600" h="1677057">
                  <a:moveTo>
                    <a:pt x="0" y="0"/>
                  </a:moveTo>
                  <a:lnTo>
                    <a:pt x="6959600" y="0"/>
                  </a:lnTo>
                  <a:lnTo>
                    <a:pt x="6959600" y="1677057"/>
                  </a:lnTo>
                  <a:lnTo>
                    <a:pt x="0" y="1677057"/>
                  </a:lnTo>
                  <a:close/>
                </a:path>
              </a:pathLst>
            </a:custGeom>
            <a:blipFill>
              <a:blip r:embed="rId5">
                <a:alphaModFix amt="0"/>
              </a:blip>
              <a:stretch>
                <a:fillRect t="-42596" b="-19125"/>
              </a:stretch>
            </a:blipFill>
          </p:spPr>
          <p:txBody>
            <a:bodyPr/>
            <a:lstStyle/>
            <a:p>
              <a:endParaRPr lang="en-US"/>
            </a:p>
          </p:txBody>
        </p:sp>
        <p:sp>
          <p:nvSpPr>
            <p:cNvPr id="87" name="TextBox 87"/>
            <p:cNvSpPr txBox="1"/>
            <p:nvPr/>
          </p:nvSpPr>
          <p:spPr>
            <a:xfrm>
              <a:off x="0" y="-47625"/>
              <a:ext cx="6959600" cy="1724689"/>
            </a:xfrm>
            <a:prstGeom prst="rect">
              <a:avLst/>
            </a:prstGeom>
          </p:spPr>
          <p:txBody>
            <a:bodyPr lIns="0" tIns="0" rIns="0" bIns="0" rtlCol="0" anchor="ctr"/>
            <a:lstStyle/>
            <a:p>
              <a:pPr algn="ctr" defTabSz="609630">
                <a:lnSpc>
                  <a:spcPts val="1599"/>
                </a:lnSpc>
              </a:pPr>
              <a:r>
                <a:rPr lang="en-US" sz="1332" b="1">
                  <a:solidFill>
                    <a:srgbClr val="FFFFFF"/>
                  </a:solidFill>
                  <a:latin typeface="Calibri (MS) Bold"/>
                  <a:ea typeface="Calibri (MS) Bold"/>
                  <a:cs typeface="Calibri (MS) Bold"/>
                  <a:sym typeface="Calibri (MS) Bold"/>
                </a:rPr>
                <a:t>CureCMT is not asking you to bet on a new idea</a:t>
              </a:r>
              <a:r>
                <a:rPr lang="en-US" sz="1332">
                  <a:solidFill>
                    <a:srgbClr val="FFFFFF"/>
                  </a:solidFill>
                  <a:latin typeface="Calibri (MS)"/>
                  <a:ea typeface="Calibri (MS)"/>
                  <a:cs typeface="Calibri (MS)"/>
                  <a:sym typeface="Calibri (MS)"/>
                </a:rPr>
                <a:t>. We are asking you to complete a mission that has been 25 years in the making.</a:t>
              </a:r>
            </a:p>
          </p:txBody>
        </p:sp>
      </p:grpSp>
      <p:sp>
        <p:nvSpPr>
          <p:cNvPr id="88" name="Freeform 88"/>
          <p:cNvSpPr/>
          <p:nvPr/>
        </p:nvSpPr>
        <p:spPr>
          <a:xfrm>
            <a:off x="4207796" y="2813247"/>
            <a:ext cx="3927539" cy="936955"/>
          </a:xfrm>
          <a:custGeom>
            <a:avLst/>
            <a:gdLst/>
            <a:ahLst/>
            <a:cxnLst/>
            <a:rect l="l" t="t" r="r" b="b"/>
            <a:pathLst>
              <a:path w="5891308" h="1405433">
                <a:moveTo>
                  <a:pt x="0" y="0"/>
                </a:moveTo>
                <a:lnTo>
                  <a:pt x="5891307" y="0"/>
                </a:lnTo>
                <a:lnTo>
                  <a:pt x="5891307" y="1405433"/>
                </a:lnTo>
                <a:lnTo>
                  <a:pt x="0" y="1405433"/>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sp>
        <p:nvSpPr>
          <p:cNvPr id="89" name="Freeform 89"/>
          <p:cNvSpPr/>
          <p:nvPr/>
        </p:nvSpPr>
        <p:spPr>
          <a:xfrm>
            <a:off x="4217670" y="2823122"/>
            <a:ext cx="849122" cy="910641"/>
          </a:xfrm>
          <a:custGeom>
            <a:avLst/>
            <a:gdLst/>
            <a:ahLst/>
            <a:cxnLst/>
            <a:rect l="l" t="t" r="r" b="b"/>
            <a:pathLst>
              <a:path w="1273683" h="1365961">
                <a:moveTo>
                  <a:pt x="0" y="0"/>
                </a:moveTo>
                <a:lnTo>
                  <a:pt x="1273683" y="0"/>
                </a:lnTo>
                <a:lnTo>
                  <a:pt x="1273683" y="1365961"/>
                </a:lnTo>
                <a:lnTo>
                  <a:pt x="0" y="1365961"/>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90" name="Group 90"/>
          <p:cNvGrpSpPr/>
          <p:nvPr/>
        </p:nvGrpSpPr>
        <p:grpSpPr>
          <a:xfrm>
            <a:off x="4331589" y="3073102"/>
            <a:ext cx="633984" cy="534638"/>
            <a:chOff x="0" y="0"/>
            <a:chExt cx="1267968" cy="1069276"/>
          </a:xfrm>
        </p:grpSpPr>
        <p:sp>
          <p:nvSpPr>
            <p:cNvPr id="91" name="Freeform 91"/>
            <p:cNvSpPr/>
            <p:nvPr/>
          </p:nvSpPr>
          <p:spPr>
            <a:xfrm>
              <a:off x="0" y="0"/>
              <a:ext cx="1267968" cy="1069213"/>
            </a:xfrm>
            <a:custGeom>
              <a:avLst/>
              <a:gdLst/>
              <a:ahLst/>
              <a:cxnLst/>
              <a:rect l="l" t="t" r="r" b="b"/>
              <a:pathLst>
                <a:path w="1267968" h="1069213">
                  <a:moveTo>
                    <a:pt x="0" y="0"/>
                  </a:moveTo>
                  <a:lnTo>
                    <a:pt x="1267968" y="0"/>
                  </a:lnTo>
                  <a:lnTo>
                    <a:pt x="1267968" y="1069213"/>
                  </a:lnTo>
                  <a:lnTo>
                    <a:pt x="0" y="1069213"/>
                  </a:lnTo>
                  <a:close/>
                </a:path>
              </a:pathLst>
            </a:custGeom>
            <a:blipFill>
              <a:blip r:embed="rId4">
                <a:alphaModFix amt="0"/>
              </a:blip>
              <a:stretch>
                <a:fillRect l="-58273" r="-58273" b="-5"/>
              </a:stretch>
            </a:blipFill>
          </p:spPr>
          <p:txBody>
            <a:bodyPr/>
            <a:lstStyle/>
            <a:p>
              <a:endParaRPr lang="en-US"/>
            </a:p>
          </p:txBody>
        </p:sp>
      </p:grpSp>
      <p:grpSp>
        <p:nvGrpSpPr>
          <p:cNvPr id="92" name="Group 92"/>
          <p:cNvGrpSpPr/>
          <p:nvPr/>
        </p:nvGrpSpPr>
        <p:grpSpPr>
          <a:xfrm>
            <a:off x="4331589" y="3030240"/>
            <a:ext cx="633984" cy="577501"/>
            <a:chOff x="0" y="0"/>
            <a:chExt cx="1267968" cy="1155002"/>
          </a:xfrm>
        </p:grpSpPr>
        <p:sp>
          <p:nvSpPr>
            <p:cNvPr id="93" name="Freeform 93"/>
            <p:cNvSpPr/>
            <p:nvPr/>
          </p:nvSpPr>
          <p:spPr>
            <a:xfrm>
              <a:off x="0" y="0"/>
              <a:ext cx="1267968" cy="1154997"/>
            </a:xfrm>
            <a:custGeom>
              <a:avLst/>
              <a:gdLst/>
              <a:ahLst/>
              <a:cxnLst/>
              <a:rect l="l" t="t" r="r" b="b"/>
              <a:pathLst>
                <a:path w="1267968" h="1154997">
                  <a:moveTo>
                    <a:pt x="0" y="0"/>
                  </a:moveTo>
                  <a:lnTo>
                    <a:pt x="1267968" y="0"/>
                  </a:lnTo>
                  <a:lnTo>
                    <a:pt x="1267968" y="1154997"/>
                  </a:lnTo>
                  <a:lnTo>
                    <a:pt x="0" y="1154997"/>
                  </a:lnTo>
                  <a:close/>
                </a:path>
              </a:pathLst>
            </a:custGeom>
            <a:blipFill>
              <a:blip r:embed="rId5">
                <a:alphaModFix amt="0"/>
              </a:blip>
              <a:stretch>
                <a:fillRect l="-66872" r="-66872"/>
              </a:stretch>
            </a:blipFill>
          </p:spPr>
          <p:txBody>
            <a:bodyPr/>
            <a:lstStyle/>
            <a:p>
              <a:endParaRPr lang="en-US"/>
            </a:p>
          </p:txBody>
        </p:sp>
        <p:sp>
          <p:nvSpPr>
            <p:cNvPr id="94" name="TextBox 94"/>
            <p:cNvSpPr txBox="1"/>
            <p:nvPr/>
          </p:nvSpPr>
          <p:spPr>
            <a:xfrm>
              <a:off x="0" y="-85725"/>
              <a:ext cx="1267968" cy="1240727"/>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2010</a:t>
              </a:r>
            </a:p>
          </p:txBody>
        </p:sp>
      </p:grpSp>
      <p:grpSp>
        <p:nvGrpSpPr>
          <p:cNvPr id="95" name="Group 95"/>
          <p:cNvGrpSpPr/>
          <p:nvPr/>
        </p:nvGrpSpPr>
        <p:grpSpPr>
          <a:xfrm>
            <a:off x="5227066" y="2799906"/>
            <a:ext cx="2828544" cy="364185"/>
            <a:chOff x="0" y="0"/>
            <a:chExt cx="5657088" cy="728370"/>
          </a:xfrm>
        </p:grpSpPr>
        <p:sp>
          <p:nvSpPr>
            <p:cNvPr id="96" name="Freeform 96"/>
            <p:cNvSpPr/>
            <p:nvPr/>
          </p:nvSpPr>
          <p:spPr>
            <a:xfrm>
              <a:off x="0" y="0"/>
              <a:ext cx="5657088" cy="728345"/>
            </a:xfrm>
            <a:custGeom>
              <a:avLst/>
              <a:gdLst/>
              <a:ahLst/>
              <a:cxnLst/>
              <a:rect l="l" t="t" r="r" b="b"/>
              <a:pathLst>
                <a:path w="5657088" h="728345">
                  <a:moveTo>
                    <a:pt x="0" y="0"/>
                  </a:moveTo>
                  <a:lnTo>
                    <a:pt x="5657088" y="0"/>
                  </a:lnTo>
                  <a:lnTo>
                    <a:pt x="5657088" y="728345"/>
                  </a:lnTo>
                  <a:lnTo>
                    <a:pt x="0" y="728345"/>
                  </a:lnTo>
                  <a:close/>
                </a:path>
              </a:pathLst>
            </a:custGeom>
            <a:blipFill>
              <a:blip r:embed="rId4">
                <a:alphaModFix amt="0"/>
              </a:blip>
              <a:stretch>
                <a:fillRect t="-101234" b="-101238"/>
              </a:stretch>
            </a:blipFill>
          </p:spPr>
          <p:txBody>
            <a:bodyPr/>
            <a:lstStyle/>
            <a:p>
              <a:endParaRPr lang="en-US"/>
            </a:p>
          </p:txBody>
        </p:sp>
      </p:grpSp>
      <p:grpSp>
        <p:nvGrpSpPr>
          <p:cNvPr id="97" name="Group 97"/>
          <p:cNvGrpSpPr/>
          <p:nvPr/>
        </p:nvGrpSpPr>
        <p:grpSpPr>
          <a:xfrm>
            <a:off x="5227066" y="2790381"/>
            <a:ext cx="2828544" cy="373710"/>
            <a:chOff x="0" y="0"/>
            <a:chExt cx="5657088" cy="747420"/>
          </a:xfrm>
        </p:grpSpPr>
        <p:sp>
          <p:nvSpPr>
            <p:cNvPr id="98" name="Freeform 98"/>
            <p:cNvSpPr/>
            <p:nvPr/>
          </p:nvSpPr>
          <p:spPr>
            <a:xfrm>
              <a:off x="0" y="0"/>
              <a:ext cx="5657088" cy="747420"/>
            </a:xfrm>
            <a:custGeom>
              <a:avLst/>
              <a:gdLst/>
              <a:ahLst/>
              <a:cxnLst/>
              <a:rect l="l" t="t" r="r" b="b"/>
              <a:pathLst>
                <a:path w="5657088" h="747420">
                  <a:moveTo>
                    <a:pt x="0" y="0"/>
                  </a:moveTo>
                  <a:lnTo>
                    <a:pt x="5657088" y="0"/>
                  </a:lnTo>
                  <a:lnTo>
                    <a:pt x="5657088" y="747420"/>
                  </a:lnTo>
                  <a:lnTo>
                    <a:pt x="0" y="747420"/>
                  </a:lnTo>
                  <a:close/>
                </a:path>
              </a:pathLst>
            </a:custGeom>
            <a:blipFill>
              <a:blip r:embed="rId5">
                <a:alphaModFix amt="0"/>
              </a:blip>
              <a:stretch>
                <a:fillRect t="-97478" b="-97478"/>
              </a:stretch>
            </a:blipFill>
          </p:spPr>
          <p:txBody>
            <a:bodyPr/>
            <a:lstStyle/>
            <a:p>
              <a:endParaRPr lang="en-US"/>
            </a:p>
          </p:txBody>
        </p:sp>
        <p:sp>
          <p:nvSpPr>
            <p:cNvPr id="99" name="TextBox 99"/>
            <p:cNvSpPr txBox="1"/>
            <p:nvPr/>
          </p:nvSpPr>
          <p:spPr>
            <a:xfrm>
              <a:off x="0" y="-19050"/>
              <a:ext cx="5657088" cy="766470"/>
            </a:xfrm>
            <a:prstGeom prst="rect">
              <a:avLst/>
            </a:prstGeom>
          </p:spPr>
          <p:txBody>
            <a:bodyPr lIns="0" tIns="0" rIns="0" bIns="0" rtlCol="0" anchor="ctr"/>
            <a:lstStyle/>
            <a:p>
              <a:pPr defTabSz="609630">
                <a:lnSpc>
                  <a:spcPts val="1759"/>
                </a:lnSpc>
              </a:pPr>
              <a:r>
                <a:rPr lang="en-US" sz="1466" b="1">
                  <a:solidFill>
                    <a:srgbClr val="0C6BA7"/>
                  </a:solidFill>
                  <a:latin typeface="Poppins Bold"/>
                  <a:ea typeface="Poppins Bold"/>
                  <a:cs typeface="Poppins Bold"/>
                  <a:sym typeface="Poppins Bold"/>
                </a:rPr>
                <a:t>Largest NIH Grant</a:t>
              </a:r>
            </a:p>
          </p:txBody>
        </p:sp>
      </p:grpSp>
      <p:grpSp>
        <p:nvGrpSpPr>
          <p:cNvPr id="100" name="Group 100"/>
          <p:cNvGrpSpPr/>
          <p:nvPr/>
        </p:nvGrpSpPr>
        <p:grpSpPr>
          <a:xfrm>
            <a:off x="5227066" y="3090577"/>
            <a:ext cx="2828544" cy="517163"/>
            <a:chOff x="0" y="0"/>
            <a:chExt cx="5657088" cy="1034326"/>
          </a:xfrm>
        </p:grpSpPr>
        <p:sp>
          <p:nvSpPr>
            <p:cNvPr id="101" name="Freeform 101"/>
            <p:cNvSpPr/>
            <p:nvPr/>
          </p:nvSpPr>
          <p:spPr>
            <a:xfrm>
              <a:off x="0" y="0"/>
              <a:ext cx="5657088" cy="1034288"/>
            </a:xfrm>
            <a:custGeom>
              <a:avLst/>
              <a:gdLst/>
              <a:ahLst/>
              <a:cxnLst/>
              <a:rect l="l" t="t" r="r" b="b"/>
              <a:pathLst>
                <a:path w="5657088" h="1034288">
                  <a:moveTo>
                    <a:pt x="0" y="0"/>
                  </a:moveTo>
                  <a:lnTo>
                    <a:pt x="5657088" y="0"/>
                  </a:lnTo>
                  <a:lnTo>
                    <a:pt x="5657088" y="1034288"/>
                  </a:lnTo>
                  <a:lnTo>
                    <a:pt x="0" y="1034288"/>
                  </a:lnTo>
                  <a:close/>
                </a:path>
              </a:pathLst>
            </a:custGeom>
            <a:blipFill>
              <a:blip r:embed="rId4">
                <a:alphaModFix amt="0"/>
              </a:blip>
              <a:stretch>
                <a:fillRect t="-56498" b="-56502"/>
              </a:stretch>
            </a:blipFill>
          </p:spPr>
          <p:txBody>
            <a:bodyPr/>
            <a:lstStyle/>
            <a:p>
              <a:endParaRPr lang="en-US"/>
            </a:p>
          </p:txBody>
        </p:sp>
      </p:grpSp>
      <p:grpSp>
        <p:nvGrpSpPr>
          <p:cNvPr id="102" name="Group 102"/>
          <p:cNvGrpSpPr/>
          <p:nvPr/>
        </p:nvGrpSpPr>
        <p:grpSpPr>
          <a:xfrm>
            <a:off x="5227066" y="3085814"/>
            <a:ext cx="2828544" cy="521925"/>
            <a:chOff x="0" y="0"/>
            <a:chExt cx="5657088" cy="1043851"/>
          </a:xfrm>
        </p:grpSpPr>
        <p:sp>
          <p:nvSpPr>
            <p:cNvPr id="103" name="Freeform 103"/>
            <p:cNvSpPr/>
            <p:nvPr/>
          </p:nvSpPr>
          <p:spPr>
            <a:xfrm>
              <a:off x="0" y="0"/>
              <a:ext cx="5657088" cy="1043848"/>
            </a:xfrm>
            <a:custGeom>
              <a:avLst/>
              <a:gdLst/>
              <a:ahLst/>
              <a:cxnLst/>
              <a:rect l="l" t="t" r="r" b="b"/>
              <a:pathLst>
                <a:path w="5657088" h="1043848">
                  <a:moveTo>
                    <a:pt x="0" y="0"/>
                  </a:moveTo>
                  <a:lnTo>
                    <a:pt x="5657088" y="0"/>
                  </a:lnTo>
                  <a:lnTo>
                    <a:pt x="5657088" y="1043848"/>
                  </a:lnTo>
                  <a:lnTo>
                    <a:pt x="0" y="1043848"/>
                  </a:lnTo>
                  <a:close/>
                </a:path>
              </a:pathLst>
            </a:custGeom>
            <a:blipFill>
              <a:blip r:embed="rId5">
                <a:alphaModFix amt="0"/>
              </a:blip>
              <a:stretch>
                <a:fillRect t="-55598" b="-55598"/>
              </a:stretch>
            </a:blipFill>
          </p:spPr>
          <p:txBody>
            <a:bodyPr/>
            <a:lstStyle/>
            <a:p>
              <a:endParaRPr lang="en-US"/>
            </a:p>
          </p:txBody>
        </p:sp>
        <p:sp>
          <p:nvSpPr>
            <p:cNvPr id="104" name="TextBox 104"/>
            <p:cNvSpPr txBox="1"/>
            <p:nvPr/>
          </p:nvSpPr>
          <p:spPr>
            <a:xfrm>
              <a:off x="0" y="-9525"/>
              <a:ext cx="5657088" cy="1053376"/>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First major federal validation of advocacy-led CMT Resource Center </a:t>
              </a:r>
            </a:p>
          </p:txBody>
        </p:sp>
      </p:grpSp>
      <p:sp>
        <p:nvSpPr>
          <p:cNvPr id="105" name="Freeform 105"/>
          <p:cNvSpPr/>
          <p:nvPr/>
        </p:nvSpPr>
        <p:spPr>
          <a:xfrm>
            <a:off x="4207796" y="3798812"/>
            <a:ext cx="3927539" cy="936955"/>
          </a:xfrm>
          <a:custGeom>
            <a:avLst/>
            <a:gdLst/>
            <a:ahLst/>
            <a:cxnLst/>
            <a:rect l="l" t="t" r="r" b="b"/>
            <a:pathLst>
              <a:path w="5891308" h="1405433">
                <a:moveTo>
                  <a:pt x="0" y="0"/>
                </a:moveTo>
                <a:lnTo>
                  <a:pt x="5891307" y="0"/>
                </a:lnTo>
                <a:lnTo>
                  <a:pt x="5891307" y="1405433"/>
                </a:lnTo>
                <a:lnTo>
                  <a:pt x="0" y="1405433"/>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06" name="Freeform 106"/>
          <p:cNvSpPr/>
          <p:nvPr/>
        </p:nvSpPr>
        <p:spPr>
          <a:xfrm>
            <a:off x="4217670" y="3808686"/>
            <a:ext cx="849122" cy="910641"/>
          </a:xfrm>
          <a:custGeom>
            <a:avLst/>
            <a:gdLst/>
            <a:ahLst/>
            <a:cxnLst/>
            <a:rect l="l" t="t" r="r" b="b"/>
            <a:pathLst>
              <a:path w="1273683" h="1365961">
                <a:moveTo>
                  <a:pt x="0" y="0"/>
                </a:moveTo>
                <a:lnTo>
                  <a:pt x="1273683" y="0"/>
                </a:lnTo>
                <a:lnTo>
                  <a:pt x="1273683" y="1365962"/>
                </a:lnTo>
                <a:lnTo>
                  <a:pt x="0" y="1365962"/>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07" name="Group 107"/>
          <p:cNvGrpSpPr/>
          <p:nvPr/>
        </p:nvGrpSpPr>
        <p:grpSpPr>
          <a:xfrm>
            <a:off x="4325239" y="4058666"/>
            <a:ext cx="633984" cy="534638"/>
            <a:chOff x="0" y="0"/>
            <a:chExt cx="1267968" cy="1069276"/>
          </a:xfrm>
        </p:grpSpPr>
        <p:sp>
          <p:nvSpPr>
            <p:cNvPr id="108" name="Freeform 108"/>
            <p:cNvSpPr/>
            <p:nvPr/>
          </p:nvSpPr>
          <p:spPr>
            <a:xfrm>
              <a:off x="0" y="0"/>
              <a:ext cx="1267968" cy="1069213"/>
            </a:xfrm>
            <a:custGeom>
              <a:avLst/>
              <a:gdLst/>
              <a:ahLst/>
              <a:cxnLst/>
              <a:rect l="l" t="t" r="r" b="b"/>
              <a:pathLst>
                <a:path w="1267968" h="1069213">
                  <a:moveTo>
                    <a:pt x="0" y="0"/>
                  </a:moveTo>
                  <a:lnTo>
                    <a:pt x="1267968" y="0"/>
                  </a:lnTo>
                  <a:lnTo>
                    <a:pt x="1267968" y="1069213"/>
                  </a:lnTo>
                  <a:lnTo>
                    <a:pt x="0" y="1069213"/>
                  </a:lnTo>
                  <a:close/>
                </a:path>
              </a:pathLst>
            </a:custGeom>
            <a:blipFill>
              <a:blip r:embed="rId4">
                <a:alphaModFix amt="0"/>
              </a:blip>
              <a:stretch>
                <a:fillRect l="-58273" r="-58273" b="-5"/>
              </a:stretch>
            </a:blipFill>
          </p:spPr>
          <p:txBody>
            <a:bodyPr/>
            <a:lstStyle/>
            <a:p>
              <a:endParaRPr lang="en-US"/>
            </a:p>
          </p:txBody>
        </p:sp>
      </p:grpSp>
      <p:grpSp>
        <p:nvGrpSpPr>
          <p:cNvPr id="109" name="Group 109"/>
          <p:cNvGrpSpPr/>
          <p:nvPr/>
        </p:nvGrpSpPr>
        <p:grpSpPr>
          <a:xfrm>
            <a:off x="4325239" y="4015804"/>
            <a:ext cx="633984" cy="577501"/>
            <a:chOff x="0" y="0"/>
            <a:chExt cx="1267968" cy="1155002"/>
          </a:xfrm>
        </p:grpSpPr>
        <p:sp>
          <p:nvSpPr>
            <p:cNvPr id="110" name="Freeform 110"/>
            <p:cNvSpPr/>
            <p:nvPr/>
          </p:nvSpPr>
          <p:spPr>
            <a:xfrm>
              <a:off x="0" y="0"/>
              <a:ext cx="1267968" cy="1154997"/>
            </a:xfrm>
            <a:custGeom>
              <a:avLst/>
              <a:gdLst/>
              <a:ahLst/>
              <a:cxnLst/>
              <a:rect l="l" t="t" r="r" b="b"/>
              <a:pathLst>
                <a:path w="1267968" h="1154997">
                  <a:moveTo>
                    <a:pt x="0" y="0"/>
                  </a:moveTo>
                  <a:lnTo>
                    <a:pt x="1267968" y="0"/>
                  </a:lnTo>
                  <a:lnTo>
                    <a:pt x="1267968" y="1154997"/>
                  </a:lnTo>
                  <a:lnTo>
                    <a:pt x="0" y="1154997"/>
                  </a:lnTo>
                  <a:close/>
                </a:path>
              </a:pathLst>
            </a:custGeom>
            <a:blipFill>
              <a:blip r:embed="rId5">
                <a:alphaModFix amt="0"/>
              </a:blip>
              <a:stretch>
                <a:fillRect l="-66872" r="-66872"/>
              </a:stretch>
            </a:blipFill>
          </p:spPr>
          <p:txBody>
            <a:bodyPr/>
            <a:lstStyle/>
            <a:p>
              <a:endParaRPr lang="en-US"/>
            </a:p>
          </p:txBody>
        </p:sp>
        <p:sp>
          <p:nvSpPr>
            <p:cNvPr id="111" name="TextBox 111"/>
            <p:cNvSpPr txBox="1"/>
            <p:nvPr/>
          </p:nvSpPr>
          <p:spPr>
            <a:xfrm>
              <a:off x="0" y="-85725"/>
              <a:ext cx="1267968" cy="1240727"/>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2018</a:t>
              </a:r>
            </a:p>
          </p:txBody>
        </p:sp>
      </p:grpSp>
      <p:grpSp>
        <p:nvGrpSpPr>
          <p:cNvPr id="112" name="Group 112"/>
          <p:cNvGrpSpPr/>
          <p:nvPr/>
        </p:nvGrpSpPr>
        <p:grpSpPr>
          <a:xfrm>
            <a:off x="5227066" y="3785470"/>
            <a:ext cx="2828544" cy="364185"/>
            <a:chOff x="0" y="0"/>
            <a:chExt cx="5657088" cy="728370"/>
          </a:xfrm>
        </p:grpSpPr>
        <p:sp>
          <p:nvSpPr>
            <p:cNvPr id="113" name="Freeform 113"/>
            <p:cNvSpPr/>
            <p:nvPr/>
          </p:nvSpPr>
          <p:spPr>
            <a:xfrm>
              <a:off x="0" y="0"/>
              <a:ext cx="5657088" cy="728345"/>
            </a:xfrm>
            <a:custGeom>
              <a:avLst/>
              <a:gdLst/>
              <a:ahLst/>
              <a:cxnLst/>
              <a:rect l="l" t="t" r="r" b="b"/>
              <a:pathLst>
                <a:path w="5657088" h="728345">
                  <a:moveTo>
                    <a:pt x="0" y="0"/>
                  </a:moveTo>
                  <a:lnTo>
                    <a:pt x="5657088" y="0"/>
                  </a:lnTo>
                  <a:lnTo>
                    <a:pt x="5657088" y="728345"/>
                  </a:lnTo>
                  <a:lnTo>
                    <a:pt x="0" y="728345"/>
                  </a:lnTo>
                  <a:close/>
                </a:path>
              </a:pathLst>
            </a:custGeom>
            <a:blipFill>
              <a:blip r:embed="rId4">
                <a:alphaModFix amt="0"/>
              </a:blip>
              <a:stretch>
                <a:fillRect t="-101234" b="-101238"/>
              </a:stretch>
            </a:blipFill>
          </p:spPr>
          <p:txBody>
            <a:bodyPr/>
            <a:lstStyle/>
            <a:p>
              <a:endParaRPr lang="en-US"/>
            </a:p>
          </p:txBody>
        </p:sp>
      </p:grpSp>
      <p:grpSp>
        <p:nvGrpSpPr>
          <p:cNvPr id="114" name="Group 114"/>
          <p:cNvGrpSpPr/>
          <p:nvPr/>
        </p:nvGrpSpPr>
        <p:grpSpPr>
          <a:xfrm>
            <a:off x="5227066" y="3775945"/>
            <a:ext cx="2828544" cy="373710"/>
            <a:chOff x="0" y="0"/>
            <a:chExt cx="5657088" cy="747420"/>
          </a:xfrm>
        </p:grpSpPr>
        <p:sp>
          <p:nvSpPr>
            <p:cNvPr id="115" name="Freeform 115"/>
            <p:cNvSpPr/>
            <p:nvPr/>
          </p:nvSpPr>
          <p:spPr>
            <a:xfrm>
              <a:off x="0" y="0"/>
              <a:ext cx="5657088" cy="747420"/>
            </a:xfrm>
            <a:custGeom>
              <a:avLst/>
              <a:gdLst/>
              <a:ahLst/>
              <a:cxnLst/>
              <a:rect l="l" t="t" r="r" b="b"/>
              <a:pathLst>
                <a:path w="5657088" h="747420">
                  <a:moveTo>
                    <a:pt x="0" y="0"/>
                  </a:moveTo>
                  <a:lnTo>
                    <a:pt x="5657088" y="0"/>
                  </a:lnTo>
                  <a:lnTo>
                    <a:pt x="5657088" y="747420"/>
                  </a:lnTo>
                  <a:lnTo>
                    <a:pt x="0" y="747420"/>
                  </a:lnTo>
                  <a:close/>
                </a:path>
              </a:pathLst>
            </a:custGeom>
            <a:blipFill>
              <a:blip r:embed="rId5">
                <a:alphaModFix amt="0"/>
              </a:blip>
              <a:stretch>
                <a:fillRect t="-97478" b="-97478"/>
              </a:stretch>
            </a:blipFill>
          </p:spPr>
          <p:txBody>
            <a:bodyPr/>
            <a:lstStyle/>
            <a:p>
              <a:endParaRPr lang="en-US"/>
            </a:p>
          </p:txBody>
        </p:sp>
        <p:sp>
          <p:nvSpPr>
            <p:cNvPr id="116" name="TextBox 116"/>
            <p:cNvSpPr txBox="1"/>
            <p:nvPr/>
          </p:nvSpPr>
          <p:spPr>
            <a:xfrm>
              <a:off x="0" y="-19050"/>
              <a:ext cx="5657088" cy="766470"/>
            </a:xfrm>
            <a:prstGeom prst="rect">
              <a:avLst/>
            </a:prstGeom>
          </p:spPr>
          <p:txBody>
            <a:bodyPr lIns="0" tIns="0" rIns="0" bIns="0" rtlCol="0" anchor="ctr"/>
            <a:lstStyle/>
            <a:p>
              <a:pPr defTabSz="609630">
                <a:lnSpc>
                  <a:spcPts val="1759"/>
                </a:lnSpc>
              </a:pPr>
              <a:r>
                <a:rPr lang="en-US" sz="1466" b="1">
                  <a:solidFill>
                    <a:srgbClr val="0C6BA7"/>
                  </a:solidFill>
                  <a:latin typeface="Poppins Bold"/>
                  <a:ea typeface="Poppins Bold"/>
                  <a:cs typeface="Poppins Bold"/>
                  <a:sym typeface="Poppins Bold"/>
                </a:rPr>
                <a:t>FDA El-PFDD* Meeting</a:t>
              </a:r>
            </a:p>
          </p:txBody>
        </p:sp>
      </p:grpSp>
      <p:grpSp>
        <p:nvGrpSpPr>
          <p:cNvPr id="117" name="Group 117"/>
          <p:cNvGrpSpPr/>
          <p:nvPr/>
        </p:nvGrpSpPr>
        <p:grpSpPr>
          <a:xfrm>
            <a:off x="5227066" y="4076142"/>
            <a:ext cx="2828544" cy="517163"/>
            <a:chOff x="0" y="0"/>
            <a:chExt cx="5657088" cy="1034326"/>
          </a:xfrm>
        </p:grpSpPr>
        <p:sp>
          <p:nvSpPr>
            <p:cNvPr id="118" name="Freeform 118"/>
            <p:cNvSpPr/>
            <p:nvPr/>
          </p:nvSpPr>
          <p:spPr>
            <a:xfrm>
              <a:off x="0" y="0"/>
              <a:ext cx="5657088" cy="1034288"/>
            </a:xfrm>
            <a:custGeom>
              <a:avLst/>
              <a:gdLst/>
              <a:ahLst/>
              <a:cxnLst/>
              <a:rect l="l" t="t" r="r" b="b"/>
              <a:pathLst>
                <a:path w="5657088" h="1034288">
                  <a:moveTo>
                    <a:pt x="0" y="0"/>
                  </a:moveTo>
                  <a:lnTo>
                    <a:pt x="5657088" y="0"/>
                  </a:lnTo>
                  <a:lnTo>
                    <a:pt x="5657088" y="1034288"/>
                  </a:lnTo>
                  <a:lnTo>
                    <a:pt x="0" y="1034288"/>
                  </a:lnTo>
                  <a:close/>
                </a:path>
              </a:pathLst>
            </a:custGeom>
            <a:blipFill>
              <a:blip r:embed="rId4">
                <a:alphaModFix amt="0"/>
              </a:blip>
              <a:stretch>
                <a:fillRect t="-56498" b="-56502"/>
              </a:stretch>
            </a:blipFill>
          </p:spPr>
          <p:txBody>
            <a:bodyPr/>
            <a:lstStyle/>
            <a:p>
              <a:endParaRPr lang="en-US"/>
            </a:p>
          </p:txBody>
        </p:sp>
      </p:grpSp>
      <p:grpSp>
        <p:nvGrpSpPr>
          <p:cNvPr id="119" name="Group 119"/>
          <p:cNvGrpSpPr/>
          <p:nvPr/>
        </p:nvGrpSpPr>
        <p:grpSpPr>
          <a:xfrm>
            <a:off x="5227066" y="4071379"/>
            <a:ext cx="2828544" cy="521925"/>
            <a:chOff x="0" y="0"/>
            <a:chExt cx="5657088" cy="1043851"/>
          </a:xfrm>
        </p:grpSpPr>
        <p:sp>
          <p:nvSpPr>
            <p:cNvPr id="120" name="Freeform 120"/>
            <p:cNvSpPr/>
            <p:nvPr/>
          </p:nvSpPr>
          <p:spPr>
            <a:xfrm>
              <a:off x="0" y="0"/>
              <a:ext cx="5657088" cy="1043848"/>
            </a:xfrm>
            <a:custGeom>
              <a:avLst/>
              <a:gdLst/>
              <a:ahLst/>
              <a:cxnLst/>
              <a:rect l="l" t="t" r="r" b="b"/>
              <a:pathLst>
                <a:path w="5657088" h="1043848">
                  <a:moveTo>
                    <a:pt x="0" y="0"/>
                  </a:moveTo>
                  <a:lnTo>
                    <a:pt x="5657088" y="0"/>
                  </a:lnTo>
                  <a:lnTo>
                    <a:pt x="5657088" y="1043848"/>
                  </a:lnTo>
                  <a:lnTo>
                    <a:pt x="0" y="1043848"/>
                  </a:lnTo>
                  <a:close/>
                </a:path>
              </a:pathLst>
            </a:custGeom>
            <a:blipFill>
              <a:blip r:embed="rId5">
                <a:alphaModFix amt="0"/>
              </a:blip>
              <a:stretch>
                <a:fillRect t="-55598" b="-55598"/>
              </a:stretch>
            </a:blipFill>
          </p:spPr>
          <p:txBody>
            <a:bodyPr/>
            <a:lstStyle/>
            <a:p>
              <a:endParaRPr lang="en-US"/>
            </a:p>
          </p:txBody>
        </p:sp>
        <p:sp>
          <p:nvSpPr>
            <p:cNvPr id="121" name="TextBox 121"/>
            <p:cNvSpPr txBox="1"/>
            <p:nvPr/>
          </p:nvSpPr>
          <p:spPr>
            <a:xfrm>
              <a:off x="0" y="-9525"/>
              <a:ext cx="5657088" cy="1053376"/>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Only CMT organization to independently convene the FDA for patient dialogue</a:t>
              </a:r>
            </a:p>
          </p:txBody>
        </p:sp>
      </p:grpSp>
      <p:grpSp>
        <p:nvGrpSpPr>
          <p:cNvPr id="122" name="Group 122"/>
          <p:cNvGrpSpPr/>
          <p:nvPr/>
        </p:nvGrpSpPr>
        <p:grpSpPr>
          <a:xfrm>
            <a:off x="5227066" y="4445247"/>
            <a:ext cx="2828544" cy="341376"/>
            <a:chOff x="0" y="0"/>
            <a:chExt cx="5657088" cy="682752"/>
          </a:xfrm>
        </p:grpSpPr>
        <p:sp>
          <p:nvSpPr>
            <p:cNvPr id="123" name="Freeform 123"/>
            <p:cNvSpPr/>
            <p:nvPr/>
          </p:nvSpPr>
          <p:spPr>
            <a:xfrm>
              <a:off x="0" y="0"/>
              <a:ext cx="5657088" cy="682752"/>
            </a:xfrm>
            <a:custGeom>
              <a:avLst/>
              <a:gdLst/>
              <a:ahLst/>
              <a:cxnLst/>
              <a:rect l="l" t="t" r="r" b="b"/>
              <a:pathLst>
                <a:path w="5657088" h="682752">
                  <a:moveTo>
                    <a:pt x="0" y="0"/>
                  </a:moveTo>
                  <a:lnTo>
                    <a:pt x="5657088" y="0"/>
                  </a:lnTo>
                  <a:lnTo>
                    <a:pt x="5657088" y="682752"/>
                  </a:lnTo>
                  <a:lnTo>
                    <a:pt x="0" y="682752"/>
                  </a:lnTo>
                  <a:close/>
                </a:path>
              </a:pathLst>
            </a:custGeom>
            <a:blipFill>
              <a:blip r:embed="rId4">
                <a:alphaModFix amt="0"/>
              </a:blip>
              <a:stretch>
                <a:fillRect t="-111335" b="-111335"/>
              </a:stretch>
            </a:blipFill>
          </p:spPr>
          <p:txBody>
            <a:bodyPr/>
            <a:lstStyle/>
            <a:p>
              <a:endParaRPr lang="en-US"/>
            </a:p>
          </p:txBody>
        </p:sp>
      </p:grpSp>
      <p:grpSp>
        <p:nvGrpSpPr>
          <p:cNvPr id="124" name="Group 124"/>
          <p:cNvGrpSpPr/>
          <p:nvPr/>
        </p:nvGrpSpPr>
        <p:grpSpPr>
          <a:xfrm>
            <a:off x="5227066" y="4440485"/>
            <a:ext cx="2828544" cy="346139"/>
            <a:chOff x="0" y="0"/>
            <a:chExt cx="5657088" cy="692277"/>
          </a:xfrm>
        </p:grpSpPr>
        <p:sp>
          <p:nvSpPr>
            <p:cNvPr id="125" name="Freeform 125"/>
            <p:cNvSpPr/>
            <p:nvPr/>
          </p:nvSpPr>
          <p:spPr>
            <a:xfrm>
              <a:off x="0" y="0"/>
              <a:ext cx="5657088" cy="692277"/>
            </a:xfrm>
            <a:custGeom>
              <a:avLst/>
              <a:gdLst/>
              <a:ahLst/>
              <a:cxnLst/>
              <a:rect l="l" t="t" r="r" b="b"/>
              <a:pathLst>
                <a:path w="5657088" h="692277">
                  <a:moveTo>
                    <a:pt x="0" y="0"/>
                  </a:moveTo>
                  <a:lnTo>
                    <a:pt x="5657088" y="0"/>
                  </a:lnTo>
                  <a:lnTo>
                    <a:pt x="5657088" y="692277"/>
                  </a:lnTo>
                  <a:lnTo>
                    <a:pt x="0" y="692277"/>
                  </a:lnTo>
                  <a:close/>
                </a:path>
              </a:pathLst>
            </a:custGeom>
            <a:blipFill>
              <a:blip r:embed="rId5">
                <a:alphaModFix amt="0"/>
              </a:blip>
              <a:stretch>
                <a:fillRect t="-109226" b="-109226"/>
              </a:stretch>
            </a:blipFill>
          </p:spPr>
          <p:txBody>
            <a:bodyPr/>
            <a:lstStyle/>
            <a:p>
              <a:endParaRPr lang="en-US"/>
            </a:p>
          </p:txBody>
        </p:sp>
        <p:sp>
          <p:nvSpPr>
            <p:cNvPr id="126" name="TextBox 126"/>
            <p:cNvSpPr txBox="1"/>
            <p:nvPr/>
          </p:nvSpPr>
          <p:spPr>
            <a:xfrm>
              <a:off x="0" y="-9525"/>
              <a:ext cx="5657088" cy="701802"/>
            </a:xfrm>
            <a:prstGeom prst="rect">
              <a:avLst/>
            </a:prstGeom>
          </p:spPr>
          <p:txBody>
            <a:bodyPr lIns="0" tIns="0" rIns="0" bIns="0" rtlCol="0" anchor="ctr"/>
            <a:lstStyle/>
            <a:p>
              <a:pPr defTabSz="609630">
                <a:lnSpc>
                  <a:spcPts val="959"/>
                </a:lnSpc>
              </a:pPr>
              <a:r>
                <a:rPr lang="en-US" sz="800" b="1">
                  <a:solidFill>
                    <a:srgbClr val="1A2B45"/>
                  </a:solidFill>
                  <a:latin typeface="DM Sans Bold"/>
                  <a:ea typeface="DM Sans Bold"/>
                  <a:cs typeface="DM Sans Bold"/>
                  <a:sym typeface="DM Sans Bold"/>
                </a:rPr>
                <a:t>* PFDD ~ Patient Focused Drug Development </a:t>
              </a:r>
            </a:p>
          </p:txBody>
        </p:sp>
      </p:grpSp>
      <p:sp>
        <p:nvSpPr>
          <p:cNvPr id="127" name="Freeform 127"/>
          <p:cNvSpPr/>
          <p:nvPr/>
        </p:nvSpPr>
        <p:spPr>
          <a:xfrm>
            <a:off x="4207796" y="4783284"/>
            <a:ext cx="3927539" cy="936955"/>
          </a:xfrm>
          <a:custGeom>
            <a:avLst/>
            <a:gdLst/>
            <a:ahLst/>
            <a:cxnLst/>
            <a:rect l="l" t="t" r="r" b="b"/>
            <a:pathLst>
              <a:path w="5891308" h="1405433">
                <a:moveTo>
                  <a:pt x="0" y="0"/>
                </a:moveTo>
                <a:lnTo>
                  <a:pt x="5891307" y="0"/>
                </a:lnTo>
                <a:lnTo>
                  <a:pt x="5891307" y="1405433"/>
                </a:lnTo>
                <a:lnTo>
                  <a:pt x="0" y="1405433"/>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28" name="Freeform 128"/>
          <p:cNvSpPr/>
          <p:nvPr/>
        </p:nvSpPr>
        <p:spPr>
          <a:xfrm>
            <a:off x="4217670" y="4793164"/>
            <a:ext cx="849122" cy="910641"/>
          </a:xfrm>
          <a:custGeom>
            <a:avLst/>
            <a:gdLst/>
            <a:ahLst/>
            <a:cxnLst/>
            <a:rect l="l" t="t" r="r" b="b"/>
            <a:pathLst>
              <a:path w="1273683" h="1365961">
                <a:moveTo>
                  <a:pt x="0" y="0"/>
                </a:moveTo>
                <a:lnTo>
                  <a:pt x="1273683" y="0"/>
                </a:lnTo>
                <a:lnTo>
                  <a:pt x="1273683" y="1365961"/>
                </a:lnTo>
                <a:lnTo>
                  <a:pt x="0" y="1365961"/>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29" name="Group 129"/>
          <p:cNvGrpSpPr/>
          <p:nvPr/>
        </p:nvGrpSpPr>
        <p:grpSpPr>
          <a:xfrm>
            <a:off x="4325239" y="5043138"/>
            <a:ext cx="633984" cy="534638"/>
            <a:chOff x="0" y="0"/>
            <a:chExt cx="1267968" cy="1069276"/>
          </a:xfrm>
        </p:grpSpPr>
        <p:sp>
          <p:nvSpPr>
            <p:cNvPr id="130" name="Freeform 130"/>
            <p:cNvSpPr/>
            <p:nvPr/>
          </p:nvSpPr>
          <p:spPr>
            <a:xfrm>
              <a:off x="0" y="0"/>
              <a:ext cx="1267968" cy="1069213"/>
            </a:xfrm>
            <a:custGeom>
              <a:avLst/>
              <a:gdLst/>
              <a:ahLst/>
              <a:cxnLst/>
              <a:rect l="l" t="t" r="r" b="b"/>
              <a:pathLst>
                <a:path w="1267968" h="1069213">
                  <a:moveTo>
                    <a:pt x="0" y="0"/>
                  </a:moveTo>
                  <a:lnTo>
                    <a:pt x="1267968" y="0"/>
                  </a:lnTo>
                  <a:lnTo>
                    <a:pt x="1267968" y="1069213"/>
                  </a:lnTo>
                  <a:lnTo>
                    <a:pt x="0" y="1069213"/>
                  </a:lnTo>
                  <a:close/>
                </a:path>
              </a:pathLst>
            </a:custGeom>
            <a:blipFill>
              <a:blip r:embed="rId4">
                <a:alphaModFix amt="0"/>
              </a:blip>
              <a:stretch>
                <a:fillRect l="-58273" r="-58273" b="-5"/>
              </a:stretch>
            </a:blipFill>
          </p:spPr>
          <p:txBody>
            <a:bodyPr/>
            <a:lstStyle/>
            <a:p>
              <a:endParaRPr lang="en-US"/>
            </a:p>
          </p:txBody>
        </p:sp>
      </p:grpSp>
      <p:grpSp>
        <p:nvGrpSpPr>
          <p:cNvPr id="131" name="Group 131"/>
          <p:cNvGrpSpPr/>
          <p:nvPr/>
        </p:nvGrpSpPr>
        <p:grpSpPr>
          <a:xfrm>
            <a:off x="4325239" y="5000276"/>
            <a:ext cx="633984" cy="577501"/>
            <a:chOff x="0" y="0"/>
            <a:chExt cx="1267968" cy="1155002"/>
          </a:xfrm>
        </p:grpSpPr>
        <p:sp>
          <p:nvSpPr>
            <p:cNvPr id="132" name="Freeform 132"/>
            <p:cNvSpPr/>
            <p:nvPr/>
          </p:nvSpPr>
          <p:spPr>
            <a:xfrm>
              <a:off x="0" y="0"/>
              <a:ext cx="1267968" cy="1154996"/>
            </a:xfrm>
            <a:custGeom>
              <a:avLst/>
              <a:gdLst/>
              <a:ahLst/>
              <a:cxnLst/>
              <a:rect l="l" t="t" r="r" b="b"/>
              <a:pathLst>
                <a:path w="1267968" h="1154996">
                  <a:moveTo>
                    <a:pt x="0" y="0"/>
                  </a:moveTo>
                  <a:lnTo>
                    <a:pt x="1267968" y="0"/>
                  </a:lnTo>
                  <a:lnTo>
                    <a:pt x="1267968" y="1154996"/>
                  </a:lnTo>
                  <a:lnTo>
                    <a:pt x="0" y="1154996"/>
                  </a:lnTo>
                  <a:close/>
                </a:path>
              </a:pathLst>
            </a:custGeom>
            <a:blipFill>
              <a:blip r:embed="rId5">
                <a:alphaModFix amt="0"/>
              </a:blip>
              <a:stretch>
                <a:fillRect l="-66872" r="-66872"/>
              </a:stretch>
            </a:blipFill>
          </p:spPr>
          <p:txBody>
            <a:bodyPr/>
            <a:lstStyle/>
            <a:p>
              <a:endParaRPr lang="en-US"/>
            </a:p>
          </p:txBody>
        </p:sp>
        <p:sp>
          <p:nvSpPr>
            <p:cNvPr id="133" name="TextBox 133"/>
            <p:cNvSpPr txBox="1"/>
            <p:nvPr/>
          </p:nvSpPr>
          <p:spPr>
            <a:xfrm>
              <a:off x="0" y="-85725"/>
              <a:ext cx="1267968" cy="1240727"/>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2021</a:t>
              </a:r>
            </a:p>
          </p:txBody>
        </p:sp>
      </p:grpSp>
      <p:grpSp>
        <p:nvGrpSpPr>
          <p:cNvPr id="134" name="Group 134"/>
          <p:cNvGrpSpPr/>
          <p:nvPr/>
        </p:nvGrpSpPr>
        <p:grpSpPr>
          <a:xfrm>
            <a:off x="5227066" y="4769942"/>
            <a:ext cx="2828544" cy="364185"/>
            <a:chOff x="0" y="0"/>
            <a:chExt cx="5657088" cy="728370"/>
          </a:xfrm>
        </p:grpSpPr>
        <p:sp>
          <p:nvSpPr>
            <p:cNvPr id="135" name="Freeform 135"/>
            <p:cNvSpPr/>
            <p:nvPr/>
          </p:nvSpPr>
          <p:spPr>
            <a:xfrm>
              <a:off x="0" y="0"/>
              <a:ext cx="5657088" cy="728345"/>
            </a:xfrm>
            <a:custGeom>
              <a:avLst/>
              <a:gdLst/>
              <a:ahLst/>
              <a:cxnLst/>
              <a:rect l="l" t="t" r="r" b="b"/>
              <a:pathLst>
                <a:path w="5657088" h="728345">
                  <a:moveTo>
                    <a:pt x="0" y="0"/>
                  </a:moveTo>
                  <a:lnTo>
                    <a:pt x="5657088" y="0"/>
                  </a:lnTo>
                  <a:lnTo>
                    <a:pt x="5657088" y="728345"/>
                  </a:lnTo>
                  <a:lnTo>
                    <a:pt x="0" y="728345"/>
                  </a:lnTo>
                  <a:close/>
                </a:path>
              </a:pathLst>
            </a:custGeom>
            <a:blipFill>
              <a:blip r:embed="rId4">
                <a:alphaModFix amt="0"/>
              </a:blip>
              <a:stretch>
                <a:fillRect t="-101234" b="-101238"/>
              </a:stretch>
            </a:blipFill>
          </p:spPr>
          <p:txBody>
            <a:bodyPr/>
            <a:lstStyle/>
            <a:p>
              <a:endParaRPr lang="en-US"/>
            </a:p>
          </p:txBody>
        </p:sp>
      </p:grpSp>
      <p:grpSp>
        <p:nvGrpSpPr>
          <p:cNvPr id="136" name="Group 136"/>
          <p:cNvGrpSpPr/>
          <p:nvPr/>
        </p:nvGrpSpPr>
        <p:grpSpPr>
          <a:xfrm>
            <a:off x="5227066" y="4760418"/>
            <a:ext cx="2828544" cy="373710"/>
            <a:chOff x="0" y="0"/>
            <a:chExt cx="5657088" cy="747420"/>
          </a:xfrm>
        </p:grpSpPr>
        <p:sp>
          <p:nvSpPr>
            <p:cNvPr id="137" name="Freeform 137"/>
            <p:cNvSpPr/>
            <p:nvPr/>
          </p:nvSpPr>
          <p:spPr>
            <a:xfrm>
              <a:off x="0" y="0"/>
              <a:ext cx="5657088" cy="747420"/>
            </a:xfrm>
            <a:custGeom>
              <a:avLst/>
              <a:gdLst/>
              <a:ahLst/>
              <a:cxnLst/>
              <a:rect l="l" t="t" r="r" b="b"/>
              <a:pathLst>
                <a:path w="5657088" h="747420">
                  <a:moveTo>
                    <a:pt x="0" y="0"/>
                  </a:moveTo>
                  <a:lnTo>
                    <a:pt x="5657088" y="0"/>
                  </a:lnTo>
                  <a:lnTo>
                    <a:pt x="5657088" y="747420"/>
                  </a:lnTo>
                  <a:lnTo>
                    <a:pt x="0" y="747420"/>
                  </a:lnTo>
                  <a:close/>
                </a:path>
              </a:pathLst>
            </a:custGeom>
            <a:blipFill>
              <a:blip r:embed="rId5">
                <a:alphaModFix amt="0"/>
              </a:blip>
              <a:stretch>
                <a:fillRect t="-97478" b="-97478"/>
              </a:stretch>
            </a:blipFill>
          </p:spPr>
          <p:txBody>
            <a:bodyPr/>
            <a:lstStyle/>
            <a:p>
              <a:endParaRPr lang="en-US"/>
            </a:p>
          </p:txBody>
        </p:sp>
        <p:sp>
          <p:nvSpPr>
            <p:cNvPr id="138" name="TextBox 138"/>
            <p:cNvSpPr txBox="1"/>
            <p:nvPr/>
          </p:nvSpPr>
          <p:spPr>
            <a:xfrm>
              <a:off x="0" y="-19050"/>
              <a:ext cx="5657088" cy="766470"/>
            </a:xfrm>
            <a:prstGeom prst="rect">
              <a:avLst/>
            </a:prstGeom>
          </p:spPr>
          <p:txBody>
            <a:bodyPr lIns="0" tIns="0" rIns="0" bIns="0" rtlCol="0" anchor="ctr"/>
            <a:lstStyle/>
            <a:p>
              <a:pPr defTabSz="609630">
                <a:lnSpc>
                  <a:spcPts val="1759"/>
                </a:lnSpc>
              </a:pPr>
              <a:r>
                <a:rPr lang="en-US" sz="1466" b="1">
                  <a:solidFill>
                    <a:srgbClr val="0C6BA7"/>
                  </a:solidFill>
                  <a:latin typeface="Poppins Bold"/>
                  <a:ea typeface="Poppins Bold"/>
                  <a:cs typeface="Poppins Bold"/>
                  <a:sym typeface="Poppins Bold"/>
                </a:rPr>
                <a:t>Venture Philanthropy</a:t>
              </a:r>
            </a:p>
          </p:txBody>
        </p:sp>
      </p:grpSp>
      <p:grpSp>
        <p:nvGrpSpPr>
          <p:cNvPr id="139" name="Group 139"/>
          <p:cNvGrpSpPr/>
          <p:nvPr/>
        </p:nvGrpSpPr>
        <p:grpSpPr>
          <a:xfrm>
            <a:off x="5227066" y="5060614"/>
            <a:ext cx="2828544" cy="517163"/>
            <a:chOff x="0" y="0"/>
            <a:chExt cx="5657088" cy="1034326"/>
          </a:xfrm>
        </p:grpSpPr>
        <p:sp>
          <p:nvSpPr>
            <p:cNvPr id="140" name="Freeform 140"/>
            <p:cNvSpPr/>
            <p:nvPr/>
          </p:nvSpPr>
          <p:spPr>
            <a:xfrm>
              <a:off x="0" y="0"/>
              <a:ext cx="5657088" cy="1034288"/>
            </a:xfrm>
            <a:custGeom>
              <a:avLst/>
              <a:gdLst/>
              <a:ahLst/>
              <a:cxnLst/>
              <a:rect l="l" t="t" r="r" b="b"/>
              <a:pathLst>
                <a:path w="5657088" h="1034288">
                  <a:moveTo>
                    <a:pt x="0" y="0"/>
                  </a:moveTo>
                  <a:lnTo>
                    <a:pt x="5657088" y="0"/>
                  </a:lnTo>
                  <a:lnTo>
                    <a:pt x="5657088" y="1034288"/>
                  </a:lnTo>
                  <a:lnTo>
                    <a:pt x="0" y="1034288"/>
                  </a:lnTo>
                  <a:close/>
                </a:path>
              </a:pathLst>
            </a:custGeom>
            <a:blipFill>
              <a:blip r:embed="rId4">
                <a:alphaModFix amt="0"/>
              </a:blip>
              <a:stretch>
                <a:fillRect t="-56498" b="-56502"/>
              </a:stretch>
            </a:blipFill>
          </p:spPr>
          <p:txBody>
            <a:bodyPr/>
            <a:lstStyle/>
            <a:p>
              <a:endParaRPr lang="en-US"/>
            </a:p>
          </p:txBody>
        </p:sp>
      </p:grpSp>
      <p:grpSp>
        <p:nvGrpSpPr>
          <p:cNvPr id="141" name="Group 141"/>
          <p:cNvGrpSpPr/>
          <p:nvPr/>
        </p:nvGrpSpPr>
        <p:grpSpPr>
          <a:xfrm>
            <a:off x="5227066" y="5055851"/>
            <a:ext cx="2828544" cy="521925"/>
            <a:chOff x="0" y="0"/>
            <a:chExt cx="5657088" cy="1043851"/>
          </a:xfrm>
        </p:grpSpPr>
        <p:sp>
          <p:nvSpPr>
            <p:cNvPr id="142" name="Freeform 142"/>
            <p:cNvSpPr/>
            <p:nvPr/>
          </p:nvSpPr>
          <p:spPr>
            <a:xfrm>
              <a:off x="0" y="0"/>
              <a:ext cx="5657088" cy="1043847"/>
            </a:xfrm>
            <a:custGeom>
              <a:avLst/>
              <a:gdLst/>
              <a:ahLst/>
              <a:cxnLst/>
              <a:rect l="l" t="t" r="r" b="b"/>
              <a:pathLst>
                <a:path w="5657088" h="1043847">
                  <a:moveTo>
                    <a:pt x="0" y="0"/>
                  </a:moveTo>
                  <a:lnTo>
                    <a:pt x="5657088" y="0"/>
                  </a:lnTo>
                  <a:lnTo>
                    <a:pt x="5657088" y="1043847"/>
                  </a:lnTo>
                  <a:lnTo>
                    <a:pt x="0" y="1043847"/>
                  </a:lnTo>
                  <a:close/>
                </a:path>
              </a:pathLst>
            </a:custGeom>
            <a:blipFill>
              <a:blip r:embed="rId5">
                <a:alphaModFix amt="0"/>
              </a:blip>
              <a:stretch>
                <a:fillRect t="-55598" b="-55598"/>
              </a:stretch>
            </a:blipFill>
          </p:spPr>
          <p:txBody>
            <a:bodyPr/>
            <a:lstStyle/>
            <a:p>
              <a:endParaRPr lang="en-US"/>
            </a:p>
          </p:txBody>
        </p:sp>
        <p:sp>
          <p:nvSpPr>
            <p:cNvPr id="143" name="TextBox 143"/>
            <p:cNvSpPr txBox="1"/>
            <p:nvPr/>
          </p:nvSpPr>
          <p:spPr>
            <a:xfrm>
              <a:off x="0" y="-9525"/>
              <a:ext cx="5657088" cy="1053376"/>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Only Patient Advocacy Group to seed fund a Bio-Tech company</a:t>
              </a:r>
            </a:p>
          </p:txBody>
        </p:sp>
      </p:grpSp>
      <p:grpSp>
        <p:nvGrpSpPr>
          <p:cNvPr id="144" name="Group 144"/>
          <p:cNvGrpSpPr/>
          <p:nvPr/>
        </p:nvGrpSpPr>
        <p:grpSpPr>
          <a:xfrm>
            <a:off x="5227066" y="5472373"/>
            <a:ext cx="2828544" cy="341376"/>
            <a:chOff x="0" y="0"/>
            <a:chExt cx="5657088" cy="682752"/>
          </a:xfrm>
        </p:grpSpPr>
        <p:sp>
          <p:nvSpPr>
            <p:cNvPr id="145" name="Freeform 145"/>
            <p:cNvSpPr/>
            <p:nvPr/>
          </p:nvSpPr>
          <p:spPr>
            <a:xfrm>
              <a:off x="0" y="0"/>
              <a:ext cx="5657088" cy="682752"/>
            </a:xfrm>
            <a:custGeom>
              <a:avLst/>
              <a:gdLst/>
              <a:ahLst/>
              <a:cxnLst/>
              <a:rect l="l" t="t" r="r" b="b"/>
              <a:pathLst>
                <a:path w="5657088" h="682752">
                  <a:moveTo>
                    <a:pt x="0" y="0"/>
                  </a:moveTo>
                  <a:lnTo>
                    <a:pt x="5657088" y="0"/>
                  </a:lnTo>
                  <a:lnTo>
                    <a:pt x="5657088" y="682752"/>
                  </a:lnTo>
                  <a:lnTo>
                    <a:pt x="0" y="682752"/>
                  </a:lnTo>
                  <a:close/>
                </a:path>
              </a:pathLst>
            </a:custGeom>
            <a:blipFill>
              <a:blip r:embed="rId4">
                <a:alphaModFix amt="0"/>
              </a:blip>
              <a:stretch>
                <a:fillRect t="-111335" b="-111335"/>
              </a:stretch>
            </a:blipFill>
          </p:spPr>
          <p:txBody>
            <a:bodyPr/>
            <a:lstStyle/>
            <a:p>
              <a:endParaRPr lang="en-US"/>
            </a:p>
          </p:txBody>
        </p:sp>
      </p:grpSp>
      <p:sp>
        <p:nvSpPr>
          <p:cNvPr id="146" name="Freeform 146"/>
          <p:cNvSpPr/>
          <p:nvPr/>
        </p:nvSpPr>
        <p:spPr>
          <a:xfrm>
            <a:off x="4207796" y="5766233"/>
            <a:ext cx="3927539" cy="936955"/>
          </a:xfrm>
          <a:custGeom>
            <a:avLst/>
            <a:gdLst/>
            <a:ahLst/>
            <a:cxnLst/>
            <a:rect l="l" t="t" r="r" b="b"/>
            <a:pathLst>
              <a:path w="5891308" h="1405433">
                <a:moveTo>
                  <a:pt x="0" y="0"/>
                </a:moveTo>
                <a:lnTo>
                  <a:pt x="5891307" y="0"/>
                </a:lnTo>
                <a:lnTo>
                  <a:pt x="5891307" y="1405432"/>
                </a:lnTo>
                <a:lnTo>
                  <a:pt x="0" y="1405432"/>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47" name="Freeform 147"/>
          <p:cNvSpPr/>
          <p:nvPr/>
        </p:nvSpPr>
        <p:spPr>
          <a:xfrm>
            <a:off x="4217670" y="5807856"/>
            <a:ext cx="849122" cy="910635"/>
          </a:xfrm>
          <a:custGeom>
            <a:avLst/>
            <a:gdLst/>
            <a:ahLst/>
            <a:cxnLst/>
            <a:rect l="l" t="t" r="r" b="b"/>
            <a:pathLst>
              <a:path w="1273683" h="1365952">
                <a:moveTo>
                  <a:pt x="0" y="0"/>
                </a:moveTo>
                <a:lnTo>
                  <a:pt x="1273683" y="0"/>
                </a:lnTo>
                <a:lnTo>
                  <a:pt x="1273683" y="1365952"/>
                </a:lnTo>
                <a:lnTo>
                  <a:pt x="0" y="1365952"/>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48" name="Group 148"/>
          <p:cNvGrpSpPr/>
          <p:nvPr/>
        </p:nvGrpSpPr>
        <p:grpSpPr>
          <a:xfrm>
            <a:off x="4325239" y="6057830"/>
            <a:ext cx="633984" cy="534638"/>
            <a:chOff x="0" y="0"/>
            <a:chExt cx="1267968" cy="1069276"/>
          </a:xfrm>
        </p:grpSpPr>
        <p:sp>
          <p:nvSpPr>
            <p:cNvPr id="149" name="Freeform 149"/>
            <p:cNvSpPr/>
            <p:nvPr/>
          </p:nvSpPr>
          <p:spPr>
            <a:xfrm>
              <a:off x="0" y="0"/>
              <a:ext cx="1267968" cy="1069213"/>
            </a:xfrm>
            <a:custGeom>
              <a:avLst/>
              <a:gdLst/>
              <a:ahLst/>
              <a:cxnLst/>
              <a:rect l="l" t="t" r="r" b="b"/>
              <a:pathLst>
                <a:path w="1267968" h="1069213">
                  <a:moveTo>
                    <a:pt x="0" y="0"/>
                  </a:moveTo>
                  <a:lnTo>
                    <a:pt x="1267968" y="0"/>
                  </a:lnTo>
                  <a:lnTo>
                    <a:pt x="1267968" y="1069213"/>
                  </a:lnTo>
                  <a:lnTo>
                    <a:pt x="0" y="1069213"/>
                  </a:lnTo>
                  <a:close/>
                </a:path>
              </a:pathLst>
            </a:custGeom>
            <a:blipFill>
              <a:blip r:embed="rId4">
                <a:alphaModFix amt="0"/>
              </a:blip>
              <a:stretch>
                <a:fillRect l="-58273" r="-58273" b="-5"/>
              </a:stretch>
            </a:blipFill>
          </p:spPr>
          <p:txBody>
            <a:bodyPr/>
            <a:lstStyle/>
            <a:p>
              <a:endParaRPr lang="en-US"/>
            </a:p>
          </p:txBody>
        </p:sp>
      </p:grpSp>
      <p:grpSp>
        <p:nvGrpSpPr>
          <p:cNvPr id="150" name="Group 150"/>
          <p:cNvGrpSpPr/>
          <p:nvPr/>
        </p:nvGrpSpPr>
        <p:grpSpPr>
          <a:xfrm>
            <a:off x="4325239" y="6014968"/>
            <a:ext cx="633984" cy="577501"/>
            <a:chOff x="0" y="0"/>
            <a:chExt cx="1267968" cy="1155002"/>
          </a:xfrm>
        </p:grpSpPr>
        <p:sp>
          <p:nvSpPr>
            <p:cNvPr id="151" name="Freeform 151"/>
            <p:cNvSpPr/>
            <p:nvPr/>
          </p:nvSpPr>
          <p:spPr>
            <a:xfrm>
              <a:off x="0" y="0"/>
              <a:ext cx="1267968" cy="1154996"/>
            </a:xfrm>
            <a:custGeom>
              <a:avLst/>
              <a:gdLst/>
              <a:ahLst/>
              <a:cxnLst/>
              <a:rect l="l" t="t" r="r" b="b"/>
              <a:pathLst>
                <a:path w="1267968" h="1154996">
                  <a:moveTo>
                    <a:pt x="0" y="0"/>
                  </a:moveTo>
                  <a:lnTo>
                    <a:pt x="1267968" y="0"/>
                  </a:lnTo>
                  <a:lnTo>
                    <a:pt x="1267968" y="1154996"/>
                  </a:lnTo>
                  <a:lnTo>
                    <a:pt x="0" y="1154996"/>
                  </a:lnTo>
                  <a:close/>
                </a:path>
              </a:pathLst>
            </a:custGeom>
            <a:blipFill>
              <a:blip r:embed="rId5">
                <a:alphaModFix amt="0"/>
              </a:blip>
              <a:stretch>
                <a:fillRect l="-66872" r="-66872"/>
              </a:stretch>
            </a:blipFill>
          </p:spPr>
          <p:txBody>
            <a:bodyPr/>
            <a:lstStyle/>
            <a:p>
              <a:endParaRPr lang="en-US"/>
            </a:p>
          </p:txBody>
        </p:sp>
        <p:sp>
          <p:nvSpPr>
            <p:cNvPr id="152" name="TextBox 152"/>
            <p:cNvSpPr txBox="1"/>
            <p:nvPr/>
          </p:nvSpPr>
          <p:spPr>
            <a:xfrm>
              <a:off x="0" y="-85725"/>
              <a:ext cx="1267968" cy="1240727"/>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2024</a:t>
              </a:r>
            </a:p>
          </p:txBody>
        </p:sp>
      </p:grpSp>
      <p:grpSp>
        <p:nvGrpSpPr>
          <p:cNvPr id="153" name="Group 153"/>
          <p:cNvGrpSpPr/>
          <p:nvPr/>
        </p:nvGrpSpPr>
        <p:grpSpPr>
          <a:xfrm>
            <a:off x="5227066" y="5752891"/>
            <a:ext cx="2828544" cy="586435"/>
            <a:chOff x="0" y="0"/>
            <a:chExt cx="5657088" cy="1172870"/>
          </a:xfrm>
        </p:grpSpPr>
        <p:sp>
          <p:nvSpPr>
            <p:cNvPr id="154" name="Freeform 154"/>
            <p:cNvSpPr/>
            <p:nvPr/>
          </p:nvSpPr>
          <p:spPr>
            <a:xfrm>
              <a:off x="0" y="0"/>
              <a:ext cx="5657088" cy="1172845"/>
            </a:xfrm>
            <a:custGeom>
              <a:avLst/>
              <a:gdLst/>
              <a:ahLst/>
              <a:cxnLst/>
              <a:rect l="l" t="t" r="r" b="b"/>
              <a:pathLst>
                <a:path w="5657088" h="1172845">
                  <a:moveTo>
                    <a:pt x="0" y="0"/>
                  </a:moveTo>
                  <a:lnTo>
                    <a:pt x="5657088" y="0"/>
                  </a:lnTo>
                  <a:lnTo>
                    <a:pt x="5657088" y="1172845"/>
                  </a:lnTo>
                  <a:lnTo>
                    <a:pt x="0" y="1172845"/>
                  </a:lnTo>
                  <a:close/>
                </a:path>
              </a:pathLst>
            </a:custGeom>
            <a:blipFill>
              <a:blip r:embed="rId4">
                <a:alphaModFix amt="0"/>
              </a:blip>
              <a:stretch>
                <a:fillRect t="-43917" b="-43919"/>
              </a:stretch>
            </a:blipFill>
          </p:spPr>
          <p:txBody>
            <a:bodyPr/>
            <a:lstStyle/>
            <a:p>
              <a:endParaRPr lang="en-US"/>
            </a:p>
          </p:txBody>
        </p:sp>
      </p:grpSp>
      <p:grpSp>
        <p:nvGrpSpPr>
          <p:cNvPr id="155" name="Group 155"/>
          <p:cNvGrpSpPr/>
          <p:nvPr/>
        </p:nvGrpSpPr>
        <p:grpSpPr>
          <a:xfrm>
            <a:off x="5227066" y="5743365"/>
            <a:ext cx="2828544" cy="595960"/>
            <a:chOff x="0" y="0"/>
            <a:chExt cx="5657088" cy="1191920"/>
          </a:xfrm>
        </p:grpSpPr>
        <p:sp>
          <p:nvSpPr>
            <p:cNvPr id="156" name="Freeform 156"/>
            <p:cNvSpPr/>
            <p:nvPr/>
          </p:nvSpPr>
          <p:spPr>
            <a:xfrm>
              <a:off x="0" y="0"/>
              <a:ext cx="5657088" cy="1191921"/>
            </a:xfrm>
            <a:custGeom>
              <a:avLst/>
              <a:gdLst/>
              <a:ahLst/>
              <a:cxnLst/>
              <a:rect l="l" t="t" r="r" b="b"/>
              <a:pathLst>
                <a:path w="5657088" h="1191921">
                  <a:moveTo>
                    <a:pt x="0" y="0"/>
                  </a:moveTo>
                  <a:lnTo>
                    <a:pt x="5657088" y="0"/>
                  </a:lnTo>
                  <a:lnTo>
                    <a:pt x="5657088" y="1191921"/>
                  </a:lnTo>
                  <a:lnTo>
                    <a:pt x="0" y="1191921"/>
                  </a:lnTo>
                  <a:close/>
                </a:path>
              </a:pathLst>
            </a:custGeom>
            <a:blipFill>
              <a:blip r:embed="rId5">
                <a:alphaModFix amt="0"/>
              </a:blip>
              <a:stretch>
                <a:fillRect t="-42479" b="-42479"/>
              </a:stretch>
            </a:blipFill>
          </p:spPr>
          <p:txBody>
            <a:bodyPr/>
            <a:lstStyle/>
            <a:p>
              <a:endParaRPr lang="en-US"/>
            </a:p>
          </p:txBody>
        </p:sp>
        <p:sp>
          <p:nvSpPr>
            <p:cNvPr id="157" name="TextBox 157"/>
            <p:cNvSpPr txBox="1"/>
            <p:nvPr/>
          </p:nvSpPr>
          <p:spPr>
            <a:xfrm>
              <a:off x="0" y="-19050"/>
              <a:ext cx="5657088" cy="1210970"/>
            </a:xfrm>
            <a:prstGeom prst="rect">
              <a:avLst/>
            </a:prstGeom>
          </p:spPr>
          <p:txBody>
            <a:bodyPr lIns="0" tIns="0" rIns="0" bIns="0" rtlCol="0" anchor="ctr"/>
            <a:lstStyle/>
            <a:p>
              <a:pPr defTabSz="609630">
                <a:lnSpc>
                  <a:spcPts val="1759"/>
                </a:lnSpc>
              </a:pPr>
              <a:r>
                <a:rPr lang="en-US" sz="1466" b="1">
                  <a:solidFill>
                    <a:srgbClr val="0C6BA7"/>
                  </a:solidFill>
                  <a:latin typeface="Poppins Bold"/>
                  <a:ea typeface="Poppins Bold"/>
                  <a:cs typeface="Poppins Bold"/>
                  <a:sym typeface="Poppins Bold"/>
                </a:rPr>
                <a:t>1st Clinical Trial Readiness Summit</a:t>
              </a:r>
            </a:p>
          </p:txBody>
        </p:sp>
      </p:grpSp>
      <p:grpSp>
        <p:nvGrpSpPr>
          <p:cNvPr id="158" name="Group 158"/>
          <p:cNvGrpSpPr/>
          <p:nvPr/>
        </p:nvGrpSpPr>
        <p:grpSpPr>
          <a:xfrm>
            <a:off x="5227066" y="6176144"/>
            <a:ext cx="2828544" cy="517163"/>
            <a:chOff x="0" y="0"/>
            <a:chExt cx="5657088" cy="1034326"/>
          </a:xfrm>
        </p:grpSpPr>
        <p:sp>
          <p:nvSpPr>
            <p:cNvPr id="159" name="Freeform 159"/>
            <p:cNvSpPr/>
            <p:nvPr/>
          </p:nvSpPr>
          <p:spPr>
            <a:xfrm>
              <a:off x="0" y="0"/>
              <a:ext cx="5657088" cy="1034288"/>
            </a:xfrm>
            <a:custGeom>
              <a:avLst/>
              <a:gdLst/>
              <a:ahLst/>
              <a:cxnLst/>
              <a:rect l="l" t="t" r="r" b="b"/>
              <a:pathLst>
                <a:path w="5657088" h="1034288">
                  <a:moveTo>
                    <a:pt x="0" y="0"/>
                  </a:moveTo>
                  <a:lnTo>
                    <a:pt x="5657088" y="0"/>
                  </a:lnTo>
                  <a:lnTo>
                    <a:pt x="5657088" y="1034288"/>
                  </a:lnTo>
                  <a:lnTo>
                    <a:pt x="0" y="1034288"/>
                  </a:lnTo>
                  <a:close/>
                </a:path>
              </a:pathLst>
            </a:custGeom>
            <a:blipFill>
              <a:blip r:embed="rId4">
                <a:alphaModFix amt="0"/>
              </a:blip>
              <a:stretch>
                <a:fillRect t="-56498" b="-56502"/>
              </a:stretch>
            </a:blipFill>
          </p:spPr>
          <p:txBody>
            <a:bodyPr/>
            <a:lstStyle/>
            <a:p>
              <a:endParaRPr lang="en-US"/>
            </a:p>
          </p:txBody>
        </p:sp>
      </p:grpSp>
      <p:grpSp>
        <p:nvGrpSpPr>
          <p:cNvPr id="160" name="Group 160"/>
          <p:cNvGrpSpPr/>
          <p:nvPr/>
        </p:nvGrpSpPr>
        <p:grpSpPr>
          <a:xfrm>
            <a:off x="5227066" y="6171381"/>
            <a:ext cx="2828544" cy="521925"/>
            <a:chOff x="0" y="0"/>
            <a:chExt cx="5657088" cy="1043851"/>
          </a:xfrm>
        </p:grpSpPr>
        <p:sp>
          <p:nvSpPr>
            <p:cNvPr id="161" name="Freeform 161"/>
            <p:cNvSpPr/>
            <p:nvPr/>
          </p:nvSpPr>
          <p:spPr>
            <a:xfrm>
              <a:off x="0" y="0"/>
              <a:ext cx="5657088" cy="1043846"/>
            </a:xfrm>
            <a:custGeom>
              <a:avLst/>
              <a:gdLst/>
              <a:ahLst/>
              <a:cxnLst/>
              <a:rect l="l" t="t" r="r" b="b"/>
              <a:pathLst>
                <a:path w="5657088" h="1043846">
                  <a:moveTo>
                    <a:pt x="0" y="0"/>
                  </a:moveTo>
                  <a:lnTo>
                    <a:pt x="5657088" y="0"/>
                  </a:lnTo>
                  <a:lnTo>
                    <a:pt x="5657088" y="1043846"/>
                  </a:lnTo>
                  <a:lnTo>
                    <a:pt x="0" y="1043846"/>
                  </a:lnTo>
                  <a:close/>
                </a:path>
              </a:pathLst>
            </a:custGeom>
            <a:blipFill>
              <a:blip r:embed="rId5">
                <a:alphaModFix amt="0"/>
              </a:blip>
              <a:stretch>
                <a:fillRect t="-55598" b="-55598"/>
              </a:stretch>
            </a:blipFill>
          </p:spPr>
          <p:txBody>
            <a:bodyPr/>
            <a:lstStyle/>
            <a:p>
              <a:endParaRPr lang="en-US"/>
            </a:p>
          </p:txBody>
        </p:sp>
        <p:sp>
          <p:nvSpPr>
            <p:cNvPr id="162" name="TextBox 162"/>
            <p:cNvSpPr txBox="1"/>
            <p:nvPr/>
          </p:nvSpPr>
          <p:spPr>
            <a:xfrm>
              <a:off x="0" y="-9525"/>
              <a:ext cx="5657088" cy="1053376"/>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Launched digital wearable &amp; sensor research project</a:t>
              </a:r>
            </a:p>
          </p:txBody>
        </p:sp>
      </p:grpSp>
      <p:sp>
        <p:nvSpPr>
          <p:cNvPr id="163" name="Freeform 163"/>
          <p:cNvSpPr/>
          <p:nvPr/>
        </p:nvSpPr>
        <p:spPr>
          <a:xfrm>
            <a:off x="8160036" y="1826203"/>
            <a:ext cx="3927539" cy="936955"/>
          </a:xfrm>
          <a:custGeom>
            <a:avLst/>
            <a:gdLst/>
            <a:ahLst/>
            <a:cxnLst/>
            <a:rect l="l" t="t" r="r" b="b"/>
            <a:pathLst>
              <a:path w="5891308" h="1405433">
                <a:moveTo>
                  <a:pt x="0" y="0"/>
                </a:moveTo>
                <a:lnTo>
                  <a:pt x="5891307" y="0"/>
                </a:lnTo>
                <a:lnTo>
                  <a:pt x="5891307" y="1405433"/>
                </a:lnTo>
                <a:lnTo>
                  <a:pt x="0" y="140543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64" name="Freeform 164"/>
          <p:cNvSpPr/>
          <p:nvPr/>
        </p:nvSpPr>
        <p:spPr>
          <a:xfrm>
            <a:off x="8169910" y="1836077"/>
            <a:ext cx="849122" cy="910635"/>
          </a:xfrm>
          <a:custGeom>
            <a:avLst/>
            <a:gdLst/>
            <a:ahLst/>
            <a:cxnLst/>
            <a:rect l="l" t="t" r="r" b="b"/>
            <a:pathLst>
              <a:path w="1273683" h="1365952">
                <a:moveTo>
                  <a:pt x="0" y="0"/>
                </a:moveTo>
                <a:lnTo>
                  <a:pt x="1273683" y="0"/>
                </a:lnTo>
                <a:lnTo>
                  <a:pt x="1273683" y="1365951"/>
                </a:lnTo>
                <a:lnTo>
                  <a:pt x="0" y="1365951"/>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165" name="Group 165"/>
          <p:cNvGrpSpPr/>
          <p:nvPr/>
        </p:nvGrpSpPr>
        <p:grpSpPr>
          <a:xfrm>
            <a:off x="8277479" y="2086058"/>
            <a:ext cx="633984" cy="534638"/>
            <a:chOff x="0" y="0"/>
            <a:chExt cx="1267968" cy="1069276"/>
          </a:xfrm>
        </p:grpSpPr>
        <p:sp>
          <p:nvSpPr>
            <p:cNvPr id="166" name="Freeform 166"/>
            <p:cNvSpPr/>
            <p:nvPr/>
          </p:nvSpPr>
          <p:spPr>
            <a:xfrm>
              <a:off x="0" y="0"/>
              <a:ext cx="1267968" cy="1069213"/>
            </a:xfrm>
            <a:custGeom>
              <a:avLst/>
              <a:gdLst/>
              <a:ahLst/>
              <a:cxnLst/>
              <a:rect l="l" t="t" r="r" b="b"/>
              <a:pathLst>
                <a:path w="1267968" h="1069213">
                  <a:moveTo>
                    <a:pt x="0" y="0"/>
                  </a:moveTo>
                  <a:lnTo>
                    <a:pt x="1267968" y="0"/>
                  </a:lnTo>
                  <a:lnTo>
                    <a:pt x="1267968" y="1069213"/>
                  </a:lnTo>
                  <a:lnTo>
                    <a:pt x="0" y="1069213"/>
                  </a:lnTo>
                  <a:close/>
                </a:path>
              </a:pathLst>
            </a:custGeom>
            <a:blipFill>
              <a:blip r:embed="rId4">
                <a:alphaModFix amt="0"/>
              </a:blip>
              <a:stretch>
                <a:fillRect l="-58273" r="-58273" b="-5"/>
              </a:stretch>
            </a:blipFill>
          </p:spPr>
          <p:txBody>
            <a:bodyPr/>
            <a:lstStyle/>
            <a:p>
              <a:endParaRPr lang="en-US"/>
            </a:p>
          </p:txBody>
        </p:sp>
      </p:grpSp>
      <p:grpSp>
        <p:nvGrpSpPr>
          <p:cNvPr id="167" name="Group 167"/>
          <p:cNvGrpSpPr/>
          <p:nvPr/>
        </p:nvGrpSpPr>
        <p:grpSpPr>
          <a:xfrm>
            <a:off x="8277479" y="2043196"/>
            <a:ext cx="633984" cy="577501"/>
            <a:chOff x="0" y="0"/>
            <a:chExt cx="1267968" cy="1155002"/>
          </a:xfrm>
        </p:grpSpPr>
        <p:sp>
          <p:nvSpPr>
            <p:cNvPr id="168" name="Freeform 168"/>
            <p:cNvSpPr/>
            <p:nvPr/>
          </p:nvSpPr>
          <p:spPr>
            <a:xfrm>
              <a:off x="0" y="0"/>
              <a:ext cx="1267968" cy="1154996"/>
            </a:xfrm>
            <a:custGeom>
              <a:avLst/>
              <a:gdLst/>
              <a:ahLst/>
              <a:cxnLst/>
              <a:rect l="l" t="t" r="r" b="b"/>
              <a:pathLst>
                <a:path w="1267968" h="1154996">
                  <a:moveTo>
                    <a:pt x="0" y="0"/>
                  </a:moveTo>
                  <a:lnTo>
                    <a:pt x="1267968" y="0"/>
                  </a:lnTo>
                  <a:lnTo>
                    <a:pt x="1267968" y="1154996"/>
                  </a:lnTo>
                  <a:lnTo>
                    <a:pt x="0" y="1154996"/>
                  </a:lnTo>
                  <a:close/>
                </a:path>
              </a:pathLst>
            </a:custGeom>
            <a:blipFill>
              <a:blip r:embed="rId5">
                <a:alphaModFix amt="0"/>
              </a:blip>
              <a:stretch>
                <a:fillRect l="-66872" r="-66872"/>
              </a:stretch>
            </a:blipFill>
          </p:spPr>
          <p:txBody>
            <a:bodyPr/>
            <a:lstStyle/>
            <a:p>
              <a:endParaRPr lang="en-US"/>
            </a:p>
          </p:txBody>
        </p:sp>
        <p:sp>
          <p:nvSpPr>
            <p:cNvPr id="169" name="TextBox 169"/>
            <p:cNvSpPr txBox="1"/>
            <p:nvPr/>
          </p:nvSpPr>
          <p:spPr>
            <a:xfrm>
              <a:off x="0" y="-85725"/>
              <a:ext cx="1267968" cy="1240727"/>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2008</a:t>
              </a:r>
            </a:p>
          </p:txBody>
        </p:sp>
      </p:grpSp>
      <p:grpSp>
        <p:nvGrpSpPr>
          <p:cNvPr id="170" name="Group 170"/>
          <p:cNvGrpSpPr/>
          <p:nvPr/>
        </p:nvGrpSpPr>
        <p:grpSpPr>
          <a:xfrm>
            <a:off x="9179306" y="1812862"/>
            <a:ext cx="2828544" cy="364185"/>
            <a:chOff x="0" y="0"/>
            <a:chExt cx="5657088" cy="728370"/>
          </a:xfrm>
        </p:grpSpPr>
        <p:sp>
          <p:nvSpPr>
            <p:cNvPr id="171" name="Freeform 171"/>
            <p:cNvSpPr/>
            <p:nvPr/>
          </p:nvSpPr>
          <p:spPr>
            <a:xfrm>
              <a:off x="0" y="0"/>
              <a:ext cx="5657088" cy="728345"/>
            </a:xfrm>
            <a:custGeom>
              <a:avLst/>
              <a:gdLst/>
              <a:ahLst/>
              <a:cxnLst/>
              <a:rect l="l" t="t" r="r" b="b"/>
              <a:pathLst>
                <a:path w="5657088" h="728345">
                  <a:moveTo>
                    <a:pt x="0" y="0"/>
                  </a:moveTo>
                  <a:lnTo>
                    <a:pt x="5657088" y="0"/>
                  </a:lnTo>
                  <a:lnTo>
                    <a:pt x="5657088" y="728345"/>
                  </a:lnTo>
                  <a:lnTo>
                    <a:pt x="0" y="728345"/>
                  </a:lnTo>
                  <a:close/>
                </a:path>
              </a:pathLst>
            </a:custGeom>
            <a:blipFill>
              <a:blip r:embed="rId4">
                <a:alphaModFix amt="0"/>
              </a:blip>
              <a:stretch>
                <a:fillRect t="-101234" b="-101238"/>
              </a:stretch>
            </a:blipFill>
          </p:spPr>
          <p:txBody>
            <a:bodyPr/>
            <a:lstStyle/>
            <a:p>
              <a:endParaRPr lang="en-US"/>
            </a:p>
          </p:txBody>
        </p:sp>
      </p:grpSp>
      <p:grpSp>
        <p:nvGrpSpPr>
          <p:cNvPr id="172" name="Group 172"/>
          <p:cNvGrpSpPr/>
          <p:nvPr/>
        </p:nvGrpSpPr>
        <p:grpSpPr>
          <a:xfrm>
            <a:off x="9179306" y="1803337"/>
            <a:ext cx="2828544" cy="373710"/>
            <a:chOff x="0" y="0"/>
            <a:chExt cx="5657088" cy="747420"/>
          </a:xfrm>
        </p:grpSpPr>
        <p:sp>
          <p:nvSpPr>
            <p:cNvPr id="173" name="Freeform 173"/>
            <p:cNvSpPr/>
            <p:nvPr/>
          </p:nvSpPr>
          <p:spPr>
            <a:xfrm>
              <a:off x="0" y="0"/>
              <a:ext cx="5657088" cy="747421"/>
            </a:xfrm>
            <a:custGeom>
              <a:avLst/>
              <a:gdLst/>
              <a:ahLst/>
              <a:cxnLst/>
              <a:rect l="l" t="t" r="r" b="b"/>
              <a:pathLst>
                <a:path w="5657088" h="747421">
                  <a:moveTo>
                    <a:pt x="0" y="0"/>
                  </a:moveTo>
                  <a:lnTo>
                    <a:pt x="5657088" y="0"/>
                  </a:lnTo>
                  <a:lnTo>
                    <a:pt x="5657088" y="747421"/>
                  </a:lnTo>
                  <a:lnTo>
                    <a:pt x="0" y="747421"/>
                  </a:lnTo>
                  <a:close/>
                </a:path>
              </a:pathLst>
            </a:custGeom>
            <a:blipFill>
              <a:blip r:embed="rId5">
                <a:alphaModFix amt="0"/>
              </a:blip>
              <a:stretch>
                <a:fillRect t="-97478" b="-97478"/>
              </a:stretch>
            </a:blipFill>
          </p:spPr>
          <p:txBody>
            <a:bodyPr/>
            <a:lstStyle/>
            <a:p>
              <a:endParaRPr lang="en-US"/>
            </a:p>
          </p:txBody>
        </p:sp>
        <p:sp>
          <p:nvSpPr>
            <p:cNvPr id="174" name="TextBox 174"/>
            <p:cNvSpPr txBox="1"/>
            <p:nvPr/>
          </p:nvSpPr>
          <p:spPr>
            <a:xfrm>
              <a:off x="0" y="-19050"/>
              <a:ext cx="5657088" cy="766470"/>
            </a:xfrm>
            <a:prstGeom prst="rect">
              <a:avLst/>
            </a:prstGeom>
          </p:spPr>
          <p:txBody>
            <a:bodyPr lIns="0" tIns="0" rIns="0" bIns="0" rtlCol="0" anchor="ctr"/>
            <a:lstStyle/>
            <a:p>
              <a:pPr defTabSz="609630">
                <a:lnSpc>
                  <a:spcPts val="1759"/>
                </a:lnSpc>
              </a:pPr>
              <a:r>
                <a:rPr lang="en-US" sz="1466" b="1">
                  <a:solidFill>
                    <a:srgbClr val="2F9E5B"/>
                  </a:solidFill>
                  <a:latin typeface="Poppins Bold"/>
                  <a:ea typeface="Poppins Bold"/>
                  <a:cs typeface="Poppins Bold"/>
                  <a:sym typeface="Poppins Bold"/>
                </a:rPr>
                <a:t>First CMT Patient PRO Study</a:t>
              </a:r>
            </a:p>
          </p:txBody>
        </p:sp>
      </p:grpSp>
      <p:grpSp>
        <p:nvGrpSpPr>
          <p:cNvPr id="175" name="Group 175"/>
          <p:cNvGrpSpPr/>
          <p:nvPr/>
        </p:nvGrpSpPr>
        <p:grpSpPr>
          <a:xfrm>
            <a:off x="9179306" y="2103533"/>
            <a:ext cx="2828544" cy="517163"/>
            <a:chOff x="0" y="0"/>
            <a:chExt cx="5657088" cy="1034326"/>
          </a:xfrm>
        </p:grpSpPr>
        <p:sp>
          <p:nvSpPr>
            <p:cNvPr id="176" name="Freeform 176"/>
            <p:cNvSpPr/>
            <p:nvPr/>
          </p:nvSpPr>
          <p:spPr>
            <a:xfrm>
              <a:off x="0" y="0"/>
              <a:ext cx="5657088" cy="1034288"/>
            </a:xfrm>
            <a:custGeom>
              <a:avLst/>
              <a:gdLst/>
              <a:ahLst/>
              <a:cxnLst/>
              <a:rect l="l" t="t" r="r" b="b"/>
              <a:pathLst>
                <a:path w="5657088" h="1034288">
                  <a:moveTo>
                    <a:pt x="0" y="0"/>
                  </a:moveTo>
                  <a:lnTo>
                    <a:pt x="5657088" y="0"/>
                  </a:lnTo>
                  <a:lnTo>
                    <a:pt x="5657088" y="1034288"/>
                  </a:lnTo>
                  <a:lnTo>
                    <a:pt x="0" y="1034288"/>
                  </a:lnTo>
                  <a:close/>
                </a:path>
              </a:pathLst>
            </a:custGeom>
            <a:blipFill>
              <a:blip r:embed="rId4">
                <a:alphaModFix amt="0"/>
              </a:blip>
              <a:stretch>
                <a:fillRect t="-56498" b="-56502"/>
              </a:stretch>
            </a:blipFill>
          </p:spPr>
          <p:txBody>
            <a:bodyPr/>
            <a:lstStyle/>
            <a:p>
              <a:endParaRPr lang="en-US"/>
            </a:p>
          </p:txBody>
        </p:sp>
      </p:grpSp>
      <p:grpSp>
        <p:nvGrpSpPr>
          <p:cNvPr id="177" name="Group 177"/>
          <p:cNvGrpSpPr/>
          <p:nvPr/>
        </p:nvGrpSpPr>
        <p:grpSpPr>
          <a:xfrm>
            <a:off x="9179306" y="2098770"/>
            <a:ext cx="2828544" cy="521925"/>
            <a:chOff x="0" y="0"/>
            <a:chExt cx="5657088" cy="1043851"/>
          </a:xfrm>
        </p:grpSpPr>
        <p:sp>
          <p:nvSpPr>
            <p:cNvPr id="178" name="Freeform 178"/>
            <p:cNvSpPr/>
            <p:nvPr/>
          </p:nvSpPr>
          <p:spPr>
            <a:xfrm>
              <a:off x="0" y="0"/>
              <a:ext cx="5657088" cy="1043846"/>
            </a:xfrm>
            <a:custGeom>
              <a:avLst/>
              <a:gdLst/>
              <a:ahLst/>
              <a:cxnLst/>
              <a:rect l="l" t="t" r="r" b="b"/>
              <a:pathLst>
                <a:path w="5657088" h="1043846">
                  <a:moveTo>
                    <a:pt x="0" y="0"/>
                  </a:moveTo>
                  <a:lnTo>
                    <a:pt x="5657088" y="0"/>
                  </a:lnTo>
                  <a:lnTo>
                    <a:pt x="5657088" y="1043846"/>
                  </a:lnTo>
                  <a:lnTo>
                    <a:pt x="0" y="1043846"/>
                  </a:lnTo>
                  <a:close/>
                </a:path>
              </a:pathLst>
            </a:custGeom>
            <a:blipFill>
              <a:blip r:embed="rId5">
                <a:alphaModFix amt="0"/>
              </a:blip>
              <a:stretch>
                <a:fillRect t="-55598" b="-55598"/>
              </a:stretch>
            </a:blipFill>
          </p:spPr>
          <p:txBody>
            <a:bodyPr/>
            <a:lstStyle/>
            <a:p>
              <a:endParaRPr lang="en-US"/>
            </a:p>
          </p:txBody>
        </p:sp>
        <p:sp>
          <p:nvSpPr>
            <p:cNvPr id="179" name="TextBox 179"/>
            <p:cNvSpPr txBox="1"/>
            <p:nvPr/>
          </p:nvSpPr>
          <p:spPr>
            <a:xfrm>
              <a:off x="0" y="-9525"/>
              <a:ext cx="5657088" cy="1053376"/>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Pioneered patient-reported outcomes, setting the standard for the field</a:t>
              </a:r>
            </a:p>
          </p:txBody>
        </p:sp>
      </p:grpSp>
      <p:sp>
        <p:nvSpPr>
          <p:cNvPr id="180" name="Freeform 180"/>
          <p:cNvSpPr/>
          <p:nvPr/>
        </p:nvSpPr>
        <p:spPr>
          <a:xfrm>
            <a:off x="8160036" y="2813247"/>
            <a:ext cx="3927539" cy="936955"/>
          </a:xfrm>
          <a:custGeom>
            <a:avLst/>
            <a:gdLst/>
            <a:ahLst/>
            <a:cxnLst/>
            <a:rect l="l" t="t" r="r" b="b"/>
            <a:pathLst>
              <a:path w="5891308" h="1405433">
                <a:moveTo>
                  <a:pt x="0" y="0"/>
                </a:moveTo>
                <a:lnTo>
                  <a:pt x="5891307" y="0"/>
                </a:lnTo>
                <a:lnTo>
                  <a:pt x="5891307" y="1405433"/>
                </a:lnTo>
                <a:lnTo>
                  <a:pt x="0" y="140543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81" name="Freeform 181"/>
          <p:cNvSpPr/>
          <p:nvPr/>
        </p:nvSpPr>
        <p:spPr>
          <a:xfrm>
            <a:off x="8169910" y="2823121"/>
            <a:ext cx="849122" cy="910635"/>
          </a:xfrm>
          <a:custGeom>
            <a:avLst/>
            <a:gdLst/>
            <a:ahLst/>
            <a:cxnLst/>
            <a:rect l="l" t="t" r="r" b="b"/>
            <a:pathLst>
              <a:path w="1273683" h="1365952">
                <a:moveTo>
                  <a:pt x="0" y="0"/>
                </a:moveTo>
                <a:lnTo>
                  <a:pt x="1273683" y="0"/>
                </a:lnTo>
                <a:lnTo>
                  <a:pt x="1273683" y="1365951"/>
                </a:lnTo>
                <a:lnTo>
                  <a:pt x="0" y="1365951"/>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182" name="Group 182"/>
          <p:cNvGrpSpPr/>
          <p:nvPr/>
        </p:nvGrpSpPr>
        <p:grpSpPr>
          <a:xfrm>
            <a:off x="8283829" y="3073102"/>
            <a:ext cx="633984" cy="534638"/>
            <a:chOff x="0" y="0"/>
            <a:chExt cx="1267968" cy="1069276"/>
          </a:xfrm>
        </p:grpSpPr>
        <p:sp>
          <p:nvSpPr>
            <p:cNvPr id="183" name="Freeform 183"/>
            <p:cNvSpPr/>
            <p:nvPr/>
          </p:nvSpPr>
          <p:spPr>
            <a:xfrm>
              <a:off x="0" y="0"/>
              <a:ext cx="1267968" cy="1069213"/>
            </a:xfrm>
            <a:custGeom>
              <a:avLst/>
              <a:gdLst/>
              <a:ahLst/>
              <a:cxnLst/>
              <a:rect l="l" t="t" r="r" b="b"/>
              <a:pathLst>
                <a:path w="1267968" h="1069213">
                  <a:moveTo>
                    <a:pt x="0" y="0"/>
                  </a:moveTo>
                  <a:lnTo>
                    <a:pt x="1267968" y="0"/>
                  </a:lnTo>
                  <a:lnTo>
                    <a:pt x="1267968" y="1069213"/>
                  </a:lnTo>
                  <a:lnTo>
                    <a:pt x="0" y="1069213"/>
                  </a:lnTo>
                  <a:close/>
                </a:path>
              </a:pathLst>
            </a:custGeom>
            <a:blipFill>
              <a:blip r:embed="rId4">
                <a:alphaModFix amt="0"/>
              </a:blip>
              <a:stretch>
                <a:fillRect l="-58273" r="-58273" b="-5"/>
              </a:stretch>
            </a:blipFill>
          </p:spPr>
          <p:txBody>
            <a:bodyPr/>
            <a:lstStyle/>
            <a:p>
              <a:endParaRPr lang="en-US"/>
            </a:p>
          </p:txBody>
        </p:sp>
      </p:grpSp>
      <p:grpSp>
        <p:nvGrpSpPr>
          <p:cNvPr id="184" name="Group 184"/>
          <p:cNvGrpSpPr/>
          <p:nvPr/>
        </p:nvGrpSpPr>
        <p:grpSpPr>
          <a:xfrm>
            <a:off x="8283829" y="3030240"/>
            <a:ext cx="633984" cy="577501"/>
            <a:chOff x="0" y="0"/>
            <a:chExt cx="1267968" cy="1155002"/>
          </a:xfrm>
        </p:grpSpPr>
        <p:sp>
          <p:nvSpPr>
            <p:cNvPr id="185" name="Freeform 185"/>
            <p:cNvSpPr/>
            <p:nvPr/>
          </p:nvSpPr>
          <p:spPr>
            <a:xfrm>
              <a:off x="0" y="0"/>
              <a:ext cx="1267968" cy="1154996"/>
            </a:xfrm>
            <a:custGeom>
              <a:avLst/>
              <a:gdLst/>
              <a:ahLst/>
              <a:cxnLst/>
              <a:rect l="l" t="t" r="r" b="b"/>
              <a:pathLst>
                <a:path w="1267968" h="1154996">
                  <a:moveTo>
                    <a:pt x="0" y="0"/>
                  </a:moveTo>
                  <a:lnTo>
                    <a:pt x="1267968" y="0"/>
                  </a:lnTo>
                  <a:lnTo>
                    <a:pt x="1267968" y="1154996"/>
                  </a:lnTo>
                  <a:lnTo>
                    <a:pt x="0" y="1154996"/>
                  </a:lnTo>
                  <a:close/>
                </a:path>
              </a:pathLst>
            </a:custGeom>
            <a:blipFill>
              <a:blip r:embed="rId5">
                <a:alphaModFix amt="0"/>
              </a:blip>
              <a:stretch>
                <a:fillRect l="-66872" r="-66872"/>
              </a:stretch>
            </a:blipFill>
          </p:spPr>
          <p:txBody>
            <a:bodyPr/>
            <a:lstStyle/>
            <a:p>
              <a:endParaRPr lang="en-US"/>
            </a:p>
          </p:txBody>
        </p:sp>
        <p:sp>
          <p:nvSpPr>
            <p:cNvPr id="186" name="TextBox 186"/>
            <p:cNvSpPr txBox="1"/>
            <p:nvPr/>
          </p:nvSpPr>
          <p:spPr>
            <a:xfrm>
              <a:off x="0" y="-85725"/>
              <a:ext cx="1267968" cy="1240727"/>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2013</a:t>
              </a:r>
            </a:p>
          </p:txBody>
        </p:sp>
      </p:grpSp>
      <p:grpSp>
        <p:nvGrpSpPr>
          <p:cNvPr id="187" name="Group 187"/>
          <p:cNvGrpSpPr/>
          <p:nvPr/>
        </p:nvGrpSpPr>
        <p:grpSpPr>
          <a:xfrm>
            <a:off x="9179306" y="2799906"/>
            <a:ext cx="2828544" cy="364185"/>
            <a:chOff x="0" y="0"/>
            <a:chExt cx="5657088" cy="728370"/>
          </a:xfrm>
        </p:grpSpPr>
        <p:sp>
          <p:nvSpPr>
            <p:cNvPr id="188" name="Freeform 188"/>
            <p:cNvSpPr/>
            <p:nvPr/>
          </p:nvSpPr>
          <p:spPr>
            <a:xfrm>
              <a:off x="0" y="0"/>
              <a:ext cx="5657088" cy="728345"/>
            </a:xfrm>
            <a:custGeom>
              <a:avLst/>
              <a:gdLst/>
              <a:ahLst/>
              <a:cxnLst/>
              <a:rect l="l" t="t" r="r" b="b"/>
              <a:pathLst>
                <a:path w="5657088" h="728345">
                  <a:moveTo>
                    <a:pt x="0" y="0"/>
                  </a:moveTo>
                  <a:lnTo>
                    <a:pt x="5657088" y="0"/>
                  </a:lnTo>
                  <a:lnTo>
                    <a:pt x="5657088" y="728345"/>
                  </a:lnTo>
                  <a:lnTo>
                    <a:pt x="0" y="728345"/>
                  </a:lnTo>
                  <a:close/>
                </a:path>
              </a:pathLst>
            </a:custGeom>
            <a:blipFill>
              <a:blip r:embed="rId4">
                <a:alphaModFix amt="0"/>
              </a:blip>
              <a:stretch>
                <a:fillRect t="-101234" b="-101238"/>
              </a:stretch>
            </a:blipFill>
          </p:spPr>
          <p:txBody>
            <a:bodyPr/>
            <a:lstStyle/>
            <a:p>
              <a:endParaRPr lang="en-US"/>
            </a:p>
          </p:txBody>
        </p:sp>
      </p:grpSp>
      <p:grpSp>
        <p:nvGrpSpPr>
          <p:cNvPr id="189" name="Group 189"/>
          <p:cNvGrpSpPr/>
          <p:nvPr/>
        </p:nvGrpSpPr>
        <p:grpSpPr>
          <a:xfrm>
            <a:off x="9179306" y="2790381"/>
            <a:ext cx="2828544" cy="373710"/>
            <a:chOff x="0" y="0"/>
            <a:chExt cx="5657088" cy="747420"/>
          </a:xfrm>
        </p:grpSpPr>
        <p:sp>
          <p:nvSpPr>
            <p:cNvPr id="190" name="Freeform 190"/>
            <p:cNvSpPr/>
            <p:nvPr/>
          </p:nvSpPr>
          <p:spPr>
            <a:xfrm>
              <a:off x="0" y="0"/>
              <a:ext cx="5657088" cy="747421"/>
            </a:xfrm>
            <a:custGeom>
              <a:avLst/>
              <a:gdLst/>
              <a:ahLst/>
              <a:cxnLst/>
              <a:rect l="l" t="t" r="r" b="b"/>
              <a:pathLst>
                <a:path w="5657088" h="747421">
                  <a:moveTo>
                    <a:pt x="0" y="0"/>
                  </a:moveTo>
                  <a:lnTo>
                    <a:pt x="5657088" y="0"/>
                  </a:lnTo>
                  <a:lnTo>
                    <a:pt x="5657088" y="747421"/>
                  </a:lnTo>
                  <a:lnTo>
                    <a:pt x="0" y="747421"/>
                  </a:lnTo>
                  <a:close/>
                </a:path>
              </a:pathLst>
            </a:custGeom>
            <a:blipFill>
              <a:blip r:embed="rId5">
                <a:alphaModFix amt="0"/>
              </a:blip>
              <a:stretch>
                <a:fillRect t="-97478" b="-97478"/>
              </a:stretch>
            </a:blipFill>
          </p:spPr>
          <p:txBody>
            <a:bodyPr/>
            <a:lstStyle/>
            <a:p>
              <a:endParaRPr lang="en-US"/>
            </a:p>
          </p:txBody>
        </p:sp>
        <p:sp>
          <p:nvSpPr>
            <p:cNvPr id="191" name="TextBox 191"/>
            <p:cNvSpPr txBox="1"/>
            <p:nvPr/>
          </p:nvSpPr>
          <p:spPr>
            <a:xfrm>
              <a:off x="0" y="-19050"/>
              <a:ext cx="5657088" cy="766470"/>
            </a:xfrm>
            <a:prstGeom prst="rect">
              <a:avLst/>
            </a:prstGeom>
          </p:spPr>
          <p:txBody>
            <a:bodyPr lIns="0" tIns="0" rIns="0" bIns="0" rtlCol="0" anchor="ctr"/>
            <a:lstStyle/>
            <a:p>
              <a:pPr defTabSz="609630">
                <a:lnSpc>
                  <a:spcPts val="1759"/>
                </a:lnSpc>
              </a:pPr>
              <a:r>
                <a:rPr lang="en-US" sz="1466" b="1">
                  <a:solidFill>
                    <a:srgbClr val="2F9E5B"/>
                  </a:solidFill>
                  <a:latin typeface="Poppins Bold"/>
                  <a:ea typeface="Poppins Bold"/>
                  <a:cs typeface="Poppins Bold"/>
                  <a:sym typeface="Poppins Bold"/>
                </a:rPr>
                <a:t>Launched GRIN</a:t>
              </a:r>
            </a:p>
          </p:txBody>
        </p:sp>
      </p:grpSp>
      <p:grpSp>
        <p:nvGrpSpPr>
          <p:cNvPr id="192" name="Group 192"/>
          <p:cNvGrpSpPr/>
          <p:nvPr/>
        </p:nvGrpSpPr>
        <p:grpSpPr>
          <a:xfrm>
            <a:off x="9179306" y="3090577"/>
            <a:ext cx="2828544" cy="531082"/>
            <a:chOff x="0" y="0"/>
            <a:chExt cx="5657088" cy="1062164"/>
          </a:xfrm>
        </p:grpSpPr>
        <p:sp>
          <p:nvSpPr>
            <p:cNvPr id="193" name="Freeform 193"/>
            <p:cNvSpPr/>
            <p:nvPr/>
          </p:nvSpPr>
          <p:spPr>
            <a:xfrm>
              <a:off x="0" y="0"/>
              <a:ext cx="5657088" cy="1062101"/>
            </a:xfrm>
            <a:custGeom>
              <a:avLst/>
              <a:gdLst/>
              <a:ahLst/>
              <a:cxnLst/>
              <a:rect l="l" t="t" r="r" b="b"/>
              <a:pathLst>
                <a:path w="5657088" h="1062101">
                  <a:moveTo>
                    <a:pt x="0" y="0"/>
                  </a:moveTo>
                  <a:lnTo>
                    <a:pt x="5657088" y="0"/>
                  </a:lnTo>
                  <a:lnTo>
                    <a:pt x="5657088" y="1062101"/>
                  </a:lnTo>
                  <a:lnTo>
                    <a:pt x="0" y="1062101"/>
                  </a:lnTo>
                  <a:close/>
                </a:path>
              </a:pathLst>
            </a:custGeom>
            <a:blipFill>
              <a:blip r:embed="rId4">
                <a:alphaModFix amt="0"/>
              </a:blip>
              <a:stretch>
                <a:fillRect t="-53709" b="-53713"/>
              </a:stretch>
            </a:blipFill>
          </p:spPr>
          <p:txBody>
            <a:bodyPr/>
            <a:lstStyle/>
            <a:p>
              <a:endParaRPr lang="en-US"/>
            </a:p>
          </p:txBody>
        </p:sp>
      </p:grpSp>
      <p:grpSp>
        <p:nvGrpSpPr>
          <p:cNvPr id="194" name="Group 194"/>
          <p:cNvGrpSpPr/>
          <p:nvPr/>
        </p:nvGrpSpPr>
        <p:grpSpPr>
          <a:xfrm>
            <a:off x="9179306" y="3085814"/>
            <a:ext cx="2828544" cy="535845"/>
            <a:chOff x="0" y="0"/>
            <a:chExt cx="5657088" cy="1071690"/>
          </a:xfrm>
        </p:grpSpPr>
        <p:sp>
          <p:nvSpPr>
            <p:cNvPr id="195" name="Freeform 195"/>
            <p:cNvSpPr/>
            <p:nvPr/>
          </p:nvSpPr>
          <p:spPr>
            <a:xfrm>
              <a:off x="0" y="0"/>
              <a:ext cx="5657088" cy="1071684"/>
            </a:xfrm>
            <a:custGeom>
              <a:avLst/>
              <a:gdLst/>
              <a:ahLst/>
              <a:cxnLst/>
              <a:rect l="l" t="t" r="r" b="b"/>
              <a:pathLst>
                <a:path w="5657088" h="1071684">
                  <a:moveTo>
                    <a:pt x="0" y="0"/>
                  </a:moveTo>
                  <a:lnTo>
                    <a:pt x="5657088" y="0"/>
                  </a:lnTo>
                  <a:lnTo>
                    <a:pt x="5657088" y="1071684"/>
                  </a:lnTo>
                  <a:lnTo>
                    <a:pt x="0" y="1071684"/>
                  </a:lnTo>
                  <a:close/>
                </a:path>
              </a:pathLst>
            </a:custGeom>
            <a:blipFill>
              <a:blip r:embed="rId5">
                <a:alphaModFix amt="0"/>
              </a:blip>
              <a:stretch>
                <a:fillRect t="-52855" b="-52855"/>
              </a:stretch>
            </a:blipFill>
          </p:spPr>
          <p:txBody>
            <a:bodyPr/>
            <a:lstStyle/>
            <a:p>
              <a:endParaRPr lang="en-US"/>
            </a:p>
          </p:txBody>
        </p:sp>
        <p:sp>
          <p:nvSpPr>
            <p:cNvPr id="196" name="TextBox 196"/>
            <p:cNvSpPr txBox="1"/>
            <p:nvPr/>
          </p:nvSpPr>
          <p:spPr>
            <a:xfrm>
              <a:off x="0" y="-9525"/>
              <a:ext cx="5657088" cy="1081215"/>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Built global CMT patient registry, </a:t>
              </a:r>
            </a:p>
            <a:p>
              <a:pPr defTabSz="609630">
                <a:lnSpc>
                  <a:spcPts val="1279"/>
                </a:lnSpc>
              </a:pPr>
              <a:r>
                <a:rPr lang="en-US" sz="1066" b="1">
                  <a:solidFill>
                    <a:srgbClr val="000000"/>
                  </a:solidFill>
                  <a:latin typeface="DM Sans Bold"/>
                  <a:ea typeface="DM Sans Bold"/>
                  <a:cs typeface="DM Sans Bold"/>
                  <a:sym typeface="DM Sans Bold"/>
                </a:rPr>
                <a:t>the world's largest</a:t>
              </a:r>
            </a:p>
            <a:p>
              <a:pPr defTabSz="609630">
                <a:lnSpc>
                  <a:spcPts val="533"/>
                </a:lnSpc>
              </a:pPr>
              <a:endParaRPr lang="en-US" sz="1066" b="1">
                <a:solidFill>
                  <a:srgbClr val="000000"/>
                </a:solidFill>
                <a:latin typeface="DM Sans Bold"/>
                <a:ea typeface="DM Sans Bold"/>
                <a:cs typeface="DM Sans Bold"/>
                <a:sym typeface="DM Sans Bold"/>
              </a:endParaRPr>
            </a:p>
            <a:p>
              <a:pPr defTabSz="609630">
                <a:lnSpc>
                  <a:spcPts val="959"/>
                </a:lnSpc>
              </a:pPr>
              <a:r>
                <a:rPr lang="en-US" sz="800" b="1">
                  <a:solidFill>
                    <a:srgbClr val="000000"/>
                  </a:solidFill>
                  <a:latin typeface="DM Sans Bold"/>
                  <a:ea typeface="DM Sans Bold"/>
                  <a:cs typeface="DM Sans Bold"/>
                  <a:sym typeface="DM Sans Bold"/>
                </a:rPr>
                <a:t>*Global Registry for Inherited Neuropathies</a:t>
              </a:r>
            </a:p>
          </p:txBody>
        </p:sp>
      </p:grpSp>
      <p:sp>
        <p:nvSpPr>
          <p:cNvPr id="197" name="Freeform 197"/>
          <p:cNvSpPr/>
          <p:nvPr/>
        </p:nvSpPr>
        <p:spPr>
          <a:xfrm>
            <a:off x="8160036" y="3798812"/>
            <a:ext cx="3927539" cy="936955"/>
          </a:xfrm>
          <a:custGeom>
            <a:avLst/>
            <a:gdLst/>
            <a:ahLst/>
            <a:cxnLst/>
            <a:rect l="l" t="t" r="r" b="b"/>
            <a:pathLst>
              <a:path w="5891308" h="1405433">
                <a:moveTo>
                  <a:pt x="0" y="0"/>
                </a:moveTo>
                <a:lnTo>
                  <a:pt x="5891307" y="0"/>
                </a:lnTo>
                <a:lnTo>
                  <a:pt x="5891307" y="1405433"/>
                </a:lnTo>
                <a:lnTo>
                  <a:pt x="0" y="140543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98" name="Freeform 198"/>
          <p:cNvSpPr/>
          <p:nvPr/>
        </p:nvSpPr>
        <p:spPr>
          <a:xfrm>
            <a:off x="8169910" y="3808685"/>
            <a:ext cx="849122" cy="910635"/>
          </a:xfrm>
          <a:custGeom>
            <a:avLst/>
            <a:gdLst/>
            <a:ahLst/>
            <a:cxnLst/>
            <a:rect l="l" t="t" r="r" b="b"/>
            <a:pathLst>
              <a:path w="1273683" h="1365952">
                <a:moveTo>
                  <a:pt x="0" y="0"/>
                </a:moveTo>
                <a:lnTo>
                  <a:pt x="1273683" y="0"/>
                </a:lnTo>
                <a:lnTo>
                  <a:pt x="1273683" y="1365952"/>
                </a:lnTo>
                <a:lnTo>
                  <a:pt x="0" y="1365952"/>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199" name="Group 199"/>
          <p:cNvGrpSpPr/>
          <p:nvPr/>
        </p:nvGrpSpPr>
        <p:grpSpPr>
          <a:xfrm>
            <a:off x="8277479" y="4058666"/>
            <a:ext cx="633984" cy="534638"/>
            <a:chOff x="0" y="0"/>
            <a:chExt cx="1267968" cy="1069276"/>
          </a:xfrm>
        </p:grpSpPr>
        <p:sp>
          <p:nvSpPr>
            <p:cNvPr id="200" name="Freeform 200"/>
            <p:cNvSpPr/>
            <p:nvPr/>
          </p:nvSpPr>
          <p:spPr>
            <a:xfrm>
              <a:off x="0" y="0"/>
              <a:ext cx="1267968" cy="1069213"/>
            </a:xfrm>
            <a:custGeom>
              <a:avLst/>
              <a:gdLst/>
              <a:ahLst/>
              <a:cxnLst/>
              <a:rect l="l" t="t" r="r" b="b"/>
              <a:pathLst>
                <a:path w="1267968" h="1069213">
                  <a:moveTo>
                    <a:pt x="0" y="0"/>
                  </a:moveTo>
                  <a:lnTo>
                    <a:pt x="1267968" y="0"/>
                  </a:lnTo>
                  <a:lnTo>
                    <a:pt x="1267968" y="1069213"/>
                  </a:lnTo>
                  <a:lnTo>
                    <a:pt x="0" y="1069213"/>
                  </a:lnTo>
                  <a:close/>
                </a:path>
              </a:pathLst>
            </a:custGeom>
            <a:blipFill>
              <a:blip r:embed="rId4">
                <a:alphaModFix amt="0"/>
              </a:blip>
              <a:stretch>
                <a:fillRect l="-58273" r="-58273" b="-5"/>
              </a:stretch>
            </a:blipFill>
          </p:spPr>
          <p:txBody>
            <a:bodyPr/>
            <a:lstStyle/>
            <a:p>
              <a:endParaRPr lang="en-US"/>
            </a:p>
          </p:txBody>
        </p:sp>
      </p:grpSp>
      <p:grpSp>
        <p:nvGrpSpPr>
          <p:cNvPr id="201" name="Group 201"/>
          <p:cNvGrpSpPr/>
          <p:nvPr/>
        </p:nvGrpSpPr>
        <p:grpSpPr>
          <a:xfrm>
            <a:off x="8277479" y="4015804"/>
            <a:ext cx="633984" cy="577501"/>
            <a:chOff x="0" y="0"/>
            <a:chExt cx="1267968" cy="1155002"/>
          </a:xfrm>
        </p:grpSpPr>
        <p:sp>
          <p:nvSpPr>
            <p:cNvPr id="202" name="Freeform 202"/>
            <p:cNvSpPr/>
            <p:nvPr/>
          </p:nvSpPr>
          <p:spPr>
            <a:xfrm>
              <a:off x="0" y="0"/>
              <a:ext cx="1267968" cy="1154996"/>
            </a:xfrm>
            <a:custGeom>
              <a:avLst/>
              <a:gdLst/>
              <a:ahLst/>
              <a:cxnLst/>
              <a:rect l="l" t="t" r="r" b="b"/>
              <a:pathLst>
                <a:path w="1267968" h="1154996">
                  <a:moveTo>
                    <a:pt x="0" y="0"/>
                  </a:moveTo>
                  <a:lnTo>
                    <a:pt x="1267968" y="0"/>
                  </a:lnTo>
                  <a:lnTo>
                    <a:pt x="1267968" y="1154996"/>
                  </a:lnTo>
                  <a:lnTo>
                    <a:pt x="0" y="1154996"/>
                  </a:lnTo>
                  <a:close/>
                </a:path>
              </a:pathLst>
            </a:custGeom>
            <a:blipFill>
              <a:blip r:embed="rId5">
                <a:alphaModFix amt="0"/>
              </a:blip>
              <a:stretch>
                <a:fillRect l="-66872" r="-66872"/>
              </a:stretch>
            </a:blipFill>
          </p:spPr>
          <p:txBody>
            <a:bodyPr/>
            <a:lstStyle/>
            <a:p>
              <a:endParaRPr lang="en-US"/>
            </a:p>
          </p:txBody>
        </p:sp>
        <p:sp>
          <p:nvSpPr>
            <p:cNvPr id="203" name="TextBox 203"/>
            <p:cNvSpPr txBox="1"/>
            <p:nvPr/>
          </p:nvSpPr>
          <p:spPr>
            <a:xfrm>
              <a:off x="0" y="-85725"/>
              <a:ext cx="1267968" cy="1240727"/>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2020</a:t>
              </a:r>
            </a:p>
          </p:txBody>
        </p:sp>
      </p:grpSp>
      <p:grpSp>
        <p:nvGrpSpPr>
          <p:cNvPr id="204" name="Group 204"/>
          <p:cNvGrpSpPr/>
          <p:nvPr/>
        </p:nvGrpSpPr>
        <p:grpSpPr>
          <a:xfrm>
            <a:off x="9179306" y="3785470"/>
            <a:ext cx="2828544" cy="364185"/>
            <a:chOff x="0" y="0"/>
            <a:chExt cx="5657088" cy="728370"/>
          </a:xfrm>
        </p:grpSpPr>
        <p:sp>
          <p:nvSpPr>
            <p:cNvPr id="205" name="Freeform 205"/>
            <p:cNvSpPr/>
            <p:nvPr/>
          </p:nvSpPr>
          <p:spPr>
            <a:xfrm>
              <a:off x="0" y="0"/>
              <a:ext cx="5657088" cy="728345"/>
            </a:xfrm>
            <a:custGeom>
              <a:avLst/>
              <a:gdLst/>
              <a:ahLst/>
              <a:cxnLst/>
              <a:rect l="l" t="t" r="r" b="b"/>
              <a:pathLst>
                <a:path w="5657088" h="728345">
                  <a:moveTo>
                    <a:pt x="0" y="0"/>
                  </a:moveTo>
                  <a:lnTo>
                    <a:pt x="5657088" y="0"/>
                  </a:lnTo>
                  <a:lnTo>
                    <a:pt x="5657088" y="728345"/>
                  </a:lnTo>
                  <a:lnTo>
                    <a:pt x="0" y="728345"/>
                  </a:lnTo>
                  <a:close/>
                </a:path>
              </a:pathLst>
            </a:custGeom>
            <a:blipFill>
              <a:blip r:embed="rId4">
                <a:alphaModFix amt="0"/>
              </a:blip>
              <a:stretch>
                <a:fillRect t="-101234" b="-101238"/>
              </a:stretch>
            </a:blipFill>
          </p:spPr>
          <p:txBody>
            <a:bodyPr/>
            <a:lstStyle/>
            <a:p>
              <a:endParaRPr lang="en-US"/>
            </a:p>
          </p:txBody>
        </p:sp>
      </p:grpSp>
      <p:grpSp>
        <p:nvGrpSpPr>
          <p:cNvPr id="206" name="Group 206"/>
          <p:cNvGrpSpPr/>
          <p:nvPr/>
        </p:nvGrpSpPr>
        <p:grpSpPr>
          <a:xfrm>
            <a:off x="9179306" y="3775945"/>
            <a:ext cx="2828544" cy="373710"/>
            <a:chOff x="0" y="0"/>
            <a:chExt cx="5657088" cy="747420"/>
          </a:xfrm>
        </p:grpSpPr>
        <p:sp>
          <p:nvSpPr>
            <p:cNvPr id="207" name="Freeform 207"/>
            <p:cNvSpPr/>
            <p:nvPr/>
          </p:nvSpPr>
          <p:spPr>
            <a:xfrm>
              <a:off x="0" y="0"/>
              <a:ext cx="5657088" cy="747421"/>
            </a:xfrm>
            <a:custGeom>
              <a:avLst/>
              <a:gdLst/>
              <a:ahLst/>
              <a:cxnLst/>
              <a:rect l="l" t="t" r="r" b="b"/>
              <a:pathLst>
                <a:path w="5657088" h="747421">
                  <a:moveTo>
                    <a:pt x="0" y="0"/>
                  </a:moveTo>
                  <a:lnTo>
                    <a:pt x="5657088" y="0"/>
                  </a:lnTo>
                  <a:lnTo>
                    <a:pt x="5657088" y="747421"/>
                  </a:lnTo>
                  <a:lnTo>
                    <a:pt x="0" y="747421"/>
                  </a:lnTo>
                  <a:close/>
                </a:path>
              </a:pathLst>
            </a:custGeom>
            <a:blipFill>
              <a:blip r:embed="rId5">
                <a:alphaModFix amt="0"/>
              </a:blip>
              <a:stretch>
                <a:fillRect t="-97478" b="-97478"/>
              </a:stretch>
            </a:blipFill>
          </p:spPr>
          <p:txBody>
            <a:bodyPr/>
            <a:lstStyle/>
            <a:p>
              <a:endParaRPr lang="en-US"/>
            </a:p>
          </p:txBody>
        </p:sp>
        <p:sp>
          <p:nvSpPr>
            <p:cNvPr id="208" name="TextBox 208"/>
            <p:cNvSpPr txBox="1"/>
            <p:nvPr/>
          </p:nvSpPr>
          <p:spPr>
            <a:xfrm>
              <a:off x="0" y="-19050"/>
              <a:ext cx="5657088" cy="766470"/>
            </a:xfrm>
            <a:prstGeom prst="rect">
              <a:avLst/>
            </a:prstGeom>
          </p:spPr>
          <p:txBody>
            <a:bodyPr lIns="0" tIns="0" rIns="0" bIns="0" rtlCol="0" anchor="ctr"/>
            <a:lstStyle/>
            <a:p>
              <a:pPr defTabSz="609630">
                <a:lnSpc>
                  <a:spcPts val="1759"/>
                </a:lnSpc>
              </a:pPr>
              <a:r>
                <a:rPr lang="en-US" sz="1466" b="1">
                  <a:solidFill>
                    <a:srgbClr val="2F9E5B"/>
                  </a:solidFill>
                  <a:latin typeface="Poppins Bold"/>
                  <a:ea typeface="Poppins Bold"/>
                  <a:cs typeface="Poppins Bold"/>
                  <a:sym typeface="Poppins Bold"/>
                </a:rPr>
                <a:t>AI + Digital Biomarkers</a:t>
              </a:r>
            </a:p>
          </p:txBody>
        </p:sp>
      </p:grpSp>
      <p:grpSp>
        <p:nvGrpSpPr>
          <p:cNvPr id="209" name="Group 209"/>
          <p:cNvGrpSpPr/>
          <p:nvPr/>
        </p:nvGrpSpPr>
        <p:grpSpPr>
          <a:xfrm>
            <a:off x="9179306" y="4076142"/>
            <a:ext cx="2828544" cy="517163"/>
            <a:chOff x="0" y="0"/>
            <a:chExt cx="5657088" cy="1034326"/>
          </a:xfrm>
        </p:grpSpPr>
        <p:sp>
          <p:nvSpPr>
            <p:cNvPr id="210" name="Freeform 210"/>
            <p:cNvSpPr/>
            <p:nvPr/>
          </p:nvSpPr>
          <p:spPr>
            <a:xfrm>
              <a:off x="0" y="0"/>
              <a:ext cx="5657088" cy="1034288"/>
            </a:xfrm>
            <a:custGeom>
              <a:avLst/>
              <a:gdLst/>
              <a:ahLst/>
              <a:cxnLst/>
              <a:rect l="l" t="t" r="r" b="b"/>
              <a:pathLst>
                <a:path w="5657088" h="1034288">
                  <a:moveTo>
                    <a:pt x="0" y="0"/>
                  </a:moveTo>
                  <a:lnTo>
                    <a:pt x="5657088" y="0"/>
                  </a:lnTo>
                  <a:lnTo>
                    <a:pt x="5657088" y="1034288"/>
                  </a:lnTo>
                  <a:lnTo>
                    <a:pt x="0" y="1034288"/>
                  </a:lnTo>
                  <a:close/>
                </a:path>
              </a:pathLst>
            </a:custGeom>
            <a:blipFill>
              <a:blip r:embed="rId4">
                <a:alphaModFix amt="0"/>
              </a:blip>
              <a:stretch>
                <a:fillRect t="-56498" b="-56502"/>
              </a:stretch>
            </a:blipFill>
          </p:spPr>
          <p:txBody>
            <a:bodyPr/>
            <a:lstStyle/>
            <a:p>
              <a:endParaRPr lang="en-US"/>
            </a:p>
          </p:txBody>
        </p:sp>
      </p:grpSp>
      <p:grpSp>
        <p:nvGrpSpPr>
          <p:cNvPr id="211" name="Group 211"/>
          <p:cNvGrpSpPr/>
          <p:nvPr/>
        </p:nvGrpSpPr>
        <p:grpSpPr>
          <a:xfrm>
            <a:off x="9179306" y="4071379"/>
            <a:ext cx="2828544" cy="521925"/>
            <a:chOff x="0" y="0"/>
            <a:chExt cx="5657088" cy="1043851"/>
          </a:xfrm>
        </p:grpSpPr>
        <p:sp>
          <p:nvSpPr>
            <p:cNvPr id="212" name="Freeform 212"/>
            <p:cNvSpPr/>
            <p:nvPr/>
          </p:nvSpPr>
          <p:spPr>
            <a:xfrm>
              <a:off x="0" y="0"/>
              <a:ext cx="5657088" cy="1043846"/>
            </a:xfrm>
            <a:custGeom>
              <a:avLst/>
              <a:gdLst/>
              <a:ahLst/>
              <a:cxnLst/>
              <a:rect l="l" t="t" r="r" b="b"/>
              <a:pathLst>
                <a:path w="5657088" h="1043846">
                  <a:moveTo>
                    <a:pt x="0" y="0"/>
                  </a:moveTo>
                  <a:lnTo>
                    <a:pt x="5657088" y="0"/>
                  </a:lnTo>
                  <a:lnTo>
                    <a:pt x="5657088" y="1043846"/>
                  </a:lnTo>
                  <a:lnTo>
                    <a:pt x="0" y="1043846"/>
                  </a:lnTo>
                  <a:close/>
                </a:path>
              </a:pathLst>
            </a:custGeom>
            <a:blipFill>
              <a:blip r:embed="rId5">
                <a:alphaModFix amt="0"/>
              </a:blip>
              <a:stretch>
                <a:fillRect t="-55598" b="-55598"/>
              </a:stretch>
            </a:blipFill>
          </p:spPr>
          <p:txBody>
            <a:bodyPr/>
            <a:lstStyle/>
            <a:p>
              <a:endParaRPr lang="en-US"/>
            </a:p>
          </p:txBody>
        </p:sp>
        <p:sp>
          <p:nvSpPr>
            <p:cNvPr id="213" name="TextBox 213"/>
            <p:cNvSpPr txBox="1"/>
            <p:nvPr/>
          </p:nvSpPr>
          <p:spPr>
            <a:xfrm>
              <a:off x="0" y="-9525"/>
              <a:ext cx="5657088" cy="1053376"/>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First to deploy AI and video capture for natural history studies in CMT</a:t>
              </a:r>
            </a:p>
          </p:txBody>
        </p:sp>
      </p:grpSp>
      <p:sp>
        <p:nvSpPr>
          <p:cNvPr id="214" name="Freeform 214"/>
          <p:cNvSpPr/>
          <p:nvPr/>
        </p:nvSpPr>
        <p:spPr>
          <a:xfrm>
            <a:off x="8160036" y="4783284"/>
            <a:ext cx="3927539" cy="936955"/>
          </a:xfrm>
          <a:custGeom>
            <a:avLst/>
            <a:gdLst/>
            <a:ahLst/>
            <a:cxnLst/>
            <a:rect l="l" t="t" r="r" b="b"/>
            <a:pathLst>
              <a:path w="5891308" h="1405433">
                <a:moveTo>
                  <a:pt x="0" y="0"/>
                </a:moveTo>
                <a:lnTo>
                  <a:pt x="5891307" y="0"/>
                </a:lnTo>
                <a:lnTo>
                  <a:pt x="5891307" y="1405433"/>
                </a:lnTo>
                <a:lnTo>
                  <a:pt x="0" y="140543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15" name="Freeform 215"/>
          <p:cNvSpPr/>
          <p:nvPr/>
        </p:nvSpPr>
        <p:spPr>
          <a:xfrm>
            <a:off x="8169910" y="4793164"/>
            <a:ext cx="849122" cy="910635"/>
          </a:xfrm>
          <a:custGeom>
            <a:avLst/>
            <a:gdLst/>
            <a:ahLst/>
            <a:cxnLst/>
            <a:rect l="l" t="t" r="r" b="b"/>
            <a:pathLst>
              <a:path w="1273683" h="1365952">
                <a:moveTo>
                  <a:pt x="0" y="0"/>
                </a:moveTo>
                <a:lnTo>
                  <a:pt x="1273683" y="0"/>
                </a:lnTo>
                <a:lnTo>
                  <a:pt x="1273683" y="1365952"/>
                </a:lnTo>
                <a:lnTo>
                  <a:pt x="0" y="1365952"/>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216" name="Group 216"/>
          <p:cNvGrpSpPr/>
          <p:nvPr/>
        </p:nvGrpSpPr>
        <p:grpSpPr>
          <a:xfrm>
            <a:off x="8277479" y="5043138"/>
            <a:ext cx="633984" cy="534638"/>
            <a:chOff x="0" y="0"/>
            <a:chExt cx="1267968" cy="1069276"/>
          </a:xfrm>
        </p:grpSpPr>
        <p:sp>
          <p:nvSpPr>
            <p:cNvPr id="217" name="Freeform 217"/>
            <p:cNvSpPr/>
            <p:nvPr/>
          </p:nvSpPr>
          <p:spPr>
            <a:xfrm>
              <a:off x="0" y="0"/>
              <a:ext cx="1267968" cy="1069213"/>
            </a:xfrm>
            <a:custGeom>
              <a:avLst/>
              <a:gdLst/>
              <a:ahLst/>
              <a:cxnLst/>
              <a:rect l="l" t="t" r="r" b="b"/>
              <a:pathLst>
                <a:path w="1267968" h="1069213">
                  <a:moveTo>
                    <a:pt x="0" y="0"/>
                  </a:moveTo>
                  <a:lnTo>
                    <a:pt x="1267968" y="0"/>
                  </a:lnTo>
                  <a:lnTo>
                    <a:pt x="1267968" y="1069213"/>
                  </a:lnTo>
                  <a:lnTo>
                    <a:pt x="0" y="1069213"/>
                  </a:lnTo>
                  <a:close/>
                </a:path>
              </a:pathLst>
            </a:custGeom>
            <a:blipFill>
              <a:blip r:embed="rId4">
                <a:alphaModFix amt="0"/>
              </a:blip>
              <a:stretch>
                <a:fillRect l="-58273" r="-58273" b="-5"/>
              </a:stretch>
            </a:blipFill>
          </p:spPr>
          <p:txBody>
            <a:bodyPr/>
            <a:lstStyle/>
            <a:p>
              <a:endParaRPr lang="en-US"/>
            </a:p>
          </p:txBody>
        </p:sp>
      </p:grpSp>
      <p:grpSp>
        <p:nvGrpSpPr>
          <p:cNvPr id="218" name="Group 218"/>
          <p:cNvGrpSpPr/>
          <p:nvPr/>
        </p:nvGrpSpPr>
        <p:grpSpPr>
          <a:xfrm>
            <a:off x="8277479" y="5000276"/>
            <a:ext cx="633984" cy="577501"/>
            <a:chOff x="0" y="0"/>
            <a:chExt cx="1267968" cy="1155002"/>
          </a:xfrm>
        </p:grpSpPr>
        <p:sp>
          <p:nvSpPr>
            <p:cNvPr id="219" name="Freeform 219"/>
            <p:cNvSpPr/>
            <p:nvPr/>
          </p:nvSpPr>
          <p:spPr>
            <a:xfrm>
              <a:off x="0" y="0"/>
              <a:ext cx="1267968" cy="1154996"/>
            </a:xfrm>
            <a:custGeom>
              <a:avLst/>
              <a:gdLst/>
              <a:ahLst/>
              <a:cxnLst/>
              <a:rect l="l" t="t" r="r" b="b"/>
              <a:pathLst>
                <a:path w="1267968" h="1154996">
                  <a:moveTo>
                    <a:pt x="0" y="0"/>
                  </a:moveTo>
                  <a:lnTo>
                    <a:pt x="1267968" y="0"/>
                  </a:lnTo>
                  <a:lnTo>
                    <a:pt x="1267968" y="1154996"/>
                  </a:lnTo>
                  <a:lnTo>
                    <a:pt x="0" y="1154996"/>
                  </a:lnTo>
                  <a:close/>
                </a:path>
              </a:pathLst>
            </a:custGeom>
            <a:blipFill>
              <a:blip r:embed="rId5">
                <a:alphaModFix amt="0"/>
              </a:blip>
              <a:stretch>
                <a:fillRect l="-66872" r="-66872"/>
              </a:stretch>
            </a:blipFill>
          </p:spPr>
          <p:txBody>
            <a:bodyPr/>
            <a:lstStyle/>
            <a:p>
              <a:endParaRPr lang="en-US"/>
            </a:p>
          </p:txBody>
        </p:sp>
        <p:sp>
          <p:nvSpPr>
            <p:cNvPr id="220" name="TextBox 220"/>
            <p:cNvSpPr txBox="1"/>
            <p:nvPr/>
          </p:nvSpPr>
          <p:spPr>
            <a:xfrm>
              <a:off x="0" y="-85725"/>
              <a:ext cx="1267968" cy="1240727"/>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2023</a:t>
              </a:r>
            </a:p>
          </p:txBody>
        </p:sp>
      </p:grpSp>
      <p:grpSp>
        <p:nvGrpSpPr>
          <p:cNvPr id="221" name="Group 221"/>
          <p:cNvGrpSpPr/>
          <p:nvPr/>
        </p:nvGrpSpPr>
        <p:grpSpPr>
          <a:xfrm>
            <a:off x="9179306" y="4769942"/>
            <a:ext cx="2828544" cy="364185"/>
            <a:chOff x="0" y="0"/>
            <a:chExt cx="5657088" cy="728370"/>
          </a:xfrm>
        </p:grpSpPr>
        <p:sp>
          <p:nvSpPr>
            <p:cNvPr id="222" name="Freeform 222"/>
            <p:cNvSpPr/>
            <p:nvPr/>
          </p:nvSpPr>
          <p:spPr>
            <a:xfrm>
              <a:off x="0" y="0"/>
              <a:ext cx="5657088" cy="728345"/>
            </a:xfrm>
            <a:custGeom>
              <a:avLst/>
              <a:gdLst/>
              <a:ahLst/>
              <a:cxnLst/>
              <a:rect l="l" t="t" r="r" b="b"/>
              <a:pathLst>
                <a:path w="5657088" h="728345">
                  <a:moveTo>
                    <a:pt x="0" y="0"/>
                  </a:moveTo>
                  <a:lnTo>
                    <a:pt x="5657088" y="0"/>
                  </a:lnTo>
                  <a:lnTo>
                    <a:pt x="5657088" y="728345"/>
                  </a:lnTo>
                  <a:lnTo>
                    <a:pt x="0" y="728345"/>
                  </a:lnTo>
                  <a:close/>
                </a:path>
              </a:pathLst>
            </a:custGeom>
            <a:blipFill>
              <a:blip r:embed="rId4">
                <a:alphaModFix amt="0"/>
              </a:blip>
              <a:stretch>
                <a:fillRect t="-101234" b="-101238"/>
              </a:stretch>
            </a:blipFill>
          </p:spPr>
          <p:txBody>
            <a:bodyPr/>
            <a:lstStyle/>
            <a:p>
              <a:endParaRPr lang="en-US"/>
            </a:p>
          </p:txBody>
        </p:sp>
      </p:grpSp>
      <p:grpSp>
        <p:nvGrpSpPr>
          <p:cNvPr id="223" name="Group 223"/>
          <p:cNvGrpSpPr/>
          <p:nvPr/>
        </p:nvGrpSpPr>
        <p:grpSpPr>
          <a:xfrm>
            <a:off x="9179306" y="4760418"/>
            <a:ext cx="2828544" cy="373710"/>
            <a:chOff x="0" y="0"/>
            <a:chExt cx="5657088" cy="747420"/>
          </a:xfrm>
        </p:grpSpPr>
        <p:sp>
          <p:nvSpPr>
            <p:cNvPr id="224" name="Freeform 224"/>
            <p:cNvSpPr/>
            <p:nvPr/>
          </p:nvSpPr>
          <p:spPr>
            <a:xfrm>
              <a:off x="0" y="0"/>
              <a:ext cx="5657088" cy="747421"/>
            </a:xfrm>
            <a:custGeom>
              <a:avLst/>
              <a:gdLst/>
              <a:ahLst/>
              <a:cxnLst/>
              <a:rect l="l" t="t" r="r" b="b"/>
              <a:pathLst>
                <a:path w="5657088" h="747421">
                  <a:moveTo>
                    <a:pt x="0" y="0"/>
                  </a:moveTo>
                  <a:lnTo>
                    <a:pt x="5657088" y="0"/>
                  </a:lnTo>
                  <a:lnTo>
                    <a:pt x="5657088" y="747421"/>
                  </a:lnTo>
                  <a:lnTo>
                    <a:pt x="0" y="747421"/>
                  </a:lnTo>
                  <a:close/>
                </a:path>
              </a:pathLst>
            </a:custGeom>
            <a:blipFill>
              <a:blip r:embed="rId5">
                <a:alphaModFix amt="0"/>
              </a:blip>
              <a:stretch>
                <a:fillRect t="-97478" b="-97478"/>
              </a:stretch>
            </a:blipFill>
          </p:spPr>
          <p:txBody>
            <a:bodyPr/>
            <a:lstStyle/>
            <a:p>
              <a:endParaRPr lang="en-US"/>
            </a:p>
          </p:txBody>
        </p:sp>
        <p:sp>
          <p:nvSpPr>
            <p:cNvPr id="225" name="TextBox 225"/>
            <p:cNvSpPr txBox="1"/>
            <p:nvPr/>
          </p:nvSpPr>
          <p:spPr>
            <a:xfrm>
              <a:off x="0" y="-19050"/>
              <a:ext cx="5657088" cy="766470"/>
            </a:xfrm>
            <a:prstGeom prst="rect">
              <a:avLst/>
            </a:prstGeom>
          </p:spPr>
          <p:txBody>
            <a:bodyPr lIns="0" tIns="0" rIns="0" bIns="0" rtlCol="0" anchor="ctr"/>
            <a:lstStyle/>
            <a:p>
              <a:pPr defTabSz="609630">
                <a:lnSpc>
                  <a:spcPts val="1759"/>
                </a:lnSpc>
              </a:pPr>
              <a:r>
                <a:rPr lang="en-US" sz="1466" b="1">
                  <a:solidFill>
                    <a:srgbClr val="2F9E5B"/>
                  </a:solidFill>
                  <a:latin typeface="Poppins Bold"/>
                  <a:ea typeface="Poppins Bold"/>
                  <a:cs typeface="Poppins Bold"/>
                  <a:sym typeface="Poppins Bold"/>
                </a:rPr>
                <a:t>First CMT Biobank</a:t>
              </a:r>
            </a:p>
          </p:txBody>
        </p:sp>
      </p:grpSp>
      <p:grpSp>
        <p:nvGrpSpPr>
          <p:cNvPr id="226" name="Group 226"/>
          <p:cNvGrpSpPr/>
          <p:nvPr/>
        </p:nvGrpSpPr>
        <p:grpSpPr>
          <a:xfrm>
            <a:off x="9179306" y="5060614"/>
            <a:ext cx="2828544" cy="517163"/>
            <a:chOff x="0" y="0"/>
            <a:chExt cx="5657088" cy="1034326"/>
          </a:xfrm>
        </p:grpSpPr>
        <p:sp>
          <p:nvSpPr>
            <p:cNvPr id="227" name="Freeform 227"/>
            <p:cNvSpPr/>
            <p:nvPr/>
          </p:nvSpPr>
          <p:spPr>
            <a:xfrm>
              <a:off x="0" y="0"/>
              <a:ext cx="5657088" cy="1034288"/>
            </a:xfrm>
            <a:custGeom>
              <a:avLst/>
              <a:gdLst/>
              <a:ahLst/>
              <a:cxnLst/>
              <a:rect l="l" t="t" r="r" b="b"/>
              <a:pathLst>
                <a:path w="5657088" h="1034288">
                  <a:moveTo>
                    <a:pt x="0" y="0"/>
                  </a:moveTo>
                  <a:lnTo>
                    <a:pt x="5657088" y="0"/>
                  </a:lnTo>
                  <a:lnTo>
                    <a:pt x="5657088" y="1034288"/>
                  </a:lnTo>
                  <a:lnTo>
                    <a:pt x="0" y="1034288"/>
                  </a:lnTo>
                  <a:close/>
                </a:path>
              </a:pathLst>
            </a:custGeom>
            <a:blipFill>
              <a:blip r:embed="rId4">
                <a:alphaModFix amt="0"/>
              </a:blip>
              <a:stretch>
                <a:fillRect t="-56498" b="-56502"/>
              </a:stretch>
            </a:blipFill>
          </p:spPr>
          <p:txBody>
            <a:bodyPr/>
            <a:lstStyle/>
            <a:p>
              <a:endParaRPr lang="en-US"/>
            </a:p>
          </p:txBody>
        </p:sp>
      </p:grpSp>
      <p:grpSp>
        <p:nvGrpSpPr>
          <p:cNvPr id="228" name="Group 228"/>
          <p:cNvGrpSpPr/>
          <p:nvPr/>
        </p:nvGrpSpPr>
        <p:grpSpPr>
          <a:xfrm>
            <a:off x="9179306" y="5055851"/>
            <a:ext cx="2828544" cy="521925"/>
            <a:chOff x="0" y="0"/>
            <a:chExt cx="5657088" cy="1043851"/>
          </a:xfrm>
        </p:grpSpPr>
        <p:sp>
          <p:nvSpPr>
            <p:cNvPr id="229" name="Freeform 229"/>
            <p:cNvSpPr/>
            <p:nvPr/>
          </p:nvSpPr>
          <p:spPr>
            <a:xfrm>
              <a:off x="0" y="0"/>
              <a:ext cx="5657088" cy="1043846"/>
            </a:xfrm>
            <a:custGeom>
              <a:avLst/>
              <a:gdLst/>
              <a:ahLst/>
              <a:cxnLst/>
              <a:rect l="l" t="t" r="r" b="b"/>
              <a:pathLst>
                <a:path w="5657088" h="1043846">
                  <a:moveTo>
                    <a:pt x="0" y="0"/>
                  </a:moveTo>
                  <a:lnTo>
                    <a:pt x="5657088" y="0"/>
                  </a:lnTo>
                  <a:lnTo>
                    <a:pt x="5657088" y="1043846"/>
                  </a:lnTo>
                  <a:lnTo>
                    <a:pt x="0" y="1043846"/>
                  </a:lnTo>
                  <a:close/>
                </a:path>
              </a:pathLst>
            </a:custGeom>
            <a:blipFill>
              <a:blip r:embed="rId5">
                <a:alphaModFix amt="0"/>
              </a:blip>
              <a:stretch>
                <a:fillRect t="-55598" b="-55598"/>
              </a:stretch>
            </a:blipFill>
          </p:spPr>
          <p:txBody>
            <a:bodyPr/>
            <a:lstStyle/>
            <a:p>
              <a:endParaRPr lang="en-US"/>
            </a:p>
          </p:txBody>
        </p:sp>
        <p:sp>
          <p:nvSpPr>
            <p:cNvPr id="230" name="TextBox 230"/>
            <p:cNvSpPr txBox="1"/>
            <p:nvPr/>
          </p:nvSpPr>
          <p:spPr>
            <a:xfrm>
              <a:off x="0" y="-9525"/>
              <a:ext cx="5657088" cy="1053376"/>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Open-science biospecimen sharing for research and pharma, an industry first</a:t>
              </a:r>
            </a:p>
          </p:txBody>
        </p:sp>
      </p:grpSp>
      <p:grpSp>
        <p:nvGrpSpPr>
          <p:cNvPr id="231" name="Group 231"/>
          <p:cNvGrpSpPr/>
          <p:nvPr/>
        </p:nvGrpSpPr>
        <p:grpSpPr>
          <a:xfrm>
            <a:off x="9179306" y="5472373"/>
            <a:ext cx="2828544" cy="341376"/>
            <a:chOff x="0" y="0"/>
            <a:chExt cx="5657088" cy="682752"/>
          </a:xfrm>
        </p:grpSpPr>
        <p:sp>
          <p:nvSpPr>
            <p:cNvPr id="232" name="Freeform 232"/>
            <p:cNvSpPr/>
            <p:nvPr/>
          </p:nvSpPr>
          <p:spPr>
            <a:xfrm>
              <a:off x="0" y="0"/>
              <a:ext cx="5657088" cy="682752"/>
            </a:xfrm>
            <a:custGeom>
              <a:avLst/>
              <a:gdLst/>
              <a:ahLst/>
              <a:cxnLst/>
              <a:rect l="l" t="t" r="r" b="b"/>
              <a:pathLst>
                <a:path w="5657088" h="682752">
                  <a:moveTo>
                    <a:pt x="0" y="0"/>
                  </a:moveTo>
                  <a:lnTo>
                    <a:pt x="5657088" y="0"/>
                  </a:lnTo>
                  <a:lnTo>
                    <a:pt x="5657088" y="682752"/>
                  </a:lnTo>
                  <a:lnTo>
                    <a:pt x="0" y="682752"/>
                  </a:lnTo>
                  <a:close/>
                </a:path>
              </a:pathLst>
            </a:custGeom>
            <a:blipFill>
              <a:blip r:embed="rId4">
                <a:alphaModFix amt="0"/>
              </a:blip>
              <a:stretch>
                <a:fillRect t="-111335" b="-111335"/>
              </a:stretch>
            </a:blipFill>
          </p:spPr>
          <p:txBody>
            <a:bodyPr/>
            <a:lstStyle/>
            <a:p>
              <a:endParaRPr lang="en-US"/>
            </a:p>
          </p:txBody>
        </p:sp>
      </p:grpSp>
      <p:sp>
        <p:nvSpPr>
          <p:cNvPr id="233" name="Freeform 233"/>
          <p:cNvSpPr/>
          <p:nvPr/>
        </p:nvSpPr>
        <p:spPr>
          <a:xfrm>
            <a:off x="8140986" y="5766233"/>
            <a:ext cx="3927539" cy="936955"/>
          </a:xfrm>
          <a:custGeom>
            <a:avLst/>
            <a:gdLst/>
            <a:ahLst/>
            <a:cxnLst/>
            <a:rect l="l" t="t" r="r" b="b"/>
            <a:pathLst>
              <a:path w="5891308" h="1405433">
                <a:moveTo>
                  <a:pt x="0" y="0"/>
                </a:moveTo>
                <a:lnTo>
                  <a:pt x="5891307" y="0"/>
                </a:lnTo>
                <a:lnTo>
                  <a:pt x="5891307" y="1405432"/>
                </a:lnTo>
                <a:lnTo>
                  <a:pt x="0" y="1405432"/>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34" name="Freeform 234"/>
          <p:cNvSpPr/>
          <p:nvPr/>
        </p:nvSpPr>
        <p:spPr>
          <a:xfrm>
            <a:off x="8169910" y="5776106"/>
            <a:ext cx="849122" cy="910635"/>
          </a:xfrm>
          <a:custGeom>
            <a:avLst/>
            <a:gdLst/>
            <a:ahLst/>
            <a:cxnLst/>
            <a:rect l="l" t="t" r="r" b="b"/>
            <a:pathLst>
              <a:path w="1273683" h="1365952">
                <a:moveTo>
                  <a:pt x="0" y="0"/>
                </a:moveTo>
                <a:lnTo>
                  <a:pt x="1273683" y="0"/>
                </a:lnTo>
                <a:lnTo>
                  <a:pt x="1273683" y="1365952"/>
                </a:lnTo>
                <a:lnTo>
                  <a:pt x="0" y="1365952"/>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235" name="Group 235"/>
          <p:cNvGrpSpPr/>
          <p:nvPr/>
        </p:nvGrpSpPr>
        <p:grpSpPr>
          <a:xfrm>
            <a:off x="8277479" y="6026080"/>
            <a:ext cx="633984" cy="534638"/>
            <a:chOff x="0" y="0"/>
            <a:chExt cx="1267968" cy="1069276"/>
          </a:xfrm>
        </p:grpSpPr>
        <p:sp>
          <p:nvSpPr>
            <p:cNvPr id="236" name="Freeform 236"/>
            <p:cNvSpPr/>
            <p:nvPr/>
          </p:nvSpPr>
          <p:spPr>
            <a:xfrm>
              <a:off x="0" y="0"/>
              <a:ext cx="1267968" cy="1069213"/>
            </a:xfrm>
            <a:custGeom>
              <a:avLst/>
              <a:gdLst/>
              <a:ahLst/>
              <a:cxnLst/>
              <a:rect l="l" t="t" r="r" b="b"/>
              <a:pathLst>
                <a:path w="1267968" h="1069213">
                  <a:moveTo>
                    <a:pt x="0" y="0"/>
                  </a:moveTo>
                  <a:lnTo>
                    <a:pt x="1267968" y="0"/>
                  </a:lnTo>
                  <a:lnTo>
                    <a:pt x="1267968" y="1069213"/>
                  </a:lnTo>
                  <a:lnTo>
                    <a:pt x="0" y="1069213"/>
                  </a:lnTo>
                  <a:close/>
                </a:path>
              </a:pathLst>
            </a:custGeom>
            <a:blipFill>
              <a:blip r:embed="rId4">
                <a:alphaModFix amt="0"/>
              </a:blip>
              <a:stretch>
                <a:fillRect l="-58273" r="-58273" b="-5"/>
              </a:stretch>
            </a:blipFill>
          </p:spPr>
          <p:txBody>
            <a:bodyPr/>
            <a:lstStyle/>
            <a:p>
              <a:endParaRPr lang="en-US"/>
            </a:p>
          </p:txBody>
        </p:sp>
      </p:grpSp>
      <p:grpSp>
        <p:nvGrpSpPr>
          <p:cNvPr id="237" name="Group 237"/>
          <p:cNvGrpSpPr/>
          <p:nvPr/>
        </p:nvGrpSpPr>
        <p:grpSpPr>
          <a:xfrm>
            <a:off x="8277479" y="5983218"/>
            <a:ext cx="633984" cy="577501"/>
            <a:chOff x="0" y="0"/>
            <a:chExt cx="1267968" cy="1155002"/>
          </a:xfrm>
        </p:grpSpPr>
        <p:sp>
          <p:nvSpPr>
            <p:cNvPr id="238" name="Freeform 238"/>
            <p:cNvSpPr/>
            <p:nvPr/>
          </p:nvSpPr>
          <p:spPr>
            <a:xfrm>
              <a:off x="0" y="0"/>
              <a:ext cx="1267968" cy="1154996"/>
            </a:xfrm>
            <a:custGeom>
              <a:avLst/>
              <a:gdLst/>
              <a:ahLst/>
              <a:cxnLst/>
              <a:rect l="l" t="t" r="r" b="b"/>
              <a:pathLst>
                <a:path w="1267968" h="1154996">
                  <a:moveTo>
                    <a:pt x="0" y="0"/>
                  </a:moveTo>
                  <a:lnTo>
                    <a:pt x="1267968" y="0"/>
                  </a:lnTo>
                  <a:lnTo>
                    <a:pt x="1267968" y="1154996"/>
                  </a:lnTo>
                  <a:lnTo>
                    <a:pt x="0" y="1154996"/>
                  </a:lnTo>
                  <a:close/>
                </a:path>
              </a:pathLst>
            </a:custGeom>
            <a:blipFill>
              <a:blip r:embed="rId5">
                <a:alphaModFix amt="0"/>
              </a:blip>
              <a:stretch>
                <a:fillRect l="-66872" r="-66872"/>
              </a:stretch>
            </a:blipFill>
          </p:spPr>
          <p:txBody>
            <a:bodyPr/>
            <a:lstStyle/>
            <a:p>
              <a:endParaRPr lang="en-US"/>
            </a:p>
          </p:txBody>
        </p:sp>
        <p:sp>
          <p:nvSpPr>
            <p:cNvPr id="239" name="TextBox 239"/>
            <p:cNvSpPr txBox="1"/>
            <p:nvPr/>
          </p:nvSpPr>
          <p:spPr>
            <a:xfrm>
              <a:off x="0" y="-85725"/>
              <a:ext cx="1267968" cy="1240727"/>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2025</a:t>
              </a:r>
            </a:p>
          </p:txBody>
        </p:sp>
      </p:grpSp>
      <p:grpSp>
        <p:nvGrpSpPr>
          <p:cNvPr id="240" name="Group 240"/>
          <p:cNvGrpSpPr/>
          <p:nvPr/>
        </p:nvGrpSpPr>
        <p:grpSpPr>
          <a:xfrm>
            <a:off x="9230106" y="5764613"/>
            <a:ext cx="2828544" cy="586435"/>
            <a:chOff x="0" y="0"/>
            <a:chExt cx="5657088" cy="1172870"/>
          </a:xfrm>
        </p:grpSpPr>
        <p:sp>
          <p:nvSpPr>
            <p:cNvPr id="241" name="Freeform 241"/>
            <p:cNvSpPr/>
            <p:nvPr/>
          </p:nvSpPr>
          <p:spPr>
            <a:xfrm>
              <a:off x="0" y="0"/>
              <a:ext cx="5657088" cy="1172845"/>
            </a:xfrm>
            <a:custGeom>
              <a:avLst/>
              <a:gdLst/>
              <a:ahLst/>
              <a:cxnLst/>
              <a:rect l="l" t="t" r="r" b="b"/>
              <a:pathLst>
                <a:path w="5657088" h="1172845">
                  <a:moveTo>
                    <a:pt x="0" y="0"/>
                  </a:moveTo>
                  <a:lnTo>
                    <a:pt x="5657088" y="0"/>
                  </a:lnTo>
                  <a:lnTo>
                    <a:pt x="5657088" y="1172845"/>
                  </a:lnTo>
                  <a:lnTo>
                    <a:pt x="0" y="1172845"/>
                  </a:lnTo>
                  <a:close/>
                </a:path>
              </a:pathLst>
            </a:custGeom>
            <a:blipFill>
              <a:blip r:embed="rId4">
                <a:alphaModFix amt="0"/>
              </a:blip>
              <a:stretch>
                <a:fillRect t="-43917" b="-43919"/>
              </a:stretch>
            </a:blipFill>
          </p:spPr>
          <p:txBody>
            <a:bodyPr/>
            <a:lstStyle/>
            <a:p>
              <a:endParaRPr lang="en-US"/>
            </a:p>
          </p:txBody>
        </p:sp>
      </p:grpSp>
      <p:grpSp>
        <p:nvGrpSpPr>
          <p:cNvPr id="242" name="Group 242"/>
          <p:cNvGrpSpPr/>
          <p:nvPr/>
        </p:nvGrpSpPr>
        <p:grpSpPr>
          <a:xfrm>
            <a:off x="9230106" y="5755087"/>
            <a:ext cx="2828544" cy="595960"/>
            <a:chOff x="0" y="0"/>
            <a:chExt cx="5657088" cy="1191920"/>
          </a:xfrm>
        </p:grpSpPr>
        <p:sp>
          <p:nvSpPr>
            <p:cNvPr id="243" name="Freeform 243"/>
            <p:cNvSpPr/>
            <p:nvPr/>
          </p:nvSpPr>
          <p:spPr>
            <a:xfrm>
              <a:off x="0" y="0"/>
              <a:ext cx="5657088" cy="1191921"/>
            </a:xfrm>
            <a:custGeom>
              <a:avLst/>
              <a:gdLst/>
              <a:ahLst/>
              <a:cxnLst/>
              <a:rect l="l" t="t" r="r" b="b"/>
              <a:pathLst>
                <a:path w="5657088" h="1191921">
                  <a:moveTo>
                    <a:pt x="0" y="0"/>
                  </a:moveTo>
                  <a:lnTo>
                    <a:pt x="5657088" y="0"/>
                  </a:lnTo>
                  <a:lnTo>
                    <a:pt x="5657088" y="1191921"/>
                  </a:lnTo>
                  <a:lnTo>
                    <a:pt x="0" y="1191921"/>
                  </a:lnTo>
                  <a:close/>
                </a:path>
              </a:pathLst>
            </a:custGeom>
            <a:blipFill>
              <a:blip r:embed="rId5">
                <a:alphaModFix amt="0"/>
              </a:blip>
              <a:stretch>
                <a:fillRect t="-42479" b="-42479"/>
              </a:stretch>
            </a:blipFill>
          </p:spPr>
          <p:txBody>
            <a:bodyPr/>
            <a:lstStyle/>
            <a:p>
              <a:endParaRPr lang="en-US"/>
            </a:p>
          </p:txBody>
        </p:sp>
        <p:sp>
          <p:nvSpPr>
            <p:cNvPr id="244" name="TextBox 244"/>
            <p:cNvSpPr txBox="1"/>
            <p:nvPr/>
          </p:nvSpPr>
          <p:spPr>
            <a:xfrm>
              <a:off x="0" y="-19050"/>
              <a:ext cx="5657088" cy="1210970"/>
            </a:xfrm>
            <a:prstGeom prst="rect">
              <a:avLst/>
            </a:prstGeom>
          </p:spPr>
          <p:txBody>
            <a:bodyPr lIns="0" tIns="0" rIns="0" bIns="0" rtlCol="0" anchor="ctr"/>
            <a:lstStyle/>
            <a:p>
              <a:pPr defTabSz="609630">
                <a:lnSpc>
                  <a:spcPts val="1759"/>
                </a:lnSpc>
              </a:pPr>
              <a:r>
                <a:rPr lang="en-US" sz="1466" b="1">
                  <a:solidFill>
                    <a:srgbClr val="2F9E5B"/>
                  </a:solidFill>
                  <a:latin typeface="Poppins Bold"/>
                  <a:ea typeface="Poppins Bold"/>
                  <a:cs typeface="Poppins Bold"/>
                  <a:sym typeface="Poppins Bold"/>
                </a:rPr>
                <a:t>2nd Clinical Trial Readiness Summit </a:t>
              </a:r>
            </a:p>
          </p:txBody>
        </p:sp>
      </p:grpSp>
      <p:grpSp>
        <p:nvGrpSpPr>
          <p:cNvPr id="245" name="Group 245"/>
          <p:cNvGrpSpPr/>
          <p:nvPr/>
        </p:nvGrpSpPr>
        <p:grpSpPr>
          <a:xfrm>
            <a:off x="9230106" y="6201335"/>
            <a:ext cx="2828544" cy="517163"/>
            <a:chOff x="0" y="0"/>
            <a:chExt cx="5657088" cy="1034326"/>
          </a:xfrm>
        </p:grpSpPr>
        <p:sp>
          <p:nvSpPr>
            <p:cNvPr id="246" name="Freeform 246"/>
            <p:cNvSpPr/>
            <p:nvPr/>
          </p:nvSpPr>
          <p:spPr>
            <a:xfrm>
              <a:off x="0" y="0"/>
              <a:ext cx="5657088" cy="1034288"/>
            </a:xfrm>
            <a:custGeom>
              <a:avLst/>
              <a:gdLst/>
              <a:ahLst/>
              <a:cxnLst/>
              <a:rect l="l" t="t" r="r" b="b"/>
              <a:pathLst>
                <a:path w="5657088" h="1034288">
                  <a:moveTo>
                    <a:pt x="0" y="0"/>
                  </a:moveTo>
                  <a:lnTo>
                    <a:pt x="5657088" y="0"/>
                  </a:lnTo>
                  <a:lnTo>
                    <a:pt x="5657088" y="1034288"/>
                  </a:lnTo>
                  <a:lnTo>
                    <a:pt x="0" y="1034288"/>
                  </a:lnTo>
                  <a:close/>
                </a:path>
              </a:pathLst>
            </a:custGeom>
            <a:blipFill>
              <a:blip r:embed="rId4">
                <a:alphaModFix amt="0"/>
              </a:blip>
              <a:stretch>
                <a:fillRect t="-56498" b="-56502"/>
              </a:stretch>
            </a:blipFill>
          </p:spPr>
          <p:txBody>
            <a:bodyPr/>
            <a:lstStyle/>
            <a:p>
              <a:endParaRPr lang="en-US"/>
            </a:p>
          </p:txBody>
        </p:sp>
      </p:grpSp>
      <p:grpSp>
        <p:nvGrpSpPr>
          <p:cNvPr id="247" name="Group 247"/>
          <p:cNvGrpSpPr/>
          <p:nvPr/>
        </p:nvGrpSpPr>
        <p:grpSpPr>
          <a:xfrm>
            <a:off x="9230106" y="6196572"/>
            <a:ext cx="2828544" cy="521925"/>
            <a:chOff x="0" y="0"/>
            <a:chExt cx="5657088" cy="1043851"/>
          </a:xfrm>
        </p:grpSpPr>
        <p:sp>
          <p:nvSpPr>
            <p:cNvPr id="248" name="Freeform 248"/>
            <p:cNvSpPr/>
            <p:nvPr/>
          </p:nvSpPr>
          <p:spPr>
            <a:xfrm>
              <a:off x="0" y="0"/>
              <a:ext cx="5657088" cy="1043846"/>
            </a:xfrm>
            <a:custGeom>
              <a:avLst/>
              <a:gdLst/>
              <a:ahLst/>
              <a:cxnLst/>
              <a:rect l="l" t="t" r="r" b="b"/>
              <a:pathLst>
                <a:path w="5657088" h="1043846">
                  <a:moveTo>
                    <a:pt x="0" y="0"/>
                  </a:moveTo>
                  <a:lnTo>
                    <a:pt x="5657088" y="0"/>
                  </a:lnTo>
                  <a:lnTo>
                    <a:pt x="5657088" y="1043846"/>
                  </a:lnTo>
                  <a:lnTo>
                    <a:pt x="0" y="1043846"/>
                  </a:lnTo>
                  <a:close/>
                </a:path>
              </a:pathLst>
            </a:custGeom>
            <a:blipFill>
              <a:blip r:embed="rId5">
                <a:alphaModFix amt="0"/>
              </a:blip>
              <a:stretch>
                <a:fillRect t="-55598" b="-55598"/>
              </a:stretch>
            </a:blipFill>
          </p:spPr>
          <p:txBody>
            <a:bodyPr/>
            <a:lstStyle/>
            <a:p>
              <a:endParaRPr lang="en-US"/>
            </a:p>
          </p:txBody>
        </p:sp>
        <p:sp>
          <p:nvSpPr>
            <p:cNvPr id="249" name="TextBox 249"/>
            <p:cNvSpPr txBox="1"/>
            <p:nvPr/>
          </p:nvSpPr>
          <p:spPr>
            <a:xfrm>
              <a:off x="0" y="-9525"/>
              <a:ext cx="5657088" cy="1053376"/>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CMT Certified clinicians to ensure CMT scales training </a:t>
              </a:r>
            </a:p>
          </p:txBody>
        </p:sp>
      </p:grpSp>
      <p:sp>
        <p:nvSpPr>
          <p:cNvPr id="250" name="Freeform 250"/>
          <p:cNvSpPr/>
          <p:nvPr/>
        </p:nvSpPr>
        <p:spPr>
          <a:xfrm>
            <a:off x="402425" y="389166"/>
            <a:ext cx="2936939" cy="792309"/>
          </a:xfrm>
          <a:custGeom>
            <a:avLst/>
            <a:gdLst/>
            <a:ahLst/>
            <a:cxnLst/>
            <a:rect l="l" t="t" r="r" b="b"/>
            <a:pathLst>
              <a:path w="4405408" h="1188463">
                <a:moveTo>
                  <a:pt x="0" y="0"/>
                </a:moveTo>
                <a:lnTo>
                  <a:pt x="4405408" y="0"/>
                </a:lnTo>
                <a:lnTo>
                  <a:pt x="4405408" y="1188463"/>
                </a:lnTo>
                <a:lnTo>
                  <a:pt x="0" y="1188463"/>
                </a:lnTo>
                <a:lnTo>
                  <a:pt x="0" y="0"/>
                </a:lnTo>
                <a:close/>
              </a:path>
            </a:pathLst>
          </a:custGeom>
          <a:blipFill>
            <a:blip r:embed="rId10"/>
            <a:stretch>
              <a:fillRect r="-20498"/>
            </a:stretch>
          </a:blipFill>
        </p:spPr>
        <p:txBody>
          <a:bodyPr/>
          <a:lstStyle/>
          <a:p>
            <a:endParaRPr lang="en-US"/>
          </a:p>
        </p:txBody>
      </p:sp>
    </p:spTree>
    <p:extLst>
      <p:ext uri="{BB962C8B-B14F-4D97-AF65-F5344CB8AC3E}">
        <p14:creationId xmlns:p14="http://schemas.microsoft.com/office/powerpoint/2010/main" val="21475174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812800" y="323000"/>
            <a:ext cx="10261600" cy="1017613"/>
          </a:xfrm>
          <a:custGeom>
            <a:avLst/>
            <a:gdLst/>
            <a:ahLst/>
            <a:cxnLst/>
            <a:rect l="l" t="t" r="r" b="b"/>
            <a:pathLst>
              <a:path w="15392400" h="1526419">
                <a:moveTo>
                  <a:pt x="0" y="0"/>
                </a:moveTo>
                <a:lnTo>
                  <a:pt x="15392400" y="0"/>
                </a:lnTo>
                <a:lnTo>
                  <a:pt x="15392400" y="1526419"/>
                </a:lnTo>
                <a:lnTo>
                  <a:pt x="0" y="152641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3" name="Group 3"/>
          <p:cNvGrpSpPr/>
          <p:nvPr/>
        </p:nvGrpSpPr>
        <p:grpSpPr>
          <a:xfrm>
            <a:off x="2056569" y="1534586"/>
            <a:ext cx="1794935" cy="363217"/>
            <a:chOff x="0" y="0"/>
            <a:chExt cx="3589871" cy="726435"/>
          </a:xfrm>
        </p:grpSpPr>
        <p:sp>
          <p:nvSpPr>
            <p:cNvPr id="4" name="Freeform 4"/>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5" name="TextBox 5"/>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Preclinical</a:t>
              </a:r>
            </a:p>
          </p:txBody>
        </p:sp>
      </p:grpSp>
      <p:grpSp>
        <p:nvGrpSpPr>
          <p:cNvPr id="6" name="Group 6"/>
          <p:cNvGrpSpPr/>
          <p:nvPr/>
        </p:nvGrpSpPr>
        <p:grpSpPr>
          <a:xfrm>
            <a:off x="3862750" y="1534586"/>
            <a:ext cx="1794935" cy="363217"/>
            <a:chOff x="0" y="0"/>
            <a:chExt cx="3589871" cy="726435"/>
          </a:xfrm>
        </p:grpSpPr>
        <p:sp>
          <p:nvSpPr>
            <p:cNvPr id="7" name="Freeform 7"/>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8" name="TextBox 8"/>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Phase I</a:t>
              </a:r>
            </a:p>
          </p:txBody>
        </p:sp>
      </p:grpSp>
      <p:grpSp>
        <p:nvGrpSpPr>
          <p:cNvPr id="9" name="Group 9"/>
          <p:cNvGrpSpPr/>
          <p:nvPr/>
        </p:nvGrpSpPr>
        <p:grpSpPr>
          <a:xfrm>
            <a:off x="5668938" y="1534586"/>
            <a:ext cx="1794935" cy="363217"/>
            <a:chOff x="0" y="0"/>
            <a:chExt cx="3589871" cy="726435"/>
          </a:xfrm>
        </p:grpSpPr>
        <p:sp>
          <p:nvSpPr>
            <p:cNvPr id="10" name="Freeform 10"/>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11" name="TextBox 11"/>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Phase II</a:t>
              </a:r>
            </a:p>
          </p:txBody>
        </p:sp>
      </p:grpSp>
      <p:grpSp>
        <p:nvGrpSpPr>
          <p:cNvPr id="12" name="Group 12"/>
          <p:cNvGrpSpPr/>
          <p:nvPr/>
        </p:nvGrpSpPr>
        <p:grpSpPr>
          <a:xfrm>
            <a:off x="7475119" y="1534586"/>
            <a:ext cx="1794935" cy="363217"/>
            <a:chOff x="0" y="0"/>
            <a:chExt cx="3589871" cy="726435"/>
          </a:xfrm>
        </p:grpSpPr>
        <p:sp>
          <p:nvSpPr>
            <p:cNvPr id="13" name="Freeform 13"/>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14" name="TextBox 14"/>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Phase III</a:t>
              </a:r>
            </a:p>
          </p:txBody>
        </p:sp>
      </p:grpSp>
      <p:grpSp>
        <p:nvGrpSpPr>
          <p:cNvPr id="15" name="Group 15"/>
          <p:cNvGrpSpPr/>
          <p:nvPr/>
        </p:nvGrpSpPr>
        <p:grpSpPr>
          <a:xfrm>
            <a:off x="9287936" y="1534586"/>
            <a:ext cx="1794935" cy="363217"/>
            <a:chOff x="0" y="0"/>
            <a:chExt cx="3589871" cy="726435"/>
          </a:xfrm>
        </p:grpSpPr>
        <p:sp>
          <p:nvSpPr>
            <p:cNvPr id="16" name="Freeform 16"/>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17" name="TextBox 17"/>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Approval</a:t>
              </a:r>
            </a:p>
          </p:txBody>
        </p:sp>
      </p:grpSp>
      <p:grpSp>
        <p:nvGrpSpPr>
          <p:cNvPr id="18" name="Group 18"/>
          <p:cNvGrpSpPr/>
          <p:nvPr/>
        </p:nvGrpSpPr>
        <p:grpSpPr>
          <a:xfrm>
            <a:off x="278569" y="1967198"/>
            <a:ext cx="1794935" cy="363217"/>
            <a:chOff x="0" y="0"/>
            <a:chExt cx="3589871" cy="726435"/>
          </a:xfrm>
        </p:grpSpPr>
        <p:sp>
          <p:nvSpPr>
            <p:cNvPr id="19" name="Freeform 19"/>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20" name="TextBox 20"/>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Cycle Pharmaceuticals</a:t>
              </a:r>
            </a:p>
          </p:txBody>
        </p:sp>
      </p:grpSp>
      <p:grpSp>
        <p:nvGrpSpPr>
          <p:cNvPr id="21" name="Group 21"/>
          <p:cNvGrpSpPr/>
          <p:nvPr/>
        </p:nvGrpSpPr>
        <p:grpSpPr>
          <a:xfrm>
            <a:off x="2093989" y="1967198"/>
            <a:ext cx="7176059" cy="363217"/>
            <a:chOff x="0" y="0"/>
            <a:chExt cx="14352118" cy="726435"/>
          </a:xfrm>
        </p:grpSpPr>
        <p:sp>
          <p:nvSpPr>
            <p:cNvPr id="22" name="Freeform 22"/>
            <p:cNvSpPr/>
            <p:nvPr/>
          </p:nvSpPr>
          <p:spPr>
            <a:xfrm>
              <a:off x="0" y="0"/>
              <a:ext cx="14352143" cy="726473"/>
            </a:xfrm>
            <a:custGeom>
              <a:avLst/>
              <a:gdLst/>
              <a:ahLst/>
              <a:cxnLst/>
              <a:rect l="l" t="t" r="r" b="b"/>
              <a:pathLst>
                <a:path w="14352143" h="726473">
                  <a:moveTo>
                    <a:pt x="0" y="0"/>
                  </a:moveTo>
                  <a:lnTo>
                    <a:pt x="14352143" y="0"/>
                  </a:lnTo>
                  <a:lnTo>
                    <a:pt x="14352143"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23" name="TextBox 23"/>
            <p:cNvSpPr txBox="1"/>
            <p:nvPr/>
          </p:nvSpPr>
          <p:spPr>
            <a:xfrm>
              <a:off x="0" y="-47625"/>
              <a:ext cx="14352118"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Govorestat for CMT-SORD </a:t>
              </a:r>
            </a:p>
          </p:txBody>
        </p:sp>
      </p:grpSp>
      <p:grpSp>
        <p:nvGrpSpPr>
          <p:cNvPr id="24" name="Group 24"/>
          <p:cNvGrpSpPr/>
          <p:nvPr/>
        </p:nvGrpSpPr>
        <p:grpSpPr>
          <a:xfrm>
            <a:off x="278569" y="2334368"/>
            <a:ext cx="1794935" cy="363217"/>
            <a:chOff x="0" y="0"/>
            <a:chExt cx="3589871" cy="726435"/>
          </a:xfrm>
        </p:grpSpPr>
        <p:sp>
          <p:nvSpPr>
            <p:cNvPr id="25" name="Freeform 25"/>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26" name="TextBox 26"/>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NMD Pharma</a:t>
              </a:r>
            </a:p>
          </p:txBody>
        </p:sp>
      </p:grpSp>
      <p:grpSp>
        <p:nvGrpSpPr>
          <p:cNvPr id="27" name="Group 27"/>
          <p:cNvGrpSpPr/>
          <p:nvPr/>
        </p:nvGrpSpPr>
        <p:grpSpPr>
          <a:xfrm>
            <a:off x="2093989" y="2334368"/>
            <a:ext cx="4518476" cy="363217"/>
            <a:chOff x="0" y="0"/>
            <a:chExt cx="9036952" cy="726435"/>
          </a:xfrm>
        </p:grpSpPr>
        <p:sp>
          <p:nvSpPr>
            <p:cNvPr id="28" name="Freeform 28"/>
            <p:cNvSpPr/>
            <p:nvPr/>
          </p:nvSpPr>
          <p:spPr>
            <a:xfrm>
              <a:off x="0" y="0"/>
              <a:ext cx="9036939" cy="726473"/>
            </a:xfrm>
            <a:custGeom>
              <a:avLst/>
              <a:gdLst/>
              <a:ahLst/>
              <a:cxnLst/>
              <a:rect l="l" t="t" r="r" b="b"/>
              <a:pathLst>
                <a:path w="9036939" h="726473">
                  <a:moveTo>
                    <a:pt x="0" y="0"/>
                  </a:moveTo>
                  <a:lnTo>
                    <a:pt x="9036939" y="0"/>
                  </a:lnTo>
                  <a:lnTo>
                    <a:pt x="903693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29" name="TextBox 29"/>
            <p:cNvSpPr txBox="1"/>
            <p:nvPr/>
          </p:nvSpPr>
          <p:spPr>
            <a:xfrm>
              <a:off x="0" y="-47625"/>
              <a:ext cx="9036952"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Ignaseclant for CMT 1 &amp; 2 </a:t>
              </a:r>
            </a:p>
          </p:txBody>
        </p:sp>
      </p:grpSp>
      <p:grpSp>
        <p:nvGrpSpPr>
          <p:cNvPr id="30" name="Group 30"/>
          <p:cNvGrpSpPr/>
          <p:nvPr/>
        </p:nvGrpSpPr>
        <p:grpSpPr>
          <a:xfrm>
            <a:off x="278569" y="3803041"/>
            <a:ext cx="1794935" cy="363217"/>
            <a:chOff x="0" y="0"/>
            <a:chExt cx="3589871" cy="726435"/>
          </a:xfrm>
        </p:grpSpPr>
        <p:sp>
          <p:nvSpPr>
            <p:cNvPr id="31" name="Freeform 31"/>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32" name="TextBox 32"/>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Novartis</a:t>
              </a:r>
            </a:p>
          </p:txBody>
        </p:sp>
      </p:grpSp>
      <p:grpSp>
        <p:nvGrpSpPr>
          <p:cNvPr id="33" name="Group 33"/>
          <p:cNvGrpSpPr/>
          <p:nvPr/>
        </p:nvGrpSpPr>
        <p:grpSpPr>
          <a:xfrm>
            <a:off x="2093989" y="3803041"/>
            <a:ext cx="2791276" cy="363217"/>
            <a:chOff x="0" y="0"/>
            <a:chExt cx="5582552" cy="726435"/>
          </a:xfrm>
        </p:grpSpPr>
        <p:sp>
          <p:nvSpPr>
            <p:cNvPr id="34" name="Freeform 34"/>
            <p:cNvSpPr/>
            <p:nvPr/>
          </p:nvSpPr>
          <p:spPr>
            <a:xfrm>
              <a:off x="0" y="0"/>
              <a:ext cx="5582539" cy="726473"/>
            </a:xfrm>
            <a:custGeom>
              <a:avLst/>
              <a:gdLst/>
              <a:ahLst/>
              <a:cxnLst/>
              <a:rect l="l" t="t" r="r" b="b"/>
              <a:pathLst>
                <a:path w="5582539" h="726473">
                  <a:moveTo>
                    <a:pt x="0" y="0"/>
                  </a:moveTo>
                  <a:lnTo>
                    <a:pt x="5582539" y="0"/>
                  </a:lnTo>
                  <a:lnTo>
                    <a:pt x="558253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35" name="TextBox 35"/>
            <p:cNvSpPr txBox="1"/>
            <p:nvPr/>
          </p:nvSpPr>
          <p:spPr>
            <a:xfrm>
              <a:off x="0" y="-47625"/>
              <a:ext cx="5582552"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EDK060 for CMT 1A </a:t>
              </a:r>
            </a:p>
          </p:txBody>
        </p:sp>
      </p:grpSp>
      <p:grpSp>
        <p:nvGrpSpPr>
          <p:cNvPr id="36" name="Group 36"/>
          <p:cNvGrpSpPr/>
          <p:nvPr/>
        </p:nvGrpSpPr>
        <p:grpSpPr>
          <a:xfrm>
            <a:off x="278569" y="4170204"/>
            <a:ext cx="1794935" cy="363217"/>
            <a:chOff x="0" y="0"/>
            <a:chExt cx="3589871" cy="726435"/>
          </a:xfrm>
        </p:grpSpPr>
        <p:sp>
          <p:nvSpPr>
            <p:cNvPr id="37" name="Freeform 37"/>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38" name="TextBox 38"/>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Revir Therapeutics</a:t>
              </a:r>
            </a:p>
          </p:txBody>
        </p:sp>
      </p:grpSp>
      <p:grpSp>
        <p:nvGrpSpPr>
          <p:cNvPr id="39" name="Group 39"/>
          <p:cNvGrpSpPr/>
          <p:nvPr/>
        </p:nvGrpSpPr>
        <p:grpSpPr>
          <a:xfrm>
            <a:off x="2093989" y="4170204"/>
            <a:ext cx="2791276" cy="363217"/>
            <a:chOff x="0" y="0"/>
            <a:chExt cx="5582552" cy="726435"/>
          </a:xfrm>
        </p:grpSpPr>
        <p:sp>
          <p:nvSpPr>
            <p:cNvPr id="40" name="Freeform 40"/>
            <p:cNvSpPr/>
            <p:nvPr/>
          </p:nvSpPr>
          <p:spPr>
            <a:xfrm>
              <a:off x="0" y="0"/>
              <a:ext cx="5582539" cy="726473"/>
            </a:xfrm>
            <a:custGeom>
              <a:avLst/>
              <a:gdLst/>
              <a:ahLst/>
              <a:cxnLst/>
              <a:rect l="l" t="t" r="r" b="b"/>
              <a:pathLst>
                <a:path w="5582539" h="726473">
                  <a:moveTo>
                    <a:pt x="0" y="0"/>
                  </a:moveTo>
                  <a:lnTo>
                    <a:pt x="5582539" y="0"/>
                  </a:lnTo>
                  <a:lnTo>
                    <a:pt x="558253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41" name="TextBox 41"/>
            <p:cNvSpPr txBox="1"/>
            <p:nvPr/>
          </p:nvSpPr>
          <p:spPr>
            <a:xfrm>
              <a:off x="0" y="-47625"/>
              <a:ext cx="5582552"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RTX-117 for CMT (and other neuro) </a:t>
              </a:r>
            </a:p>
          </p:txBody>
        </p:sp>
      </p:grpSp>
      <p:grpSp>
        <p:nvGrpSpPr>
          <p:cNvPr id="42" name="Group 42"/>
          <p:cNvGrpSpPr/>
          <p:nvPr/>
        </p:nvGrpSpPr>
        <p:grpSpPr>
          <a:xfrm>
            <a:off x="278569" y="2701538"/>
            <a:ext cx="1794935" cy="363217"/>
            <a:chOff x="0" y="0"/>
            <a:chExt cx="3589871" cy="726435"/>
          </a:xfrm>
        </p:grpSpPr>
        <p:sp>
          <p:nvSpPr>
            <p:cNvPr id="43" name="Freeform 43"/>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44" name="TextBox 44"/>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Cellatoz Therapeutics</a:t>
              </a:r>
            </a:p>
          </p:txBody>
        </p:sp>
      </p:grpSp>
      <p:grpSp>
        <p:nvGrpSpPr>
          <p:cNvPr id="45" name="Group 45"/>
          <p:cNvGrpSpPr/>
          <p:nvPr/>
        </p:nvGrpSpPr>
        <p:grpSpPr>
          <a:xfrm>
            <a:off x="2093989" y="2701538"/>
            <a:ext cx="3674535" cy="363217"/>
            <a:chOff x="0" y="0"/>
            <a:chExt cx="7349071" cy="726435"/>
          </a:xfrm>
        </p:grpSpPr>
        <p:sp>
          <p:nvSpPr>
            <p:cNvPr id="46" name="Freeform 46"/>
            <p:cNvSpPr/>
            <p:nvPr/>
          </p:nvSpPr>
          <p:spPr>
            <a:xfrm>
              <a:off x="0" y="0"/>
              <a:ext cx="7349109" cy="726473"/>
            </a:xfrm>
            <a:custGeom>
              <a:avLst/>
              <a:gdLst/>
              <a:ahLst/>
              <a:cxnLst/>
              <a:rect l="l" t="t" r="r" b="b"/>
              <a:pathLst>
                <a:path w="7349109" h="726473">
                  <a:moveTo>
                    <a:pt x="0" y="0"/>
                  </a:moveTo>
                  <a:lnTo>
                    <a:pt x="7349109" y="0"/>
                  </a:lnTo>
                  <a:lnTo>
                    <a:pt x="73491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47" name="TextBox 47"/>
            <p:cNvSpPr txBox="1"/>
            <p:nvPr/>
          </p:nvSpPr>
          <p:spPr>
            <a:xfrm>
              <a:off x="0" y="-47625"/>
              <a:ext cx="73490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CLZ-2002 for CMT</a:t>
              </a:r>
            </a:p>
          </p:txBody>
        </p:sp>
      </p:grpSp>
      <p:grpSp>
        <p:nvGrpSpPr>
          <p:cNvPr id="48" name="Group 48"/>
          <p:cNvGrpSpPr/>
          <p:nvPr/>
        </p:nvGrpSpPr>
        <p:grpSpPr>
          <a:xfrm>
            <a:off x="278569" y="3068701"/>
            <a:ext cx="1794935" cy="363217"/>
            <a:chOff x="0" y="0"/>
            <a:chExt cx="3589871" cy="726435"/>
          </a:xfrm>
        </p:grpSpPr>
        <p:sp>
          <p:nvSpPr>
            <p:cNvPr id="49" name="Freeform 49"/>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50" name="TextBox 50"/>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ENCell</a:t>
              </a:r>
            </a:p>
          </p:txBody>
        </p:sp>
      </p:grpSp>
      <p:grpSp>
        <p:nvGrpSpPr>
          <p:cNvPr id="51" name="Group 51"/>
          <p:cNvGrpSpPr/>
          <p:nvPr/>
        </p:nvGrpSpPr>
        <p:grpSpPr>
          <a:xfrm>
            <a:off x="2093989" y="3068701"/>
            <a:ext cx="3674535" cy="363217"/>
            <a:chOff x="0" y="0"/>
            <a:chExt cx="7349071" cy="726435"/>
          </a:xfrm>
        </p:grpSpPr>
        <p:sp>
          <p:nvSpPr>
            <p:cNvPr id="52" name="Freeform 52"/>
            <p:cNvSpPr/>
            <p:nvPr/>
          </p:nvSpPr>
          <p:spPr>
            <a:xfrm>
              <a:off x="0" y="0"/>
              <a:ext cx="7349109" cy="726473"/>
            </a:xfrm>
            <a:custGeom>
              <a:avLst/>
              <a:gdLst/>
              <a:ahLst/>
              <a:cxnLst/>
              <a:rect l="l" t="t" r="r" b="b"/>
              <a:pathLst>
                <a:path w="7349109" h="726473">
                  <a:moveTo>
                    <a:pt x="0" y="0"/>
                  </a:moveTo>
                  <a:lnTo>
                    <a:pt x="7349109" y="0"/>
                  </a:lnTo>
                  <a:lnTo>
                    <a:pt x="73491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53" name="TextBox 53"/>
            <p:cNvSpPr txBox="1"/>
            <p:nvPr/>
          </p:nvSpPr>
          <p:spPr>
            <a:xfrm>
              <a:off x="0" y="-47625"/>
              <a:ext cx="73490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EN001 for CMT</a:t>
              </a:r>
            </a:p>
          </p:txBody>
        </p:sp>
      </p:grpSp>
      <p:grpSp>
        <p:nvGrpSpPr>
          <p:cNvPr id="54" name="Group 54"/>
          <p:cNvGrpSpPr/>
          <p:nvPr/>
        </p:nvGrpSpPr>
        <p:grpSpPr>
          <a:xfrm>
            <a:off x="278569" y="4537374"/>
            <a:ext cx="1794935" cy="363217"/>
            <a:chOff x="0" y="0"/>
            <a:chExt cx="3589871" cy="726435"/>
          </a:xfrm>
        </p:grpSpPr>
        <p:sp>
          <p:nvSpPr>
            <p:cNvPr id="55" name="Freeform 55"/>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56" name="TextBox 56"/>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Actio Biosciences</a:t>
              </a:r>
            </a:p>
          </p:txBody>
        </p:sp>
      </p:grpSp>
      <p:grpSp>
        <p:nvGrpSpPr>
          <p:cNvPr id="57" name="Group 57"/>
          <p:cNvGrpSpPr/>
          <p:nvPr/>
        </p:nvGrpSpPr>
        <p:grpSpPr>
          <a:xfrm>
            <a:off x="2093989" y="4537374"/>
            <a:ext cx="2791276" cy="363217"/>
            <a:chOff x="0" y="0"/>
            <a:chExt cx="5582552" cy="726435"/>
          </a:xfrm>
        </p:grpSpPr>
        <p:sp>
          <p:nvSpPr>
            <p:cNvPr id="58" name="Freeform 58"/>
            <p:cNvSpPr/>
            <p:nvPr/>
          </p:nvSpPr>
          <p:spPr>
            <a:xfrm>
              <a:off x="0" y="0"/>
              <a:ext cx="5582539" cy="726473"/>
            </a:xfrm>
            <a:custGeom>
              <a:avLst/>
              <a:gdLst/>
              <a:ahLst/>
              <a:cxnLst/>
              <a:rect l="l" t="t" r="r" b="b"/>
              <a:pathLst>
                <a:path w="5582539" h="726473">
                  <a:moveTo>
                    <a:pt x="0" y="0"/>
                  </a:moveTo>
                  <a:lnTo>
                    <a:pt x="5582539" y="0"/>
                  </a:lnTo>
                  <a:lnTo>
                    <a:pt x="558253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59" name="TextBox 59"/>
            <p:cNvSpPr txBox="1"/>
            <p:nvPr/>
          </p:nvSpPr>
          <p:spPr>
            <a:xfrm>
              <a:off x="0" y="-47625"/>
              <a:ext cx="5582552"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ABS-0871 for CMT2C </a:t>
              </a:r>
            </a:p>
          </p:txBody>
        </p:sp>
      </p:grpSp>
      <p:grpSp>
        <p:nvGrpSpPr>
          <p:cNvPr id="60" name="Group 60"/>
          <p:cNvGrpSpPr/>
          <p:nvPr/>
        </p:nvGrpSpPr>
        <p:grpSpPr>
          <a:xfrm>
            <a:off x="278569" y="3435871"/>
            <a:ext cx="1794935" cy="363217"/>
            <a:chOff x="0" y="0"/>
            <a:chExt cx="3589871" cy="726435"/>
          </a:xfrm>
        </p:grpSpPr>
        <p:sp>
          <p:nvSpPr>
            <p:cNvPr id="61" name="Freeform 61"/>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62" name="TextBox 62"/>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Elpida Therapeutics</a:t>
              </a:r>
            </a:p>
          </p:txBody>
        </p:sp>
      </p:grpSp>
      <p:grpSp>
        <p:nvGrpSpPr>
          <p:cNvPr id="63" name="Group 63"/>
          <p:cNvGrpSpPr/>
          <p:nvPr/>
        </p:nvGrpSpPr>
        <p:grpSpPr>
          <a:xfrm>
            <a:off x="2103221" y="3435871"/>
            <a:ext cx="2791276" cy="363217"/>
            <a:chOff x="0" y="0"/>
            <a:chExt cx="5582552" cy="726435"/>
          </a:xfrm>
        </p:grpSpPr>
        <p:sp>
          <p:nvSpPr>
            <p:cNvPr id="64" name="Freeform 64"/>
            <p:cNvSpPr/>
            <p:nvPr/>
          </p:nvSpPr>
          <p:spPr>
            <a:xfrm>
              <a:off x="0" y="0"/>
              <a:ext cx="5582539" cy="726473"/>
            </a:xfrm>
            <a:custGeom>
              <a:avLst/>
              <a:gdLst/>
              <a:ahLst/>
              <a:cxnLst/>
              <a:rect l="l" t="t" r="r" b="b"/>
              <a:pathLst>
                <a:path w="5582539" h="726473">
                  <a:moveTo>
                    <a:pt x="0" y="0"/>
                  </a:moveTo>
                  <a:lnTo>
                    <a:pt x="5582539" y="0"/>
                  </a:lnTo>
                  <a:lnTo>
                    <a:pt x="558253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65" name="TextBox 65"/>
            <p:cNvSpPr txBox="1"/>
            <p:nvPr/>
          </p:nvSpPr>
          <p:spPr>
            <a:xfrm>
              <a:off x="0" y="-47625"/>
              <a:ext cx="5582552"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ELP-02 for CMT4J</a:t>
              </a:r>
            </a:p>
          </p:txBody>
        </p:sp>
      </p:grpSp>
      <p:grpSp>
        <p:nvGrpSpPr>
          <p:cNvPr id="66" name="Group 66"/>
          <p:cNvGrpSpPr/>
          <p:nvPr/>
        </p:nvGrpSpPr>
        <p:grpSpPr>
          <a:xfrm>
            <a:off x="278569" y="4894314"/>
            <a:ext cx="1794935" cy="363217"/>
            <a:chOff x="0" y="0"/>
            <a:chExt cx="3589871" cy="726435"/>
          </a:xfrm>
        </p:grpSpPr>
        <p:sp>
          <p:nvSpPr>
            <p:cNvPr id="67" name="Freeform 67"/>
            <p:cNvSpPr/>
            <p:nvPr/>
          </p:nvSpPr>
          <p:spPr>
            <a:xfrm>
              <a:off x="0" y="0"/>
              <a:ext cx="3589909" cy="726473"/>
            </a:xfrm>
            <a:custGeom>
              <a:avLst/>
              <a:gdLst/>
              <a:ahLst/>
              <a:cxnLst/>
              <a:rect l="l" t="t" r="r" b="b"/>
              <a:pathLst>
                <a:path w="3589909" h="726473">
                  <a:moveTo>
                    <a:pt x="0" y="0"/>
                  </a:moveTo>
                  <a:lnTo>
                    <a:pt x="3589909" y="0"/>
                  </a:lnTo>
                  <a:lnTo>
                    <a:pt x="358990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68" name="TextBox 68"/>
            <p:cNvSpPr txBox="1"/>
            <p:nvPr/>
          </p:nvSpPr>
          <p:spPr>
            <a:xfrm>
              <a:off x="0" y="-47625"/>
              <a:ext cx="3589871"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Calico</a:t>
              </a:r>
            </a:p>
          </p:txBody>
        </p:sp>
      </p:grpSp>
      <p:grpSp>
        <p:nvGrpSpPr>
          <p:cNvPr id="69" name="Group 69"/>
          <p:cNvGrpSpPr/>
          <p:nvPr/>
        </p:nvGrpSpPr>
        <p:grpSpPr>
          <a:xfrm>
            <a:off x="2093989" y="4894314"/>
            <a:ext cx="2791276" cy="363217"/>
            <a:chOff x="0" y="0"/>
            <a:chExt cx="5582552" cy="726435"/>
          </a:xfrm>
        </p:grpSpPr>
        <p:sp>
          <p:nvSpPr>
            <p:cNvPr id="70" name="Freeform 70"/>
            <p:cNvSpPr/>
            <p:nvPr/>
          </p:nvSpPr>
          <p:spPr>
            <a:xfrm>
              <a:off x="0" y="0"/>
              <a:ext cx="5582539" cy="726473"/>
            </a:xfrm>
            <a:custGeom>
              <a:avLst/>
              <a:gdLst/>
              <a:ahLst/>
              <a:cxnLst/>
              <a:rect l="l" t="t" r="r" b="b"/>
              <a:pathLst>
                <a:path w="5582539" h="726473">
                  <a:moveTo>
                    <a:pt x="0" y="0"/>
                  </a:moveTo>
                  <a:lnTo>
                    <a:pt x="5582539" y="0"/>
                  </a:lnTo>
                  <a:lnTo>
                    <a:pt x="5582539" y="726473"/>
                  </a:lnTo>
                  <a:lnTo>
                    <a:pt x="0" y="726473"/>
                  </a:lnTo>
                  <a:close/>
                </a:path>
              </a:pathLst>
            </a:custGeom>
            <a:solidFill>
              <a:srgbClr val="0C6BA7"/>
            </a:solidFill>
            <a:ln w="25400" cap="sq">
              <a:solidFill>
                <a:srgbClr val="FFFFFF"/>
              </a:solidFill>
              <a:prstDash val="solid"/>
              <a:miter/>
            </a:ln>
          </p:spPr>
          <p:txBody>
            <a:bodyPr/>
            <a:lstStyle/>
            <a:p>
              <a:endParaRPr lang="en-US"/>
            </a:p>
          </p:txBody>
        </p:sp>
        <p:sp>
          <p:nvSpPr>
            <p:cNvPr id="71" name="TextBox 71"/>
            <p:cNvSpPr txBox="1"/>
            <p:nvPr/>
          </p:nvSpPr>
          <p:spPr>
            <a:xfrm>
              <a:off x="0" y="-47625"/>
              <a:ext cx="5582552" cy="774060"/>
            </a:xfrm>
            <a:prstGeom prst="rect">
              <a:avLst/>
            </a:prstGeom>
          </p:spPr>
          <p:txBody>
            <a:bodyPr lIns="33867" tIns="33867" rIns="33867" bIns="33867" rtlCol="0" anchor="ctr"/>
            <a:lstStyle/>
            <a:p>
              <a:pPr algn="ctr" defTabSz="609630">
                <a:lnSpc>
                  <a:spcPts val="1679"/>
                </a:lnSpc>
              </a:pPr>
              <a:r>
                <a:rPr lang="en-US" sz="1399" b="1">
                  <a:solidFill>
                    <a:srgbClr val="FFFFFF"/>
                  </a:solidFill>
                  <a:latin typeface="Calibri (MS) Bold"/>
                  <a:ea typeface="Calibri (MS) Bold"/>
                  <a:cs typeface="Calibri (MS) Bold"/>
                  <a:sym typeface="Calibri (MS) Bold"/>
                </a:rPr>
                <a:t>Fosigotafator for CMT</a:t>
              </a:r>
            </a:p>
          </p:txBody>
        </p:sp>
      </p:grpSp>
      <p:sp>
        <p:nvSpPr>
          <p:cNvPr id="72" name="Freeform 72"/>
          <p:cNvSpPr/>
          <p:nvPr/>
        </p:nvSpPr>
        <p:spPr>
          <a:xfrm>
            <a:off x="9381647" y="5897292"/>
            <a:ext cx="2591695" cy="727657"/>
          </a:xfrm>
          <a:custGeom>
            <a:avLst/>
            <a:gdLst/>
            <a:ahLst/>
            <a:cxnLst/>
            <a:rect l="l" t="t" r="r" b="b"/>
            <a:pathLst>
              <a:path w="3887542" h="1091486">
                <a:moveTo>
                  <a:pt x="0" y="0"/>
                </a:moveTo>
                <a:lnTo>
                  <a:pt x="3887543" y="0"/>
                </a:lnTo>
                <a:lnTo>
                  <a:pt x="3887543" y="1091485"/>
                </a:lnTo>
                <a:lnTo>
                  <a:pt x="0" y="1091485"/>
                </a:lnTo>
                <a:lnTo>
                  <a:pt x="0" y="0"/>
                </a:lnTo>
                <a:close/>
              </a:path>
            </a:pathLst>
          </a:custGeom>
          <a:blipFill>
            <a:blip r:embed="rId3"/>
            <a:stretch>
              <a:fillRect l="-1570" r="-20945"/>
            </a:stretch>
          </a:blipFill>
        </p:spPr>
        <p:txBody>
          <a:bodyPr/>
          <a:lstStyle/>
          <a:p>
            <a:endParaRPr lang="en-US"/>
          </a:p>
        </p:txBody>
      </p:sp>
      <p:sp>
        <p:nvSpPr>
          <p:cNvPr id="73" name="TextBox 73"/>
          <p:cNvSpPr txBox="1"/>
          <p:nvPr/>
        </p:nvSpPr>
        <p:spPr>
          <a:xfrm>
            <a:off x="1127760" y="411259"/>
            <a:ext cx="9530080" cy="795089"/>
          </a:xfrm>
          <a:prstGeom prst="rect">
            <a:avLst/>
          </a:prstGeom>
        </p:spPr>
        <p:txBody>
          <a:bodyPr lIns="0" tIns="0" rIns="0" bIns="0" rtlCol="0" anchor="t">
            <a:spAutoFit/>
          </a:bodyPr>
          <a:lstStyle/>
          <a:p>
            <a:pPr algn="ctr" defTabSz="609630">
              <a:lnSpc>
                <a:spcPts val="3120"/>
              </a:lnSpc>
            </a:pPr>
            <a:r>
              <a:rPr lang="en-US" sz="2600" b="1">
                <a:solidFill>
                  <a:srgbClr val="FFFFFF"/>
                </a:solidFill>
                <a:latin typeface="DM Sans Bold"/>
                <a:ea typeface="DM Sans Bold"/>
                <a:cs typeface="DM Sans Bold"/>
                <a:sym typeface="DM Sans Bold"/>
              </a:rPr>
              <a:t>The Potential for New Treatments Has Never Been Greater, </a:t>
            </a:r>
          </a:p>
          <a:p>
            <a:pPr algn="ctr" defTabSz="609630">
              <a:lnSpc>
                <a:spcPts val="3120"/>
              </a:lnSpc>
            </a:pPr>
            <a:r>
              <a:rPr lang="en-US" sz="2600" b="1">
                <a:solidFill>
                  <a:srgbClr val="FFFFFF"/>
                </a:solidFill>
                <a:latin typeface="DM Sans Bold"/>
                <a:ea typeface="DM Sans Bold"/>
                <a:cs typeface="DM Sans Bold"/>
                <a:sym typeface="DM Sans Bold"/>
              </a:rPr>
              <a:t>But De-Risking Clinical Trials is Essential</a:t>
            </a:r>
          </a:p>
        </p:txBody>
      </p:sp>
      <p:sp>
        <p:nvSpPr>
          <p:cNvPr id="74" name="TextBox 74"/>
          <p:cNvSpPr txBox="1"/>
          <p:nvPr/>
        </p:nvSpPr>
        <p:spPr>
          <a:xfrm>
            <a:off x="2185347" y="5450294"/>
            <a:ext cx="1340491" cy="359073"/>
          </a:xfrm>
          <a:prstGeom prst="rect">
            <a:avLst/>
          </a:prstGeom>
        </p:spPr>
        <p:txBody>
          <a:bodyPr lIns="0" tIns="0" rIns="0" bIns="0" rtlCol="0" anchor="t">
            <a:spAutoFit/>
          </a:bodyPr>
          <a:lstStyle/>
          <a:p>
            <a:pPr defTabSz="609630">
              <a:lnSpc>
                <a:spcPts val="1440"/>
              </a:lnSpc>
            </a:pPr>
            <a:r>
              <a:rPr lang="en-US" sz="1200">
                <a:solidFill>
                  <a:srgbClr val="000000"/>
                </a:solidFill>
                <a:latin typeface="Calibri (MS)"/>
                <a:ea typeface="Calibri (MS)"/>
                <a:cs typeface="Calibri (MS)"/>
                <a:sym typeface="Calibri (MS)"/>
              </a:rPr>
              <a:t>Not an exhaustive list</a:t>
            </a:r>
          </a:p>
        </p:txBody>
      </p:sp>
      <p:sp>
        <p:nvSpPr>
          <p:cNvPr id="75" name="TextBox 75"/>
          <p:cNvSpPr txBox="1"/>
          <p:nvPr/>
        </p:nvSpPr>
        <p:spPr>
          <a:xfrm>
            <a:off x="6868161" y="2481263"/>
            <a:ext cx="5026975" cy="3577069"/>
          </a:xfrm>
          <a:prstGeom prst="rect">
            <a:avLst/>
          </a:prstGeom>
        </p:spPr>
        <p:txBody>
          <a:bodyPr lIns="0" tIns="0" rIns="0" bIns="0" rtlCol="0" anchor="t">
            <a:spAutoFit/>
          </a:bodyPr>
          <a:lstStyle/>
          <a:p>
            <a:pPr defTabSz="609630">
              <a:lnSpc>
                <a:spcPts val="2479"/>
              </a:lnSpc>
            </a:pPr>
            <a:r>
              <a:rPr lang="en-US" sz="2066" b="1">
                <a:solidFill>
                  <a:srgbClr val="000000"/>
                </a:solidFill>
                <a:latin typeface="Calibri (MS) Bold"/>
                <a:ea typeface="Calibri (MS) Bold"/>
                <a:cs typeface="Calibri (MS) Bold"/>
                <a:sym typeface="Calibri (MS) Bold"/>
              </a:rPr>
              <a:t>Potential Approval Outcome Measures:</a:t>
            </a:r>
          </a:p>
          <a:p>
            <a:pPr marL="168918" lvl="1" indent="-84459" defTabSz="609630">
              <a:lnSpc>
                <a:spcPts val="1679"/>
              </a:lnSpc>
              <a:buFont typeface="Arial"/>
              <a:buChar char="•"/>
            </a:pPr>
            <a:r>
              <a:rPr lang="en-US" sz="1399" b="1">
                <a:solidFill>
                  <a:srgbClr val="000000"/>
                </a:solidFill>
                <a:latin typeface="Calibri (MS) Bold"/>
                <a:ea typeface="Calibri (MS) Bold"/>
                <a:cs typeface="Calibri (MS) Bold"/>
                <a:sym typeface="Calibri (MS) Bold"/>
              </a:rPr>
              <a:t>Overall Neuropathy Limitations Scale (ONLS)</a:t>
            </a:r>
          </a:p>
          <a:p>
            <a:pPr marL="524534" lvl="2" indent="-174845" defTabSz="609630">
              <a:lnSpc>
                <a:spcPts val="1679"/>
              </a:lnSpc>
              <a:buFont typeface="Arial"/>
              <a:buChar char="⚬"/>
            </a:pPr>
            <a:r>
              <a:rPr lang="en-US" sz="1399" b="1">
                <a:solidFill>
                  <a:srgbClr val="000000"/>
                </a:solidFill>
                <a:latin typeface="Calibri (MS) Bold"/>
                <a:ea typeface="Calibri (MS) Bold"/>
                <a:cs typeface="Calibri (MS) Bold"/>
                <a:sym typeface="Calibri (MS) Bold"/>
              </a:rPr>
              <a:t>Ordinal scale</a:t>
            </a:r>
          </a:p>
          <a:p>
            <a:pPr marL="524534" lvl="2" indent="-174845" defTabSz="609630">
              <a:lnSpc>
                <a:spcPts val="1679"/>
              </a:lnSpc>
              <a:buFont typeface="Arial"/>
              <a:buChar char="⚬"/>
            </a:pPr>
            <a:r>
              <a:rPr lang="en-US" sz="1399" b="1">
                <a:solidFill>
                  <a:srgbClr val="000000"/>
                </a:solidFill>
                <a:latin typeface="Calibri (MS) Bold"/>
                <a:ea typeface="Calibri (MS) Bold"/>
                <a:cs typeface="Calibri (MS) Bold"/>
                <a:sym typeface="Calibri (MS) Bold"/>
              </a:rPr>
              <a:t>Subjective</a:t>
            </a:r>
          </a:p>
          <a:p>
            <a:pPr marL="168918" lvl="1" indent="-84459" defTabSz="609630">
              <a:lnSpc>
                <a:spcPts val="1679"/>
              </a:lnSpc>
              <a:buFont typeface="Arial"/>
              <a:buChar char="•"/>
            </a:pPr>
            <a:r>
              <a:rPr lang="en-US" sz="1399" b="1">
                <a:solidFill>
                  <a:srgbClr val="000000"/>
                </a:solidFill>
                <a:latin typeface="Calibri (MS) Bold"/>
                <a:ea typeface="Calibri (MS) Bold"/>
                <a:cs typeface="Calibri (MS) Bold"/>
                <a:sym typeface="Calibri (MS) Bold"/>
              </a:rPr>
              <a:t>CMT Neuropathy/Examination Score </a:t>
            </a:r>
          </a:p>
          <a:p>
            <a:pPr marL="524534" lvl="2" indent="-174845" defTabSz="609630">
              <a:lnSpc>
                <a:spcPts val="1679"/>
              </a:lnSpc>
              <a:buFont typeface="Arial"/>
              <a:buChar char="⚬"/>
            </a:pPr>
            <a:r>
              <a:rPr lang="en-US" sz="1399" b="1">
                <a:solidFill>
                  <a:srgbClr val="000000"/>
                </a:solidFill>
                <a:latin typeface="Calibri (MS) Bold"/>
                <a:ea typeface="Calibri (MS) Bold"/>
                <a:cs typeface="Calibri (MS) Bold"/>
                <a:sym typeface="Calibri (MS) Bold"/>
              </a:rPr>
              <a:t>Quantitative and Objective, Purpose built for CMT</a:t>
            </a:r>
          </a:p>
          <a:p>
            <a:pPr marL="524534" lvl="2" indent="-174845" defTabSz="609630">
              <a:lnSpc>
                <a:spcPts val="1679"/>
              </a:lnSpc>
              <a:buFont typeface="Arial"/>
              <a:buChar char="⚬"/>
            </a:pPr>
            <a:r>
              <a:rPr lang="en-US" sz="1399" b="1">
                <a:solidFill>
                  <a:srgbClr val="000000"/>
                </a:solidFill>
                <a:latin typeface="Calibri (MS) Bold"/>
                <a:ea typeface="Calibri (MS) Bold"/>
                <a:cs typeface="Calibri (MS) Bold"/>
                <a:sym typeface="Calibri (MS) Bold"/>
              </a:rPr>
              <a:t>Does not collect function data, Not sensitive to change</a:t>
            </a:r>
          </a:p>
          <a:p>
            <a:pPr marL="168918" lvl="1" indent="-84459" defTabSz="609630">
              <a:lnSpc>
                <a:spcPts val="1679"/>
              </a:lnSpc>
              <a:buFont typeface="Arial"/>
              <a:buChar char="•"/>
            </a:pPr>
            <a:r>
              <a:rPr lang="en-US" sz="1399" b="1">
                <a:solidFill>
                  <a:srgbClr val="000000"/>
                </a:solidFill>
                <a:latin typeface="Calibri (MS) Bold"/>
                <a:ea typeface="Calibri (MS) Bold"/>
                <a:cs typeface="Calibri (MS) Bold"/>
                <a:sym typeface="Calibri (MS) Bold"/>
              </a:rPr>
              <a:t>CMT-PedS/FOM</a:t>
            </a:r>
          </a:p>
          <a:p>
            <a:pPr marL="524534" lvl="2" indent="-174845" defTabSz="609630">
              <a:lnSpc>
                <a:spcPts val="1679"/>
              </a:lnSpc>
              <a:buFont typeface="Arial"/>
              <a:buChar char="⚬"/>
            </a:pPr>
            <a:r>
              <a:rPr lang="en-US" sz="1399" b="1">
                <a:solidFill>
                  <a:srgbClr val="000000"/>
                </a:solidFill>
                <a:latin typeface="Calibri (MS) Bold"/>
                <a:ea typeface="Calibri (MS) Bold"/>
                <a:cs typeface="Calibri (MS) Bold"/>
                <a:sym typeface="Calibri (MS) Bold"/>
              </a:rPr>
              <a:t>Objective, quantitative and functional</a:t>
            </a:r>
          </a:p>
          <a:p>
            <a:pPr marL="524534" lvl="2" indent="-174845" defTabSz="609630">
              <a:lnSpc>
                <a:spcPts val="1679"/>
              </a:lnSpc>
              <a:buFont typeface="Arial"/>
              <a:buChar char="⚬"/>
            </a:pPr>
            <a:r>
              <a:rPr lang="en-US" sz="1399" b="1">
                <a:solidFill>
                  <a:srgbClr val="000000"/>
                </a:solidFill>
                <a:latin typeface="Calibri (MS) Bold"/>
                <a:ea typeface="Calibri (MS) Bold"/>
                <a:cs typeface="Calibri (MS) Bold"/>
                <a:sym typeface="Calibri (MS) Bold"/>
              </a:rPr>
              <a:t>Anchored to thousands of normal results</a:t>
            </a:r>
          </a:p>
          <a:p>
            <a:pPr marL="524534" lvl="2" indent="-174845" defTabSz="609630">
              <a:lnSpc>
                <a:spcPts val="1679"/>
              </a:lnSpc>
              <a:buFont typeface="Arial"/>
              <a:buChar char="⚬"/>
            </a:pPr>
            <a:r>
              <a:rPr lang="en-US" sz="1399" b="1">
                <a:solidFill>
                  <a:srgbClr val="000000"/>
                </a:solidFill>
                <a:latin typeface="Calibri (MS) Bold"/>
                <a:ea typeface="Calibri (MS) Bold"/>
                <a:cs typeface="Calibri (MS) Bold"/>
                <a:sym typeface="Calibri (MS) Bold"/>
              </a:rPr>
              <a:t>Individual components can be promoted to primary outcome</a:t>
            </a:r>
          </a:p>
          <a:p>
            <a:pPr marL="524534" lvl="2" indent="-174845" defTabSz="609630">
              <a:lnSpc>
                <a:spcPts val="1679"/>
              </a:lnSpc>
              <a:buFont typeface="Arial"/>
              <a:buChar char="⚬"/>
            </a:pPr>
            <a:r>
              <a:rPr lang="en-US" sz="1399" b="1">
                <a:solidFill>
                  <a:srgbClr val="000000"/>
                </a:solidFill>
                <a:latin typeface="Calibri (MS) Bold"/>
                <a:ea typeface="Calibri (MS) Bold"/>
                <a:cs typeface="Calibri (MS) Bold"/>
                <a:sym typeface="Calibri (MS) Bold"/>
              </a:rPr>
              <a:t>Can be administered anywhere</a:t>
            </a:r>
          </a:p>
          <a:p>
            <a:pPr marL="168918" lvl="1" indent="-84459" defTabSz="609630">
              <a:lnSpc>
                <a:spcPts val="1679"/>
              </a:lnSpc>
              <a:buFont typeface="Arial"/>
              <a:buChar char="•"/>
            </a:pPr>
            <a:r>
              <a:rPr lang="en-US" sz="1399" b="1">
                <a:solidFill>
                  <a:srgbClr val="000000"/>
                </a:solidFill>
                <a:latin typeface="Calibri (MS) Bold"/>
                <a:ea typeface="Calibri (MS) Bold"/>
                <a:cs typeface="Calibri (MS) Bold"/>
                <a:sym typeface="Calibri (MS) Bold"/>
              </a:rPr>
              <a:t>Digital Health Technologies</a:t>
            </a:r>
          </a:p>
          <a:p>
            <a:pPr marL="524534" lvl="2" indent="-174845" defTabSz="609630">
              <a:lnSpc>
                <a:spcPts val="1679"/>
              </a:lnSpc>
              <a:buFont typeface="Arial"/>
              <a:buChar char="⚬"/>
            </a:pPr>
            <a:r>
              <a:rPr lang="en-US" sz="1399" b="1">
                <a:solidFill>
                  <a:srgbClr val="000000"/>
                </a:solidFill>
                <a:latin typeface="Calibri (MS) Bold"/>
                <a:ea typeface="Calibri (MS) Bold"/>
                <a:cs typeface="Calibri (MS) Bold"/>
                <a:sym typeface="Calibri (MS) Bold"/>
              </a:rPr>
              <a:t>Real-world, quantitative functional data</a:t>
            </a:r>
          </a:p>
        </p:txBody>
      </p:sp>
    </p:spTree>
    <p:extLst>
      <p:ext uri="{BB962C8B-B14F-4D97-AF65-F5344CB8AC3E}">
        <p14:creationId xmlns:p14="http://schemas.microsoft.com/office/powerpoint/2010/main" val="2776076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 y="-22835"/>
            <a:ext cx="3403600" cy="6880835"/>
          </a:xfrm>
          <a:custGeom>
            <a:avLst/>
            <a:gdLst/>
            <a:ahLst/>
            <a:cxnLst/>
            <a:rect l="l" t="t" r="r" b="b"/>
            <a:pathLst>
              <a:path w="5105400" h="10321252">
                <a:moveTo>
                  <a:pt x="0" y="0"/>
                </a:moveTo>
                <a:lnTo>
                  <a:pt x="5105400" y="0"/>
                </a:lnTo>
                <a:lnTo>
                  <a:pt x="5105400" y="10321252"/>
                </a:lnTo>
                <a:lnTo>
                  <a:pt x="0" y="1032125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3" name="Group 3"/>
          <p:cNvGrpSpPr/>
          <p:nvPr/>
        </p:nvGrpSpPr>
        <p:grpSpPr>
          <a:xfrm>
            <a:off x="914400" y="5237626"/>
            <a:ext cx="2996635" cy="516027"/>
            <a:chOff x="0" y="0"/>
            <a:chExt cx="5993270" cy="1032053"/>
          </a:xfrm>
        </p:grpSpPr>
        <p:sp>
          <p:nvSpPr>
            <p:cNvPr id="4" name="Freeform 4"/>
            <p:cNvSpPr/>
            <p:nvPr/>
          </p:nvSpPr>
          <p:spPr>
            <a:xfrm>
              <a:off x="0" y="0"/>
              <a:ext cx="5993257" cy="1032002"/>
            </a:xfrm>
            <a:custGeom>
              <a:avLst/>
              <a:gdLst/>
              <a:ahLst/>
              <a:cxnLst/>
              <a:rect l="l" t="t" r="r" b="b"/>
              <a:pathLst>
                <a:path w="5993257" h="1032002">
                  <a:moveTo>
                    <a:pt x="0" y="0"/>
                  </a:moveTo>
                  <a:lnTo>
                    <a:pt x="5993257" y="0"/>
                  </a:lnTo>
                  <a:lnTo>
                    <a:pt x="5993257" y="1032002"/>
                  </a:lnTo>
                  <a:lnTo>
                    <a:pt x="0" y="1032002"/>
                  </a:lnTo>
                  <a:close/>
                </a:path>
              </a:pathLst>
            </a:custGeom>
            <a:blipFill>
              <a:blip r:embed="rId3">
                <a:alphaModFix amt="0"/>
              </a:blip>
              <a:stretch>
                <a:fillRect t="-63076" b="-63081"/>
              </a:stretch>
            </a:blipFill>
          </p:spPr>
          <p:txBody>
            <a:bodyPr/>
            <a:lstStyle/>
            <a:p>
              <a:endParaRPr lang="en-US"/>
            </a:p>
          </p:txBody>
        </p:sp>
      </p:grpSp>
      <p:grpSp>
        <p:nvGrpSpPr>
          <p:cNvPr id="5" name="Group 5"/>
          <p:cNvGrpSpPr/>
          <p:nvPr/>
        </p:nvGrpSpPr>
        <p:grpSpPr>
          <a:xfrm>
            <a:off x="914400" y="5922359"/>
            <a:ext cx="2870200" cy="516027"/>
            <a:chOff x="0" y="0"/>
            <a:chExt cx="5740400" cy="1032053"/>
          </a:xfrm>
        </p:grpSpPr>
        <p:sp>
          <p:nvSpPr>
            <p:cNvPr id="6" name="Freeform 6"/>
            <p:cNvSpPr/>
            <p:nvPr/>
          </p:nvSpPr>
          <p:spPr>
            <a:xfrm>
              <a:off x="0" y="0"/>
              <a:ext cx="5740400" cy="1032002"/>
            </a:xfrm>
            <a:custGeom>
              <a:avLst/>
              <a:gdLst/>
              <a:ahLst/>
              <a:cxnLst/>
              <a:rect l="l" t="t" r="r" b="b"/>
              <a:pathLst>
                <a:path w="5740400" h="1032002">
                  <a:moveTo>
                    <a:pt x="0" y="0"/>
                  </a:moveTo>
                  <a:lnTo>
                    <a:pt x="5740400" y="0"/>
                  </a:lnTo>
                  <a:lnTo>
                    <a:pt x="5740400" y="1032002"/>
                  </a:lnTo>
                  <a:lnTo>
                    <a:pt x="0" y="1032002"/>
                  </a:lnTo>
                  <a:close/>
                </a:path>
              </a:pathLst>
            </a:custGeom>
            <a:blipFill>
              <a:blip r:embed="rId3">
                <a:alphaModFix amt="0"/>
              </a:blip>
              <a:stretch>
                <a:fillRect t="-58305" b="-58310"/>
              </a:stretch>
            </a:blipFill>
          </p:spPr>
          <p:txBody>
            <a:bodyPr/>
            <a:lstStyle/>
            <a:p>
              <a:endParaRPr lang="en-US"/>
            </a:p>
          </p:txBody>
        </p:sp>
      </p:grpSp>
      <p:sp>
        <p:nvSpPr>
          <p:cNvPr id="7" name="TextBox 7"/>
          <p:cNvSpPr txBox="1"/>
          <p:nvPr/>
        </p:nvSpPr>
        <p:spPr>
          <a:xfrm>
            <a:off x="261507" y="1607573"/>
            <a:ext cx="2780055" cy="3812454"/>
          </a:xfrm>
          <a:prstGeom prst="rect">
            <a:avLst/>
          </a:prstGeom>
        </p:spPr>
        <p:txBody>
          <a:bodyPr lIns="0" tIns="0" rIns="0" bIns="0" rtlCol="0" anchor="t">
            <a:spAutoFit/>
          </a:bodyPr>
          <a:lstStyle/>
          <a:p>
            <a:pPr defTabSz="609630">
              <a:lnSpc>
                <a:spcPts val="4329"/>
              </a:lnSpc>
            </a:pPr>
            <a:r>
              <a:rPr lang="en-US" sz="3092" b="1">
                <a:solidFill>
                  <a:srgbClr val="FFFFFF"/>
                </a:solidFill>
                <a:latin typeface="Poppins Bold"/>
                <a:ea typeface="Poppins Bold"/>
                <a:cs typeface="Poppins Bold"/>
                <a:sym typeface="Poppins Bold"/>
              </a:rPr>
              <a:t>De-risking the riskiest of investments – the Natural History Run-In and Simulated Clinical Trials</a:t>
            </a:r>
          </a:p>
        </p:txBody>
      </p:sp>
      <p:sp>
        <p:nvSpPr>
          <p:cNvPr id="8" name="Freeform 8"/>
          <p:cNvSpPr/>
          <p:nvPr/>
        </p:nvSpPr>
        <p:spPr>
          <a:xfrm>
            <a:off x="6786728" y="1709452"/>
            <a:ext cx="1730667" cy="718858"/>
          </a:xfrm>
          <a:custGeom>
            <a:avLst/>
            <a:gdLst/>
            <a:ahLst/>
            <a:cxnLst/>
            <a:rect l="l" t="t" r="r" b="b"/>
            <a:pathLst>
              <a:path w="2596001" h="1078287">
                <a:moveTo>
                  <a:pt x="0" y="0"/>
                </a:moveTo>
                <a:lnTo>
                  <a:pt x="2596001" y="0"/>
                </a:lnTo>
                <a:lnTo>
                  <a:pt x="2596001" y="1078287"/>
                </a:lnTo>
                <a:lnTo>
                  <a:pt x="0" y="107828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9" name="Group 9"/>
          <p:cNvGrpSpPr/>
          <p:nvPr/>
        </p:nvGrpSpPr>
        <p:grpSpPr>
          <a:xfrm>
            <a:off x="6832105" y="1740599"/>
            <a:ext cx="1638103" cy="656571"/>
            <a:chOff x="0" y="0"/>
            <a:chExt cx="3276206" cy="1313142"/>
          </a:xfrm>
        </p:grpSpPr>
        <p:sp>
          <p:nvSpPr>
            <p:cNvPr id="10" name="Freeform 10"/>
            <p:cNvSpPr/>
            <p:nvPr/>
          </p:nvSpPr>
          <p:spPr>
            <a:xfrm>
              <a:off x="0" y="0"/>
              <a:ext cx="3276219" cy="1313180"/>
            </a:xfrm>
            <a:custGeom>
              <a:avLst/>
              <a:gdLst/>
              <a:ahLst/>
              <a:cxnLst/>
              <a:rect l="l" t="t" r="r" b="b"/>
              <a:pathLst>
                <a:path w="3276219" h="1313180">
                  <a:moveTo>
                    <a:pt x="0" y="0"/>
                  </a:moveTo>
                  <a:lnTo>
                    <a:pt x="3276219" y="0"/>
                  </a:lnTo>
                  <a:lnTo>
                    <a:pt x="3276219" y="1313180"/>
                  </a:lnTo>
                  <a:lnTo>
                    <a:pt x="0" y="1313180"/>
                  </a:lnTo>
                  <a:close/>
                </a:path>
              </a:pathLst>
            </a:custGeom>
            <a:blipFill>
              <a:blip r:embed="rId3">
                <a:alphaModFix amt="0"/>
              </a:blip>
              <a:stretch>
                <a:fillRect l="-1461" r="-1461" b="2"/>
              </a:stretch>
            </a:blipFill>
          </p:spPr>
          <p:txBody>
            <a:bodyPr/>
            <a:lstStyle/>
            <a:p>
              <a:endParaRPr lang="en-US"/>
            </a:p>
          </p:txBody>
        </p:sp>
      </p:grpSp>
      <p:grpSp>
        <p:nvGrpSpPr>
          <p:cNvPr id="11" name="Group 11"/>
          <p:cNvGrpSpPr/>
          <p:nvPr/>
        </p:nvGrpSpPr>
        <p:grpSpPr>
          <a:xfrm>
            <a:off x="6832105" y="1730108"/>
            <a:ext cx="1638103" cy="667061"/>
            <a:chOff x="0" y="0"/>
            <a:chExt cx="3276206" cy="1334122"/>
          </a:xfrm>
        </p:grpSpPr>
        <p:sp>
          <p:nvSpPr>
            <p:cNvPr id="12" name="Freeform 12"/>
            <p:cNvSpPr/>
            <p:nvPr/>
          </p:nvSpPr>
          <p:spPr>
            <a:xfrm>
              <a:off x="0" y="0"/>
              <a:ext cx="3276204" cy="1334119"/>
            </a:xfrm>
            <a:custGeom>
              <a:avLst/>
              <a:gdLst/>
              <a:ahLst/>
              <a:cxnLst/>
              <a:rect l="l" t="t" r="r" b="b"/>
              <a:pathLst>
                <a:path w="3276204" h="1334119">
                  <a:moveTo>
                    <a:pt x="0" y="0"/>
                  </a:moveTo>
                  <a:lnTo>
                    <a:pt x="3276204" y="0"/>
                  </a:lnTo>
                  <a:lnTo>
                    <a:pt x="3276204" y="1334119"/>
                  </a:lnTo>
                  <a:lnTo>
                    <a:pt x="0" y="1334119"/>
                  </a:lnTo>
                  <a:close/>
                </a:path>
              </a:pathLst>
            </a:custGeom>
            <a:blipFill>
              <a:blip r:embed="rId5">
                <a:alphaModFix amt="0"/>
              </a:blip>
              <a:stretch>
                <a:fillRect l="-2247" r="-2247"/>
              </a:stretch>
            </a:blipFill>
          </p:spPr>
          <p:txBody>
            <a:bodyPr/>
            <a:lstStyle/>
            <a:p>
              <a:endParaRPr lang="en-US"/>
            </a:p>
          </p:txBody>
        </p:sp>
        <p:sp>
          <p:nvSpPr>
            <p:cNvPr id="13" name="TextBox 13"/>
            <p:cNvSpPr txBox="1"/>
            <p:nvPr/>
          </p:nvSpPr>
          <p:spPr>
            <a:xfrm>
              <a:off x="0" y="-19050"/>
              <a:ext cx="3276206" cy="1353172"/>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Good Clinical Trial</a:t>
              </a:r>
            </a:p>
          </p:txBody>
        </p:sp>
      </p:grpSp>
      <p:sp>
        <p:nvSpPr>
          <p:cNvPr id="14" name="Freeform 14"/>
          <p:cNvSpPr/>
          <p:nvPr/>
        </p:nvSpPr>
        <p:spPr>
          <a:xfrm>
            <a:off x="5408943" y="609874"/>
            <a:ext cx="1730667" cy="718858"/>
          </a:xfrm>
          <a:custGeom>
            <a:avLst/>
            <a:gdLst/>
            <a:ahLst/>
            <a:cxnLst/>
            <a:rect l="l" t="t" r="r" b="b"/>
            <a:pathLst>
              <a:path w="2596001" h="1078287">
                <a:moveTo>
                  <a:pt x="0" y="0"/>
                </a:moveTo>
                <a:lnTo>
                  <a:pt x="2596001" y="0"/>
                </a:lnTo>
                <a:lnTo>
                  <a:pt x="2596001" y="1078287"/>
                </a:lnTo>
                <a:lnTo>
                  <a:pt x="0" y="107828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15" name="Group 15"/>
          <p:cNvGrpSpPr/>
          <p:nvPr/>
        </p:nvGrpSpPr>
        <p:grpSpPr>
          <a:xfrm>
            <a:off x="7700582" y="1339628"/>
            <a:ext cx="1569917" cy="666972"/>
            <a:chOff x="0" y="0"/>
            <a:chExt cx="3139834" cy="1333944"/>
          </a:xfrm>
        </p:grpSpPr>
        <p:sp>
          <p:nvSpPr>
            <p:cNvPr id="16" name="Freeform 16"/>
            <p:cNvSpPr/>
            <p:nvPr/>
          </p:nvSpPr>
          <p:spPr>
            <a:xfrm>
              <a:off x="0" y="0"/>
              <a:ext cx="3139821" cy="1334008"/>
            </a:xfrm>
            <a:custGeom>
              <a:avLst/>
              <a:gdLst/>
              <a:ahLst/>
              <a:cxnLst/>
              <a:rect l="l" t="t" r="r" b="b"/>
              <a:pathLst>
                <a:path w="3139821" h="1334008">
                  <a:moveTo>
                    <a:pt x="0" y="0"/>
                  </a:moveTo>
                  <a:lnTo>
                    <a:pt x="3139821" y="0"/>
                  </a:lnTo>
                  <a:lnTo>
                    <a:pt x="3139821" y="1334008"/>
                  </a:lnTo>
                  <a:lnTo>
                    <a:pt x="0" y="1334008"/>
                  </a:lnTo>
                  <a:close/>
                </a:path>
              </a:pathLst>
            </a:custGeom>
            <a:blipFill>
              <a:blip r:embed="rId3">
                <a:alphaModFix amt="0"/>
              </a:blip>
              <a:stretch>
                <a:fillRect l="-4547" r="-4547" b="4"/>
              </a:stretch>
            </a:blipFill>
          </p:spPr>
          <p:txBody>
            <a:bodyPr/>
            <a:lstStyle/>
            <a:p>
              <a:endParaRPr lang="en-US"/>
            </a:p>
          </p:txBody>
        </p:sp>
      </p:grpSp>
      <p:grpSp>
        <p:nvGrpSpPr>
          <p:cNvPr id="17" name="Group 17"/>
          <p:cNvGrpSpPr/>
          <p:nvPr/>
        </p:nvGrpSpPr>
        <p:grpSpPr>
          <a:xfrm>
            <a:off x="5473560" y="641021"/>
            <a:ext cx="1569917" cy="677627"/>
            <a:chOff x="0" y="0"/>
            <a:chExt cx="3139834" cy="1355255"/>
          </a:xfrm>
        </p:grpSpPr>
        <p:sp>
          <p:nvSpPr>
            <p:cNvPr id="18" name="Freeform 18"/>
            <p:cNvSpPr/>
            <p:nvPr/>
          </p:nvSpPr>
          <p:spPr>
            <a:xfrm>
              <a:off x="0" y="0"/>
              <a:ext cx="3139839" cy="1355255"/>
            </a:xfrm>
            <a:custGeom>
              <a:avLst/>
              <a:gdLst/>
              <a:ahLst/>
              <a:cxnLst/>
              <a:rect l="l" t="t" r="r" b="b"/>
              <a:pathLst>
                <a:path w="3139839" h="1355255">
                  <a:moveTo>
                    <a:pt x="0" y="0"/>
                  </a:moveTo>
                  <a:lnTo>
                    <a:pt x="3139839" y="0"/>
                  </a:lnTo>
                  <a:lnTo>
                    <a:pt x="3139839" y="1355255"/>
                  </a:lnTo>
                  <a:lnTo>
                    <a:pt x="0" y="1355255"/>
                  </a:lnTo>
                  <a:close/>
                </a:path>
              </a:pathLst>
            </a:custGeom>
            <a:blipFill>
              <a:blip r:embed="rId5">
                <a:alphaModFix amt="0"/>
              </a:blip>
              <a:stretch>
                <a:fillRect l="-5380" r="-5379"/>
              </a:stretch>
            </a:blipFill>
          </p:spPr>
          <p:txBody>
            <a:bodyPr/>
            <a:lstStyle/>
            <a:p>
              <a:endParaRPr lang="en-US"/>
            </a:p>
          </p:txBody>
        </p:sp>
        <p:sp>
          <p:nvSpPr>
            <p:cNvPr id="19" name="TextBox 19"/>
            <p:cNvSpPr txBox="1"/>
            <p:nvPr/>
          </p:nvSpPr>
          <p:spPr>
            <a:xfrm>
              <a:off x="0" y="-19050"/>
              <a:ext cx="3139834" cy="1374305"/>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Approved Drug</a:t>
              </a:r>
            </a:p>
          </p:txBody>
        </p:sp>
      </p:grpSp>
      <p:sp>
        <p:nvSpPr>
          <p:cNvPr id="20" name="Freeform 20"/>
          <p:cNvSpPr/>
          <p:nvPr/>
        </p:nvSpPr>
        <p:spPr>
          <a:xfrm>
            <a:off x="3860801" y="1698968"/>
            <a:ext cx="1730667" cy="718858"/>
          </a:xfrm>
          <a:custGeom>
            <a:avLst/>
            <a:gdLst/>
            <a:ahLst/>
            <a:cxnLst/>
            <a:rect l="l" t="t" r="r" b="b"/>
            <a:pathLst>
              <a:path w="2596001" h="1078287">
                <a:moveTo>
                  <a:pt x="0" y="0"/>
                </a:moveTo>
                <a:lnTo>
                  <a:pt x="2596001" y="0"/>
                </a:lnTo>
                <a:lnTo>
                  <a:pt x="2596001" y="1078287"/>
                </a:lnTo>
                <a:lnTo>
                  <a:pt x="0" y="107828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21" name="Group 21"/>
          <p:cNvGrpSpPr/>
          <p:nvPr/>
        </p:nvGrpSpPr>
        <p:grpSpPr>
          <a:xfrm>
            <a:off x="3906171" y="1730108"/>
            <a:ext cx="1638103" cy="656571"/>
            <a:chOff x="0" y="0"/>
            <a:chExt cx="3276206" cy="1313142"/>
          </a:xfrm>
        </p:grpSpPr>
        <p:sp>
          <p:nvSpPr>
            <p:cNvPr id="22" name="Freeform 22"/>
            <p:cNvSpPr/>
            <p:nvPr/>
          </p:nvSpPr>
          <p:spPr>
            <a:xfrm>
              <a:off x="0" y="0"/>
              <a:ext cx="3276219" cy="1313180"/>
            </a:xfrm>
            <a:custGeom>
              <a:avLst/>
              <a:gdLst/>
              <a:ahLst/>
              <a:cxnLst/>
              <a:rect l="l" t="t" r="r" b="b"/>
              <a:pathLst>
                <a:path w="3276219" h="1313180">
                  <a:moveTo>
                    <a:pt x="0" y="0"/>
                  </a:moveTo>
                  <a:lnTo>
                    <a:pt x="3276219" y="0"/>
                  </a:lnTo>
                  <a:lnTo>
                    <a:pt x="3276219" y="1313180"/>
                  </a:lnTo>
                  <a:lnTo>
                    <a:pt x="0" y="1313180"/>
                  </a:lnTo>
                  <a:close/>
                </a:path>
              </a:pathLst>
            </a:custGeom>
            <a:blipFill>
              <a:blip r:embed="rId3">
                <a:alphaModFix amt="0"/>
              </a:blip>
              <a:stretch>
                <a:fillRect l="-1461" r="-1461" b="2"/>
              </a:stretch>
            </a:blipFill>
          </p:spPr>
          <p:txBody>
            <a:bodyPr/>
            <a:lstStyle/>
            <a:p>
              <a:endParaRPr lang="en-US"/>
            </a:p>
          </p:txBody>
        </p:sp>
      </p:grpSp>
      <p:grpSp>
        <p:nvGrpSpPr>
          <p:cNvPr id="23" name="Group 23"/>
          <p:cNvGrpSpPr/>
          <p:nvPr/>
        </p:nvGrpSpPr>
        <p:grpSpPr>
          <a:xfrm>
            <a:off x="3906171" y="1719618"/>
            <a:ext cx="1638103" cy="667061"/>
            <a:chOff x="0" y="0"/>
            <a:chExt cx="3276206" cy="1334122"/>
          </a:xfrm>
        </p:grpSpPr>
        <p:sp>
          <p:nvSpPr>
            <p:cNvPr id="24" name="Freeform 24"/>
            <p:cNvSpPr/>
            <p:nvPr/>
          </p:nvSpPr>
          <p:spPr>
            <a:xfrm>
              <a:off x="0" y="0"/>
              <a:ext cx="3276204" cy="1334119"/>
            </a:xfrm>
            <a:custGeom>
              <a:avLst/>
              <a:gdLst/>
              <a:ahLst/>
              <a:cxnLst/>
              <a:rect l="l" t="t" r="r" b="b"/>
              <a:pathLst>
                <a:path w="3276204" h="1334119">
                  <a:moveTo>
                    <a:pt x="0" y="0"/>
                  </a:moveTo>
                  <a:lnTo>
                    <a:pt x="3276204" y="0"/>
                  </a:lnTo>
                  <a:lnTo>
                    <a:pt x="3276204" y="1334119"/>
                  </a:lnTo>
                  <a:lnTo>
                    <a:pt x="0" y="1334119"/>
                  </a:lnTo>
                  <a:close/>
                </a:path>
              </a:pathLst>
            </a:custGeom>
            <a:blipFill>
              <a:blip r:embed="rId5">
                <a:alphaModFix amt="0"/>
              </a:blip>
              <a:stretch>
                <a:fillRect l="-2247" r="-2247"/>
              </a:stretch>
            </a:blipFill>
          </p:spPr>
          <p:txBody>
            <a:bodyPr/>
            <a:lstStyle/>
            <a:p>
              <a:endParaRPr lang="en-US"/>
            </a:p>
          </p:txBody>
        </p:sp>
        <p:sp>
          <p:nvSpPr>
            <p:cNvPr id="25" name="TextBox 25"/>
            <p:cNvSpPr txBox="1"/>
            <p:nvPr/>
          </p:nvSpPr>
          <p:spPr>
            <a:xfrm>
              <a:off x="0" y="-19050"/>
              <a:ext cx="3276206" cy="1353172"/>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Effective Drug</a:t>
              </a:r>
            </a:p>
          </p:txBody>
        </p:sp>
      </p:grpSp>
      <p:grpSp>
        <p:nvGrpSpPr>
          <p:cNvPr id="26" name="Group 26"/>
          <p:cNvGrpSpPr/>
          <p:nvPr/>
        </p:nvGrpSpPr>
        <p:grpSpPr>
          <a:xfrm rot="2516820">
            <a:off x="5208817" y="1158526"/>
            <a:ext cx="220135" cy="522802"/>
            <a:chOff x="0" y="0"/>
            <a:chExt cx="440271" cy="1045604"/>
          </a:xfrm>
        </p:grpSpPr>
        <p:sp>
          <p:nvSpPr>
            <p:cNvPr id="27" name="Freeform 27"/>
            <p:cNvSpPr/>
            <p:nvPr/>
          </p:nvSpPr>
          <p:spPr>
            <a:xfrm>
              <a:off x="0" y="0"/>
              <a:ext cx="440309" cy="1045591"/>
            </a:xfrm>
            <a:custGeom>
              <a:avLst/>
              <a:gdLst/>
              <a:ahLst/>
              <a:cxnLst/>
              <a:rect l="l" t="t" r="r" b="b"/>
              <a:pathLst>
                <a:path w="440309" h="1045591">
                  <a:moveTo>
                    <a:pt x="0" y="220091"/>
                  </a:moveTo>
                  <a:lnTo>
                    <a:pt x="220091" y="0"/>
                  </a:lnTo>
                  <a:lnTo>
                    <a:pt x="440309" y="220091"/>
                  </a:lnTo>
                  <a:lnTo>
                    <a:pt x="330200" y="220091"/>
                  </a:lnTo>
                  <a:lnTo>
                    <a:pt x="330200" y="1045591"/>
                  </a:lnTo>
                  <a:lnTo>
                    <a:pt x="110109" y="1045591"/>
                  </a:lnTo>
                  <a:lnTo>
                    <a:pt x="110109" y="220091"/>
                  </a:lnTo>
                  <a:close/>
                </a:path>
              </a:pathLst>
            </a:custGeom>
            <a:solidFill>
              <a:srgbClr val="4F81BD"/>
            </a:solidFill>
            <a:ln w="25400" cap="sq">
              <a:solidFill>
                <a:srgbClr val="1C334E"/>
              </a:solidFill>
              <a:prstDash val="solid"/>
              <a:miter/>
            </a:ln>
          </p:spPr>
          <p:txBody>
            <a:bodyPr/>
            <a:lstStyle/>
            <a:p>
              <a:endParaRPr lang="en-US"/>
            </a:p>
          </p:txBody>
        </p:sp>
      </p:grpSp>
      <p:grpSp>
        <p:nvGrpSpPr>
          <p:cNvPr id="28" name="Group 28"/>
          <p:cNvGrpSpPr/>
          <p:nvPr/>
        </p:nvGrpSpPr>
        <p:grpSpPr>
          <a:xfrm rot="-2883180">
            <a:off x="7079673" y="1207428"/>
            <a:ext cx="220135" cy="522802"/>
            <a:chOff x="0" y="0"/>
            <a:chExt cx="440271" cy="1045604"/>
          </a:xfrm>
        </p:grpSpPr>
        <p:sp>
          <p:nvSpPr>
            <p:cNvPr id="29" name="Freeform 29"/>
            <p:cNvSpPr/>
            <p:nvPr/>
          </p:nvSpPr>
          <p:spPr>
            <a:xfrm>
              <a:off x="0" y="0"/>
              <a:ext cx="440309" cy="1045591"/>
            </a:xfrm>
            <a:custGeom>
              <a:avLst/>
              <a:gdLst/>
              <a:ahLst/>
              <a:cxnLst/>
              <a:rect l="l" t="t" r="r" b="b"/>
              <a:pathLst>
                <a:path w="440309" h="1045591">
                  <a:moveTo>
                    <a:pt x="0" y="220091"/>
                  </a:moveTo>
                  <a:lnTo>
                    <a:pt x="220091" y="0"/>
                  </a:lnTo>
                  <a:lnTo>
                    <a:pt x="440309" y="220091"/>
                  </a:lnTo>
                  <a:lnTo>
                    <a:pt x="330200" y="220091"/>
                  </a:lnTo>
                  <a:lnTo>
                    <a:pt x="330200" y="1045591"/>
                  </a:lnTo>
                  <a:lnTo>
                    <a:pt x="110109" y="1045591"/>
                  </a:lnTo>
                  <a:lnTo>
                    <a:pt x="110109" y="220091"/>
                  </a:lnTo>
                  <a:close/>
                </a:path>
              </a:pathLst>
            </a:custGeom>
            <a:solidFill>
              <a:srgbClr val="4F81BD"/>
            </a:solidFill>
            <a:ln w="25400" cap="sq">
              <a:solidFill>
                <a:srgbClr val="1C334E"/>
              </a:solidFill>
              <a:prstDash val="solid"/>
              <a:miter/>
            </a:ln>
          </p:spPr>
          <p:txBody>
            <a:bodyPr/>
            <a:lstStyle/>
            <a:p>
              <a:endParaRPr lang="en-US"/>
            </a:p>
          </p:txBody>
        </p:sp>
      </p:grpSp>
      <p:sp>
        <p:nvSpPr>
          <p:cNvPr id="30" name="TextBox 30"/>
          <p:cNvSpPr txBox="1"/>
          <p:nvPr/>
        </p:nvSpPr>
        <p:spPr>
          <a:xfrm>
            <a:off x="8718767" y="330667"/>
            <a:ext cx="3037935" cy="2805768"/>
          </a:xfrm>
          <a:prstGeom prst="rect">
            <a:avLst/>
          </a:prstGeom>
        </p:spPr>
        <p:txBody>
          <a:bodyPr lIns="0" tIns="0" rIns="0" bIns="0" rtlCol="0" anchor="t">
            <a:spAutoFit/>
          </a:bodyPr>
          <a:lstStyle/>
          <a:p>
            <a:pPr marL="201093" lvl="1" indent="-100546" defTabSz="609630">
              <a:lnSpc>
                <a:spcPts val="1999"/>
              </a:lnSpc>
              <a:buFont typeface="Arial"/>
              <a:buChar char="•"/>
            </a:pPr>
            <a:r>
              <a:rPr lang="en-US" sz="1666" dirty="0">
                <a:solidFill>
                  <a:srgbClr val="000000"/>
                </a:solidFill>
                <a:latin typeface="Calibri (MS)"/>
                <a:ea typeface="Calibri (MS)"/>
                <a:cs typeface="Calibri (MS)"/>
                <a:sym typeface="Calibri (MS)"/>
              </a:rPr>
              <a:t>Primary outcome measures how patient </a:t>
            </a:r>
            <a:r>
              <a:rPr lang="en-US" sz="1666" b="1" dirty="0">
                <a:solidFill>
                  <a:srgbClr val="000000"/>
                </a:solidFill>
                <a:latin typeface="Calibri (MS) Bold"/>
                <a:ea typeface="Calibri (MS) Bold"/>
                <a:cs typeface="Calibri (MS) Bold"/>
                <a:sym typeface="Calibri (MS) Bold"/>
              </a:rPr>
              <a:t>feels, functions or survives</a:t>
            </a:r>
          </a:p>
          <a:p>
            <a:pPr marL="201093" lvl="1" indent="-100546" defTabSz="609630">
              <a:lnSpc>
                <a:spcPts val="1999"/>
              </a:lnSpc>
              <a:buFont typeface="Arial"/>
              <a:buChar char="•"/>
            </a:pPr>
            <a:r>
              <a:rPr lang="en-US" sz="1666" dirty="0">
                <a:solidFill>
                  <a:srgbClr val="000000"/>
                </a:solidFill>
                <a:latin typeface="Calibri (MS)"/>
                <a:ea typeface="Calibri (MS)"/>
                <a:cs typeface="Calibri (MS)"/>
                <a:sym typeface="Calibri (MS)"/>
              </a:rPr>
              <a:t>Positive change due to treatment is </a:t>
            </a:r>
            <a:r>
              <a:rPr lang="en-US" sz="1666" b="1" dirty="0">
                <a:solidFill>
                  <a:srgbClr val="000000"/>
                </a:solidFill>
                <a:latin typeface="Calibri (MS) Bold"/>
                <a:ea typeface="Calibri (MS) Bold"/>
                <a:cs typeface="Calibri (MS) Bold"/>
                <a:sym typeface="Calibri (MS) Bold"/>
              </a:rPr>
              <a:t>clinically meaningful </a:t>
            </a:r>
            <a:r>
              <a:rPr lang="en-US" sz="1666" dirty="0">
                <a:solidFill>
                  <a:srgbClr val="000000"/>
                </a:solidFill>
                <a:latin typeface="Calibri (MS)"/>
                <a:ea typeface="Calibri (MS)"/>
                <a:cs typeface="Calibri (MS)"/>
                <a:sym typeface="Calibri (MS)"/>
              </a:rPr>
              <a:t>to patients</a:t>
            </a:r>
          </a:p>
          <a:p>
            <a:pPr marL="201093" lvl="1" indent="-100546" defTabSz="609630">
              <a:lnSpc>
                <a:spcPts val="1999"/>
              </a:lnSpc>
              <a:buFont typeface="Arial"/>
              <a:buChar char="•"/>
            </a:pPr>
            <a:r>
              <a:rPr lang="en-US" sz="1666" dirty="0">
                <a:solidFill>
                  <a:srgbClr val="000000"/>
                </a:solidFill>
                <a:latin typeface="Calibri (MS)"/>
                <a:ea typeface="Calibri (MS)"/>
                <a:cs typeface="Calibri (MS)"/>
                <a:sym typeface="Calibri (MS)"/>
              </a:rPr>
              <a:t>Positive change due to treatment is </a:t>
            </a:r>
            <a:r>
              <a:rPr lang="en-US" sz="1666" b="1" dirty="0">
                <a:solidFill>
                  <a:srgbClr val="000000"/>
                </a:solidFill>
                <a:latin typeface="Calibri (MS) Bold"/>
                <a:ea typeface="Calibri (MS) Bold"/>
                <a:cs typeface="Calibri (MS) Bold"/>
                <a:sym typeface="Calibri (MS) Bold"/>
              </a:rPr>
              <a:t>statistically significant</a:t>
            </a:r>
          </a:p>
          <a:p>
            <a:pPr marL="201093" lvl="1" indent="-100546" defTabSz="609630">
              <a:lnSpc>
                <a:spcPts val="1999"/>
              </a:lnSpc>
              <a:buFont typeface="Arial"/>
              <a:buChar char="•"/>
            </a:pPr>
            <a:r>
              <a:rPr lang="en-US" sz="1666" dirty="0">
                <a:solidFill>
                  <a:srgbClr val="000000"/>
                </a:solidFill>
                <a:latin typeface="Calibri (MS)"/>
                <a:ea typeface="Calibri (MS)"/>
                <a:cs typeface="Calibri (MS)"/>
                <a:sym typeface="Calibri (MS)"/>
              </a:rPr>
              <a:t>Adverse events are </a:t>
            </a:r>
            <a:r>
              <a:rPr lang="en-US" sz="1666" b="1" dirty="0">
                <a:solidFill>
                  <a:srgbClr val="000000"/>
                </a:solidFill>
                <a:latin typeface="Calibri (MS) Bold"/>
                <a:ea typeface="Calibri (MS) Bold"/>
                <a:cs typeface="Calibri (MS) Bold"/>
                <a:sym typeface="Calibri (MS) Bold"/>
              </a:rPr>
              <a:t>manageable</a:t>
            </a:r>
          </a:p>
        </p:txBody>
      </p:sp>
      <p:grpSp>
        <p:nvGrpSpPr>
          <p:cNvPr id="31" name="Group 31"/>
          <p:cNvGrpSpPr/>
          <p:nvPr/>
        </p:nvGrpSpPr>
        <p:grpSpPr>
          <a:xfrm>
            <a:off x="3902564" y="3572936"/>
            <a:ext cx="1389101" cy="875709"/>
            <a:chOff x="0" y="0"/>
            <a:chExt cx="2778201" cy="1751419"/>
          </a:xfrm>
        </p:grpSpPr>
        <p:sp>
          <p:nvSpPr>
            <p:cNvPr id="32" name="Freeform 32"/>
            <p:cNvSpPr/>
            <p:nvPr/>
          </p:nvSpPr>
          <p:spPr>
            <a:xfrm>
              <a:off x="0" y="0"/>
              <a:ext cx="2778125" cy="1751330"/>
            </a:xfrm>
            <a:custGeom>
              <a:avLst/>
              <a:gdLst/>
              <a:ahLst/>
              <a:cxnLst/>
              <a:rect l="l" t="t" r="r" b="b"/>
              <a:pathLst>
                <a:path w="2778125" h="1751330">
                  <a:moveTo>
                    <a:pt x="0" y="437896"/>
                  </a:moveTo>
                  <a:lnTo>
                    <a:pt x="1902460" y="437896"/>
                  </a:lnTo>
                  <a:lnTo>
                    <a:pt x="1902460" y="0"/>
                  </a:lnTo>
                  <a:lnTo>
                    <a:pt x="2778125" y="875665"/>
                  </a:lnTo>
                  <a:lnTo>
                    <a:pt x="1902460" y="1751330"/>
                  </a:lnTo>
                  <a:lnTo>
                    <a:pt x="1902460" y="1313561"/>
                  </a:lnTo>
                  <a:lnTo>
                    <a:pt x="0" y="1313561"/>
                  </a:lnTo>
                  <a:close/>
                </a:path>
              </a:pathLst>
            </a:custGeom>
            <a:solidFill>
              <a:srgbClr val="4F81BD"/>
            </a:solidFill>
            <a:ln w="25400" cap="sq">
              <a:solidFill>
                <a:srgbClr val="1C334E"/>
              </a:solidFill>
              <a:prstDash val="solid"/>
              <a:miter/>
            </a:ln>
          </p:spPr>
          <p:txBody>
            <a:bodyPr/>
            <a:lstStyle/>
            <a:p>
              <a:endParaRPr lang="en-US"/>
            </a:p>
          </p:txBody>
        </p:sp>
        <p:sp>
          <p:nvSpPr>
            <p:cNvPr id="33" name="TextBox 33"/>
            <p:cNvSpPr txBox="1"/>
            <p:nvPr/>
          </p:nvSpPr>
          <p:spPr>
            <a:xfrm>
              <a:off x="0" y="-38100"/>
              <a:ext cx="2778201" cy="1789519"/>
            </a:xfrm>
            <a:prstGeom prst="rect">
              <a:avLst/>
            </a:prstGeom>
          </p:spPr>
          <p:txBody>
            <a:bodyPr lIns="33867" tIns="33867" rIns="33867" bIns="33867" rtlCol="0" anchor="ctr"/>
            <a:lstStyle/>
            <a:p>
              <a:pPr algn="ctr" defTabSz="609630">
                <a:lnSpc>
                  <a:spcPts val="1440"/>
                </a:lnSpc>
              </a:pPr>
              <a:r>
                <a:rPr lang="en-US" sz="1200" b="1">
                  <a:solidFill>
                    <a:srgbClr val="FFFFFF"/>
                  </a:solidFill>
                  <a:latin typeface="Calibri (MS) Bold"/>
                  <a:ea typeface="Calibri (MS) Bold"/>
                  <a:cs typeface="Calibri (MS) Bold"/>
                  <a:sym typeface="Calibri (MS) Bold"/>
                </a:rPr>
                <a:t>Safety &amp; PK</a:t>
              </a:r>
            </a:p>
          </p:txBody>
        </p:sp>
      </p:grpSp>
      <p:grpSp>
        <p:nvGrpSpPr>
          <p:cNvPr id="34" name="Group 34"/>
          <p:cNvGrpSpPr/>
          <p:nvPr/>
        </p:nvGrpSpPr>
        <p:grpSpPr>
          <a:xfrm>
            <a:off x="5413902" y="3572936"/>
            <a:ext cx="1389101" cy="875709"/>
            <a:chOff x="0" y="0"/>
            <a:chExt cx="2778201" cy="1751419"/>
          </a:xfrm>
        </p:grpSpPr>
        <p:sp>
          <p:nvSpPr>
            <p:cNvPr id="35" name="Freeform 35"/>
            <p:cNvSpPr/>
            <p:nvPr/>
          </p:nvSpPr>
          <p:spPr>
            <a:xfrm>
              <a:off x="0" y="0"/>
              <a:ext cx="2778125" cy="1751330"/>
            </a:xfrm>
            <a:custGeom>
              <a:avLst/>
              <a:gdLst/>
              <a:ahLst/>
              <a:cxnLst/>
              <a:rect l="l" t="t" r="r" b="b"/>
              <a:pathLst>
                <a:path w="2778125" h="1751330">
                  <a:moveTo>
                    <a:pt x="0" y="437896"/>
                  </a:moveTo>
                  <a:lnTo>
                    <a:pt x="1902460" y="437896"/>
                  </a:lnTo>
                  <a:lnTo>
                    <a:pt x="1902460" y="0"/>
                  </a:lnTo>
                  <a:lnTo>
                    <a:pt x="2778125" y="875665"/>
                  </a:lnTo>
                  <a:lnTo>
                    <a:pt x="1902460" y="1751330"/>
                  </a:lnTo>
                  <a:lnTo>
                    <a:pt x="1902460" y="1313561"/>
                  </a:lnTo>
                  <a:lnTo>
                    <a:pt x="0" y="1313561"/>
                  </a:lnTo>
                  <a:close/>
                </a:path>
              </a:pathLst>
            </a:custGeom>
            <a:solidFill>
              <a:srgbClr val="4F81BD"/>
            </a:solidFill>
            <a:ln w="25400" cap="sq">
              <a:solidFill>
                <a:srgbClr val="1C334E"/>
              </a:solidFill>
              <a:prstDash val="solid"/>
              <a:miter/>
            </a:ln>
          </p:spPr>
          <p:txBody>
            <a:bodyPr/>
            <a:lstStyle/>
            <a:p>
              <a:endParaRPr lang="en-US"/>
            </a:p>
          </p:txBody>
        </p:sp>
        <p:sp>
          <p:nvSpPr>
            <p:cNvPr id="36" name="TextBox 36"/>
            <p:cNvSpPr txBox="1"/>
            <p:nvPr/>
          </p:nvSpPr>
          <p:spPr>
            <a:xfrm>
              <a:off x="0" y="-38100"/>
              <a:ext cx="2778201" cy="1789519"/>
            </a:xfrm>
            <a:prstGeom prst="rect">
              <a:avLst/>
            </a:prstGeom>
          </p:spPr>
          <p:txBody>
            <a:bodyPr lIns="33867" tIns="33867" rIns="33867" bIns="33867" rtlCol="0" anchor="ctr"/>
            <a:lstStyle/>
            <a:p>
              <a:pPr algn="ctr" defTabSz="609630">
                <a:lnSpc>
                  <a:spcPts val="1440"/>
                </a:lnSpc>
              </a:pPr>
              <a:r>
                <a:rPr lang="en-US" sz="1200" b="1">
                  <a:solidFill>
                    <a:srgbClr val="FFFFFF"/>
                  </a:solidFill>
                  <a:latin typeface="Calibri (MS) Bold"/>
                  <a:ea typeface="Calibri (MS) Bold"/>
                  <a:cs typeface="Calibri (MS) Bold"/>
                  <a:sym typeface="Calibri (MS) Bold"/>
                </a:rPr>
                <a:t>Proof of Concept</a:t>
              </a:r>
            </a:p>
          </p:txBody>
        </p:sp>
      </p:grpSp>
      <p:grpSp>
        <p:nvGrpSpPr>
          <p:cNvPr id="37" name="Group 37"/>
          <p:cNvGrpSpPr/>
          <p:nvPr/>
        </p:nvGrpSpPr>
        <p:grpSpPr>
          <a:xfrm>
            <a:off x="6925234" y="3572936"/>
            <a:ext cx="1389101" cy="875709"/>
            <a:chOff x="0" y="0"/>
            <a:chExt cx="2778201" cy="1751419"/>
          </a:xfrm>
        </p:grpSpPr>
        <p:sp>
          <p:nvSpPr>
            <p:cNvPr id="38" name="Freeform 38"/>
            <p:cNvSpPr/>
            <p:nvPr/>
          </p:nvSpPr>
          <p:spPr>
            <a:xfrm>
              <a:off x="0" y="0"/>
              <a:ext cx="2778125" cy="1751330"/>
            </a:xfrm>
            <a:custGeom>
              <a:avLst/>
              <a:gdLst/>
              <a:ahLst/>
              <a:cxnLst/>
              <a:rect l="l" t="t" r="r" b="b"/>
              <a:pathLst>
                <a:path w="2778125" h="1751330">
                  <a:moveTo>
                    <a:pt x="0" y="437896"/>
                  </a:moveTo>
                  <a:lnTo>
                    <a:pt x="1902460" y="437896"/>
                  </a:lnTo>
                  <a:lnTo>
                    <a:pt x="1902460" y="0"/>
                  </a:lnTo>
                  <a:lnTo>
                    <a:pt x="2778125" y="875665"/>
                  </a:lnTo>
                  <a:lnTo>
                    <a:pt x="1902460" y="1751330"/>
                  </a:lnTo>
                  <a:lnTo>
                    <a:pt x="1902460" y="1313561"/>
                  </a:lnTo>
                  <a:lnTo>
                    <a:pt x="0" y="1313561"/>
                  </a:lnTo>
                  <a:close/>
                </a:path>
              </a:pathLst>
            </a:custGeom>
            <a:solidFill>
              <a:srgbClr val="4F81BD"/>
            </a:solidFill>
            <a:ln w="25400" cap="sq">
              <a:solidFill>
                <a:srgbClr val="1C334E"/>
              </a:solidFill>
              <a:prstDash val="solid"/>
              <a:miter/>
            </a:ln>
          </p:spPr>
          <p:txBody>
            <a:bodyPr/>
            <a:lstStyle/>
            <a:p>
              <a:endParaRPr lang="en-US"/>
            </a:p>
          </p:txBody>
        </p:sp>
        <p:sp>
          <p:nvSpPr>
            <p:cNvPr id="39" name="TextBox 39"/>
            <p:cNvSpPr txBox="1"/>
            <p:nvPr/>
          </p:nvSpPr>
          <p:spPr>
            <a:xfrm>
              <a:off x="0" y="-38100"/>
              <a:ext cx="2778201" cy="1789519"/>
            </a:xfrm>
            <a:prstGeom prst="rect">
              <a:avLst/>
            </a:prstGeom>
          </p:spPr>
          <p:txBody>
            <a:bodyPr lIns="33867" tIns="33867" rIns="33867" bIns="33867" rtlCol="0" anchor="ctr"/>
            <a:lstStyle/>
            <a:p>
              <a:pPr algn="ctr" defTabSz="609630">
                <a:lnSpc>
                  <a:spcPts val="1440"/>
                </a:lnSpc>
              </a:pPr>
              <a:r>
                <a:rPr lang="en-US" sz="1200" b="1">
                  <a:solidFill>
                    <a:srgbClr val="FFFFFF"/>
                  </a:solidFill>
                  <a:latin typeface="Calibri (MS) Bold"/>
                  <a:ea typeface="Calibri (MS) Bold"/>
                  <a:cs typeface="Calibri (MS) Bold"/>
                  <a:sym typeface="Calibri (MS) Bold"/>
                </a:rPr>
                <a:t>Registration</a:t>
              </a:r>
            </a:p>
          </p:txBody>
        </p:sp>
      </p:grpSp>
      <p:grpSp>
        <p:nvGrpSpPr>
          <p:cNvPr id="40" name="Group 40"/>
          <p:cNvGrpSpPr/>
          <p:nvPr/>
        </p:nvGrpSpPr>
        <p:grpSpPr>
          <a:xfrm>
            <a:off x="3902564" y="4558640"/>
            <a:ext cx="1389101" cy="875709"/>
            <a:chOff x="0" y="0"/>
            <a:chExt cx="2778201" cy="1751419"/>
          </a:xfrm>
        </p:grpSpPr>
        <p:sp>
          <p:nvSpPr>
            <p:cNvPr id="41" name="Freeform 41"/>
            <p:cNvSpPr/>
            <p:nvPr/>
          </p:nvSpPr>
          <p:spPr>
            <a:xfrm>
              <a:off x="0" y="0"/>
              <a:ext cx="2778125" cy="1751330"/>
            </a:xfrm>
            <a:custGeom>
              <a:avLst/>
              <a:gdLst/>
              <a:ahLst/>
              <a:cxnLst/>
              <a:rect l="l" t="t" r="r" b="b"/>
              <a:pathLst>
                <a:path w="2778125" h="1751330">
                  <a:moveTo>
                    <a:pt x="0" y="437896"/>
                  </a:moveTo>
                  <a:lnTo>
                    <a:pt x="1902460" y="437896"/>
                  </a:lnTo>
                  <a:lnTo>
                    <a:pt x="1902460" y="0"/>
                  </a:lnTo>
                  <a:lnTo>
                    <a:pt x="2778125" y="875665"/>
                  </a:lnTo>
                  <a:lnTo>
                    <a:pt x="1902460" y="1751330"/>
                  </a:lnTo>
                  <a:lnTo>
                    <a:pt x="1902460" y="1313561"/>
                  </a:lnTo>
                  <a:lnTo>
                    <a:pt x="0" y="1313561"/>
                  </a:lnTo>
                  <a:close/>
                </a:path>
              </a:pathLst>
            </a:custGeom>
            <a:solidFill>
              <a:srgbClr val="4F81BD"/>
            </a:solidFill>
            <a:ln w="25400" cap="sq">
              <a:solidFill>
                <a:srgbClr val="1C334E"/>
              </a:solidFill>
              <a:prstDash val="solid"/>
              <a:miter/>
            </a:ln>
          </p:spPr>
          <p:txBody>
            <a:bodyPr/>
            <a:lstStyle/>
            <a:p>
              <a:endParaRPr lang="en-US"/>
            </a:p>
          </p:txBody>
        </p:sp>
        <p:sp>
          <p:nvSpPr>
            <p:cNvPr id="42" name="TextBox 42"/>
            <p:cNvSpPr txBox="1"/>
            <p:nvPr/>
          </p:nvSpPr>
          <p:spPr>
            <a:xfrm>
              <a:off x="0" y="-38100"/>
              <a:ext cx="2778201" cy="1789519"/>
            </a:xfrm>
            <a:prstGeom prst="rect">
              <a:avLst/>
            </a:prstGeom>
          </p:spPr>
          <p:txBody>
            <a:bodyPr lIns="33867" tIns="33867" rIns="33867" bIns="33867" rtlCol="0" anchor="ctr"/>
            <a:lstStyle/>
            <a:p>
              <a:pPr algn="ctr" defTabSz="609630">
                <a:lnSpc>
                  <a:spcPts val="1440"/>
                </a:lnSpc>
              </a:pPr>
              <a:r>
                <a:rPr lang="en-US" sz="1200" b="1">
                  <a:solidFill>
                    <a:srgbClr val="FFFFFF"/>
                  </a:solidFill>
                  <a:latin typeface="Calibri (MS) Bold"/>
                  <a:ea typeface="Calibri (MS) Bold"/>
                  <a:cs typeface="Calibri (MS) Bold"/>
                  <a:sym typeface="Calibri (MS) Bold"/>
                </a:rPr>
                <a:t>Natural History Run-In</a:t>
              </a:r>
            </a:p>
          </p:txBody>
        </p:sp>
      </p:grpSp>
      <p:sp>
        <p:nvSpPr>
          <p:cNvPr id="43" name="TextBox 43"/>
          <p:cNvSpPr txBox="1"/>
          <p:nvPr/>
        </p:nvSpPr>
        <p:spPr>
          <a:xfrm>
            <a:off x="5591467" y="4650461"/>
            <a:ext cx="2785879" cy="1590179"/>
          </a:xfrm>
          <a:prstGeom prst="rect">
            <a:avLst/>
          </a:prstGeom>
        </p:spPr>
        <p:txBody>
          <a:bodyPr lIns="0" tIns="0" rIns="0" bIns="0" rtlCol="0" anchor="t">
            <a:spAutoFit/>
          </a:bodyPr>
          <a:lstStyle/>
          <a:p>
            <a:pPr defTabSz="609630">
              <a:lnSpc>
                <a:spcPts val="1671"/>
              </a:lnSpc>
            </a:pPr>
            <a:r>
              <a:rPr lang="en-US" sz="1392" b="1">
                <a:solidFill>
                  <a:srgbClr val="000000"/>
                </a:solidFill>
                <a:latin typeface="Calibri (MS) Bold"/>
                <a:ea typeface="Calibri (MS) Bold"/>
                <a:cs typeface="Calibri (MS) Bold"/>
                <a:sym typeface="Calibri (MS) Bold"/>
              </a:rPr>
              <a:t>Benefits of the Natural History Run-In</a:t>
            </a:r>
          </a:p>
          <a:p>
            <a:pPr marL="151200" lvl="1" indent="-75600" defTabSz="609630">
              <a:lnSpc>
                <a:spcPts val="1503"/>
              </a:lnSpc>
              <a:buFontTx/>
              <a:buAutoNum type="arabicPeriod"/>
            </a:pPr>
            <a:r>
              <a:rPr lang="en-US" sz="1253">
                <a:solidFill>
                  <a:srgbClr val="000000"/>
                </a:solidFill>
                <a:latin typeface="Calibri (MS)"/>
                <a:ea typeface="Calibri (MS)"/>
                <a:cs typeface="Calibri (MS)"/>
                <a:sym typeface="Calibri (MS)"/>
              </a:rPr>
              <a:t>Optimize outcome measures</a:t>
            </a:r>
          </a:p>
          <a:p>
            <a:pPr marL="151200" lvl="1" indent="-75600" defTabSz="609630">
              <a:lnSpc>
                <a:spcPts val="1503"/>
              </a:lnSpc>
              <a:buFontTx/>
              <a:buAutoNum type="arabicPeriod"/>
            </a:pPr>
            <a:r>
              <a:rPr lang="en-US" sz="1253">
                <a:solidFill>
                  <a:srgbClr val="000000"/>
                </a:solidFill>
                <a:latin typeface="Calibri (MS)"/>
                <a:ea typeface="Calibri (MS)"/>
                <a:cs typeface="Calibri (MS)"/>
                <a:sym typeface="Calibri (MS)"/>
              </a:rPr>
              <a:t>Pilot inclusion/exclusion criteria</a:t>
            </a:r>
          </a:p>
          <a:p>
            <a:pPr marL="151200" lvl="1" indent="-75600" defTabSz="609630">
              <a:lnSpc>
                <a:spcPts val="1503"/>
              </a:lnSpc>
              <a:buFontTx/>
              <a:buAutoNum type="arabicPeriod"/>
            </a:pPr>
            <a:r>
              <a:rPr lang="en-US" sz="1253">
                <a:solidFill>
                  <a:srgbClr val="000000"/>
                </a:solidFill>
                <a:latin typeface="Calibri (MS)"/>
                <a:ea typeface="Calibri (MS)"/>
                <a:cs typeface="Calibri (MS)"/>
                <a:sym typeface="Calibri (MS)"/>
              </a:rPr>
              <a:t>Develop and validate biomarkers</a:t>
            </a:r>
          </a:p>
          <a:p>
            <a:pPr marL="151200" lvl="1" indent="-75600" defTabSz="609630">
              <a:lnSpc>
                <a:spcPts val="1503"/>
              </a:lnSpc>
              <a:buFontTx/>
              <a:buAutoNum type="arabicPeriod"/>
            </a:pPr>
            <a:r>
              <a:rPr lang="en-US" sz="1253">
                <a:solidFill>
                  <a:srgbClr val="000000"/>
                </a:solidFill>
                <a:latin typeface="Calibri (MS)"/>
                <a:ea typeface="Calibri (MS)"/>
                <a:cs typeface="Calibri (MS)"/>
                <a:sym typeface="Calibri (MS)"/>
              </a:rPr>
              <a:t>Collect data for simulated clinical trial</a:t>
            </a:r>
          </a:p>
          <a:p>
            <a:pPr marL="151200" lvl="1" indent="-75600" defTabSz="609630">
              <a:lnSpc>
                <a:spcPts val="1503"/>
              </a:lnSpc>
              <a:buFontTx/>
              <a:buAutoNum type="arabicPeriod"/>
            </a:pPr>
            <a:r>
              <a:rPr lang="en-US" sz="1253">
                <a:solidFill>
                  <a:srgbClr val="000000"/>
                </a:solidFill>
                <a:latin typeface="Calibri (MS)"/>
                <a:ea typeface="Calibri (MS)"/>
                <a:cs typeface="Calibri (MS)"/>
                <a:sym typeface="Calibri (MS)"/>
              </a:rPr>
              <a:t>Recruit patients for POC study</a:t>
            </a:r>
          </a:p>
        </p:txBody>
      </p:sp>
      <p:sp>
        <p:nvSpPr>
          <p:cNvPr id="44" name="TextBox 44"/>
          <p:cNvSpPr txBox="1"/>
          <p:nvPr/>
        </p:nvSpPr>
        <p:spPr>
          <a:xfrm>
            <a:off x="8801628" y="3796921"/>
            <a:ext cx="2872213" cy="1846659"/>
          </a:xfrm>
          <a:prstGeom prst="rect">
            <a:avLst/>
          </a:prstGeom>
        </p:spPr>
        <p:txBody>
          <a:bodyPr lIns="0" tIns="0" rIns="0" bIns="0" rtlCol="0" anchor="t">
            <a:spAutoFit/>
          </a:bodyPr>
          <a:lstStyle/>
          <a:p>
            <a:pPr defTabSz="609630">
              <a:lnSpc>
                <a:spcPts val="1839"/>
              </a:lnSpc>
            </a:pPr>
            <a:r>
              <a:rPr lang="en-US" sz="1533" b="1" dirty="0">
                <a:solidFill>
                  <a:srgbClr val="000000"/>
                </a:solidFill>
                <a:latin typeface="Calibri (MS) Bold"/>
                <a:ea typeface="Calibri (MS) Bold"/>
                <a:cs typeface="Calibri (MS) Bold"/>
                <a:sym typeface="Calibri (MS) Bold"/>
              </a:rPr>
              <a:t>Nature Reviews Drug Discovery</a:t>
            </a:r>
          </a:p>
          <a:p>
            <a:pPr defTabSz="609630">
              <a:lnSpc>
                <a:spcPts val="1839"/>
              </a:lnSpc>
            </a:pPr>
            <a:r>
              <a:rPr lang="en-US" sz="1533" dirty="0">
                <a:solidFill>
                  <a:srgbClr val="000000"/>
                </a:solidFill>
                <a:latin typeface="Calibri (MS)"/>
                <a:ea typeface="Calibri (MS)"/>
                <a:cs typeface="Calibri (MS)"/>
                <a:sym typeface="Calibri (MS)"/>
              </a:rPr>
              <a:t>13 July 2026</a:t>
            </a:r>
          </a:p>
          <a:p>
            <a:pPr defTabSz="609630">
              <a:lnSpc>
                <a:spcPts val="1839"/>
              </a:lnSpc>
            </a:pPr>
            <a:r>
              <a:rPr lang="en-US" sz="1533" b="1" dirty="0">
                <a:solidFill>
                  <a:srgbClr val="000000"/>
                </a:solidFill>
                <a:latin typeface="Calibri (MS) Bold"/>
                <a:ea typeface="Calibri (MS) Bold"/>
                <a:cs typeface="Calibri (MS) Bold"/>
                <a:sym typeface="Calibri (MS) Bold"/>
              </a:rPr>
              <a:t>Design, simulate, refine: simulation-guided clinical trials for accelerated drug development</a:t>
            </a:r>
          </a:p>
          <a:p>
            <a:pPr defTabSz="609630">
              <a:lnSpc>
                <a:spcPts val="1839"/>
              </a:lnSpc>
            </a:pPr>
            <a:r>
              <a:rPr lang="en-US" sz="1533" dirty="0">
                <a:solidFill>
                  <a:srgbClr val="000000"/>
                </a:solidFill>
                <a:latin typeface="Calibri (MS)"/>
                <a:ea typeface="Calibri (MS)"/>
                <a:cs typeface="Calibri (MS)"/>
                <a:sym typeface="Calibri (MS)"/>
              </a:rPr>
              <a:t>Meyer et al. </a:t>
            </a:r>
          </a:p>
        </p:txBody>
      </p:sp>
      <p:sp>
        <p:nvSpPr>
          <p:cNvPr id="45" name="TextBox 45"/>
          <p:cNvSpPr txBox="1"/>
          <p:nvPr/>
        </p:nvSpPr>
        <p:spPr>
          <a:xfrm>
            <a:off x="8801628" y="5721903"/>
            <a:ext cx="2955074" cy="923330"/>
          </a:xfrm>
          <a:prstGeom prst="rect">
            <a:avLst/>
          </a:prstGeom>
        </p:spPr>
        <p:txBody>
          <a:bodyPr lIns="0" tIns="0" rIns="0" bIns="0" rtlCol="0" anchor="t">
            <a:spAutoFit/>
          </a:bodyPr>
          <a:lstStyle/>
          <a:p>
            <a:pPr defTabSz="609630">
              <a:lnSpc>
                <a:spcPts val="1839"/>
              </a:lnSpc>
            </a:pPr>
            <a:r>
              <a:rPr lang="en-US" sz="1533" b="1">
                <a:solidFill>
                  <a:srgbClr val="000000"/>
                </a:solidFill>
                <a:latin typeface="Calibri (MS) Bold"/>
                <a:ea typeface="Calibri (MS) Bold"/>
                <a:cs typeface="Calibri (MS) Bold"/>
                <a:sym typeface="Calibri (MS) Bold"/>
              </a:rPr>
              <a:t>Adaptive Designs for Clinical Trials of Drugs and Biologics  </a:t>
            </a:r>
          </a:p>
          <a:p>
            <a:pPr defTabSz="609630">
              <a:lnSpc>
                <a:spcPts val="1839"/>
              </a:lnSpc>
            </a:pPr>
            <a:r>
              <a:rPr lang="en-US" sz="1533" b="1">
                <a:solidFill>
                  <a:srgbClr val="000000"/>
                </a:solidFill>
                <a:latin typeface="Calibri (MS) Bold"/>
                <a:ea typeface="Calibri (MS) Bold"/>
                <a:cs typeface="Calibri (MS) Bold"/>
                <a:sym typeface="Calibri (MS) Bold"/>
              </a:rPr>
              <a:t>Guidance for Industry</a:t>
            </a:r>
          </a:p>
          <a:p>
            <a:pPr defTabSz="609630">
              <a:lnSpc>
                <a:spcPts val="1839"/>
              </a:lnSpc>
            </a:pPr>
            <a:r>
              <a:rPr lang="en-US" sz="1533" b="1">
                <a:solidFill>
                  <a:srgbClr val="000000"/>
                </a:solidFill>
                <a:latin typeface="Calibri (MS) Bold"/>
                <a:ea typeface="Calibri (MS) Bold"/>
                <a:cs typeface="Calibri (MS) Bold"/>
                <a:sym typeface="Calibri (MS) Bold"/>
              </a:rPr>
              <a:t>2019</a:t>
            </a:r>
          </a:p>
        </p:txBody>
      </p:sp>
      <p:sp>
        <p:nvSpPr>
          <p:cNvPr id="46" name="TextBox 46"/>
          <p:cNvSpPr txBox="1"/>
          <p:nvPr/>
        </p:nvSpPr>
        <p:spPr>
          <a:xfrm>
            <a:off x="8802129" y="3238403"/>
            <a:ext cx="2871210" cy="461665"/>
          </a:xfrm>
          <a:prstGeom prst="rect">
            <a:avLst/>
          </a:prstGeom>
        </p:spPr>
        <p:txBody>
          <a:bodyPr lIns="0" tIns="0" rIns="0" bIns="0" rtlCol="0" anchor="t">
            <a:spAutoFit/>
          </a:bodyPr>
          <a:lstStyle/>
          <a:p>
            <a:pPr defTabSz="609630">
              <a:lnSpc>
                <a:spcPts val="1839"/>
              </a:lnSpc>
            </a:pPr>
            <a:r>
              <a:rPr lang="en-US" sz="1533" b="1" dirty="0">
                <a:solidFill>
                  <a:srgbClr val="000000"/>
                </a:solidFill>
                <a:latin typeface="Calibri (MS) Bold"/>
                <a:ea typeface="Calibri (MS) Bold"/>
                <a:cs typeface="Calibri (MS) Bold"/>
                <a:sym typeface="Calibri (MS) Bold"/>
              </a:rPr>
              <a:t>The case for simulated clinical trials</a:t>
            </a:r>
          </a:p>
        </p:txBody>
      </p:sp>
      <p:sp>
        <p:nvSpPr>
          <p:cNvPr id="47" name="Freeform 47"/>
          <p:cNvSpPr/>
          <p:nvPr/>
        </p:nvSpPr>
        <p:spPr>
          <a:xfrm>
            <a:off x="233331" y="359624"/>
            <a:ext cx="2936939" cy="792309"/>
          </a:xfrm>
          <a:custGeom>
            <a:avLst/>
            <a:gdLst/>
            <a:ahLst/>
            <a:cxnLst/>
            <a:rect l="l" t="t" r="r" b="b"/>
            <a:pathLst>
              <a:path w="4405408" h="1188463">
                <a:moveTo>
                  <a:pt x="0" y="0"/>
                </a:moveTo>
                <a:lnTo>
                  <a:pt x="4405408" y="0"/>
                </a:lnTo>
                <a:lnTo>
                  <a:pt x="4405408" y="1188463"/>
                </a:lnTo>
                <a:lnTo>
                  <a:pt x="0" y="1188463"/>
                </a:lnTo>
                <a:lnTo>
                  <a:pt x="0" y="0"/>
                </a:lnTo>
                <a:close/>
              </a:path>
            </a:pathLst>
          </a:custGeom>
          <a:blipFill>
            <a:blip r:embed="rId7"/>
            <a:stretch>
              <a:fillRect r="-20498"/>
            </a:stretch>
          </a:blipFill>
        </p:spPr>
        <p:txBody>
          <a:bodyPr/>
          <a:lstStyle/>
          <a:p>
            <a:endParaRPr lang="en-US"/>
          </a:p>
        </p:txBody>
      </p:sp>
    </p:spTree>
    <p:extLst>
      <p:ext uri="{BB962C8B-B14F-4D97-AF65-F5344CB8AC3E}">
        <p14:creationId xmlns:p14="http://schemas.microsoft.com/office/powerpoint/2010/main" val="26256364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812800" y="323000"/>
            <a:ext cx="10261600" cy="820745"/>
          </a:xfrm>
          <a:custGeom>
            <a:avLst/>
            <a:gdLst/>
            <a:ahLst/>
            <a:cxnLst/>
            <a:rect l="l" t="t" r="r" b="b"/>
            <a:pathLst>
              <a:path w="15392400" h="1526419">
                <a:moveTo>
                  <a:pt x="0" y="0"/>
                </a:moveTo>
                <a:lnTo>
                  <a:pt x="15392400" y="0"/>
                </a:lnTo>
                <a:lnTo>
                  <a:pt x="15392400" y="1526419"/>
                </a:lnTo>
                <a:lnTo>
                  <a:pt x="0" y="1526419"/>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3" name="Group 3"/>
          <p:cNvGrpSpPr/>
          <p:nvPr/>
        </p:nvGrpSpPr>
        <p:grpSpPr>
          <a:xfrm>
            <a:off x="-4493134" y="3502565"/>
            <a:ext cx="6962883" cy="5666041"/>
            <a:chOff x="0" y="0"/>
            <a:chExt cx="13925766" cy="11332083"/>
          </a:xfrm>
        </p:grpSpPr>
        <p:sp>
          <p:nvSpPr>
            <p:cNvPr id="4" name="Freeform 4"/>
            <p:cNvSpPr/>
            <p:nvPr/>
          </p:nvSpPr>
          <p:spPr>
            <a:xfrm>
              <a:off x="0" y="0"/>
              <a:ext cx="13925804" cy="11332083"/>
            </a:xfrm>
            <a:custGeom>
              <a:avLst/>
              <a:gdLst/>
              <a:ahLst/>
              <a:cxnLst/>
              <a:rect l="l" t="t" r="r" b="b"/>
              <a:pathLst>
                <a:path w="13925804" h="11332083">
                  <a:moveTo>
                    <a:pt x="0" y="0"/>
                  </a:moveTo>
                  <a:lnTo>
                    <a:pt x="13925804" y="0"/>
                  </a:lnTo>
                  <a:lnTo>
                    <a:pt x="13925804" y="11332083"/>
                  </a:lnTo>
                  <a:lnTo>
                    <a:pt x="0" y="11332083"/>
                  </a:lnTo>
                  <a:lnTo>
                    <a:pt x="0" y="0"/>
                  </a:lnTo>
                  <a:close/>
                </a:path>
              </a:pathLst>
            </a:custGeom>
            <a:blipFill>
              <a:blip r:embed="rId5">
                <a:alphaModFix amt="30000"/>
              </a:blip>
              <a:stretch>
                <a:fillRect l="-54406" r="-54406"/>
              </a:stretch>
            </a:blipFill>
          </p:spPr>
          <p:txBody>
            <a:bodyPr/>
            <a:lstStyle/>
            <a:p>
              <a:endParaRPr lang="en-US"/>
            </a:p>
          </p:txBody>
        </p:sp>
      </p:grpSp>
      <p:sp>
        <p:nvSpPr>
          <p:cNvPr id="5" name="TextBox 5"/>
          <p:cNvSpPr txBox="1"/>
          <p:nvPr/>
        </p:nvSpPr>
        <p:spPr>
          <a:xfrm>
            <a:off x="1127760" y="347758"/>
            <a:ext cx="9530080" cy="795987"/>
          </a:xfrm>
          <a:prstGeom prst="rect">
            <a:avLst/>
          </a:prstGeom>
        </p:spPr>
        <p:txBody>
          <a:bodyPr lIns="0" tIns="0" rIns="0" bIns="0" rtlCol="0" anchor="t">
            <a:spAutoFit/>
          </a:bodyPr>
          <a:lstStyle/>
          <a:p>
            <a:pPr algn="ctr" defTabSz="609630">
              <a:lnSpc>
                <a:spcPts val="3199"/>
              </a:lnSpc>
            </a:pPr>
            <a:r>
              <a:rPr lang="en-US" sz="2666" b="1">
                <a:solidFill>
                  <a:srgbClr val="FEFEFE"/>
                </a:solidFill>
                <a:latin typeface="Calibri (MS) Bold"/>
                <a:ea typeface="Calibri (MS) Bold"/>
                <a:cs typeface="Calibri (MS) Bold"/>
                <a:sym typeface="Calibri (MS) Bold"/>
              </a:rPr>
              <a:t>The Decentralized Natural History Study</a:t>
            </a:r>
          </a:p>
          <a:p>
            <a:pPr algn="ctr" defTabSz="609630">
              <a:lnSpc>
                <a:spcPts val="3199"/>
              </a:lnSpc>
            </a:pPr>
            <a:r>
              <a:rPr lang="en-US" sz="2666" b="1">
                <a:solidFill>
                  <a:srgbClr val="FEFEFE"/>
                </a:solidFill>
                <a:latin typeface="Calibri (MS) Bold"/>
                <a:ea typeface="Calibri (MS) Bold"/>
                <a:cs typeface="Calibri (MS) Bold"/>
                <a:sym typeface="Calibri (MS) Bold"/>
              </a:rPr>
              <a:t>Taking the “Clinic” out of the Trial</a:t>
            </a:r>
          </a:p>
        </p:txBody>
      </p:sp>
      <p:graphicFrame>
        <p:nvGraphicFramePr>
          <p:cNvPr id="6" name="Table 6"/>
          <p:cNvGraphicFramePr>
            <a:graphicFrameLocks noGrp="1"/>
          </p:cNvGraphicFramePr>
          <p:nvPr>
            <p:extLst>
              <p:ext uri="{D42A27DB-BD31-4B8C-83A1-F6EECF244321}">
                <p14:modId xmlns:p14="http://schemas.microsoft.com/office/powerpoint/2010/main" val="546353944"/>
              </p:ext>
            </p:extLst>
          </p:nvPr>
        </p:nvGraphicFramePr>
        <p:xfrm>
          <a:off x="5809786" y="2064595"/>
          <a:ext cx="6163557" cy="3782624"/>
        </p:xfrm>
        <a:graphic>
          <a:graphicData uri="http://schemas.openxmlformats.org/drawingml/2006/table">
            <a:tbl>
              <a:tblPr/>
              <a:tblGrid>
                <a:gridCol w="2054519">
                  <a:extLst>
                    <a:ext uri="{9D8B030D-6E8A-4147-A177-3AD203B41FA5}">
                      <a16:colId xmlns:a16="http://schemas.microsoft.com/office/drawing/2014/main" val="20000"/>
                    </a:ext>
                  </a:extLst>
                </a:gridCol>
                <a:gridCol w="2054519">
                  <a:extLst>
                    <a:ext uri="{9D8B030D-6E8A-4147-A177-3AD203B41FA5}">
                      <a16:colId xmlns:a16="http://schemas.microsoft.com/office/drawing/2014/main" val="20001"/>
                    </a:ext>
                  </a:extLst>
                </a:gridCol>
                <a:gridCol w="2054519">
                  <a:extLst>
                    <a:ext uri="{9D8B030D-6E8A-4147-A177-3AD203B41FA5}">
                      <a16:colId xmlns:a16="http://schemas.microsoft.com/office/drawing/2014/main" val="20002"/>
                    </a:ext>
                  </a:extLst>
                </a:gridCol>
              </a:tblGrid>
              <a:tr h="505643">
                <a:tc>
                  <a:txBody>
                    <a:bodyPr/>
                    <a:lstStyle/>
                    <a:p>
                      <a:pPr algn="l">
                        <a:lnSpc>
                          <a:spcPts val="1679"/>
                        </a:lnSpc>
                        <a:defRPr/>
                      </a:pPr>
                      <a:endParaRPr lang="en-US" sz="700" dirty="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4F81BD"/>
                    </a:solidFill>
                  </a:tcPr>
                </a:tc>
                <a:tc>
                  <a:txBody>
                    <a:bodyPr/>
                    <a:lstStyle/>
                    <a:p>
                      <a:pPr algn="l">
                        <a:lnSpc>
                          <a:spcPts val="2160"/>
                        </a:lnSpc>
                        <a:defRPr/>
                      </a:pPr>
                      <a:r>
                        <a:rPr lang="en-US" sz="1200" b="1">
                          <a:solidFill>
                            <a:srgbClr val="FFFFFF"/>
                          </a:solidFill>
                          <a:latin typeface="Calibri (MS) Bold"/>
                          <a:ea typeface="Calibri (MS) Bold"/>
                          <a:cs typeface="Calibri (MS) Bold"/>
                          <a:sym typeface="Calibri (MS) Bold"/>
                        </a:rPr>
                        <a:t>Clinical Center for Excellence</a:t>
                      </a: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4F81BD"/>
                    </a:solidFill>
                  </a:tcPr>
                </a:tc>
                <a:tc>
                  <a:txBody>
                    <a:bodyPr/>
                    <a:lstStyle/>
                    <a:p>
                      <a:pPr algn="l">
                        <a:lnSpc>
                          <a:spcPts val="2160"/>
                        </a:lnSpc>
                        <a:defRPr/>
                      </a:pPr>
                      <a:r>
                        <a:rPr lang="en-US" sz="1200" b="1">
                          <a:solidFill>
                            <a:srgbClr val="FFFFFF"/>
                          </a:solidFill>
                          <a:latin typeface="Calibri (MS) Bold"/>
                          <a:ea typeface="Calibri (MS) Bold"/>
                          <a:cs typeface="Calibri (MS) Bold"/>
                          <a:sym typeface="Calibri (MS) Bold"/>
                        </a:rPr>
                        <a:t>Offsite Patient Summit</a:t>
                      </a: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10000"/>
                  </a:ext>
                </a:extLst>
              </a:tr>
              <a:tr h="636759">
                <a:tc>
                  <a:txBody>
                    <a:bodyPr/>
                    <a:lstStyle/>
                    <a:p>
                      <a:pPr algn="l">
                        <a:lnSpc>
                          <a:spcPts val="2879"/>
                        </a:lnSpc>
                        <a:defRPr/>
                      </a:pPr>
                      <a:r>
                        <a:rPr lang="en-US" sz="1600" dirty="0">
                          <a:solidFill>
                            <a:srgbClr val="000000"/>
                          </a:solidFill>
                          <a:latin typeface="Calibri (MS)"/>
                          <a:ea typeface="Calibri (MS)"/>
                          <a:cs typeface="Calibri (MS)"/>
                          <a:sym typeface="Calibri (MS)"/>
                        </a:rPr>
                        <a:t>Access to advanced diagnostic equipment</a:t>
                      </a:r>
                      <a:endParaRPr lang="en-US" sz="700" dirty="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D0D8E8"/>
                    </a:solidFill>
                  </a:tcPr>
                </a:tc>
                <a:tc>
                  <a:txBody>
                    <a:bodyPr/>
                    <a:lstStyle/>
                    <a:p>
                      <a:pPr algn="l">
                        <a:lnSpc>
                          <a:spcPts val="3359"/>
                        </a:lnSpc>
                        <a:defRPr/>
                      </a:pPr>
                      <a:r>
                        <a:rPr lang="en-US" sz="1900">
                          <a:solidFill>
                            <a:srgbClr val="000000"/>
                          </a:solidFill>
                          <a:latin typeface="Calibri (MS)"/>
                          <a:ea typeface="Calibri (MS)"/>
                          <a:cs typeface="Calibri (MS)"/>
                          <a:sym typeface="Calibri (MS)"/>
                        </a:rPr>
                        <a:t>+++</a:t>
                      </a: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D0D8E8"/>
                    </a:solidFill>
                  </a:tcPr>
                </a:tc>
                <a:tc>
                  <a:txBody>
                    <a:bodyPr/>
                    <a:lstStyle/>
                    <a:p>
                      <a:pPr algn="l">
                        <a:lnSpc>
                          <a:spcPts val="3359"/>
                        </a:lnSpc>
                        <a:defRPr/>
                      </a:pPr>
                      <a:r>
                        <a:rPr lang="en-US" sz="1900" dirty="0">
                          <a:solidFill>
                            <a:srgbClr val="000000"/>
                          </a:solidFill>
                          <a:latin typeface="Calibri (MS)"/>
                          <a:ea typeface="Calibri (MS)"/>
                          <a:cs typeface="Calibri (MS)"/>
                          <a:sym typeface="Calibri (MS)"/>
                        </a:rPr>
                        <a:t>+</a:t>
                      </a:r>
                      <a:endParaRPr lang="en-US" sz="700" dirty="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D0D8E8"/>
                    </a:solidFill>
                  </a:tcPr>
                </a:tc>
                <a:extLst>
                  <a:ext uri="{0D108BD9-81ED-4DB2-BD59-A6C34878D82A}">
                    <a16:rowId xmlns:a16="http://schemas.microsoft.com/office/drawing/2014/main" val="10001"/>
                  </a:ext>
                </a:extLst>
              </a:tr>
              <a:tr h="636759">
                <a:tc>
                  <a:txBody>
                    <a:bodyPr/>
                    <a:lstStyle/>
                    <a:p>
                      <a:pPr algn="l">
                        <a:lnSpc>
                          <a:spcPts val="2879"/>
                        </a:lnSpc>
                        <a:defRPr/>
                      </a:pPr>
                      <a:r>
                        <a:rPr lang="en-US" sz="1600">
                          <a:solidFill>
                            <a:srgbClr val="000000"/>
                          </a:solidFill>
                          <a:latin typeface="Calibri (MS)"/>
                          <a:ea typeface="Calibri (MS)"/>
                          <a:cs typeface="Calibri (MS)"/>
                          <a:sym typeface="Calibri (MS)"/>
                        </a:rPr>
                        <a:t>Patients motivated to attend</a:t>
                      </a: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E9EDF4"/>
                    </a:solidFill>
                  </a:tcPr>
                </a:tc>
                <a:tc>
                  <a:txBody>
                    <a:bodyPr/>
                    <a:lstStyle/>
                    <a:p>
                      <a:pPr algn="l">
                        <a:lnSpc>
                          <a:spcPts val="3359"/>
                        </a:lnSpc>
                        <a:defRPr/>
                      </a:pPr>
                      <a:r>
                        <a:rPr lang="en-US" sz="1900">
                          <a:solidFill>
                            <a:srgbClr val="000000"/>
                          </a:solidFill>
                          <a:latin typeface="Calibri (MS)"/>
                          <a:ea typeface="Calibri (MS)"/>
                          <a:cs typeface="Calibri (MS)"/>
                          <a:sym typeface="Calibri (MS)"/>
                        </a:rPr>
                        <a:t>-</a:t>
                      </a: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E9EDF4"/>
                    </a:solidFill>
                  </a:tcPr>
                </a:tc>
                <a:tc>
                  <a:txBody>
                    <a:bodyPr/>
                    <a:lstStyle/>
                    <a:p>
                      <a:pPr algn="l">
                        <a:lnSpc>
                          <a:spcPts val="3359"/>
                        </a:lnSpc>
                        <a:defRPr/>
                      </a:pPr>
                      <a:r>
                        <a:rPr lang="en-US" sz="1900">
                          <a:solidFill>
                            <a:srgbClr val="000000"/>
                          </a:solidFill>
                          <a:latin typeface="Calibri (MS)"/>
                          <a:ea typeface="Calibri (MS)"/>
                          <a:cs typeface="Calibri (MS)"/>
                          <a:sym typeface="Calibri (MS)"/>
                        </a:rPr>
                        <a:t>+++</a:t>
                      </a: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E9EDF4"/>
                    </a:solidFill>
                  </a:tcPr>
                </a:tc>
                <a:extLst>
                  <a:ext uri="{0D108BD9-81ED-4DB2-BD59-A6C34878D82A}">
                    <a16:rowId xmlns:a16="http://schemas.microsoft.com/office/drawing/2014/main" val="10002"/>
                  </a:ext>
                </a:extLst>
              </a:tr>
              <a:tr h="636759">
                <a:tc>
                  <a:txBody>
                    <a:bodyPr/>
                    <a:lstStyle/>
                    <a:p>
                      <a:pPr algn="l">
                        <a:lnSpc>
                          <a:spcPts val="2879"/>
                        </a:lnSpc>
                        <a:defRPr/>
                      </a:pPr>
                      <a:r>
                        <a:rPr lang="en-US" sz="1600" dirty="0">
                          <a:solidFill>
                            <a:srgbClr val="000000"/>
                          </a:solidFill>
                          <a:latin typeface="Calibri (MS)"/>
                          <a:ea typeface="Calibri (MS)"/>
                          <a:cs typeface="Calibri (MS)"/>
                          <a:sym typeface="Calibri (MS)"/>
                        </a:rPr>
                        <a:t>Controlled environment</a:t>
                      </a:r>
                      <a:endParaRPr lang="en-US" sz="700" dirty="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D0D8E8"/>
                    </a:solidFill>
                  </a:tcPr>
                </a:tc>
                <a:tc>
                  <a:txBody>
                    <a:bodyPr/>
                    <a:lstStyle/>
                    <a:p>
                      <a:pPr algn="l">
                        <a:lnSpc>
                          <a:spcPts val="3359"/>
                        </a:lnSpc>
                        <a:defRPr/>
                      </a:pPr>
                      <a:r>
                        <a:rPr lang="en-US" sz="1900">
                          <a:solidFill>
                            <a:srgbClr val="000000"/>
                          </a:solidFill>
                          <a:latin typeface="Calibri (MS)"/>
                          <a:ea typeface="Calibri (MS)"/>
                          <a:cs typeface="Calibri (MS)"/>
                          <a:sym typeface="Calibri (MS)"/>
                        </a:rPr>
                        <a:t>+/-</a:t>
                      </a: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D0D8E8"/>
                    </a:solidFill>
                  </a:tcPr>
                </a:tc>
                <a:tc>
                  <a:txBody>
                    <a:bodyPr/>
                    <a:lstStyle/>
                    <a:p>
                      <a:pPr algn="l">
                        <a:lnSpc>
                          <a:spcPts val="3359"/>
                        </a:lnSpc>
                        <a:defRPr/>
                      </a:pPr>
                      <a:r>
                        <a:rPr lang="en-US" sz="1900">
                          <a:solidFill>
                            <a:srgbClr val="000000"/>
                          </a:solidFill>
                          <a:latin typeface="Calibri (MS)"/>
                          <a:ea typeface="Calibri (MS)"/>
                          <a:cs typeface="Calibri (MS)"/>
                          <a:sym typeface="Calibri (MS)"/>
                        </a:rPr>
                        <a:t>+/-</a:t>
                      </a: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D0D8E8"/>
                    </a:solidFill>
                  </a:tcPr>
                </a:tc>
                <a:extLst>
                  <a:ext uri="{0D108BD9-81ED-4DB2-BD59-A6C34878D82A}">
                    <a16:rowId xmlns:a16="http://schemas.microsoft.com/office/drawing/2014/main" val="10003"/>
                  </a:ext>
                </a:extLst>
              </a:tr>
              <a:tr h="394930">
                <a:tc>
                  <a:txBody>
                    <a:bodyPr/>
                    <a:lstStyle/>
                    <a:p>
                      <a:pPr algn="l">
                        <a:lnSpc>
                          <a:spcPts val="2879"/>
                        </a:lnSpc>
                        <a:defRPr/>
                      </a:pPr>
                      <a:r>
                        <a:rPr lang="en-US" sz="1600">
                          <a:solidFill>
                            <a:srgbClr val="000000"/>
                          </a:solidFill>
                          <a:latin typeface="Calibri (MS)"/>
                          <a:ea typeface="Calibri (MS)"/>
                          <a:cs typeface="Calibri (MS)"/>
                          <a:sym typeface="Calibri (MS)"/>
                        </a:rPr>
                        <a:t>Cost</a:t>
                      </a: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E9EDF4"/>
                    </a:solidFill>
                  </a:tcPr>
                </a:tc>
                <a:tc>
                  <a:txBody>
                    <a:bodyPr/>
                    <a:lstStyle/>
                    <a:p>
                      <a:pPr algn="l">
                        <a:lnSpc>
                          <a:spcPts val="3359"/>
                        </a:lnSpc>
                        <a:defRPr/>
                      </a:pPr>
                      <a:r>
                        <a:rPr lang="en-US" sz="1900">
                          <a:solidFill>
                            <a:srgbClr val="000000"/>
                          </a:solidFill>
                          <a:latin typeface="Calibri (MS)"/>
                          <a:ea typeface="Calibri (MS)"/>
                          <a:cs typeface="Calibri (MS)"/>
                          <a:sym typeface="Calibri (MS)"/>
                        </a:rPr>
                        <a:t>-</a:t>
                      </a: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E9EDF4"/>
                    </a:solidFill>
                  </a:tcPr>
                </a:tc>
                <a:tc>
                  <a:txBody>
                    <a:bodyPr/>
                    <a:lstStyle/>
                    <a:p>
                      <a:pPr algn="l">
                        <a:lnSpc>
                          <a:spcPts val="3359"/>
                        </a:lnSpc>
                        <a:defRPr/>
                      </a:pPr>
                      <a:r>
                        <a:rPr lang="en-US" sz="1900">
                          <a:solidFill>
                            <a:srgbClr val="000000"/>
                          </a:solidFill>
                          <a:latin typeface="Calibri (MS)"/>
                          <a:ea typeface="Calibri (MS)"/>
                          <a:cs typeface="Calibri (MS)"/>
                          <a:sym typeface="Calibri (MS)"/>
                        </a:rPr>
                        <a:t>+++</a:t>
                      </a: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E9EDF4"/>
                    </a:solidFill>
                  </a:tcPr>
                </a:tc>
                <a:extLst>
                  <a:ext uri="{0D108BD9-81ED-4DB2-BD59-A6C34878D82A}">
                    <a16:rowId xmlns:a16="http://schemas.microsoft.com/office/drawing/2014/main" val="10004"/>
                  </a:ext>
                </a:extLst>
              </a:tr>
              <a:tr h="239112">
                <a:tc>
                  <a:txBody>
                    <a:bodyPr/>
                    <a:lstStyle/>
                    <a:p>
                      <a:pPr algn="l">
                        <a:lnSpc>
                          <a:spcPts val="1679"/>
                        </a:lnSpc>
                        <a:defRPr/>
                      </a:pPr>
                      <a:endParaRPr lang="en-US" sz="70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D0D8E8"/>
                    </a:solidFill>
                  </a:tcPr>
                </a:tc>
                <a:tc>
                  <a:txBody>
                    <a:bodyPr/>
                    <a:lstStyle/>
                    <a:p>
                      <a:pPr algn="l">
                        <a:lnSpc>
                          <a:spcPts val="1679"/>
                        </a:lnSpc>
                        <a:defRPr/>
                      </a:pPr>
                      <a:endParaRPr lang="en-US" sz="700" dirty="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D0D8E8"/>
                    </a:solidFill>
                  </a:tcPr>
                </a:tc>
                <a:tc>
                  <a:txBody>
                    <a:bodyPr/>
                    <a:lstStyle/>
                    <a:p>
                      <a:pPr algn="l">
                        <a:lnSpc>
                          <a:spcPts val="1679"/>
                        </a:lnSpc>
                        <a:defRPr/>
                      </a:pPr>
                      <a:endParaRPr lang="en-US" sz="700" dirty="0"/>
                    </a:p>
                  </a:txBody>
                  <a:tcPr marL="60960" marR="60960" marT="60960" marB="60960">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D0D8E8"/>
                    </a:solidFill>
                  </a:tcPr>
                </a:tc>
                <a:extLst>
                  <a:ext uri="{0D108BD9-81ED-4DB2-BD59-A6C34878D82A}">
                    <a16:rowId xmlns:a16="http://schemas.microsoft.com/office/drawing/2014/main" val="10005"/>
                  </a:ext>
                </a:extLst>
              </a:tr>
            </a:tbl>
          </a:graphicData>
        </a:graphic>
      </p:graphicFrame>
      <p:pic>
        <p:nvPicPr>
          <p:cNvPr id="7" name="Picture 7">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rcRect/>
          <a:stretch>
            <a:fillRect/>
          </a:stretch>
        </p:blipFill>
        <p:spPr>
          <a:xfrm>
            <a:off x="304800" y="2201984"/>
            <a:ext cx="5177904" cy="2912573"/>
          </a:xfrm>
          <a:prstGeom prst="rect">
            <a:avLst/>
          </a:prstGeom>
        </p:spPr>
      </p:pic>
      <p:sp>
        <p:nvSpPr>
          <p:cNvPr id="8" name="TextBox 8"/>
          <p:cNvSpPr txBox="1"/>
          <p:nvPr/>
        </p:nvSpPr>
        <p:spPr>
          <a:xfrm>
            <a:off x="873760" y="1211880"/>
            <a:ext cx="10088880" cy="974626"/>
          </a:xfrm>
          <a:prstGeom prst="rect">
            <a:avLst/>
          </a:prstGeom>
        </p:spPr>
        <p:txBody>
          <a:bodyPr lIns="0" tIns="0" rIns="0" bIns="0" rtlCol="0" anchor="t">
            <a:spAutoFit/>
          </a:bodyPr>
          <a:lstStyle/>
          <a:p>
            <a:pPr defTabSz="609630">
              <a:lnSpc>
                <a:spcPts val="1919"/>
              </a:lnSpc>
            </a:pPr>
            <a:r>
              <a:rPr lang="en-US" sz="1600" dirty="0">
                <a:solidFill>
                  <a:srgbClr val="000000"/>
                </a:solidFill>
                <a:latin typeface="Calibri (MS)"/>
                <a:ea typeface="Calibri (MS)"/>
                <a:cs typeface="Calibri (MS)"/>
                <a:sym typeface="Calibri (MS)"/>
              </a:rPr>
              <a:t>HNF sponsored summits (3 years) invited CMT experts to train in administering the CMT-</a:t>
            </a:r>
            <a:r>
              <a:rPr lang="en-US" sz="1600" dirty="0" err="1">
                <a:solidFill>
                  <a:srgbClr val="000000"/>
                </a:solidFill>
                <a:latin typeface="Calibri (MS)"/>
                <a:ea typeface="Calibri (MS)"/>
                <a:cs typeface="Calibri (MS)"/>
                <a:sym typeface="Calibri (MS)"/>
              </a:rPr>
              <a:t>PedS</a:t>
            </a:r>
            <a:r>
              <a:rPr lang="en-US" sz="1600" dirty="0">
                <a:solidFill>
                  <a:srgbClr val="000000"/>
                </a:solidFill>
                <a:latin typeface="Calibri (MS)"/>
                <a:ea typeface="Calibri (MS)"/>
                <a:cs typeface="Calibri (MS)"/>
                <a:sym typeface="Calibri (MS)"/>
              </a:rPr>
              <a:t>/FOM to become CMT Certified and eligible to participate in clinical trials. CMT patients were invited to socialize and learn about living </a:t>
            </a:r>
            <a:r>
              <a:rPr lang="en-US" sz="1600" dirty="0" err="1">
                <a:solidFill>
                  <a:srgbClr val="000000"/>
                </a:solidFill>
                <a:latin typeface="Calibri (MS)"/>
                <a:ea typeface="Calibri (MS)"/>
                <a:cs typeface="Calibri (MS)"/>
                <a:sym typeface="Calibri (MS)"/>
              </a:rPr>
              <a:t>wth</a:t>
            </a:r>
            <a:r>
              <a:rPr lang="en-US" sz="1600" dirty="0">
                <a:solidFill>
                  <a:srgbClr val="000000"/>
                </a:solidFill>
                <a:latin typeface="Calibri (MS)"/>
                <a:ea typeface="Calibri (MS)"/>
                <a:cs typeface="Calibri (MS)"/>
                <a:sym typeface="Calibri (MS)"/>
              </a:rPr>
              <a:t> CMT. Bringing these two groups together in one hotel allowed HNF to collect 54 complete CMT-</a:t>
            </a:r>
            <a:r>
              <a:rPr lang="en-US" sz="1600" dirty="0" err="1">
                <a:solidFill>
                  <a:srgbClr val="000000"/>
                </a:solidFill>
                <a:latin typeface="Calibri (MS)"/>
                <a:ea typeface="Calibri (MS)"/>
                <a:cs typeface="Calibri (MS)"/>
                <a:sym typeface="Calibri (MS)"/>
              </a:rPr>
              <a:t>PedS</a:t>
            </a:r>
            <a:r>
              <a:rPr lang="en-US" sz="1600" dirty="0">
                <a:solidFill>
                  <a:srgbClr val="000000"/>
                </a:solidFill>
                <a:latin typeface="Calibri (MS)"/>
                <a:ea typeface="Calibri (MS)"/>
                <a:cs typeface="Calibri (MS)"/>
                <a:sym typeface="Calibri (MS)"/>
              </a:rPr>
              <a:t>/FOM evaluations.</a:t>
            </a:r>
          </a:p>
        </p:txBody>
      </p:sp>
      <p:sp>
        <p:nvSpPr>
          <p:cNvPr id="9" name="TextBox 9"/>
          <p:cNvSpPr txBox="1"/>
          <p:nvPr/>
        </p:nvSpPr>
        <p:spPr>
          <a:xfrm>
            <a:off x="559379" y="5433114"/>
            <a:ext cx="5086866" cy="1218282"/>
          </a:xfrm>
          <a:prstGeom prst="rect">
            <a:avLst/>
          </a:prstGeom>
        </p:spPr>
        <p:txBody>
          <a:bodyPr wrap="square" lIns="0" tIns="0" rIns="0" bIns="0" rtlCol="0" anchor="t">
            <a:spAutoFit/>
          </a:bodyPr>
          <a:lstStyle/>
          <a:p>
            <a:pPr defTabSz="609630">
              <a:lnSpc>
                <a:spcPts val="1919"/>
              </a:lnSpc>
            </a:pPr>
            <a:r>
              <a:rPr lang="en-US" sz="1600" dirty="0">
                <a:solidFill>
                  <a:srgbClr val="000000"/>
                </a:solidFill>
                <a:latin typeface="Calibri (MS)"/>
                <a:ea typeface="Calibri (MS)"/>
                <a:cs typeface="Calibri (MS)"/>
                <a:sym typeface="Calibri (MS)"/>
              </a:rPr>
              <a:t>Additional research opportunities: biospecimen collection, hearing function tests, digital health technology study tie-in (next slide) and input from patients to refine what “clinically meaningful” benefit really means.</a:t>
            </a:r>
          </a:p>
        </p:txBody>
      </p:sp>
      <p:sp>
        <p:nvSpPr>
          <p:cNvPr id="10" name="Freeform 10"/>
          <p:cNvSpPr/>
          <p:nvPr/>
        </p:nvSpPr>
        <p:spPr>
          <a:xfrm>
            <a:off x="9381647" y="6042255"/>
            <a:ext cx="2591695" cy="727657"/>
          </a:xfrm>
          <a:custGeom>
            <a:avLst/>
            <a:gdLst/>
            <a:ahLst/>
            <a:cxnLst/>
            <a:rect l="l" t="t" r="r" b="b"/>
            <a:pathLst>
              <a:path w="3887542" h="1091486">
                <a:moveTo>
                  <a:pt x="0" y="0"/>
                </a:moveTo>
                <a:lnTo>
                  <a:pt x="3887543" y="0"/>
                </a:lnTo>
                <a:lnTo>
                  <a:pt x="3887543" y="1091485"/>
                </a:lnTo>
                <a:lnTo>
                  <a:pt x="0" y="1091485"/>
                </a:lnTo>
                <a:lnTo>
                  <a:pt x="0" y="0"/>
                </a:lnTo>
                <a:close/>
              </a:path>
            </a:pathLst>
          </a:custGeom>
          <a:blipFill>
            <a:blip r:embed="rId7"/>
            <a:stretch>
              <a:fillRect l="-1570" r="-20945"/>
            </a:stretch>
          </a:blipFill>
        </p:spPr>
        <p:txBody>
          <a:bodyPr/>
          <a:lstStyle/>
          <a:p>
            <a:endParaRPr lang="en-US"/>
          </a:p>
        </p:txBody>
      </p:sp>
    </p:spTree>
    <p:extLst>
      <p:ext uri="{BB962C8B-B14F-4D97-AF65-F5344CB8AC3E}">
        <p14:creationId xmlns:p14="http://schemas.microsoft.com/office/powerpoint/2010/main" val="3160727295"/>
      </p:ext>
    </p:extLst>
  </p:cSld>
  <p:clrMapOvr>
    <a:masterClrMapping/>
  </p:clrMapOvr>
  <p:timing>
    <p:tnLst>
      <p:par>
        <p:cTn id="1" dur="indefinite" restart="never" nodeType="tmRoot">
          <p:childTnLst>
            <p:video>
              <p:cMediaNode vol="80000">
                <p:cTn id="2" fill="hold" display="0">
                  <p:stCondLst>
                    <p:cond delay="indefinite"/>
                  </p:stCondLst>
                </p:cTn>
                <p:tgtEl>
                  <p:spTgt spid="7"/>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22835"/>
            <a:ext cx="3644729" cy="6880835"/>
          </a:xfrm>
          <a:custGeom>
            <a:avLst/>
            <a:gdLst/>
            <a:ahLst/>
            <a:cxnLst/>
            <a:rect l="l" t="t" r="r" b="b"/>
            <a:pathLst>
              <a:path w="5467093" h="10321252">
                <a:moveTo>
                  <a:pt x="0" y="0"/>
                </a:moveTo>
                <a:lnTo>
                  <a:pt x="5467093" y="0"/>
                </a:lnTo>
                <a:lnTo>
                  <a:pt x="5467093" y="10321252"/>
                </a:lnTo>
                <a:lnTo>
                  <a:pt x="0" y="1032125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3" name="Group 3"/>
          <p:cNvGrpSpPr/>
          <p:nvPr/>
        </p:nvGrpSpPr>
        <p:grpSpPr>
          <a:xfrm>
            <a:off x="550558" y="1572819"/>
            <a:ext cx="2723242" cy="1657280"/>
            <a:chOff x="0" y="0"/>
            <a:chExt cx="5446484" cy="3314560"/>
          </a:xfrm>
        </p:grpSpPr>
        <p:sp>
          <p:nvSpPr>
            <p:cNvPr id="4" name="Freeform 4"/>
            <p:cNvSpPr/>
            <p:nvPr/>
          </p:nvSpPr>
          <p:spPr>
            <a:xfrm>
              <a:off x="0" y="0"/>
              <a:ext cx="5446522" cy="3314573"/>
            </a:xfrm>
            <a:custGeom>
              <a:avLst/>
              <a:gdLst/>
              <a:ahLst/>
              <a:cxnLst/>
              <a:rect l="l" t="t" r="r" b="b"/>
              <a:pathLst>
                <a:path w="5446522" h="3314573">
                  <a:moveTo>
                    <a:pt x="0" y="0"/>
                  </a:moveTo>
                  <a:lnTo>
                    <a:pt x="5446522" y="0"/>
                  </a:lnTo>
                  <a:lnTo>
                    <a:pt x="5446522" y="3314573"/>
                  </a:lnTo>
                  <a:lnTo>
                    <a:pt x="0" y="3314573"/>
                  </a:lnTo>
                  <a:close/>
                </a:path>
              </a:pathLst>
            </a:custGeom>
            <a:blipFill>
              <a:blip r:embed="rId3">
                <a:alphaModFix amt="0"/>
              </a:blip>
              <a:stretch>
                <a:fillRect l="-28135" r="-28134"/>
              </a:stretch>
            </a:blipFill>
          </p:spPr>
          <p:txBody>
            <a:bodyPr/>
            <a:lstStyle/>
            <a:p>
              <a:endParaRPr lang="en-US"/>
            </a:p>
          </p:txBody>
        </p:sp>
      </p:grpSp>
      <p:grpSp>
        <p:nvGrpSpPr>
          <p:cNvPr id="5" name="Group 5"/>
          <p:cNvGrpSpPr/>
          <p:nvPr/>
        </p:nvGrpSpPr>
        <p:grpSpPr>
          <a:xfrm>
            <a:off x="331471" y="2165209"/>
            <a:ext cx="3155291" cy="4006991"/>
            <a:chOff x="0" y="0"/>
            <a:chExt cx="5446484" cy="6916639"/>
          </a:xfrm>
        </p:grpSpPr>
        <p:sp>
          <p:nvSpPr>
            <p:cNvPr id="6" name="Freeform 6"/>
            <p:cNvSpPr/>
            <p:nvPr/>
          </p:nvSpPr>
          <p:spPr>
            <a:xfrm>
              <a:off x="0" y="0"/>
              <a:ext cx="5446482" cy="6916644"/>
            </a:xfrm>
            <a:custGeom>
              <a:avLst/>
              <a:gdLst/>
              <a:ahLst/>
              <a:cxnLst/>
              <a:rect l="l" t="t" r="r" b="b"/>
              <a:pathLst>
                <a:path w="5446482" h="6916644">
                  <a:moveTo>
                    <a:pt x="0" y="0"/>
                  </a:moveTo>
                  <a:lnTo>
                    <a:pt x="5446482" y="0"/>
                  </a:lnTo>
                  <a:lnTo>
                    <a:pt x="5446482" y="6916644"/>
                  </a:lnTo>
                  <a:lnTo>
                    <a:pt x="0" y="6916644"/>
                  </a:lnTo>
                  <a:close/>
                </a:path>
              </a:pathLst>
            </a:custGeom>
            <a:blipFill>
              <a:blip r:embed="rId4">
                <a:alphaModFix amt="0"/>
              </a:blip>
              <a:stretch>
                <a:fillRect l="-29742" r="-29742" b="51059"/>
              </a:stretch>
            </a:blipFill>
          </p:spPr>
          <p:txBody>
            <a:bodyPr/>
            <a:lstStyle/>
            <a:p>
              <a:endParaRPr lang="en-US"/>
            </a:p>
          </p:txBody>
        </p:sp>
        <p:sp>
          <p:nvSpPr>
            <p:cNvPr id="7" name="TextBox 7"/>
            <p:cNvSpPr txBox="1"/>
            <p:nvPr/>
          </p:nvSpPr>
          <p:spPr>
            <a:xfrm>
              <a:off x="0" y="-38100"/>
              <a:ext cx="5446484" cy="6954739"/>
            </a:xfrm>
            <a:prstGeom prst="rect">
              <a:avLst/>
            </a:prstGeom>
          </p:spPr>
          <p:txBody>
            <a:bodyPr lIns="0" tIns="0" rIns="0" bIns="0" rtlCol="0" anchor="ctr"/>
            <a:lstStyle/>
            <a:p>
              <a:pPr defTabSz="609630">
                <a:lnSpc>
                  <a:spcPts val="3600"/>
                </a:lnSpc>
              </a:pPr>
              <a:r>
                <a:rPr lang="en-US" sz="2999" b="1">
                  <a:solidFill>
                    <a:srgbClr val="FFFFFF"/>
                  </a:solidFill>
                  <a:latin typeface="Poppins Bold"/>
                  <a:ea typeface="Poppins Bold"/>
                  <a:cs typeface="Poppins Bold"/>
                  <a:sym typeface="Poppins Bold"/>
                </a:rPr>
                <a:t>The Next Frontier in Outcome Measures – Real World </a:t>
              </a:r>
            </a:p>
            <a:p>
              <a:pPr defTabSz="609630">
                <a:lnSpc>
                  <a:spcPts val="3600"/>
                </a:lnSpc>
              </a:pPr>
              <a:r>
                <a:rPr lang="en-US" sz="2999" b="1">
                  <a:solidFill>
                    <a:srgbClr val="FFFFFF"/>
                  </a:solidFill>
                  <a:latin typeface="Poppins Bold"/>
                  <a:ea typeface="Poppins Bold"/>
                  <a:cs typeface="Poppins Bold"/>
                  <a:sym typeface="Poppins Bold"/>
                </a:rPr>
                <a:t>Data &amp; </a:t>
              </a:r>
            </a:p>
            <a:p>
              <a:pPr defTabSz="609630">
                <a:lnSpc>
                  <a:spcPts val="3600"/>
                </a:lnSpc>
              </a:pPr>
              <a:r>
                <a:rPr lang="en-US" sz="2999" b="1">
                  <a:solidFill>
                    <a:srgbClr val="FFFFFF"/>
                  </a:solidFill>
                  <a:latin typeface="Poppins Bold"/>
                  <a:ea typeface="Poppins Bold"/>
                  <a:cs typeface="Poppins Bold"/>
                  <a:sym typeface="Poppins Bold"/>
                </a:rPr>
                <a:t>Digital Health Technologies</a:t>
              </a:r>
            </a:p>
          </p:txBody>
        </p:sp>
      </p:grpSp>
      <p:grpSp>
        <p:nvGrpSpPr>
          <p:cNvPr id="8" name="Group 8"/>
          <p:cNvGrpSpPr/>
          <p:nvPr/>
        </p:nvGrpSpPr>
        <p:grpSpPr>
          <a:xfrm>
            <a:off x="4302919" y="389166"/>
            <a:ext cx="7561999" cy="760305"/>
            <a:chOff x="0" y="0"/>
            <a:chExt cx="15123998" cy="1520609"/>
          </a:xfrm>
        </p:grpSpPr>
        <p:sp>
          <p:nvSpPr>
            <p:cNvPr id="9" name="Freeform 9"/>
            <p:cNvSpPr/>
            <p:nvPr/>
          </p:nvSpPr>
          <p:spPr>
            <a:xfrm>
              <a:off x="0" y="0"/>
              <a:ext cx="15124049" cy="1520571"/>
            </a:xfrm>
            <a:custGeom>
              <a:avLst/>
              <a:gdLst/>
              <a:ahLst/>
              <a:cxnLst/>
              <a:rect l="l" t="t" r="r" b="b"/>
              <a:pathLst>
                <a:path w="15124049" h="1520571">
                  <a:moveTo>
                    <a:pt x="0" y="0"/>
                  </a:moveTo>
                  <a:lnTo>
                    <a:pt x="15124049" y="0"/>
                  </a:lnTo>
                  <a:lnTo>
                    <a:pt x="15124049" y="1520571"/>
                  </a:lnTo>
                  <a:lnTo>
                    <a:pt x="0" y="1520571"/>
                  </a:lnTo>
                  <a:close/>
                </a:path>
              </a:pathLst>
            </a:custGeom>
            <a:blipFill>
              <a:blip r:embed="rId3">
                <a:alphaModFix amt="0"/>
              </a:blip>
              <a:stretch>
                <a:fillRect t="-143667" b="-143669"/>
              </a:stretch>
            </a:blipFill>
          </p:spPr>
          <p:txBody>
            <a:bodyPr/>
            <a:lstStyle/>
            <a:p>
              <a:endParaRPr lang="en-US"/>
            </a:p>
          </p:txBody>
        </p:sp>
      </p:grpSp>
      <p:grpSp>
        <p:nvGrpSpPr>
          <p:cNvPr id="10" name="Group 10"/>
          <p:cNvGrpSpPr/>
          <p:nvPr/>
        </p:nvGrpSpPr>
        <p:grpSpPr>
          <a:xfrm>
            <a:off x="7577080" y="3413659"/>
            <a:ext cx="4614921" cy="2150821"/>
            <a:chOff x="0" y="0"/>
            <a:chExt cx="9229841" cy="4301642"/>
          </a:xfrm>
        </p:grpSpPr>
        <p:sp>
          <p:nvSpPr>
            <p:cNvPr id="11" name="Freeform 11"/>
            <p:cNvSpPr/>
            <p:nvPr/>
          </p:nvSpPr>
          <p:spPr>
            <a:xfrm>
              <a:off x="0" y="0"/>
              <a:ext cx="9229846" cy="4301637"/>
            </a:xfrm>
            <a:custGeom>
              <a:avLst/>
              <a:gdLst/>
              <a:ahLst/>
              <a:cxnLst/>
              <a:rect l="l" t="t" r="r" b="b"/>
              <a:pathLst>
                <a:path w="9229846" h="4301637">
                  <a:moveTo>
                    <a:pt x="0" y="0"/>
                  </a:moveTo>
                  <a:lnTo>
                    <a:pt x="9229846" y="0"/>
                  </a:lnTo>
                  <a:lnTo>
                    <a:pt x="9229846" y="4301637"/>
                  </a:lnTo>
                  <a:lnTo>
                    <a:pt x="0" y="4301637"/>
                  </a:lnTo>
                  <a:close/>
                </a:path>
              </a:pathLst>
            </a:custGeom>
            <a:blipFill>
              <a:blip r:embed="rId4">
                <a:alphaModFix amt="0"/>
              </a:blip>
              <a:stretch>
                <a:fillRect t="-50349" r="-63859" b="13335"/>
              </a:stretch>
            </a:blipFill>
          </p:spPr>
          <p:txBody>
            <a:bodyPr/>
            <a:lstStyle/>
            <a:p>
              <a:endParaRPr lang="en-US"/>
            </a:p>
          </p:txBody>
        </p:sp>
        <p:sp>
          <p:nvSpPr>
            <p:cNvPr id="12" name="TextBox 12"/>
            <p:cNvSpPr txBox="1"/>
            <p:nvPr/>
          </p:nvSpPr>
          <p:spPr>
            <a:xfrm>
              <a:off x="0" y="-38100"/>
              <a:ext cx="9229841" cy="4339742"/>
            </a:xfrm>
            <a:prstGeom prst="rect">
              <a:avLst/>
            </a:prstGeom>
          </p:spPr>
          <p:txBody>
            <a:bodyPr lIns="0" tIns="0" rIns="0" bIns="0" rtlCol="0" anchor="ctr"/>
            <a:lstStyle/>
            <a:p>
              <a:pPr defTabSz="609630">
                <a:lnSpc>
                  <a:spcPts val="3679"/>
                </a:lnSpc>
              </a:pPr>
              <a:r>
                <a:rPr lang="en-US" sz="3066" b="1">
                  <a:solidFill>
                    <a:srgbClr val="1A2B45"/>
                  </a:solidFill>
                  <a:latin typeface="Poppins Bold"/>
                  <a:ea typeface="Poppins Bold"/>
                  <a:cs typeface="Poppins Bold"/>
                  <a:sym typeface="Poppins Bold"/>
                </a:rPr>
                <a:t>BioSensics Wearable Sensors Detect Subtle Changes in Motor Function</a:t>
              </a:r>
            </a:p>
          </p:txBody>
        </p:sp>
      </p:grpSp>
      <p:sp>
        <p:nvSpPr>
          <p:cNvPr id="13" name="Freeform 13"/>
          <p:cNvSpPr/>
          <p:nvPr/>
        </p:nvSpPr>
        <p:spPr>
          <a:xfrm>
            <a:off x="7710409" y="5623528"/>
            <a:ext cx="194151" cy="1048690"/>
          </a:xfrm>
          <a:custGeom>
            <a:avLst/>
            <a:gdLst/>
            <a:ahLst/>
            <a:cxnLst/>
            <a:rect l="l" t="t" r="r" b="b"/>
            <a:pathLst>
              <a:path w="291227" h="1573035">
                <a:moveTo>
                  <a:pt x="0" y="0"/>
                </a:moveTo>
                <a:lnTo>
                  <a:pt x="291227" y="0"/>
                </a:lnTo>
                <a:lnTo>
                  <a:pt x="291227" y="1573035"/>
                </a:lnTo>
                <a:lnTo>
                  <a:pt x="0" y="1573035"/>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4" name="Group 14"/>
          <p:cNvGrpSpPr/>
          <p:nvPr/>
        </p:nvGrpSpPr>
        <p:grpSpPr>
          <a:xfrm>
            <a:off x="6874681" y="1385691"/>
            <a:ext cx="2059756" cy="428098"/>
            <a:chOff x="0" y="0"/>
            <a:chExt cx="4119512" cy="856196"/>
          </a:xfrm>
        </p:grpSpPr>
        <p:sp>
          <p:nvSpPr>
            <p:cNvPr id="15" name="Freeform 15"/>
            <p:cNvSpPr/>
            <p:nvPr/>
          </p:nvSpPr>
          <p:spPr>
            <a:xfrm>
              <a:off x="0" y="0"/>
              <a:ext cx="4119499" cy="856234"/>
            </a:xfrm>
            <a:custGeom>
              <a:avLst/>
              <a:gdLst/>
              <a:ahLst/>
              <a:cxnLst/>
              <a:rect l="l" t="t" r="r" b="b"/>
              <a:pathLst>
                <a:path w="4119499" h="856234">
                  <a:moveTo>
                    <a:pt x="0" y="0"/>
                  </a:moveTo>
                  <a:lnTo>
                    <a:pt x="4119499" y="0"/>
                  </a:lnTo>
                  <a:lnTo>
                    <a:pt x="4119499" y="856234"/>
                  </a:lnTo>
                  <a:lnTo>
                    <a:pt x="0" y="856234"/>
                  </a:lnTo>
                  <a:close/>
                </a:path>
              </a:pathLst>
            </a:custGeom>
            <a:blipFill>
              <a:blip r:embed="rId3">
                <a:alphaModFix amt="0"/>
              </a:blip>
              <a:stretch>
                <a:fillRect t="-43682" b="-43679"/>
              </a:stretch>
            </a:blipFill>
          </p:spPr>
          <p:txBody>
            <a:bodyPr/>
            <a:lstStyle/>
            <a:p>
              <a:endParaRPr lang="en-US"/>
            </a:p>
          </p:txBody>
        </p:sp>
      </p:grpSp>
      <p:grpSp>
        <p:nvGrpSpPr>
          <p:cNvPr id="16" name="Group 16"/>
          <p:cNvGrpSpPr/>
          <p:nvPr/>
        </p:nvGrpSpPr>
        <p:grpSpPr>
          <a:xfrm>
            <a:off x="6874681" y="1375201"/>
            <a:ext cx="2059756" cy="438588"/>
            <a:chOff x="0" y="0"/>
            <a:chExt cx="4119512" cy="877176"/>
          </a:xfrm>
        </p:grpSpPr>
        <p:sp>
          <p:nvSpPr>
            <p:cNvPr id="17" name="Freeform 17"/>
            <p:cNvSpPr/>
            <p:nvPr/>
          </p:nvSpPr>
          <p:spPr>
            <a:xfrm>
              <a:off x="0" y="0"/>
              <a:ext cx="4119508" cy="877176"/>
            </a:xfrm>
            <a:custGeom>
              <a:avLst/>
              <a:gdLst/>
              <a:ahLst/>
              <a:cxnLst/>
              <a:rect l="l" t="t" r="r" b="b"/>
              <a:pathLst>
                <a:path w="4119508" h="877176">
                  <a:moveTo>
                    <a:pt x="0" y="0"/>
                  </a:moveTo>
                  <a:lnTo>
                    <a:pt x="4119508" y="0"/>
                  </a:lnTo>
                  <a:lnTo>
                    <a:pt x="4119508" y="877176"/>
                  </a:lnTo>
                  <a:lnTo>
                    <a:pt x="0" y="877176"/>
                  </a:lnTo>
                  <a:close/>
                </a:path>
              </a:pathLst>
            </a:custGeom>
            <a:blipFill>
              <a:blip r:embed="rId4">
                <a:alphaModFix amt="0"/>
              </a:blip>
              <a:stretch>
                <a:fillRect t="-41508" b="-41508"/>
              </a:stretch>
            </a:blipFill>
          </p:spPr>
          <p:txBody>
            <a:bodyPr/>
            <a:lstStyle/>
            <a:p>
              <a:endParaRPr lang="en-US"/>
            </a:p>
          </p:txBody>
        </p:sp>
        <p:sp>
          <p:nvSpPr>
            <p:cNvPr id="18" name="TextBox 18"/>
            <p:cNvSpPr txBox="1"/>
            <p:nvPr/>
          </p:nvSpPr>
          <p:spPr>
            <a:xfrm>
              <a:off x="0" y="-19050"/>
              <a:ext cx="4119512" cy="896226"/>
            </a:xfrm>
            <a:prstGeom prst="rect">
              <a:avLst/>
            </a:prstGeom>
          </p:spPr>
          <p:txBody>
            <a:bodyPr lIns="0" tIns="0" rIns="0" bIns="0" rtlCol="0" anchor="ctr"/>
            <a:lstStyle/>
            <a:p>
              <a:pPr algn="ctr" defTabSz="609630">
                <a:lnSpc>
                  <a:spcPts val="2079"/>
                </a:lnSpc>
              </a:pPr>
              <a:r>
                <a:rPr lang="en-US" sz="1732" b="1">
                  <a:solidFill>
                    <a:srgbClr val="FFFFFF"/>
                  </a:solidFill>
                  <a:latin typeface="Poppins Bold"/>
                  <a:ea typeface="Poppins Bold"/>
                  <a:cs typeface="Poppins Bold"/>
                  <a:sym typeface="Poppins Bold"/>
                </a:rPr>
                <a:t>CMT Genie </a:t>
              </a:r>
            </a:p>
          </p:txBody>
        </p:sp>
      </p:grpSp>
      <p:grpSp>
        <p:nvGrpSpPr>
          <p:cNvPr id="19" name="Group 19"/>
          <p:cNvGrpSpPr/>
          <p:nvPr/>
        </p:nvGrpSpPr>
        <p:grpSpPr>
          <a:xfrm>
            <a:off x="3878773" y="3783310"/>
            <a:ext cx="3671603" cy="2888909"/>
            <a:chOff x="0" y="0"/>
            <a:chExt cx="6216282" cy="4891126"/>
          </a:xfrm>
        </p:grpSpPr>
        <p:sp>
          <p:nvSpPr>
            <p:cNvPr id="20" name="Freeform 20"/>
            <p:cNvSpPr/>
            <p:nvPr/>
          </p:nvSpPr>
          <p:spPr>
            <a:xfrm>
              <a:off x="0" y="0"/>
              <a:ext cx="6216269" cy="4891151"/>
            </a:xfrm>
            <a:custGeom>
              <a:avLst/>
              <a:gdLst/>
              <a:ahLst/>
              <a:cxnLst/>
              <a:rect l="l" t="t" r="r" b="b"/>
              <a:pathLst>
                <a:path w="6216269" h="4891151">
                  <a:moveTo>
                    <a:pt x="0" y="0"/>
                  </a:moveTo>
                  <a:lnTo>
                    <a:pt x="6216269" y="0"/>
                  </a:lnTo>
                  <a:lnTo>
                    <a:pt x="6216269" y="4891151"/>
                  </a:lnTo>
                  <a:lnTo>
                    <a:pt x="0" y="4891151"/>
                  </a:lnTo>
                  <a:lnTo>
                    <a:pt x="0" y="0"/>
                  </a:lnTo>
                  <a:close/>
                </a:path>
              </a:pathLst>
            </a:custGeom>
            <a:blipFill>
              <a:blip r:embed="rId6"/>
              <a:stretch>
                <a:fillRect/>
              </a:stretch>
            </a:blipFill>
          </p:spPr>
          <p:txBody>
            <a:bodyPr/>
            <a:lstStyle/>
            <a:p>
              <a:endParaRPr lang="en-US"/>
            </a:p>
          </p:txBody>
        </p:sp>
      </p:grpSp>
      <p:sp>
        <p:nvSpPr>
          <p:cNvPr id="21" name="Freeform 21"/>
          <p:cNvSpPr/>
          <p:nvPr/>
        </p:nvSpPr>
        <p:spPr>
          <a:xfrm>
            <a:off x="176383" y="672526"/>
            <a:ext cx="3337215" cy="900293"/>
          </a:xfrm>
          <a:custGeom>
            <a:avLst/>
            <a:gdLst/>
            <a:ahLst/>
            <a:cxnLst/>
            <a:rect l="l" t="t" r="r" b="b"/>
            <a:pathLst>
              <a:path w="5005822" h="1350439">
                <a:moveTo>
                  <a:pt x="0" y="0"/>
                </a:moveTo>
                <a:lnTo>
                  <a:pt x="5005823" y="0"/>
                </a:lnTo>
                <a:lnTo>
                  <a:pt x="5005823" y="1350439"/>
                </a:lnTo>
                <a:lnTo>
                  <a:pt x="0" y="1350439"/>
                </a:lnTo>
                <a:lnTo>
                  <a:pt x="0" y="0"/>
                </a:lnTo>
                <a:close/>
              </a:path>
            </a:pathLst>
          </a:custGeom>
          <a:blipFill>
            <a:blip r:embed="rId7"/>
            <a:stretch>
              <a:fillRect r="-20498"/>
            </a:stretch>
          </a:blipFill>
        </p:spPr>
        <p:txBody>
          <a:bodyPr/>
          <a:lstStyle/>
          <a:p>
            <a:endParaRPr lang="en-US"/>
          </a:p>
        </p:txBody>
      </p:sp>
      <p:sp>
        <p:nvSpPr>
          <p:cNvPr id="22" name="Freeform 22"/>
          <p:cNvSpPr/>
          <p:nvPr/>
        </p:nvSpPr>
        <p:spPr>
          <a:xfrm>
            <a:off x="4091681" y="360954"/>
            <a:ext cx="7625757" cy="2869146"/>
          </a:xfrm>
          <a:custGeom>
            <a:avLst/>
            <a:gdLst/>
            <a:ahLst/>
            <a:cxnLst/>
            <a:rect l="l" t="t" r="r" b="b"/>
            <a:pathLst>
              <a:path w="11438636" h="4303719">
                <a:moveTo>
                  <a:pt x="0" y="0"/>
                </a:moveTo>
                <a:lnTo>
                  <a:pt x="11438636" y="0"/>
                </a:lnTo>
                <a:lnTo>
                  <a:pt x="11438636" y="4303718"/>
                </a:lnTo>
                <a:lnTo>
                  <a:pt x="0" y="4303718"/>
                </a:lnTo>
                <a:lnTo>
                  <a:pt x="0" y="0"/>
                </a:lnTo>
                <a:close/>
              </a:path>
            </a:pathLst>
          </a:custGeom>
          <a:blipFill>
            <a:blip r:embed="rId8"/>
            <a:stretch>
              <a:fillRect t="-10720"/>
            </a:stretch>
          </a:blipFill>
        </p:spPr>
        <p:txBody>
          <a:bodyPr/>
          <a:lstStyle/>
          <a:p>
            <a:endParaRPr lang="en-US"/>
          </a:p>
        </p:txBody>
      </p:sp>
      <p:sp>
        <p:nvSpPr>
          <p:cNvPr id="23" name="TextBox 23"/>
          <p:cNvSpPr txBox="1"/>
          <p:nvPr/>
        </p:nvSpPr>
        <p:spPr>
          <a:xfrm>
            <a:off x="8083918" y="5678018"/>
            <a:ext cx="3834533" cy="1077218"/>
          </a:xfrm>
          <a:prstGeom prst="rect">
            <a:avLst/>
          </a:prstGeom>
        </p:spPr>
        <p:txBody>
          <a:bodyPr lIns="0" tIns="0" rIns="0" bIns="0" rtlCol="0" anchor="t">
            <a:spAutoFit/>
          </a:bodyPr>
          <a:lstStyle/>
          <a:p>
            <a:pPr defTabSz="609630">
              <a:lnSpc>
                <a:spcPts val="1440"/>
              </a:lnSpc>
            </a:pPr>
            <a:r>
              <a:rPr lang="en-US" sz="1200" b="1">
                <a:solidFill>
                  <a:srgbClr val="000000"/>
                </a:solidFill>
                <a:latin typeface="Calibri (MS) Bold"/>
                <a:ea typeface="Calibri (MS) Bold"/>
                <a:cs typeface="Calibri (MS) Bold"/>
                <a:sym typeface="Calibri (MS) Bold"/>
              </a:rPr>
              <a:t>Application of Wearable Sensors to Assess Disease Severity in Adults with Charcot-Marie-Tooth Disease </a:t>
            </a:r>
          </a:p>
          <a:p>
            <a:pPr defTabSz="609630">
              <a:lnSpc>
                <a:spcPts val="1440"/>
              </a:lnSpc>
            </a:pPr>
            <a:r>
              <a:rPr lang="en-US" sz="1200" b="1">
                <a:solidFill>
                  <a:srgbClr val="000000"/>
                </a:solidFill>
                <a:latin typeface="Calibri (MS) Bold"/>
                <a:ea typeface="Calibri (MS) Bold"/>
                <a:cs typeface="Calibri (MS) Bold"/>
                <a:sym typeface="Calibri (MS) Bold"/>
              </a:rPr>
              <a:t>Kayla Cornett, Ram Kinker Mishra, Kayla Clem, Tim Estilow, Joy Aldrich, Courtney Hollett, Allison Moore, Ashkan Vaziri</a:t>
            </a:r>
          </a:p>
          <a:p>
            <a:pPr defTabSz="609630">
              <a:lnSpc>
                <a:spcPts val="1440"/>
              </a:lnSpc>
            </a:pPr>
            <a:r>
              <a:rPr lang="en-US" sz="1200" b="1">
                <a:solidFill>
                  <a:srgbClr val="000000"/>
                </a:solidFill>
                <a:latin typeface="Calibri (MS) Bold"/>
                <a:ea typeface="Calibri (MS) Bold"/>
                <a:cs typeface="Calibri (MS) Bold"/>
                <a:sym typeface="Calibri (MS) Bold"/>
              </a:rPr>
              <a:t>Neurology, April 8, 2025</a:t>
            </a:r>
          </a:p>
        </p:txBody>
      </p:sp>
    </p:spTree>
    <p:extLst>
      <p:ext uri="{BB962C8B-B14F-4D97-AF65-F5344CB8AC3E}">
        <p14:creationId xmlns:p14="http://schemas.microsoft.com/office/powerpoint/2010/main" val="1804560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22835"/>
            <a:ext cx="3644729" cy="6880835"/>
          </a:xfrm>
          <a:custGeom>
            <a:avLst/>
            <a:gdLst/>
            <a:ahLst/>
            <a:cxnLst/>
            <a:rect l="l" t="t" r="r" b="b"/>
            <a:pathLst>
              <a:path w="5467093" h="10321252">
                <a:moveTo>
                  <a:pt x="0" y="0"/>
                </a:moveTo>
                <a:lnTo>
                  <a:pt x="5467093" y="0"/>
                </a:lnTo>
                <a:lnTo>
                  <a:pt x="5467093" y="10321252"/>
                </a:lnTo>
                <a:lnTo>
                  <a:pt x="0" y="1032125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3" name="Group 3"/>
          <p:cNvGrpSpPr/>
          <p:nvPr/>
        </p:nvGrpSpPr>
        <p:grpSpPr>
          <a:xfrm>
            <a:off x="466166" y="1553369"/>
            <a:ext cx="2933459" cy="1808981"/>
            <a:chOff x="0" y="0"/>
            <a:chExt cx="5866917" cy="3617963"/>
          </a:xfrm>
        </p:grpSpPr>
        <p:sp>
          <p:nvSpPr>
            <p:cNvPr id="4" name="Freeform 4"/>
            <p:cNvSpPr/>
            <p:nvPr/>
          </p:nvSpPr>
          <p:spPr>
            <a:xfrm>
              <a:off x="0" y="0"/>
              <a:ext cx="5866892" cy="3617976"/>
            </a:xfrm>
            <a:custGeom>
              <a:avLst/>
              <a:gdLst/>
              <a:ahLst/>
              <a:cxnLst/>
              <a:rect l="l" t="t" r="r" b="b"/>
              <a:pathLst>
                <a:path w="5866892" h="3617976">
                  <a:moveTo>
                    <a:pt x="0" y="0"/>
                  </a:moveTo>
                  <a:lnTo>
                    <a:pt x="5866892" y="0"/>
                  </a:lnTo>
                  <a:lnTo>
                    <a:pt x="5866892" y="3617976"/>
                  </a:lnTo>
                  <a:lnTo>
                    <a:pt x="0" y="3617976"/>
                  </a:lnTo>
                  <a:close/>
                </a:path>
              </a:pathLst>
            </a:custGeom>
            <a:blipFill>
              <a:blip r:embed="rId3">
                <a:alphaModFix amt="0"/>
              </a:blip>
              <a:stretch>
                <a:fillRect l="-29176" r="-29176"/>
              </a:stretch>
            </a:blipFill>
          </p:spPr>
          <p:txBody>
            <a:bodyPr/>
            <a:lstStyle/>
            <a:p>
              <a:endParaRPr lang="en-US"/>
            </a:p>
          </p:txBody>
        </p:sp>
      </p:grpSp>
      <p:grpSp>
        <p:nvGrpSpPr>
          <p:cNvPr id="5" name="Group 5"/>
          <p:cNvGrpSpPr/>
          <p:nvPr/>
        </p:nvGrpSpPr>
        <p:grpSpPr>
          <a:xfrm>
            <a:off x="466166" y="1522222"/>
            <a:ext cx="2933459" cy="1840135"/>
            <a:chOff x="0" y="0"/>
            <a:chExt cx="5866917" cy="3680270"/>
          </a:xfrm>
        </p:grpSpPr>
        <p:sp>
          <p:nvSpPr>
            <p:cNvPr id="6" name="Freeform 6"/>
            <p:cNvSpPr/>
            <p:nvPr/>
          </p:nvSpPr>
          <p:spPr>
            <a:xfrm>
              <a:off x="0" y="0"/>
              <a:ext cx="5866921" cy="3680263"/>
            </a:xfrm>
            <a:custGeom>
              <a:avLst/>
              <a:gdLst/>
              <a:ahLst/>
              <a:cxnLst/>
              <a:rect l="l" t="t" r="r" b="b"/>
              <a:pathLst>
                <a:path w="5866921" h="3680263">
                  <a:moveTo>
                    <a:pt x="0" y="0"/>
                  </a:moveTo>
                  <a:lnTo>
                    <a:pt x="5866921" y="0"/>
                  </a:lnTo>
                  <a:lnTo>
                    <a:pt x="5866921" y="3680263"/>
                  </a:lnTo>
                  <a:lnTo>
                    <a:pt x="0" y="3680263"/>
                  </a:lnTo>
                  <a:close/>
                </a:path>
              </a:pathLst>
            </a:custGeom>
            <a:blipFill>
              <a:blip r:embed="rId4">
                <a:alphaModFix amt="0"/>
              </a:blip>
              <a:stretch>
                <a:fillRect l="-30483" r="-30483"/>
              </a:stretch>
            </a:blipFill>
          </p:spPr>
          <p:txBody>
            <a:bodyPr/>
            <a:lstStyle/>
            <a:p>
              <a:endParaRPr lang="en-US"/>
            </a:p>
          </p:txBody>
        </p:sp>
        <p:sp>
          <p:nvSpPr>
            <p:cNvPr id="7" name="TextBox 7"/>
            <p:cNvSpPr txBox="1"/>
            <p:nvPr/>
          </p:nvSpPr>
          <p:spPr>
            <a:xfrm>
              <a:off x="0" y="-38100"/>
              <a:ext cx="5866917" cy="3718370"/>
            </a:xfrm>
            <a:prstGeom prst="rect">
              <a:avLst/>
            </a:prstGeom>
          </p:spPr>
          <p:txBody>
            <a:bodyPr lIns="0" tIns="0" rIns="0" bIns="0" rtlCol="0" anchor="ctr"/>
            <a:lstStyle/>
            <a:p>
              <a:pPr defTabSz="609630">
                <a:lnSpc>
                  <a:spcPts val="3520"/>
                </a:lnSpc>
              </a:pPr>
              <a:r>
                <a:rPr lang="en-US" sz="2933" b="1">
                  <a:solidFill>
                    <a:srgbClr val="FFFFFF"/>
                  </a:solidFill>
                  <a:latin typeface="Poppins Bold"/>
                  <a:ea typeface="Poppins Bold"/>
                  <a:cs typeface="Poppins Bold"/>
                  <a:sym typeface="Poppins Bold"/>
                </a:rPr>
                <a:t>Accelerating Treatments</a:t>
              </a:r>
            </a:p>
          </p:txBody>
        </p:sp>
      </p:grpSp>
      <p:grpSp>
        <p:nvGrpSpPr>
          <p:cNvPr id="8" name="Group 8"/>
          <p:cNvGrpSpPr/>
          <p:nvPr/>
        </p:nvGrpSpPr>
        <p:grpSpPr>
          <a:xfrm>
            <a:off x="4673601" y="344425"/>
            <a:ext cx="7561999" cy="1121867"/>
            <a:chOff x="0" y="0"/>
            <a:chExt cx="15123998" cy="2243734"/>
          </a:xfrm>
        </p:grpSpPr>
        <p:sp>
          <p:nvSpPr>
            <p:cNvPr id="9" name="Freeform 9"/>
            <p:cNvSpPr/>
            <p:nvPr/>
          </p:nvSpPr>
          <p:spPr>
            <a:xfrm>
              <a:off x="0" y="0"/>
              <a:ext cx="15124049" cy="2243709"/>
            </a:xfrm>
            <a:custGeom>
              <a:avLst/>
              <a:gdLst/>
              <a:ahLst/>
              <a:cxnLst/>
              <a:rect l="l" t="t" r="r" b="b"/>
              <a:pathLst>
                <a:path w="15124049" h="2243709">
                  <a:moveTo>
                    <a:pt x="0" y="0"/>
                  </a:moveTo>
                  <a:lnTo>
                    <a:pt x="15124049" y="0"/>
                  </a:lnTo>
                  <a:lnTo>
                    <a:pt x="15124049" y="2243709"/>
                  </a:lnTo>
                  <a:lnTo>
                    <a:pt x="0" y="2243709"/>
                  </a:lnTo>
                  <a:close/>
                </a:path>
              </a:pathLst>
            </a:custGeom>
            <a:blipFill>
              <a:blip r:embed="rId3">
                <a:alphaModFix amt="0"/>
              </a:blip>
              <a:stretch>
                <a:fillRect t="-81249" b="-81250"/>
              </a:stretch>
            </a:blipFill>
          </p:spPr>
          <p:txBody>
            <a:bodyPr/>
            <a:lstStyle/>
            <a:p>
              <a:endParaRPr lang="en-US"/>
            </a:p>
          </p:txBody>
        </p:sp>
      </p:grpSp>
      <p:sp>
        <p:nvSpPr>
          <p:cNvPr id="10" name="Freeform 10"/>
          <p:cNvSpPr/>
          <p:nvPr/>
        </p:nvSpPr>
        <p:spPr>
          <a:xfrm>
            <a:off x="4302919" y="5798846"/>
            <a:ext cx="194151" cy="631298"/>
          </a:xfrm>
          <a:custGeom>
            <a:avLst/>
            <a:gdLst/>
            <a:ahLst/>
            <a:cxnLst/>
            <a:rect l="l" t="t" r="r" b="b"/>
            <a:pathLst>
              <a:path w="291227" h="946947">
                <a:moveTo>
                  <a:pt x="0" y="0"/>
                </a:moveTo>
                <a:lnTo>
                  <a:pt x="291227" y="0"/>
                </a:lnTo>
                <a:lnTo>
                  <a:pt x="291227" y="946947"/>
                </a:lnTo>
                <a:lnTo>
                  <a:pt x="0" y="946947"/>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1" name="Group 11"/>
          <p:cNvGrpSpPr/>
          <p:nvPr/>
        </p:nvGrpSpPr>
        <p:grpSpPr>
          <a:xfrm>
            <a:off x="4764170" y="5833802"/>
            <a:ext cx="6766560" cy="511149"/>
            <a:chOff x="0" y="0"/>
            <a:chExt cx="13533120" cy="1022299"/>
          </a:xfrm>
        </p:grpSpPr>
        <p:sp>
          <p:nvSpPr>
            <p:cNvPr id="12" name="Freeform 12"/>
            <p:cNvSpPr/>
            <p:nvPr/>
          </p:nvSpPr>
          <p:spPr>
            <a:xfrm>
              <a:off x="0" y="0"/>
              <a:ext cx="13533120" cy="1022350"/>
            </a:xfrm>
            <a:custGeom>
              <a:avLst/>
              <a:gdLst/>
              <a:ahLst/>
              <a:cxnLst/>
              <a:rect l="l" t="t" r="r" b="b"/>
              <a:pathLst>
                <a:path w="13533120" h="1022350">
                  <a:moveTo>
                    <a:pt x="0" y="0"/>
                  </a:moveTo>
                  <a:lnTo>
                    <a:pt x="13533120" y="0"/>
                  </a:lnTo>
                  <a:lnTo>
                    <a:pt x="13533120" y="1022350"/>
                  </a:lnTo>
                  <a:lnTo>
                    <a:pt x="0" y="1022350"/>
                  </a:lnTo>
                  <a:close/>
                </a:path>
              </a:pathLst>
            </a:custGeom>
            <a:blipFill>
              <a:blip r:embed="rId3">
                <a:alphaModFix amt="0"/>
              </a:blip>
              <a:stretch>
                <a:fillRect t="-207751" b="-207746"/>
              </a:stretch>
            </a:blipFill>
          </p:spPr>
          <p:txBody>
            <a:bodyPr/>
            <a:lstStyle/>
            <a:p>
              <a:endParaRPr lang="en-US"/>
            </a:p>
          </p:txBody>
        </p:sp>
      </p:grpSp>
      <p:grpSp>
        <p:nvGrpSpPr>
          <p:cNvPr id="13" name="Group 13"/>
          <p:cNvGrpSpPr/>
          <p:nvPr/>
        </p:nvGrpSpPr>
        <p:grpSpPr>
          <a:xfrm>
            <a:off x="4764170" y="5814753"/>
            <a:ext cx="6766560" cy="530199"/>
            <a:chOff x="0" y="0"/>
            <a:chExt cx="13533120" cy="1060399"/>
          </a:xfrm>
        </p:grpSpPr>
        <p:sp>
          <p:nvSpPr>
            <p:cNvPr id="14" name="Freeform 14"/>
            <p:cNvSpPr/>
            <p:nvPr/>
          </p:nvSpPr>
          <p:spPr>
            <a:xfrm>
              <a:off x="0" y="0"/>
              <a:ext cx="13533120" cy="1060397"/>
            </a:xfrm>
            <a:custGeom>
              <a:avLst/>
              <a:gdLst/>
              <a:ahLst/>
              <a:cxnLst/>
              <a:rect l="l" t="t" r="r" b="b"/>
              <a:pathLst>
                <a:path w="13533120" h="1060397">
                  <a:moveTo>
                    <a:pt x="0" y="0"/>
                  </a:moveTo>
                  <a:lnTo>
                    <a:pt x="13533120" y="0"/>
                  </a:lnTo>
                  <a:lnTo>
                    <a:pt x="13533120" y="1060397"/>
                  </a:lnTo>
                  <a:lnTo>
                    <a:pt x="0" y="1060397"/>
                  </a:lnTo>
                  <a:close/>
                </a:path>
              </a:pathLst>
            </a:custGeom>
            <a:blipFill>
              <a:blip r:embed="rId4">
                <a:alphaModFix amt="0"/>
              </a:blip>
              <a:stretch>
                <a:fillRect t="-198674" b="-198674"/>
              </a:stretch>
            </a:blipFill>
          </p:spPr>
          <p:txBody>
            <a:bodyPr/>
            <a:lstStyle/>
            <a:p>
              <a:endParaRPr lang="en-US"/>
            </a:p>
          </p:txBody>
        </p:sp>
        <p:sp>
          <p:nvSpPr>
            <p:cNvPr id="15" name="TextBox 15"/>
            <p:cNvSpPr txBox="1"/>
            <p:nvPr/>
          </p:nvSpPr>
          <p:spPr>
            <a:xfrm>
              <a:off x="0" y="-38100"/>
              <a:ext cx="13533120" cy="1098499"/>
            </a:xfrm>
            <a:prstGeom prst="rect">
              <a:avLst/>
            </a:prstGeom>
          </p:spPr>
          <p:txBody>
            <a:bodyPr lIns="0" tIns="0" rIns="0" bIns="0" rtlCol="0" anchor="ctr"/>
            <a:lstStyle/>
            <a:p>
              <a:pPr defTabSz="609630">
                <a:lnSpc>
                  <a:spcPts val="2479"/>
                </a:lnSpc>
              </a:pPr>
              <a:r>
                <a:rPr lang="en-US" sz="2066" b="1">
                  <a:solidFill>
                    <a:srgbClr val="1A2B45"/>
                  </a:solidFill>
                  <a:latin typeface="Poppins Bold"/>
                  <a:ea typeface="Poppins Bold"/>
                  <a:cs typeface="Poppins Bold"/>
                  <a:sym typeface="Poppins Bold"/>
                </a:rPr>
                <a:t>Cure CMT. Prove the model. Set the Paradigm. </a:t>
              </a:r>
            </a:p>
          </p:txBody>
        </p:sp>
      </p:grpSp>
      <p:grpSp>
        <p:nvGrpSpPr>
          <p:cNvPr id="16" name="Group 16"/>
          <p:cNvGrpSpPr/>
          <p:nvPr/>
        </p:nvGrpSpPr>
        <p:grpSpPr>
          <a:xfrm>
            <a:off x="568191" y="6089377"/>
            <a:ext cx="2285060" cy="341376"/>
            <a:chOff x="0" y="0"/>
            <a:chExt cx="4570120" cy="682752"/>
          </a:xfrm>
        </p:grpSpPr>
        <p:sp>
          <p:nvSpPr>
            <p:cNvPr id="17" name="Freeform 17"/>
            <p:cNvSpPr/>
            <p:nvPr/>
          </p:nvSpPr>
          <p:spPr>
            <a:xfrm>
              <a:off x="0" y="0"/>
              <a:ext cx="4570095" cy="682752"/>
            </a:xfrm>
            <a:custGeom>
              <a:avLst/>
              <a:gdLst/>
              <a:ahLst/>
              <a:cxnLst/>
              <a:rect l="l" t="t" r="r" b="b"/>
              <a:pathLst>
                <a:path w="4570095" h="682752">
                  <a:moveTo>
                    <a:pt x="0" y="0"/>
                  </a:moveTo>
                  <a:lnTo>
                    <a:pt x="4570095" y="0"/>
                  </a:lnTo>
                  <a:lnTo>
                    <a:pt x="4570095" y="682752"/>
                  </a:lnTo>
                  <a:lnTo>
                    <a:pt x="0" y="682752"/>
                  </a:lnTo>
                  <a:close/>
                </a:path>
              </a:pathLst>
            </a:custGeom>
            <a:blipFill>
              <a:blip r:embed="rId3">
                <a:alphaModFix amt="0"/>
              </a:blip>
              <a:stretch>
                <a:fillRect t="-80336" b="-80334"/>
              </a:stretch>
            </a:blipFill>
          </p:spPr>
          <p:txBody>
            <a:bodyPr/>
            <a:lstStyle/>
            <a:p>
              <a:endParaRPr lang="en-US"/>
            </a:p>
          </p:txBody>
        </p:sp>
      </p:grpSp>
      <p:sp>
        <p:nvSpPr>
          <p:cNvPr id="18" name="Freeform 18"/>
          <p:cNvSpPr/>
          <p:nvPr/>
        </p:nvSpPr>
        <p:spPr>
          <a:xfrm>
            <a:off x="9067801" y="3670174"/>
            <a:ext cx="1730667" cy="718858"/>
          </a:xfrm>
          <a:custGeom>
            <a:avLst/>
            <a:gdLst/>
            <a:ahLst/>
            <a:cxnLst/>
            <a:rect l="l" t="t" r="r" b="b"/>
            <a:pathLst>
              <a:path w="2596001" h="1078287">
                <a:moveTo>
                  <a:pt x="0" y="0"/>
                </a:moveTo>
                <a:lnTo>
                  <a:pt x="2596001" y="0"/>
                </a:lnTo>
                <a:lnTo>
                  <a:pt x="2596001" y="1078287"/>
                </a:lnTo>
                <a:lnTo>
                  <a:pt x="0" y="107828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9" name="Freeform 19"/>
          <p:cNvSpPr/>
          <p:nvPr/>
        </p:nvSpPr>
        <p:spPr>
          <a:xfrm>
            <a:off x="6894031" y="4196912"/>
            <a:ext cx="1730667" cy="718858"/>
          </a:xfrm>
          <a:custGeom>
            <a:avLst/>
            <a:gdLst/>
            <a:ahLst/>
            <a:cxnLst/>
            <a:rect l="l" t="t" r="r" b="b"/>
            <a:pathLst>
              <a:path w="2596001" h="1078287">
                <a:moveTo>
                  <a:pt x="0" y="0"/>
                </a:moveTo>
                <a:lnTo>
                  <a:pt x="2596001" y="0"/>
                </a:lnTo>
                <a:lnTo>
                  <a:pt x="2596001" y="1078287"/>
                </a:lnTo>
                <a:lnTo>
                  <a:pt x="0" y="1078287"/>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0" name="Freeform 20"/>
          <p:cNvSpPr/>
          <p:nvPr/>
        </p:nvSpPr>
        <p:spPr>
          <a:xfrm>
            <a:off x="9067801" y="903224"/>
            <a:ext cx="1730667" cy="718858"/>
          </a:xfrm>
          <a:custGeom>
            <a:avLst/>
            <a:gdLst/>
            <a:ahLst/>
            <a:cxnLst/>
            <a:rect l="l" t="t" r="r" b="b"/>
            <a:pathLst>
              <a:path w="2596001" h="1078287">
                <a:moveTo>
                  <a:pt x="0" y="0"/>
                </a:moveTo>
                <a:lnTo>
                  <a:pt x="2596001" y="0"/>
                </a:lnTo>
                <a:lnTo>
                  <a:pt x="2596001" y="1078287"/>
                </a:lnTo>
                <a:lnTo>
                  <a:pt x="0" y="107828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grpSp>
        <p:nvGrpSpPr>
          <p:cNvPr id="21" name="Group 21"/>
          <p:cNvGrpSpPr/>
          <p:nvPr/>
        </p:nvGrpSpPr>
        <p:grpSpPr>
          <a:xfrm>
            <a:off x="9114079" y="3825133"/>
            <a:ext cx="1638103" cy="408927"/>
            <a:chOff x="0" y="0"/>
            <a:chExt cx="3276206" cy="817855"/>
          </a:xfrm>
        </p:grpSpPr>
        <p:sp>
          <p:nvSpPr>
            <p:cNvPr id="22" name="Freeform 22"/>
            <p:cNvSpPr/>
            <p:nvPr/>
          </p:nvSpPr>
          <p:spPr>
            <a:xfrm>
              <a:off x="0" y="0"/>
              <a:ext cx="3276219" cy="817880"/>
            </a:xfrm>
            <a:custGeom>
              <a:avLst/>
              <a:gdLst/>
              <a:ahLst/>
              <a:cxnLst/>
              <a:rect l="l" t="t" r="r" b="b"/>
              <a:pathLst>
                <a:path w="3276219" h="817880">
                  <a:moveTo>
                    <a:pt x="0" y="0"/>
                  </a:moveTo>
                  <a:lnTo>
                    <a:pt x="3276219" y="0"/>
                  </a:lnTo>
                  <a:lnTo>
                    <a:pt x="3276219" y="817880"/>
                  </a:lnTo>
                  <a:lnTo>
                    <a:pt x="0" y="817880"/>
                  </a:lnTo>
                  <a:close/>
                </a:path>
              </a:pathLst>
            </a:custGeom>
            <a:blipFill>
              <a:blip r:embed="rId3">
                <a:alphaModFix amt="0"/>
              </a:blip>
              <a:stretch>
                <a:fillRect t="-27998" b="-27996"/>
              </a:stretch>
            </a:blipFill>
          </p:spPr>
          <p:txBody>
            <a:bodyPr/>
            <a:lstStyle/>
            <a:p>
              <a:endParaRPr lang="en-US"/>
            </a:p>
          </p:txBody>
        </p:sp>
      </p:grpSp>
      <p:grpSp>
        <p:nvGrpSpPr>
          <p:cNvPr id="23" name="Group 23"/>
          <p:cNvGrpSpPr/>
          <p:nvPr/>
        </p:nvGrpSpPr>
        <p:grpSpPr>
          <a:xfrm>
            <a:off x="9114079" y="3814648"/>
            <a:ext cx="1638103" cy="419417"/>
            <a:chOff x="0" y="0"/>
            <a:chExt cx="3276206" cy="838835"/>
          </a:xfrm>
        </p:grpSpPr>
        <p:sp>
          <p:nvSpPr>
            <p:cNvPr id="24" name="Freeform 24"/>
            <p:cNvSpPr/>
            <p:nvPr/>
          </p:nvSpPr>
          <p:spPr>
            <a:xfrm>
              <a:off x="0" y="0"/>
              <a:ext cx="3276204" cy="838838"/>
            </a:xfrm>
            <a:custGeom>
              <a:avLst/>
              <a:gdLst/>
              <a:ahLst/>
              <a:cxnLst/>
              <a:rect l="l" t="t" r="r" b="b"/>
              <a:pathLst>
                <a:path w="3276204" h="838838">
                  <a:moveTo>
                    <a:pt x="0" y="0"/>
                  </a:moveTo>
                  <a:lnTo>
                    <a:pt x="3276204" y="0"/>
                  </a:lnTo>
                  <a:lnTo>
                    <a:pt x="3276204" y="838838"/>
                  </a:lnTo>
                  <a:lnTo>
                    <a:pt x="0" y="838838"/>
                  </a:lnTo>
                  <a:close/>
                </a:path>
              </a:pathLst>
            </a:custGeom>
            <a:blipFill>
              <a:blip r:embed="rId4">
                <a:alphaModFix amt="0"/>
              </a:blip>
              <a:stretch>
                <a:fillRect t="-26101" b="-26101"/>
              </a:stretch>
            </a:blipFill>
          </p:spPr>
          <p:txBody>
            <a:bodyPr/>
            <a:lstStyle/>
            <a:p>
              <a:endParaRPr lang="en-US"/>
            </a:p>
          </p:txBody>
        </p:sp>
        <p:sp>
          <p:nvSpPr>
            <p:cNvPr id="25" name="TextBox 25"/>
            <p:cNvSpPr txBox="1"/>
            <p:nvPr/>
          </p:nvSpPr>
          <p:spPr>
            <a:xfrm>
              <a:off x="0" y="-19050"/>
              <a:ext cx="3276206" cy="857885"/>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Simulated Clinical Trials</a:t>
              </a:r>
            </a:p>
          </p:txBody>
        </p:sp>
      </p:grpSp>
      <p:grpSp>
        <p:nvGrpSpPr>
          <p:cNvPr id="26" name="Group 26"/>
          <p:cNvGrpSpPr/>
          <p:nvPr/>
        </p:nvGrpSpPr>
        <p:grpSpPr>
          <a:xfrm>
            <a:off x="6944449" y="4228052"/>
            <a:ext cx="1638103" cy="656571"/>
            <a:chOff x="0" y="0"/>
            <a:chExt cx="3276206" cy="1313142"/>
          </a:xfrm>
        </p:grpSpPr>
        <p:sp>
          <p:nvSpPr>
            <p:cNvPr id="27" name="Freeform 27"/>
            <p:cNvSpPr/>
            <p:nvPr/>
          </p:nvSpPr>
          <p:spPr>
            <a:xfrm>
              <a:off x="0" y="0"/>
              <a:ext cx="3276219" cy="1313180"/>
            </a:xfrm>
            <a:custGeom>
              <a:avLst/>
              <a:gdLst/>
              <a:ahLst/>
              <a:cxnLst/>
              <a:rect l="l" t="t" r="r" b="b"/>
              <a:pathLst>
                <a:path w="3276219" h="1313180">
                  <a:moveTo>
                    <a:pt x="0" y="0"/>
                  </a:moveTo>
                  <a:lnTo>
                    <a:pt x="3276219" y="0"/>
                  </a:lnTo>
                  <a:lnTo>
                    <a:pt x="3276219" y="1313180"/>
                  </a:lnTo>
                  <a:lnTo>
                    <a:pt x="0" y="1313180"/>
                  </a:lnTo>
                  <a:close/>
                </a:path>
              </a:pathLst>
            </a:custGeom>
            <a:blipFill>
              <a:blip r:embed="rId3">
                <a:alphaModFix amt="0"/>
              </a:blip>
              <a:stretch>
                <a:fillRect l="-1461" r="-1461" b="2"/>
              </a:stretch>
            </a:blipFill>
          </p:spPr>
          <p:txBody>
            <a:bodyPr/>
            <a:lstStyle/>
            <a:p>
              <a:endParaRPr lang="en-US"/>
            </a:p>
          </p:txBody>
        </p:sp>
      </p:grpSp>
      <p:grpSp>
        <p:nvGrpSpPr>
          <p:cNvPr id="28" name="Group 28"/>
          <p:cNvGrpSpPr/>
          <p:nvPr/>
        </p:nvGrpSpPr>
        <p:grpSpPr>
          <a:xfrm>
            <a:off x="6944449" y="4217562"/>
            <a:ext cx="1638103" cy="667061"/>
            <a:chOff x="0" y="0"/>
            <a:chExt cx="3276206" cy="1334122"/>
          </a:xfrm>
        </p:grpSpPr>
        <p:sp>
          <p:nvSpPr>
            <p:cNvPr id="29" name="Freeform 29"/>
            <p:cNvSpPr/>
            <p:nvPr/>
          </p:nvSpPr>
          <p:spPr>
            <a:xfrm>
              <a:off x="0" y="0"/>
              <a:ext cx="3276204" cy="1334119"/>
            </a:xfrm>
            <a:custGeom>
              <a:avLst/>
              <a:gdLst/>
              <a:ahLst/>
              <a:cxnLst/>
              <a:rect l="l" t="t" r="r" b="b"/>
              <a:pathLst>
                <a:path w="3276204" h="1334119">
                  <a:moveTo>
                    <a:pt x="0" y="0"/>
                  </a:moveTo>
                  <a:lnTo>
                    <a:pt x="3276204" y="0"/>
                  </a:lnTo>
                  <a:lnTo>
                    <a:pt x="3276204" y="1334119"/>
                  </a:lnTo>
                  <a:lnTo>
                    <a:pt x="0" y="1334119"/>
                  </a:lnTo>
                  <a:close/>
                </a:path>
              </a:pathLst>
            </a:custGeom>
            <a:blipFill>
              <a:blip r:embed="rId4">
                <a:alphaModFix amt="0"/>
              </a:blip>
              <a:stretch>
                <a:fillRect l="-2247" r="-2247"/>
              </a:stretch>
            </a:blipFill>
          </p:spPr>
          <p:txBody>
            <a:bodyPr/>
            <a:lstStyle/>
            <a:p>
              <a:endParaRPr lang="en-US"/>
            </a:p>
          </p:txBody>
        </p:sp>
        <p:sp>
          <p:nvSpPr>
            <p:cNvPr id="30" name="TextBox 30"/>
            <p:cNvSpPr txBox="1"/>
            <p:nvPr/>
          </p:nvSpPr>
          <p:spPr>
            <a:xfrm>
              <a:off x="0" y="-19050"/>
              <a:ext cx="3276206" cy="1353172"/>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Data Hub</a:t>
              </a:r>
            </a:p>
          </p:txBody>
        </p:sp>
      </p:grpSp>
      <p:grpSp>
        <p:nvGrpSpPr>
          <p:cNvPr id="31" name="Group 31"/>
          <p:cNvGrpSpPr/>
          <p:nvPr/>
        </p:nvGrpSpPr>
        <p:grpSpPr>
          <a:xfrm>
            <a:off x="9114079" y="934365"/>
            <a:ext cx="1638103" cy="656571"/>
            <a:chOff x="0" y="0"/>
            <a:chExt cx="3276206" cy="1313142"/>
          </a:xfrm>
        </p:grpSpPr>
        <p:sp>
          <p:nvSpPr>
            <p:cNvPr id="32" name="Freeform 32"/>
            <p:cNvSpPr/>
            <p:nvPr/>
          </p:nvSpPr>
          <p:spPr>
            <a:xfrm>
              <a:off x="0" y="0"/>
              <a:ext cx="3276219" cy="1313180"/>
            </a:xfrm>
            <a:custGeom>
              <a:avLst/>
              <a:gdLst/>
              <a:ahLst/>
              <a:cxnLst/>
              <a:rect l="l" t="t" r="r" b="b"/>
              <a:pathLst>
                <a:path w="3276219" h="1313180">
                  <a:moveTo>
                    <a:pt x="0" y="0"/>
                  </a:moveTo>
                  <a:lnTo>
                    <a:pt x="3276219" y="0"/>
                  </a:lnTo>
                  <a:lnTo>
                    <a:pt x="3276219" y="1313180"/>
                  </a:lnTo>
                  <a:lnTo>
                    <a:pt x="0" y="1313180"/>
                  </a:lnTo>
                  <a:close/>
                </a:path>
              </a:pathLst>
            </a:custGeom>
            <a:blipFill>
              <a:blip r:embed="rId3">
                <a:alphaModFix amt="0"/>
              </a:blip>
              <a:stretch>
                <a:fillRect l="-1461" r="-1461" b="2"/>
              </a:stretch>
            </a:blipFill>
          </p:spPr>
          <p:txBody>
            <a:bodyPr/>
            <a:lstStyle/>
            <a:p>
              <a:endParaRPr lang="en-US"/>
            </a:p>
          </p:txBody>
        </p:sp>
      </p:grpSp>
      <p:grpSp>
        <p:nvGrpSpPr>
          <p:cNvPr id="33" name="Group 33"/>
          <p:cNvGrpSpPr/>
          <p:nvPr/>
        </p:nvGrpSpPr>
        <p:grpSpPr>
          <a:xfrm>
            <a:off x="9114079" y="923874"/>
            <a:ext cx="1638103" cy="667061"/>
            <a:chOff x="0" y="0"/>
            <a:chExt cx="3276206" cy="1334122"/>
          </a:xfrm>
        </p:grpSpPr>
        <p:sp>
          <p:nvSpPr>
            <p:cNvPr id="34" name="Freeform 34"/>
            <p:cNvSpPr/>
            <p:nvPr/>
          </p:nvSpPr>
          <p:spPr>
            <a:xfrm>
              <a:off x="0" y="0"/>
              <a:ext cx="3276204" cy="1334119"/>
            </a:xfrm>
            <a:custGeom>
              <a:avLst/>
              <a:gdLst/>
              <a:ahLst/>
              <a:cxnLst/>
              <a:rect l="l" t="t" r="r" b="b"/>
              <a:pathLst>
                <a:path w="3276204" h="1334119">
                  <a:moveTo>
                    <a:pt x="0" y="0"/>
                  </a:moveTo>
                  <a:lnTo>
                    <a:pt x="3276204" y="0"/>
                  </a:lnTo>
                  <a:lnTo>
                    <a:pt x="3276204" y="1334119"/>
                  </a:lnTo>
                  <a:lnTo>
                    <a:pt x="0" y="1334119"/>
                  </a:lnTo>
                  <a:close/>
                </a:path>
              </a:pathLst>
            </a:custGeom>
            <a:blipFill>
              <a:blip r:embed="rId4">
                <a:alphaModFix amt="0"/>
              </a:blip>
              <a:stretch>
                <a:fillRect l="-2247" r="-2247"/>
              </a:stretch>
            </a:blipFill>
          </p:spPr>
          <p:txBody>
            <a:bodyPr/>
            <a:lstStyle/>
            <a:p>
              <a:endParaRPr lang="en-US"/>
            </a:p>
          </p:txBody>
        </p:sp>
        <p:sp>
          <p:nvSpPr>
            <p:cNvPr id="35" name="TextBox 35"/>
            <p:cNvSpPr txBox="1"/>
            <p:nvPr/>
          </p:nvSpPr>
          <p:spPr>
            <a:xfrm>
              <a:off x="0" y="-19050"/>
              <a:ext cx="3276206" cy="1353172"/>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Regulatory</a:t>
              </a:r>
            </a:p>
            <a:p>
              <a:pPr algn="ctr" defTabSz="609630">
                <a:lnSpc>
                  <a:spcPts val="1999"/>
                </a:lnSpc>
              </a:pPr>
              <a:r>
                <a:rPr lang="en-US" sz="1666" b="1">
                  <a:solidFill>
                    <a:srgbClr val="FFFFFF"/>
                  </a:solidFill>
                  <a:latin typeface="Poppins Bold"/>
                  <a:ea typeface="Poppins Bold"/>
                  <a:cs typeface="Poppins Bold"/>
                  <a:sym typeface="Poppins Bold"/>
                </a:rPr>
                <a:t>Interactions</a:t>
              </a:r>
            </a:p>
          </p:txBody>
        </p:sp>
      </p:grpSp>
      <p:sp>
        <p:nvSpPr>
          <p:cNvPr id="36" name="TextBox 36"/>
          <p:cNvSpPr txBox="1"/>
          <p:nvPr/>
        </p:nvSpPr>
        <p:spPr>
          <a:xfrm>
            <a:off x="4253351" y="5237246"/>
            <a:ext cx="7262019" cy="243656"/>
          </a:xfrm>
          <a:prstGeom prst="rect">
            <a:avLst/>
          </a:prstGeom>
        </p:spPr>
        <p:txBody>
          <a:bodyPr lIns="0" tIns="0" rIns="0" bIns="0" rtlCol="0" anchor="t">
            <a:spAutoFit/>
          </a:bodyPr>
          <a:lstStyle/>
          <a:p>
            <a:pPr defTabSz="609630">
              <a:lnSpc>
                <a:spcPts val="1887"/>
              </a:lnSpc>
            </a:pPr>
            <a:r>
              <a:rPr lang="en-US" sz="1748" b="1" i="1" spc="-103">
                <a:solidFill>
                  <a:srgbClr val="000000"/>
                </a:solidFill>
                <a:latin typeface="DM Sans Bold Italics"/>
                <a:ea typeface="DM Sans Bold Italics"/>
                <a:cs typeface="DM Sans Bold Italics"/>
                <a:sym typeface="DM Sans Bold Italics"/>
              </a:rPr>
              <a:t>Where science becomes medicine and where HNF's model proves its worth</a:t>
            </a:r>
          </a:p>
        </p:txBody>
      </p:sp>
      <p:sp>
        <p:nvSpPr>
          <p:cNvPr id="37" name="Freeform 37"/>
          <p:cNvSpPr/>
          <p:nvPr/>
        </p:nvSpPr>
        <p:spPr>
          <a:xfrm>
            <a:off x="4200361" y="2440508"/>
            <a:ext cx="1730667" cy="718858"/>
          </a:xfrm>
          <a:custGeom>
            <a:avLst/>
            <a:gdLst/>
            <a:ahLst/>
            <a:cxnLst/>
            <a:rect l="l" t="t" r="r" b="b"/>
            <a:pathLst>
              <a:path w="2596001" h="1078287">
                <a:moveTo>
                  <a:pt x="0" y="0"/>
                </a:moveTo>
                <a:lnTo>
                  <a:pt x="2596000" y="0"/>
                </a:lnTo>
                <a:lnTo>
                  <a:pt x="2596000" y="1078287"/>
                </a:lnTo>
                <a:lnTo>
                  <a:pt x="0" y="1078287"/>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38" name="Group 38"/>
          <p:cNvGrpSpPr/>
          <p:nvPr/>
        </p:nvGrpSpPr>
        <p:grpSpPr>
          <a:xfrm>
            <a:off x="4246639" y="2471655"/>
            <a:ext cx="1638103" cy="656571"/>
            <a:chOff x="0" y="0"/>
            <a:chExt cx="3276206" cy="1313142"/>
          </a:xfrm>
        </p:grpSpPr>
        <p:sp>
          <p:nvSpPr>
            <p:cNvPr id="39" name="Freeform 39"/>
            <p:cNvSpPr/>
            <p:nvPr/>
          </p:nvSpPr>
          <p:spPr>
            <a:xfrm>
              <a:off x="0" y="0"/>
              <a:ext cx="3276219" cy="1313180"/>
            </a:xfrm>
            <a:custGeom>
              <a:avLst/>
              <a:gdLst/>
              <a:ahLst/>
              <a:cxnLst/>
              <a:rect l="l" t="t" r="r" b="b"/>
              <a:pathLst>
                <a:path w="3276219" h="1313180">
                  <a:moveTo>
                    <a:pt x="0" y="0"/>
                  </a:moveTo>
                  <a:lnTo>
                    <a:pt x="3276219" y="0"/>
                  </a:lnTo>
                  <a:lnTo>
                    <a:pt x="3276219" y="1313180"/>
                  </a:lnTo>
                  <a:lnTo>
                    <a:pt x="0" y="1313180"/>
                  </a:lnTo>
                  <a:close/>
                </a:path>
              </a:pathLst>
            </a:custGeom>
            <a:blipFill>
              <a:blip r:embed="rId3">
                <a:alphaModFix amt="0"/>
              </a:blip>
              <a:stretch>
                <a:fillRect l="-1461" r="-1461" b="2"/>
              </a:stretch>
            </a:blipFill>
          </p:spPr>
          <p:txBody>
            <a:bodyPr/>
            <a:lstStyle/>
            <a:p>
              <a:endParaRPr lang="en-US"/>
            </a:p>
          </p:txBody>
        </p:sp>
      </p:grpSp>
      <p:grpSp>
        <p:nvGrpSpPr>
          <p:cNvPr id="40" name="Group 40"/>
          <p:cNvGrpSpPr/>
          <p:nvPr/>
        </p:nvGrpSpPr>
        <p:grpSpPr>
          <a:xfrm>
            <a:off x="4246639" y="2461165"/>
            <a:ext cx="1638103" cy="667061"/>
            <a:chOff x="0" y="0"/>
            <a:chExt cx="3276206" cy="1334122"/>
          </a:xfrm>
        </p:grpSpPr>
        <p:sp>
          <p:nvSpPr>
            <p:cNvPr id="41" name="Freeform 41"/>
            <p:cNvSpPr/>
            <p:nvPr/>
          </p:nvSpPr>
          <p:spPr>
            <a:xfrm>
              <a:off x="0" y="0"/>
              <a:ext cx="3276204" cy="1334119"/>
            </a:xfrm>
            <a:custGeom>
              <a:avLst/>
              <a:gdLst/>
              <a:ahLst/>
              <a:cxnLst/>
              <a:rect l="l" t="t" r="r" b="b"/>
              <a:pathLst>
                <a:path w="3276204" h="1334119">
                  <a:moveTo>
                    <a:pt x="0" y="0"/>
                  </a:moveTo>
                  <a:lnTo>
                    <a:pt x="3276204" y="0"/>
                  </a:lnTo>
                  <a:lnTo>
                    <a:pt x="3276204" y="1334119"/>
                  </a:lnTo>
                  <a:lnTo>
                    <a:pt x="0" y="1334119"/>
                  </a:lnTo>
                  <a:close/>
                </a:path>
              </a:pathLst>
            </a:custGeom>
            <a:blipFill>
              <a:blip r:embed="rId4">
                <a:alphaModFix amt="0"/>
              </a:blip>
              <a:stretch>
                <a:fillRect l="-2247" r="-2247"/>
              </a:stretch>
            </a:blipFill>
          </p:spPr>
          <p:txBody>
            <a:bodyPr/>
            <a:lstStyle/>
            <a:p>
              <a:endParaRPr lang="en-US"/>
            </a:p>
          </p:txBody>
        </p:sp>
        <p:sp>
          <p:nvSpPr>
            <p:cNvPr id="42" name="TextBox 42"/>
            <p:cNvSpPr txBox="1"/>
            <p:nvPr/>
          </p:nvSpPr>
          <p:spPr>
            <a:xfrm>
              <a:off x="0" y="-19050"/>
              <a:ext cx="3276206" cy="1353172"/>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Biomarker</a:t>
              </a:r>
            </a:p>
            <a:p>
              <a:pPr algn="ctr" defTabSz="609630">
                <a:lnSpc>
                  <a:spcPts val="1999"/>
                </a:lnSpc>
              </a:pPr>
              <a:r>
                <a:rPr lang="en-US" sz="1666" b="1">
                  <a:solidFill>
                    <a:srgbClr val="FFFFFF"/>
                  </a:solidFill>
                  <a:latin typeface="Poppins Bold"/>
                  <a:ea typeface="Poppins Bold"/>
                  <a:cs typeface="Poppins Bold"/>
                  <a:sym typeface="Poppins Bold"/>
                </a:rPr>
                <a:t>Discovery</a:t>
              </a:r>
            </a:p>
          </p:txBody>
        </p:sp>
      </p:grpSp>
      <p:sp>
        <p:nvSpPr>
          <p:cNvPr id="43" name="Freeform 43"/>
          <p:cNvSpPr/>
          <p:nvPr/>
        </p:nvSpPr>
        <p:spPr>
          <a:xfrm>
            <a:off x="4998594" y="903224"/>
            <a:ext cx="1730667" cy="718858"/>
          </a:xfrm>
          <a:custGeom>
            <a:avLst/>
            <a:gdLst/>
            <a:ahLst/>
            <a:cxnLst/>
            <a:rect l="l" t="t" r="r" b="b"/>
            <a:pathLst>
              <a:path w="2596001" h="1078287">
                <a:moveTo>
                  <a:pt x="0" y="0"/>
                </a:moveTo>
                <a:lnTo>
                  <a:pt x="2596000" y="0"/>
                </a:lnTo>
                <a:lnTo>
                  <a:pt x="2596000" y="1078287"/>
                </a:lnTo>
                <a:lnTo>
                  <a:pt x="0" y="107828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44" name="Group 44"/>
          <p:cNvGrpSpPr/>
          <p:nvPr/>
        </p:nvGrpSpPr>
        <p:grpSpPr>
          <a:xfrm>
            <a:off x="5044873" y="1058184"/>
            <a:ext cx="1638103" cy="408927"/>
            <a:chOff x="0" y="0"/>
            <a:chExt cx="3276206" cy="817855"/>
          </a:xfrm>
        </p:grpSpPr>
        <p:sp>
          <p:nvSpPr>
            <p:cNvPr id="45" name="Freeform 45"/>
            <p:cNvSpPr/>
            <p:nvPr/>
          </p:nvSpPr>
          <p:spPr>
            <a:xfrm>
              <a:off x="0" y="0"/>
              <a:ext cx="3276219" cy="817880"/>
            </a:xfrm>
            <a:custGeom>
              <a:avLst/>
              <a:gdLst/>
              <a:ahLst/>
              <a:cxnLst/>
              <a:rect l="l" t="t" r="r" b="b"/>
              <a:pathLst>
                <a:path w="3276219" h="817880">
                  <a:moveTo>
                    <a:pt x="0" y="0"/>
                  </a:moveTo>
                  <a:lnTo>
                    <a:pt x="3276219" y="0"/>
                  </a:lnTo>
                  <a:lnTo>
                    <a:pt x="3276219" y="817880"/>
                  </a:lnTo>
                  <a:lnTo>
                    <a:pt x="0" y="817880"/>
                  </a:lnTo>
                  <a:close/>
                </a:path>
              </a:pathLst>
            </a:custGeom>
            <a:blipFill>
              <a:blip r:embed="rId3">
                <a:alphaModFix amt="0"/>
              </a:blip>
              <a:stretch>
                <a:fillRect t="-27998" b="-27996"/>
              </a:stretch>
            </a:blipFill>
          </p:spPr>
          <p:txBody>
            <a:bodyPr/>
            <a:lstStyle/>
            <a:p>
              <a:endParaRPr lang="en-US"/>
            </a:p>
          </p:txBody>
        </p:sp>
      </p:grpSp>
      <p:grpSp>
        <p:nvGrpSpPr>
          <p:cNvPr id="46" name="Group 46"/>
          <p:cNvGrpSpPr/>
          <p:nvPr/>
        </p:nvGrpSpPr>
        <p:grpSpPr>
          <a:xfrm>
            <a:off x="5044873" y="1047693"/>
            <a:ext cx="1638103" cy="419417"/>
            <a:chOff x="0" y="0"/>
            <a:chExt cx="3276206" cy="838835"/>
          </a:xfrm>
        </p:grpSpPr>
        <p:sp>
          <p:nvSpPr>
            <p:cNvPr id="47" name="Freeform 47"/>
            <p:cNvSpPr/>
            <p:nvPr/>
          </p:nvSpPr>
          <p:spPr>
            <a:xfrm>
              <a:off x="0" y="0"/>
              <a:ext cx="3276204" cy="838838"/>
            </a:xfrm>
            <a:custGeom>
              <a:avLst/>
              <a:gdLst/>
              <a:ahLst/>
              <a:cxnLst/>
              <a:rect l="l" t="t" r="r" b="b"/>
              <a:pathLst>
                <a:path w="3276204" h="838838">
                  <a:moveTo>
                    <a:pt x="0" y="0"/>
                  </a:moveTo>
                  <a:lnTo>
                    <a:pt x="3276204" y="0"/>
                  </a:lnTo>
                  <a:lnTo>
                    <a:pt x="3276204" y="838838"/>
                  </a:lnTo>
                  <a:lnTo>
                    <a:pt x="0" y="838838"/>
                  </a:lnTo>
                  <a:close/>
                </a:path>
              </a:pathLst>
            </a:custGeom>
            <a:blipFill>
              <a:blip r:embed="rId4">
                <a:alphaModFix amt="0"/>
              </a:blip>
              <a:stretch>
                <a:fillRect t="-26101" b="-26101"/>
              </a:stretch>
            </a:blipFill>
          </p:spPr>
          <p:txBody>
            <a:bodyPr/>
            <a:lstStyle/>
            <a:p>
              <a:endParaRPr lang="en-US"/>
            </a:p>
          </p:txBody>
        </p:sp>
        <p:sp>
          <p:nvSpPr>
            <p:cNvPr id="48" name="TextBox 48"/>
            <p:cNvSpPr txBox="1"/>
            <p:nvPr/>
          </p:nvSpPr>
          <p:spPr>
            <a:xfrm>
              <a:off x="0" y="-19050"/>
              <a:ext cx="3276206" cy="857885"/>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GRIN Patient Registry </a:t>
              </a:r>
            </a:p>
          </p:txBody>
        </p:sp>
      </p:grpSp>
      <p:sp>
        <p:nvSpPr>
          <p:cNvPr id="49" name="Freeform 49"/>
          <p:cNvSpPr/>
          <p:nvPr/>
        </p:nvSpPr>
        <p:spPr>
          <a:xfrm>
            <a:off x="4998594" y="3670174"/>
            <a:ext cx="1730667" cy="718858"/>
          </a:xfrm>
          <a:custGeom>
            <a:avLst/>
            <a:gdLst/>
            <a:ahLst/>
            <a:cxnLst/>
            <a:rect l="l" t="t" r="r" b="b"/>
            <a:pathLst>
              <a:path w="2596001" h="1078287">
                <a:moveTo>
                  <a:pt x="0" y="0"/>
                </a:moveTo>
                <a:lnTo>
                  <a:pt x="2596000" y="0"/>
                </a:lnTo>
                <a:lnTo>
                  <a:pt x="2596000" y="1078287"/>
                </a:lnTo>
                <a:lnTo>
                  <a:pt x="0" y="107828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grpSp>
        <p:nvGrpSpPr>
          <p:cNvPr id="50" name="Group 50"/>
          <p:cNvGrpSpPr/>
          <p:nvPr/>
        </p:nvGrpSpPr>
        <p:grpSpPr>
          <a:xfrm>
            <a:off x="5044873" y="3701313"/>
            <a:ext cx="1638103" cy="656571"/>
            <a:chOff x="0" y="0"/>
            <a:chExt cx="3276206" cy="1313142"/>
          </a:xfrm>
        </p:grpSpPr>
        <p:sp>
          <p:nvSpPr>
            <p:cNvPr id="51" name="Freeform 51"/>
            <p:cNvSpPr/>
            <p:nvPr/>
          </p:nvSpPr>
          <p:spPr>
            <a:xfrm>
              <a:off x="0" y="0"/>
              <a:ext cx="3276219" cy="1313180"/>
            </a:xfrm>
            <a:custGeom>
              <a:avLst/>
              <a:gdLst/>
              <a:ahLst/>
              <a:cxnLst/>
              <a:rect l="l" t="t" r="r" b="b"/>
              <a:pathLst>
                <a:path w="3276219" h="1313180">
                  <a:moveTo>
                    <a:pt x="0" y="0"/>
                  </a:moveTo>
                  <a:lnTo>
                    <a:pt x="3276219" y="0"/>
                  </a:lnTo>
                  <a:lnTo>
                    <a:pt x="3276219" y="1313180"/>
                  </a:lnTo>
                  <a:lnTo>
                    <a:pt x="0" y="1313180"/>
                  </a:lnTo>
                  <a:close/>
                </a:path>
              </a:pathLst>
            </a:custGeom>
            <a:blipFill>
              <a:blip r:embed="rId3">
                <a:alphaModFix amt="0"/>
              </a:blip>
              <a:stretch>
                <a:fillRect l="-1461" r="-1461" b="2"/>
              </a:stretch>
            </a:blipFill>
          </p:spPr>
          <p:txBody>
            <a:bodyPr/>
            <a:lstStyle/>
            <a:p>
              <a:endParaRPr lang="en-US"/>
            </a:p>
          </p:txBody>
        </p:sp>
      </p:grpSp>
      <p:grpSp>
        <p:nvGrpSpPr>
          <p:cNvPr id="52" name="Group 52"/>
          <p:cNvGrpSpPr/>
          <p:nvPr/>
        </p:nvGrpSpPr>
        <p:grpSpPr>
          <a:xfrm>
            <a:off x="5044873" y="3690824"/>
            <a:ext cx="1638103" cy="667061"/>
            <a:chOff x="0" y="0"/>
            <a:chExt cx="3276206" cy="1334122"/>
          </a:xfrm>
        </p:grpSpPr>
        <p:sp>
          <p:nvSpPr>
            <p:cNvPr id="53" name="Freeform 53"/>
            <p:cNvSpPr/>
            <p:nvPr/>
          </p:nvSpPr>
          <p:spPr>
            <a:xfrm>
              <a:off x="0" y="0"/>
              <a:ext cx="3276204" cy="1334119"/>
            </a:xfrm>
            <a:custGeom>
              <a:avLst/>
              <a:gdLst/>
              <a:ahLst/>
              <a:cxnLst/>
              <a:rect l="l" t="t" r="r" b="b"/>
              <a:pathLst>
                <a:path w="3276204" h="1334119">
                  <a:moveTo>
                    <a:pt x="0" y="0"/>
                  </a:moveTo>
                  <a:lnTo>
                    <a:pt x="3276204" y="0"/>
                  </a:lnTo>
                  <a:lnTo>
                    <a:pt x="3276204" y="1334119"/>
                  </a:lnTo>
                  <a:lnTo>
                    <a:pt x="0" y="1334119"/>
                  </a:lnTo>
                  <a:close/>
                </a:path>
              </a:pathLst>
            </a:custGeom>
            <a:blipFill>
              <a:blip r:embed="rId4">
                <a:alphaModFix amt="0"/>
              </a:blip>
              <a:stretch>
                <a:fillRect l="-2247" r="-2247"/>
              </a:stretch>
            </a:blipFill>
          </p:spPr>
          <p:txBody>
            <a:bodyPr/>
            <a:lstStyle/>
            <a:p>
              <a:endParaRPr lang="en-US"/>
            </a:p>
          </p:txBody>
        </p:sp>
        <p:sp>
          <p:nvSpPr>
            <p:cNvPr id="54" name="TextBox 54"/>
            <p:cNvSpPr txBox="1"/>
            <p:nvPr/>
          </p:nvSpPr>
          <p:spPr>
            <a:xfrm>
              <a:off x="0" y="-19050"/>
              <a:ext cx="3276206" cy="1353172"/>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Outcome Measures</a:t>
              </a:r>
            </a:p>
          </p:txBody>
        </p:sp>
      </p:grpSp>
      <p:sp>
        <p:nvSpPr>
          <p:cNvPr id="55" name="Freeform 55"/>
          <p:cNvSpPr/>
          <p:nvPr/>
        </p:nvSpPr>
        <p:spPr>
          <a:xfrm>
            <a:off x="10041446" y="2440508"/>
            <a:ext cx="1730667" cy="718858"/>
          </a:xfrm>
          <a:custGeom>
            <a:avLst/>
            <a:gdLst/>
            <a:ahLst/>
            <a:cxnLst/>
            <a:rect l="l" t="t" r="r" b="b"/>
            <a:pathLst>
              <a:path w="2596001" h="1078287">
                <a:moveTo>
                  <a:pt x="0" y="0"/>
                </a:moveTo>
                <a:lnTo>
                  <a:pt x="2596001" y="0"/>
                </a:lnTo>
                <a:lnTo>
                  <a:pt x="2596001" y="1078287"/>
                </a:lnTo>
                <a:lnTo>
                  <a:pt x="0" y="1078287"/>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56" name="Group 56"/>
          <p:cNvGrpSpPr/>
          <p:nvPr/>
        </p:nvGrpSpPr>
        <p:grpSpPr>
          <a:xfrm>
            <a:off x="10087731" y="2471655"/>
            <a:ext cx="1638103" cy="656571"/>
            <a:chOff x="0" y="0"/>
            <a:chExt cx="3276206" cy="1313142"/>
          </a:xfrm>
        </p:grpSpPr>
        <p:sp>
          <p:nvSpPr>
            <p:cNvPr id="57" name="Freeform 57"/>
            <p:cNvSpPr/>
            <p:nvPr/>
          </p:nvSpPr>
          <p:spPr>
            <a:xfrm>
              <a:off x="0" y="0"/>
              <a:ext cx="3276219" cy="1313180"/>
            </a:xfrm>
            <a:custGeom>
              <a:avLst/>
              <a:gdLst/>
              <a:ahLst/>
              <a:cxnLst/>
              <a:rect l="l" t="t" r="r" b="b"/>
              <a:pathLst>
                <a:path w="3276219" h="1313180">
                  <a:moveTo>
                    <a:pt x="0" y="0"/>
                  </a:moveTo>
                  <a:lnTo>
                    <a:pt x="3276219" y="0"/>
                  </a:lnTo>
                  <a:lnTo>
                    <a:pt x="3276219" y="1313180"/>
                  </a:lnTo>
                  <a:lnTo>
                    <a:pt x="0" y="1313180"/>
                  </a:lnTo>
                  <a:close/>
                </a:path>
              </a:pathLst>
            </a:custGeom>
            <a:blipFill>
              <a:blip r:embed="rId3">
                <a:alphaModFix amt="0"/>
              </a:blip>
              <a:stretch>
                <a:fillRect l="-1461" r="-1461" b="2"/>
              </a:stretch>
            </a:blipFill>
          </p:spPr>
          <p:txBody>
            <a:bodyPr/>
            <a:lstStyle/>
            <a:p>
              <a:endParaRPr lang="en-US"/>
            </a:p>
          </p:txBody>
        </p:sp>
      </p:grpSp>
      <p:grpSp>
        <p:nvGrpSpPr>
          <p:cNvPr id="58" name="Group 58"/>
          <p:cNvGrpSpPr/>
          <p:nvPr/>
        </p:nvGrpSpPr>
        <p:grpSpPr>
          <a:xfrm>
            <a:off x="10087731" y="2461165"/>
            <a:ext cx="1638103" cy="667061"/>
            <a:chOff x="0" y="0"/>
            <a:chExt cx="3276206" cy="1334122"/>
          </a:xfrm>
        </p:grpSpPr>
        <p:sp>
          <p:nvSpPr>
            <p:cNvPr id="59" name="Freeform 59"/>
            <p:cNvSpPr/>
            <p:nvPr/>
          </p:nvSpPr>
          <p:spPr>
            <a:xfrm>
              <a:off x="0" y="0"/>
              <a:ext cx="3276204" cy="1334119"/>
            </a:xfrm>
            <a:custGeom>
              <a:avLst/>
              <a:gdLst/>
              <a:ahLst/>
              <a:cxnLst/>
              <a:rect l="l" t="t" r="r" b="b"/>
              <a:pathLst>
                <a:path w="3276204" h="1334119">
                  <a:moveTo>
                    <a:pt x="0" y="0"/>
                  </a:moveTo>
                  <a:lnTo>
                    <a:pt x="3276204" y="0"/>
                  </a:lnTo>
                  <a:lnTo>
                    <a:pt x="3276204" y="1334119"/>
                  </a:lnTo>
                  <a:lnTo>
                    <a:pt x="0" y="1334119"/>
                  </a:lnTo>
                  <a:close/>
                </a:path>
              </a:pathLst>
            </a:custGeom>
            <a:blipFill>
              <a:blip r:embed="rId4">
                <a:alphaModFix amt="0"/>
              </a:blip>
              <a:stretch>
                <a:fillRect l="-2247" r="-2247"/>
              </a:stretch>
            </a:blipFill>
          </p:spPr>
          <p:txBody>
            <a:bodyPr/>
            <a:lstStyle/>
            <a:p>
              <a:endParaRPr lang="en-US"/>
            </a:p>
          </p:txBody>
        </p:sp>
        <p:sp>
          <p:nvSpPr>
            <p:cNvPr id="60" name="TextBox 60"/>
            <p:cNvSpPr txBox="1"/>
            <p:nvPr/>
          </p:nvSpPr>
          <p:spPr>
            <a:xfrm>
              <a:off x="0" y="-19050"/>
              <a:ext cx="3276206" cy="1353172"/>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Digital Health Technology</a:t>
              </a:r>
            </a:p>
          </p:txBody>
        </p:sp>
      </p:grpSp>
      <p:sp>
        <p:nvSpPr>
          <p:cNvPr id="61" name="Freeform 61"/>
          <p:cNvSpPr/>
          <p:nvPr/>
        </p:nvSpPr>
        <p:spPr>
          <a:xfrm>
            <a:off x="6932055" y="424142"/>
            <a:ext cx="1730667" cy="718858"/>
          </a:xfrm>
          <a:custGeom>
            <a:avLst/>
            <a:gdLst/>
            <a:ahLst/>
            <a:cxnLst/>
            <a:rect l="l" t="t" r="r" b="b"/>
            <a:pathLst>
              <a:path w="2596001" h="1078287">
                <a:moveTo>
                  <a:pt x="0" y="0"/>
                </a:moveTo>
                <a:lnTo>
                  <a:pt x="2596000" y="0"/>
                </a:lnTo>
                <a:lnTo>
                  <a:pt x="2596000" y="1078287"/>
                </a:lnTo>
                <a:lnTo>
                  <a:pt x="0" y="1078287"/>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62" name="Group 62"/>
          <p:cNvGrpSpPr/>
          <p:nvPr/>
        </p:nvGrpSpPr>
        <p:grpSpPr>
          <a:xfrm>
            <a:off x="6982473" y="455289"/>
            <a:ext cx="1638103" cy="656571"/>
            <a:chOff x="0" y="0"/>
            <a:chExt cx="3276206" cy="1313142"/>
          </a:xfrm>
        </p:grpSpPr>
        <p:sp>
          <p:nvSpPr>
            <p:cNvPr id="63" name="Freeform 63"/>
            <p:cNvSpPr/>
            <p:nvPr/>
          </p:nvSpPr>
          <p:spPr>
            <a:xfrm>
              <a:off x="0" y="0"/>
              <a:ext cx="3276219" cy="1313180"/>
            </a:xfrm>
            <a:custGeom>
              <a:avLst/>
              <a:gdLst/>
              <a:ahLst/>
              <a:cxnLst/>
              <a:rect l="l" t="t" r="r" b="b"/>
              <a:pathLst>
                <a:path w="3276219" h="1313180">
                  <a:moveTo>
                    <a:pt x="0" y="0"/>
                  </a:moveTo>
                  <a:lnTo>
                    <a:pt x="3276219" y="0"/>
                  </a:lnTo>
                  <a:lnTo>
                    <a:pt x="3276219" y="1313180"/>
                  </a:lnTo>
                  <a:lnTo>
                    <a:pt x="0" y="1313180"/>
                  </a:lnTo>
                  <a:close/>
                </a:path>
              </a:pathLst>
            </a:custGeom>
            <a:blipFill>
              <a:blip r:embed="rId3">
                <a:alphaModFix amt="0"/>
              </a:blip>
              <a:stretch>
                <a:fillRect l="-1461" r="-1461" b="2"/>
              </a:stretch>
            </a:blipFill>
          </p:spPr>
          <p:txBody>
            <a:bodyPr/>
            <a:lstStyle/>
            <a:p>
              <a:endParaRPr lang="en-US"/>
            </a:p>
          </p:txBody>
        </p:sp>
      </p:grpSp>
      <p:grpSp>
        <p:nvGrpSpPr>
          <p:cNvPr id="64" name="Group 64"/>
          <p:cNvGrpSpPr/>
          <p:nvPr/>
        </p:nvGrpSpPr>
        <p:grpSpPr>
          <a:xfrm>
            <a:off x="6982473" y="444799"/>
            <a:ext cx="1638103" cy="667061"/>
            <a:chOff x="0" y="0"/>
            <a:chExt cx="3276206" cy="1334122"/>
          </a:xfrm>
        </p:grpSpPr>
        <p:sp>
          <p:nvSpPr>
            <p:cNvPr id="65" name="Freeform 65"/>
            <p:cNvSpPr/>
            <p:nvPr/>
          </p:nvSpPr>
          <p:spPr>
            <a:xfrm>
              <a:off x="0" y="0"/>
              <a:ext cx="3276204" cy="1334119"/>
            </a:xfrm>
            <a:custGeom>
              <a:avLst/>
              <a:gdLst/>
              <a:ahLst/>
              <a:cxnLst/>
              <a:rect l="l" t="t" r="r" b="b"/>
              <a:pathLst>
                <a:path w="3276204" h="1334119">
                  <a:moveTo>
                    <a:pt x="0" y="0"/>
                  </a:moveTo>
                  <a:lnTo>
                    <a:pt x="3276204" y="0"/>
                  </a:lnTo>
                  <a:lnTo>
                    <a:pt x="3276204" y="1334119"/>
                  </a:lnTo>
                  <a:lnTo>
                    <a:pt x="0" y="1334119"/>
                  </a:lnTo>
                  <a:close/>
                </a:path>
              </a:pathLst>
            </a:custGeom>
            <a:blipFill>
              <a:blip r:embed="rId4">
                <a:alphaModFix amt="0"/>
              </a:blip>
              <a:stretch>
                <a:fillRect l="-2247" r="-2247"/>
              </a:stretch>
            </a:blipFill>
          </p:spPr>
          <p:txBody>
            <a:bodyPr/>
            <a:lstStyle/>
            <a:p>
              <a:endParaRPr lang="en-US"/>
            </a:p>
          </p:txBody>
        </p:sp>
        <p:sp>
          <p:nvSpPr>
            <p:cNvPr id="66" name="TextBox 66"/>
            <p:cNvSpPr txBox="1"/>
            <p:nvPr/>
          </p:nvSpPr>
          <p:spPr>
            <a:xfrm>
              <a:off x="0" y="-19050"/>
              <a:ext cx="3276206" cy="1353172"/>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Imaging</a:t>
              </a:r>
            </a:p>
          </p:txBody>
        </p:sp>
      </p:grpSp>
      <p:sp>
        <p:nvSpPr>
          <p:cNvPr id="67" name="Freeform 67"/>
          <p:cNvSpPr/>
          <p:nvPr/>
        </p:nvSpPr>
        <p:spPr>
          <a:xfrm>
            <a:off x="6887312" y="2388991"/>
            <a:ext cx="1799489" cy="718858"/>
          </a:xfrm>
          <a:custGeom>
            <a:avLst/>
            <a:gdLst/>
            <a:ahLst/>
            <a:cxnLst/>
            <a:rect l="l" t="t" r="r" b="b"/>
            <a:pathLst>
              <a:path w="2699233" h="1078287">
                <a:moveTo>
                  <a:pt x="0" y="0"/>
                </a:moveTo>
                <a:lnTo>
                  <a:pt x="2699233" y="0"/>
                </a:lnTo>
                <a:lnTo>
                  <a:pt x="2699233" y="1078287"/>
                </a:lnTo>
                <a:lnTo>
                  <a:pt x="0" y="107828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US"/>
          </a:p>
        </p:txBody>
      </p:sp>
      <p:grpSp>
        <p:nvGrpSpPr>
          <p:cNvPr id="68" name="Group 68"/>
          <p:cNvGrpSpPr/>
          <p:nvPr/>
        </p:nvGrpSpPr>
        <p:grpSpPr>
          <a:xfrm>
            <a:off x="9204402" y="3117628"/>
            <a:ext cx="1569917" cy="666972"/>
            <a:chOff x="0" y="0"/>
            <a:chExt cx="3139834" cy="1333944"/>
          </a:xfrm>
        </p:grpSpPr>
        <p:sp>
          <p:nvSpPr>
            <p:cNvPr id="69" name="Freeform 69"/>
            <p:cNvSpPr/>
            <p:nvPr/>
          </p:nvSpPr>
          <p:spPr>
            <a:xfrm>
              <a:off x="0" y="0"/>
              <a:ext cx="3139821" cy="1334008"/>
            </a:xfrm>
            <a:custGeom>
              <a:avLst/>
              <a:gdLst/>
              <a:ahLst/>
              <a:cxnLst/>
              <a:rect l="l" t="t" r="r" b="b"/>
              <a:pathLst>
                <a:path w="3139821" h="1334008">
                  <a:moveTo>
                    <a:pt x="0" y="0"/>
                  </a:moveTo>
                  <a:lnTo>
                    <a:pt x="3139821" y="0"/>
                  </a:lnTo>
                  <a:lnTo>
                    <a:pt x="3139821" y="1334008"/>
                  </a:lnTo>
                  <a:lnTo>
                    <a:pt x="0" y="1334008"/>
                  </a:lnTo>
                  <a:close/>
                </a:path>
              </a:pathLst>
            </a:custGeom>
            <a:blipFill>
              <a:blip r:embed="rId3">
                <a:alphaModFix amt="0"/>
              </a:blip>
              <a:stretch>
                <a:fillRect l="-4547" r="-4547" b="4"/>
              </a:stretch>
            </a:blipFill>
          </p:spPr>
          <p:txBody>
            <a:bodyPr/>
            <a:lstStyle/>
            <a:p>
              <a:endParaRPr lang="en-US"/>
            </a:p>
          </p:txBody>
        </p:sp>
      </p:grpSp>
      <p:grpSp>
        <p:nvGrpSpPr>
          <p:cNvPr id="70" name="Group 70"/>
          <p:cNvGrpSpPr/>
          <p:nvPr/>
        </p:nvGrpSpPr>
        <p:grpSpPr>
          <a:xfrm>
            <a:off x="7066084" y="2419021"/>
            <a:ext cx="1569917" cy="677627"/>
            <a:chOff x="0" y="0"/>
            <a:chExt cx="3139834" cy="1355255"/>
          </a:xfrm>
        </p:grpSpPr>
        <p:sp>
          <p:nvSpPr>
            <p:cNvPr id="71" name="Freeform 71"/>
            <p:cNvSpPr/>
            <p:nvPr/>
          </p:nvSpPr>
          <p:spPr>
            <a:xfrm>
              <a:off x="0" y="0"/>
              <a:ext cx="3139838" cy="1355255"/>
            </a:xfrm>
            <a:custGeom>
              <a:avLst/>
              <a:gdLst/>
              <a:ahLst/>
              <a:cxnLst/>
              <a:rect l="l" t="t" r="r" b="b"/>
              <a:pathLst>
                <a:path w="3139838" h="1355255">
                  <a:moveTo>
                    <a:pt x="0" y="0"/>
                  </a:moveTo>
                  <a:lnTo>
                    <a:pt x="3139838" y="0"/>
                  </a:lnTo>
                  <a:lnTo>
                    <a:pt x="3139838" y="1355255"/>
                  </a:lnTo>
                  <a:lnTo>
                    <a:pt x="0" y="1355255"/>
                  </a:lnTo>
                  <a:close/>
                </a:path>
              </a:pathLst>
            </a:custGeom>
            <a:blipFill>
              <a:blip r:embed="rId4">
                <a:alphaModFix amt="0"/>
              </a:blip>
              <a:stretch>
                <a:fillRect l="-5380" r="-5379"/>
              </a:stretch>
            </a:blipFill>
          </p:spPr>
          <p:txBody>
            <a:bodyPr/>
            <a:lstStyle/>
            <a:p>
              <a:endParaRPr lang="en-US"/>
            </a:p>
          </p:txBody>
        </p:sp>
        <p:sp>
          <p:nvSpPr>
            <p:cNvPr id="72" name="TextBox 72"/>
            <p:cNvSpPr txBox="1"/>
            <p:nvPr/>
          </p:nvSpPr>
          <p:spPr>
            <a:xfrm>
              <a:off x="0" y="-19050"/>
              <a:ext cx="3139834" cy="1374305"/>
            </a:xfrm>
            <a:prstGeom prst="rect">
              <a:avLst/>
            </a:prstGeom>
          </p:spPr>
          <p:txBody>
            <a:bodyPr lIns="0" tIns="0" rIns="0" bIns="0" rtlCol="0" anchor="ctr"/>
            <a:lstStyle/>
            <a:p>
              <a:pPr algn="ctr" defTabSz="609630">
                <a:lnSpc>
                  <a:spcPts val="1999"/>
                </a:lnSpc>
              </a:pPr>
              <a:r>
                <a:rPr lang="en-US" sz="1666" b="1">
                  <a:solidFill>
                    <a:srgbClr val="FFFFFF"/>
                  </a:solidFill>
                  <a:latin typeface="Poppins Bold"/>
                  <a:ea typeface="Poppins Bold"/>
                  <a:cs typeface="Poppins Bold"/>
                  <a:sym typeface="Poppins Bold"/>
                </a:rPr>
                <a:t>Approved Drug</a:t>
              </a:r>
            </a:p>
          </p:txBody>
        </p:sp>
      </p:grpSp>
      <p:grpSp>
        <p:nvGrpSpPr>
          <p:cNvPr id="73" name="Group 73"/>
          <p:cNvGrpSpPr/>
          <p:nvPr/>
        </p:nvGrpSpPr>
        <p:grpSpPr>
          <a:xfrm rot="2516820">
            <a:off x="6745536" y="3095073"/>
            <a:ext cx="220135" cy="522802"/>
            <a:chOff x="0" y="0"/>
            <a:chExt cx="440271" cy="1045604"/>
          </a:xfrm>
        </p:grpSpPr>
        <p:sp>
          <p:nvSpPr>
            <p:cNvPr id="74" name="Freeform 74"/>
            <p:cNvSpPr/>
            <p:nvPr/>
          </p:nvSpPr>
          <p:spPr>
            <a:xfrm>
              <a:off x="0" y="0"/>
              <a:ext cx="440309" cy="1045591"/>
            </a:xfrm>
            <a:custGeom>
              <a:avLst/>
              <a:gdLst/>
              <a:ahLst/>
              <a:cxnLst/>
              <a:rect l="l" t="t" r="r" b="b"/>
              <a:pathLst>
                <a:path w="440309" h="1045591">
                  <a:moveTo>
                    <a:pt x="0" y="220091"/>
                  </a:moveTo>
                  <a:lnTo>
                    <a:pt x="220091" y="0"/>
                  </a:lnTo>
                  <a:lnTo>
                    <a:pt x="440309" y="220091"/>
                  </a:lnTo>
                  <a:lnTo>
                    <a:pt x="330200" y="220091"/>
                  </a:lnTo>
                  <a:lnTo>
                    <a:pt x="330200" y="1045591"/>
                  </a:lnTo>
                  <a:lnTo>
                    <a:pt x="110109" y="1045591"/>
                  </a:lnTo>
                  <a:lnTo>
                    <a:pt x="110109" y="220091"/>
                  </a:lnTo>
                  <a:close/>
                </a:path>
              </a:pathLst>
            </a:custGeom>
            <a:solidFill>
              <a:srgbClr val="4F81BD"/>
            </a:solidFill>
            <a:ln w="25400" cap="sq">
              <a:solidFill>
                <a:srgbClr val="1C334E"/>
              </a:solidFill>
              <a:prstDash val="solid"/>
              <a:miter/>
            </a:ln>
          </p:spPr>
          <p:txBody>
            <a:bodyPr/>
            <a:lstStyle/>
            <a:p>
              <a:endParaRPr lang="en-US"/>
            </a:p>
          </p:txBody>
        </p:sp>
      </p:grpSp>
      <p:grpSp>
        <p:nvGrpSpPr>
          <p:cNvPr id="75" name="Group 75"/>
          <p:cNvGrpSpPr/>
          <p:nvPr/>
        </p:nvGrpSpPr>
        <p:grpSpPr>
          <a:xfrm rot="-2883180">
            <a:off x="8780743" y="3095073"/>
            <a:ext cx="220135" cy="522802"/>
            <a:chOff x="0" y="0"/>
            <a:chExt cx="440271" cy="1045604"/>
          </a:xfrm>
        </p:grpSpPr>
        <p:sp>
          <p:nvSpPr>
            <p:cNvPr id="76" name="Freeform 76"/>
            <p:cNvSpPr/>
            <p:nvPr/>
          </p:nvSpPr>
          <p:spPr>
            <a:xfrm>
              <a:off x="0" y="0"/>
              <a:ext cx="440309" cy="1045591"/>
            </a:xfrm>
            <a:custGeom>
              <a:avLst/>
              <a:gdLst/>
              <a:ahLst/>
              <a:cxnLst/>
              <a:rect l="l" t="t" r="r" b="b"/>
              <a:pathLst>
                <a:path w="440309" h="1045591">
                  <a:moveTo>
                    <a:pt x="0" y="220091"/>
                  </a:moveTo>
                  <a:lnTo>
                    <a:pt x="220091" y="0"/>
                  </a:lnTo>
                  <a:lnTo>
                    <a:pt x="440309" y="220091"/>
                  </a:lnTo>
                  <a:lnTo>
                    <a:pt x="330200" y="220091"/>
                  </a:lnTo>
                  <a:lnTo>
                    <a:pt x="330200" y="1045591"/>
                  </a:lnTo>
                  <a:lnTo>
                    <a:pt x="110109" y="1045591"/>
                  </a:lnTo>
                  <a:lnTo>
                    <a:pt x="110109" y="220091"/>
                  </a:lnTo>
                  <a:close/>
                </a:path>
              </a:pathLst>
            </a:custGeom>
            <a:solidFill>
              <a:srgbClr val="4F81BD"/>
            </a:solidFill>
            <a:ln w="25400" cap="sq">
              <a:solidFill>
                <a:srgbClr val="1C334E"/>
              </a:solidFill>
              <a:prstDash val="solid"/>
              <a:miter/>
            </a:ln>
          </p:spPr>
          <p:txBody>
            <a:bodyPr/>
            <a:lstStyle/>
            <a:p>
              <a:endParaRPr lang="en-US"/>
            </a:p>
          </p:txBody>
        </p:sp>
      </p:grpSp>
      <p:grpSp>
        <p:nvGrpSpPr>
          <p:cNvPr id="77" name="Group 77"/>
          <p:cNvGrpSpPr/>
          <p:nvPr/>
        </p:nvGrpSpPr>
        <p:grpSpPr>
          <a:xfrm>
            <a:off x="7712895" y="3282512"/>
            <a:ext cx="220135" cy="522802"/>
            <a:chOff x="0" y="0"/>
            <a:chExt cx="440271" cy="1045604"/>
          </a:xfrm>
        </p:grpSpPr>
        <p:sp>
          <p:nvSpPr>
            <p:cNvPr id="78" name="Freeform 78"/>
            <p:cNvSpPr/>
            <p:nvPr/>
          </p:nvSpPr>
          <p:spPr>
            <a:xfrm>
              <a:off x="0" y="0"/>
              <a:ext cx="440309" cy="1045591"/>
            </a:xfrm>
            <a:custGeom>
              <a:avLst/>
              <a:gdLst/>
              <a:ahLst/>
              <a:cxnLst/>
              <a:rect l="l" t="t" r="r" b="b"/>
              <a:pathLst>
                <a:path w="440309" h="1045591">
                  <a:moveTo>
                    <a:pt x="0" y="220091"/>
                  </a:moveTo>
                  <a:lnTo>
                    <a:pt x="220091" y="0"/>
                  </a:lnTo>
                  <a:lnTo>
                    <a:pt x="440309" y="220091"/>
                  </a:lnTo>
                  <a:lnTo>
                    <a:pt x="330200" y="220091"/>
                  </a:lnTo>
                  <a:lnTo>
                    <a:pt x="330200" y="1045591"/>
                  </a:lnTo>
                  <a:lnTo>
                    <a:pt x="110109" y="1045591"/>
                  </a:lnTo>
                  <a:lnTo>
                    <a:pt x="110109" y="220091"/>
                  </a:lnTo>
                  <a:close/>
                </a:path>
              </a:pathLst>
            </a:custGeom>
            <a:solidFill>
              <a:srgbClr val="4F81BD"/>
            </a:solidFill>
            <a:ln w="25400" cap="sq">
              <a:solidFill>
                <a:srgbClr val="1C334E"/>
              </a:solidFill>
              <a:prstDash val="solid"/>
              <a:miter/>
            </a:ln>
          </p:spPr>
          <p:txBody>
            <a:bodyPr/>
            <a:lstStyle/>
            <a:p>
              <a:endParaRPr lang="en-US"/>
            </a:p>
          </p:txBody>
        </p:sp>
      </p:grpSp>
      <p:grpSp>
        <p:nvGrpSpPr>
          <p:cNvPr id="79" name="Group 79"/>
          <p:cNvGrpSpPr/>
          <p:nvPr/>
        </p:nvGrpSpPr>
        <p:grpSpPr>
          <a:xfrm rot="-10800000">
            <a:off x="7712895" y="1543063"/>
            <a:ext cx="220135" cy="522802"/>
            <a:chOff x="0" y="0"/>
            <a:chExt cx="440271" cy="1045604"/>
          </a:xfrm>
        </p:grpSpPr>
        <p:sp>
          <p:nvSpPr>
            <p:cNvPr id="80" name="Freeform 80"/>
            <p:cNvSpPr/>
            <p:nvPr/>
          </p:nvSpPr>
          <p:spPr>
            <a:xfrm>
              <a:off x="0" y="0"/>
              <a:ext cx="440309" cy="1045591"/>
            </a:xfrm>
            <a:custGeom>
              <a:avLst/>
              <a:gdLst/>
              <a:ahLst/>
              <a:cxnLst/>
              <a:rect l="l" t="t" r="r" b="b"/>
              <a:pathLst>
                <a:path w="440309" h="1045591">
                  <a:moveTo>
                    <a:pt x="0" y="220091"/>
                  </a:moveTo>
                  <a:lnTo>
                    <a:pt x="220091" y="0"/>
                  </a:lnTo>
                  <a:lnTo>
                    <a:pt x="440309" y="220091"/>
                  </a:lnTo>
                  <a:lnTo>
                    <a:pt x="330200" y="220091"/>
                  </a:lnTo>
                  <a:lnTo>
                    <a:pt x="330200" y="1045591"/>
                  </a:lnTo>
                  <a:lnTo>
                    <a:pt x="110109" y="1045591"/>
                  </a:lnTo>
                  <a:lnTo>
                    <a:pt x="110109" y="220091"/>
                  </a:lnTo>
                  <a:close/>
                </a:path>
              </a:pathLst>
            </a:custGeom>
            <a:solidFill>
              <a:srgbClr val="4F81BD"/>
            </a:solidFill>
            <a:ln w="25400" cap="sq">
              <a:solidFill>
                <a:srgbClr val="1C334E"/>
              </a:solidFill>
              <a:prstDash val="solid"/>
              <a:miter/>
            </a:ln>
          </p:spPr>
          <p:txBody>
            <a:bodyPr/>
            <a:lstStyle/>
            <a:p>
              <a:endParaRPr lang="en-US"/>
            </a:p>
          </p:txBody>
        </p:sp>
      </p:grpSp>
      <p:grpSp>
        <p:nvGrpSpPr>
          <p:cNvPr id="81" name="Group 81"/>
          <p:cNvGrpSpPr/>
          <p:nvPr/>
        </p:nvGrpSpPr>
        <p:grpSpPr>
          <a:xfrm rot="8007120">
            <a:off x="6783966" y="1692822"/>
            <a:ext cx="220135" cy="522802"/>
            <a:chOff x="0" y="0"/>
            <a:chExt cx="440271" cy="1045604"/>
          </a:xfrm>
        </p:grpSpPr>
        <p:sp>
          <p:nvSpPr>
            <p:cNvPr id="82" name="Freeform 82"/>
            <p:cNvSpPr/>
            <p:nvPr/>
          </p:nvSpPr>
          <p:spPr>
            <a:xfrm>
              <a:off x="0" y="0"/>
              <a:ext cx="440309" cy="1045591"/>
            </a:xfrm>
            <a:custGeom>
              <a:avLst/>
              <a:gdLst/>
              <a:ahLst/>
              <a:cxnLst/>
              <a:rect l="l" t="t" r="r" b="b"/>
              <a:pathLst>
                <a:path w="440309" h="1045591">
                  <a:moveTo>
                    <a:pt x="0" y="220091"/>
                  </a:moveTo>
                  <a:lnTo>
                    <a:pt x="220091" y="0"/>
                  </a:lnTo>
                  <a:lnTo>
                    <a:pt x="440309" y="220091"/>
                  </a:lnTo>
                  <a:lnTo>
                    <a:pt x="330200" y="220091"/>
                  </a:lnTo>
                  <a:lnTo>
                    <a:pt x="330200" y="1045591"/>
                  </a:lnTo>
                  <a:lnTo>
                    <a:pt x="110109" y="1045591"/>
                  </a:lnTo>
                  <a:lnTo>
                    <a:pt x="110109" y="220091"/>
                  </a:lnTo>
                  <a:close/>
                </a:path>
              </a:pathLst>
            </a:custGeom>
            <a:solidFill>
              <a:srgbClr val="4F81BD"/>
            </a:solidFill>
            <a:ln w="25400" cap="sq">
              <a:solidFill>
                <a:srgbClr val="1C334E"/>
              </a:solidFill>
              <a:prstDash val="solid"/>
              <a:miter/>
            </a:ln>
          </p:spPr>
          <p:txBody>
            <a:bodyPr/>
            <a:lstStyle/>
            <a:p>
              <a:endParaRPr lang="en-US"/>
            </a:p>
          </p:txBody>
        </p:sp>
      </p:grpSp>
      <p:grpSp>
        <p:nvGrpSpPr>
          <p:cNvPr id="83" name="Group 83"/>
          <p:cNvGrpSpPr/>
          <p:nvPr/>
        </p:nvGrpSpPr>
        <p:grpSpPr>
          <a:xfrm rot="-8802660">
            <a:off x="8759616" y="1692822"/>
            <a:ext cx="220135" cy="522802"/>
            <a:chOff x="0" y="0"/>
            <a:chExt cx="440271" cy="1045604"/>
          </a:xfrm>
        </p:grpSpPr>
        <p:sp>
          <p:nvSpPr>
            <p:cNvPr id="84" name="Freeform 84"/>
            <p:cNvSpPr/>
            <p:nvPr/>
          </p:nvSpPr>
          <p:spPr>
            <a:xfrm>
              <a:off x="0" y="0"/>
              <a:ext cx="440309" cy="1045591"/>
            </a:xfrm>
            <a:custGeom>
              <a:avLst/>
              <a:gdLst/>
              <a:ahLst/>
              <a:cxnLst/>
              <a:rect l="l" t="t" r="r" b="b"/>
              <a:pathLst>
                <a:path w="440309" h="1045591">
                  <a:moveTo>
                    <a:pt x="0" y="220091"/>
                  </a:moveTo>
                  <a:lnTo>
                    <a:pt x="220091" y="0"/>
                  </a:lnTo>
                  <a:lnTo>
                    <a:pt x="440309" y="220091"/>
                  </a:lnTo>
                  <a:lnTo>
                    <a:pt x="330200" y="220091"/>
                  </a:lnTo>
                  <a:lnTo>
                    <a:pt x="330200" y="1045591"/>
                  </a:lnTo>
                  <a:lnTo>
                    <a:pt x="110109" y="1045591"/>
                  </a:lnTo>
                  <a:lnTo>
                    <a:pt x="110109" y="220091"/>
                  </a:lnTo>
                  <a:close/>
                </a:path>
              </a:pathLst>
            </a:custGeom>
            <a:solidFill>
              <a:srgbClr val="4F81BD"/>
            </a:solidFill>
            <a:ln w="25400" cap="sq">
              <a:solidFill>
                <a:srgbClr val="1C334E"/>
              </a:solidFill>
              <a:prstDash val="solid"/>
              <a:miter/>
            </a:ln>
          </p:spPr>
          <p:txBody>
            <a:bodyPr/>
            <a:lstStyle/>
            <a:p>
              <a:endParaRPr lang="en-US"/>
            </a:p>
          </p:txBody>
        </p:sp>
      </p:grpSp>
      <p:grpSp>
        <p:nvGrpSpPr>
          <p:cNvPr id="85" name="Group 85"/>
          <p:cNvGrpSpPr/>
          <p:nvPr/>
        </p:nvGrpSpPr>
        <p:grpSpPr>
          <a:xfrm rot="5400000">
            <a:off x="6245677" y="2538540"/>
            <a:ext cx="220135" cy="522802"/>
            <a:chOff x="0" y="0"/>
            <a:chExt cx="440271" cy="1045604"/>
          </a:xfrm>
        </p:grpSpPr>
        <p:sp>
          <p:nvSpPr>
            <p:cNvPr id="86" name="Freeform 86"/>
            <p:cNvSpPr/>
            <p:nvPr/>
          </p:nvSpPr>
          <p:spPr>
            <a:xfrm>
              <a:off x="0" y="0"/>
              <a:ext cx="440309" cy="1045591"/>
            </a:xfrm>
            <a:custGeom>
              <a:avLst/>
              <a:gdLst/>
              <a:ahLst/>
              <a:cxnLst/>
              <a:rect l="l" t="t" r="r" b="b"/>
              <a:pathLst>
                <a:path w="440309" h="1045591">
                  <a:moveTo>
                    <a:pt x="0" y="220091"/>
                  </a:moveTo>
                  <a:lnTo>
                    <a:pt x="220091" y="0"/>
                  </a:lnTo>
                  <a:lnTo>
                    <a:pt x="440309" y="220091"/>
                  </a:lnTo>
                  <a:lnTo>
                    <a:pt x="330200" y="220091"/>
                  </a:lnTo>
                  <a:lnTo>
                    <a:pt x="330200" y="1045591"/>
                  </a:lnTo>
                  <a:lnTo>
                    <a:pt x="110109" y="1045591"/>
                  </a:lnTo>
                  <a:lnTo>
                    <a:pt x="110109" y="220091"/>
                  </a:lnTo>
                  <a:close/>
                </a:path>
              </a:pathLst>
            </a:custGeom>
            <a:solidFill>
              <a:srgbClr val="4F81BD"/>
            </a:solidFill>
            <a:ln w="25400" cap="sq">
              <a:solidFill>
                <a:srgbClr val="1C334E"/>
              </a:solidFill>
              <a:prstDash val="solid"/>
              <a:miter/>
            </a:ln>
          </p:spPr>
          <p:txBody>
            <a:bodyPr/>
            <a:lstStyle/>
            <a:p>
              <a:endParaRPr lang="en-US"/>
            </a:p>
          </p:txBody>
        </p:sp>
      </p:grpSp>
      <p:grpSp>
        <p:nvGrpSpPr>
          <p:cNvPr id="87" name="Group 87"/>
          <p:cNvGrpSpPr/>
          <p:nvPr/>
        </p:nvGrpSpPr>
        <p:grpSpPr>
          <a:xfrm rot="-5400000">
            <a:off x="9412713" y="2538540"/>
            <a:ext cx="220135" cy="522802"/>
            <a:chOff x="0" y="0"/>
            <a:chExt cx="440271" cy="1045604"/>
          </a:xfrm>
        </p:grpSpPr>
        <p:sp>
          <p:nvSpPr>
            <p:cNvPr id="88" name="Freeform 88"/>
            <p:cNvSpPr/>
            <p:nvPr/>
          </p:nvSpPr>
          <p:spPr>
            <a:xfrm>
              <a:off x="0" y="0"/>
              <a:ext cx="440309" cy="1045591"/>
            </a:xfrm>
            <a:custGeom>
              <a:avLst/>
              <a:gdLst/>
              <a:ahLst/>
              <a:cxnLst/>
              <a:rect l="l" t="t" r="r" b="b"/>
              <a:pathLst>
                <a:path w="440309" h="1045591">
                  <a:moveTo>
                    <a:pt x="0" y="220091"/>
                  </a:moveTo>
                  <a:lnTo>
                    <a:pt x="220091" y="0"/>
                  </a:lnTo>
                  <a:lnTo>
                    <a:pt x="440309" y="220091"/>
                  </a:lnTo>
                  <a:lnTo>
                    <a:pt x="330200" y="220091"/>
                  </a:lnTo>
                  <a:lnTo>
                    <a:pt x="330200" y="1045591"/>
                  </a:lnTo>
                  <a:lnTo>
                    <a:pt x="110109" y="1045591"/>
                  </a:lnTo>
                  <a:lnTo>
                    <a:pt x="110109" y="220091"/>
                  </a:lnTo>
                  <a:close/>
                </a:path>
              </a:pathLst>
            </a:custGeom>
            <a:solidFill>
              <a:srgbClr val="4F81BD"/>
            </a:solidFill>
            <a:ln w="25400" cap="sq">
              <a:solidFill>
                <a:srgbClr val="1C334E"/>
              </a:solidFill>
              <a:prstDash val="solid"/>
              <a:miter/>
            </a:ln>
          </p:spPr>
          <p:txBody>
            <a:bodyPr/>
            <a:lstStyle/>
            <a:p>
              <a:endParaRPr lang="en-US"/>
            </a:p>
          </p:txBody>
        </p:sp>
      </p:grpSp>
      <p:sp>
        <p:nvSpPr>
          <p:cNvPr id="89" name="Freeform 89"/>
          <p:cNvSpPr/>
          <p:nvPr/>
        </p:nvSpPr>
        <p:spPr>
          <a:xfrm>
            <a:off x="466169" y="3422650"/>
            <a:ext cx="2282028" cy="2355642"/>
          </a:xfrm>
          <a:custGeom>
            <a:avLst/>
            <a:gdLst/>
            <a:ahLst/>
            <a:cxnLst/>
            <a:rect l="l" t="t" r="r" b="b"/>
            <a:pathLst>
              <a:path w="3423042" h="3533463">
                <a:moveTo>
                  <a:pt x="0" y="0"/>
                </a:moveTo>
                <a:lnTo>
                  <a:pt x="3423043" y="0"/>
                </a:lnTo>
                <a:lnTo>
                  <a:pt x="3423043" y="3533463"/>
                </a:lnTo>
                <a:lnTo>
                  <a:pt x="0" y="3533463"/>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90" name="Freeform 90"/>
          <p:cNvSpPr/>
          <p:nvPr/>
        </p:nvSpPr>
        <p:spPr>
          <a:xfrm>
            <a:off x="176383" y="672526"/>
            <a:ext cx="3337215" cy="900293"/>
          </a:xfrm>
          <a:custGeom>
            <a:avLst/>
            <a:gdLst/>
            <a:ahLst/>
            <a:cxnLst/>
            <a:rect l="l" t="t" r="r" b="b"/>
            <a:pathLst>
              <a:path w="5005822" h="1350439">
                <a:moveTo>
                  <a:pt x="0" y="0"/>
                </a:moveTo>
                <a:lnTo>
                  <a:pt x="5005823" y="0"/>
                </a:lnTo>
                <a:lnTo>
                  <a:pt x="5005823" y="1350439"/>
                </a:lnTo>
                <a:lnTo>
                  <a:pt x="0" y="1350439"/>
                </a:lnTo>
                <a:lnTo>
                  <a:pt x="0" y="0"/>
                </a:lnTo>
                <a:close/>
              </a:path>
            </a:pathLst>
          </a:custGeom>
          <a:blipFill>
            <a:blip r:embed="rId12"/>
            <a:stretch>
              <a:fillRect r="-20498"/>
            </a:stretch>
          </a:blipFill>
        </p:spPr>
        <p:txBody>
          <a:bodyPr/>
          <a:lstStyle/>
          <a:p>
            <a:endParaRPr lang="en-US"/>
          </a:p>
        </p:txBody>
      </p:sp>
    </p:spTree>
    <p:extLst>
      <p:ext uri="{BB962C8B-B14F-4D97-AF65-F5344CB8AC3E}">
        <p14:creationId xmlns:p14="http://schemas.microsoft.com/office/powerpoint/2010/main" val="15253914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206247" y="3072930"/>
            <a:ext cx="6982752" cy="823417"/>
          </a:xfrm>
          <a:custGeom>
            <a:avLst/>
            <a:gdLst/>
            <a:ahLst/>
            <a:cxnLst/>
            <a:rect l="l" t="t" r="r" b="b"/>
            <a:pathLst>
              <a:path w="10474128" h="1235126">
                <a:moveTo>
                  <a:pt x="0" y="0"/>
                </a:moveTo>
                <a:lnTo>
                  <a:pt x="10474128" y="0"/>
                </a:lnTo>
                <a:lnTo>
                  <a:pt x="10474128" y="1235126"/>
                </a:lnTo>
                <a:lnTo>
                  <a:pt x="0" y="123512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4206247" y="2199647"/>
            <a:ext cx="6982752" cy="823417"/>
          </a:xfrm>
          <a:custGeom>
            <a:avLst/>
            <a:gdLst/>
            <a:ahLst/>
            <a:cxnLst/>
            <a:rect l="l" t="t" r="r" b="b"/>
            <a:pathLst>
              <a:path w="10474128" h="1235126">
                <a:moveTo>
                  <a:pt x="0" y="0"/>
                </a:moveTo>
                <a:lnTo>
                  <a:pt x="10474128" y="0"/>
                </a:lnTo>
                <a:lnTo>
                  <a:pt x="10474128" y="1235125"/>
                </a:lnTo>
                <a:lnTo>
                  <a:pt x="0" y="123512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a:off x="0" y="-52387"/>
            <a:ext cx="4003675" cy="6910387"/>
          </a:xfrm>
          <a:custGeom>
            <a:avLst/>
            <a:gdLst/>
            <a:ahLst/>
            <a:cxnLst/>
            <a:rect l="l" t="t" r="r" b="b"/>
            <a:pathLst>
              <a:path w="6005512" h="10365581">
                <a:moveTo>
                  <a:pt x="0" y="0"/>
                </a:moveTo>
                <a:lnTo>
                  <a:pt x="6005512" y="0"/>
                </a:lnTo>
                <a:lnTo>
                  <a:pt x="6005512" y="10365581"/>
                </a:lnTo>
                <a:lnTo>
                  <a:pt x="0" y="1036558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5" name="Group 5"/>
          <p:cNvGrpSpPr/>
          <p:nvPr/>
        </p:nvGrpSpPr>
        <p:grpSpPr>
          <a:xfrm>
            <a:off x="4217670" y="159741"/>
            <a:ext cx="7437120" cy="1617371"/>
            <a:chOff x="0" y="0"/>
            <a:chExt cx="14874240" cy="3234741"/>
          </a:xfrm>
        </p:grpSpPr>
        <p:sp>
          <p:nvSpPr>
            <p:cNvPr id="6" name="Freeform 6"/>
            <p:cNvSpPr/>
            <p:nvPr/>
          </p:nvSpPr>
          <p:spPr>
            <a:xfrm>
              <a:off x="0" y="0"/>
              <a:ext cx="14874239" cy="3234690"/>
            </a:xfrm>
            <a:custGeom>
              <a:avLst/>
              <a:gdLst/>
              <a:ahLst/>
              <a:cxnLst/>
              <a:rect l="l" t="t" r="r" b="b"/>
              <a:pathLst>
                <a:path w="14874239" h="3234690">
                  <a:moveTo>
                    <a:pt x="0" y="0"/>
                  </a:moveTo>
                  <a:lnTo>
                    <a:pt x="14874239" y="0"/>
                  </a:lnTo>
                  <a:lnTo>
                    <a:pt x="14874239" y="3234690"/>
                  </a:lnTo>
                  <a:lnTo>
                    <a:pt x="0" y="3234690"/>
                  </a:lnTo>
                  <a:close/>
                </a:path>
              </a:pathLst>
            </a:custGeom>
            <a:blipFill>
              <a:blip r:embed="rId4">
                <a:alphaModFix amt="0"/>
              </a:blip>
              <a:stretch>
                <a:fillRect t="-39535" b="-39537"/>
              </a:stretch>
            </a:blipFill>
          </p:spPr>
          <p:txBody>
            <a:bodyPr/>
            <a:lstStyle/>
            <a:p>
              <a:endParaRPr lang="en-US"/>
            </a:p>
          </p:txBody>
        </p:sp>
      </p:grpSp>
      <p:grpSp>
        <p:nvGrpSpPr>
          <p:cNvPr id="7" name="Group 7"/>
          <p:cNvGrpSpPr/>
          <p:nvPr/>
        </p:nvGrpSpPr>
        <p:grpSpPr>
          <a:xfrm>
            <a:off x="4217670" y="140691"/>
            <a:ext cx="7437120" cy="1636421"/>
            <a:chOff x="0" y="0"/>
            <a:chExt cx="14874240" cy="3272841"/>
          </a:xfrm>
        </p:grpSpPr>
        <p:sp>
          <p:nvSpPr>
            <p:cNvPr id="8" name="Freeform 8"/>
            <p:cNvSpPr/>
            <p:nvPr/>
          </p:nvSpPr>
          <p:spPr>
            <a:xfrm>
              <a:off x="0" y="0"/>
              <a:ext cx="14874239" cy="3272842"/>
            </a:xfrm>
            <a:custGeom>
              <a:avLst/>
              <a:gdLst/>
              <a:ahLst/>
              <a:cxnLst/>
              <a:rect l="l" t="t" r="r" b="b"/>
              <a:pathLst>
                <a:path w="14874239" h="3272842">
                  <a:moveTo>
                    <a:pt x="0" y="0"/>
                  </a:moveTo>
                  <a:lnTo>
                    <a:pt x="14874239" y="0"/>
                  </a:lnTo>
                  <a:lnTo>
                    <a:pt x="14874239" y="3272842"/>
                  </a:lnTo>
                  <a:lnTo>
                    <a:pt x="0" y="3272842"/>
                  </a:lnTo>
                  <a:close/>
                </a:path>
              </a:pathLst>
            </a:custGeom>
            <a:blipFill>
              <a:blip r:embed="rId5">
                <a:alphaModFix amt="0"/>
              </a:blip>
              <a:stretch>
                <a:fillRect t="-38554" b="-38554"/>
              </a:stretch>
            </a:blipFill>
          </p:spPr>
          <p:txBody>
            <a:bodyPr/>
            <a:lstStyle/>
            <a:p>
              <a:endParaRPr lang="en-US"/>
            </a:p>
          </p:txBody>
        </p:sp>
        <p:sp>
          <p:nvSpPr>
            <p:cNvPr id="9" name="TextBox 9"/>
            <p:cNvSpPr txBox="1"/>
            <p:nvPr/>
          </p:nvSpPr>
          <p:spPr>
            <a:xfrm>
              <a:off x="0" y="-38100"/>
              <a:ext cx="14874240" cy="3310941"/>
            </a:xfrm>
            <a:prstGeom prst="rect">
              <a:avLst/>
            </a:prstGeom>
          </p:spPr>
          <p:txBody>
            <a:bodyPr lIns="0" tIns="0" rIns="0" bIns="0" rtlCol="0" anchor="ctr"/>
            <a:lstStyle/>
            <a:p>
              <a:pPr defTabSz="609630">
                <a:lnSpc>
                  <a:spcPts val="3520"/>
                </a:lnSpc>
              </a:pPr>
              <a:r>
                <a:rPr lang="en-US" sz="2933" b="1">
                  <a:solidFill>
                    <a:srgbClr val="2F9E5B"/>
                  </a:solidFill>
                  <a:latin typeface="Poppins Bold"/>
                  <a:ea typeface="Poppins Bold"/>
                  <a:cs typeface="Poppins Bold"/>
                  <a:sym typeface="Poppins Bold"/>
                </a:rPr>
                <a:t>Six Programs. </a:t>
              </a:r>
              <a:r>
                <a:rPr lang="en-US" sz="2933" b="1">
                  <a:solidFill>
                    <a:srgbClr val="1A2B45"/>
                  </a:solidFill>
                  <a:latin typeface="Poppins Bold"/>
                  <a:ea typeface="Poppins Bold"/>
                  <a:cs typeface="Poppins Bold"/>
                  <a:sym typeface="Poppins Bold"/>
                </a:rPr>
                <a:t>Measurable Milestones. </a:t>
              </a:r>
            </a:p>
            <a:p>
              <a:pPr defTabSz="609630">
                <a:lnSpc>
                  <a:spcPts val="3520"/>
                </a:lnSpc>
              </a:pPr>
              <a:r>
                <a:rPr lang="en-US" sz="2933" b="1">
                  <a:solidFill>
                    <a:srgbClr val="1A2B45"/>
                  </a:solidFill>
                  <a:latin typeface="Poppins Bold"/>
                  <a:ea typeface="Poppins Bold"/>
                  <a:cs typeface="Poppins Bold"/>
                  <a:sym typeface="Poppins Bold"/>
                </a:rPr>
                <a:t>A Clear Path to the Clinic.</a:t>
              </a:r>
            </a:p>
            <a:p>
              <a:pPr defTabSz="609630">
                <a:lnSpc>
                  <a:spcPts val="3520"/>
                </a:lnSpc>
              </a:pPr>
              <a:endParaRPr lang="en-US" sz="2933" b="1">
                <a:solidFill>
                  <a:srgbClr val="1A2B45"/>
                </a:solidFill>
                <a:latin typeface="Poppins Bold"/>
                <a:ea typeface="Poppins Bold"/>
                <a:cs typeface="Poppins Bold"/>
                <a:sym typeface="Poppins Bold"/>
              </a:endParaRPr>
            </a:p>
          </p:txBody>
        </p:sp>
      </p:grpSp>
      <p:sp>
        <p:nvSpPr>
          <p:cNvPr id="10" name="Freeform 10"/>
          <p:cNvSpPr/>
          <p:nvPr/>
        </p:nvSpPr>
        <p:spPr>
          <a:xfrm>
            <a:off x="4207517" y="1359466"/>
            <a:ext cx="6982752" cy="823417"/>
          </a:xfrm>
          <a:custGeom>
            <a:avLst/>
            <a:gdLst/>
            <a:ahLst/>
            <a:cxnLst/>
            <a:rect l="l" t="t" r="r" b="b"/>
            <a:pathLst>
              <a:path w="10474128" h="1235126">
                <a:moveTo>
                  <a:pt x="0" y="0"/>
                </a:moveTo>
                <a:lnTo>
                  <a:pt x="10474128" y="0"/>
                </a:lnTo>
                <a:lnTo>
                  <a:pt x="10474128" y="1235126"/>
                </a:lnTo>
                <a:lnTo>
                  <a:pt x="0" y="123512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1" name="Freeform 11"/>
          <p:cNvSpPr/>
          <p:nvPr/>
        </p:nvSpPr>
        <p:spPr>
          <a:xfrm>
            <a:off x="4217670" y="1369613"/>
            <a:ext cx="872827" cy="797369"/>
          </a:xfrm>
          <a:custGeom>
            <a:avLst/>
            <a:gdLst/>
            <a:ahLst/>
            <a:cxnLst/>
            <a:rect l="l" t="t" r="r" b="b"/>
            <a:pathLst>
              <a:path w="1309240" h="1196054">
                <a:moveTo>
                  <a:pt x="0" y="0"/>
                </a:moveTo>
                <a:lnTo>
                  <a:pt x="1309240" y="0"/>
                </a:lnTo>
                <a:lnTo>
                  <a:pt x="1309240" y="1196054"/>
                </a:lnTo>
                <a:lnTo>
                  <a:pt x="0" y="1196054"/>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2" name="Group 12"/>
          <p:cNvGrpSpPr/>
          <p:nvPr/>
        </p:nvGrpSpPr>
        <p:grpSpPr>
          <a:xfrm>
            <a:off x="4328243" y="1507078"/>
            <a:ext cx="651681" cy="549561"/>
            <a:chOff x="0" y="0"/>
            <a:chExt cx="1303363" cy="1099122"/>
          </a:xfrm>
        </p:grpSpPr>
        <p:sp>
          <p:nvSpPr>
            <p:cNvPr id="13" name="Freeform 13"/>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14" name="Group 14"/>
          <p:cNvGrpSpPr/>
          <p:nvPr/>
        </p:nvGrpSpPr>
        <p:grpSpPr>
          <a:xfrm>
            <a:off x="4328243" y="1463015"/>
            <a:ext cx="651681" cy="593617"/>
            <a:chOff x="0" y="0"/>
            <a:chExt cx="1303363" cy="1187234"/>
          </a:xfrm>
        </p:grpSpPr>
        <p:sp>
          <p:nvSpPr>
            <p:cNvPr id="15" name="Freeform 15"/>
            <p:cNvSpPr/>
            <p:nvPr/>
          </p:nvSpPr>
          <p:spPr>
            <a:xfrm>
              <a:off x="0" y="0"/>
              <a:ext cx="1303363" cy="1187238"/>
            </a:xfrm>
            <a:custGeom>
              <a:avLst/>
              <a:gdLst/>
              <a:ahLst/>
              <a:cxnLst/>
              <a:rect l="l" t="t" r="r" b="b"/>
              <a:pathLst>
                <a:path w="1303363" h="1187238">
                  <a:moveTo>
                    <a:pt x="0" y="0"/>
                  </a:moveTo>
                  <a:lnTo>
                    <a:pt x="1303363" y="0"/>
                  </a:lnTo>
                  <a:lnTo>
                    <a:pt x="1303363" y="1187238"/>
                  </a:lnTo>
                  <a:lnTo>
                    <a:pt x="0" y="1187238"/>
                  </a:lnTo>
                  <a:close/>
                </a:path>
              </a:pathLst>
            </a:custGeom>
            <a:blipFill>
              <a:blip r:embed="rId5">
                <a:alphaModFix amt="0"/>
              </a:blip>
              <a:stretch>
                <a:fillRect l="-66871" r="-66871"/>
              </a:stretch>
            </a:blipFill>
          </p:spPr>
          <p:txBody>
            <a:bodyPr/>
            <a:lstStyle/>
            <a:p>
              <a:endParaRPr lang="en-US"/>
            </a:p>
          </p:txBody>
        </p:sp>
        <p:sp>
          <p:nvSpPr>
            <p:cNvPr id="16" name="TextBox 16"/>
            <p:cNvSpPr txBox="1"/>
            <p:nvPr/>
          </p:nvSpPr>
          <p:spPr>
            <a:xfrm>
              <a:off x="0" y="-85725"/>
              <a:ext cx="1303363" cy="1272959"/>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01</a:t>
              </a:r>
            </a:p>
          </p:txBody>
        </p:sp>
      </p:grpSp>
      <p:grpSp>
        <p:nvGrpSpPr>
          <p:cNvPr id="17" name="Group 17"/>
          <p:cNvGrpSpPr/>
          <p:nvPr/>
        </p:nvGrpSpPr>
        <p:grpSpPr>
          <a:xfrm>
            <a:off x="5259737" y="2317801"/>
            <a:ext cx="3479400" cy="86830"/>
            <a:chOff x="0" y="0"/>
            <a:chExt cx="6958800" cy="173660"/>
          </a:xfrm>
        </p:grpSpPr>
        <p:sp>
          <p:nvSpPr>
            <p:cNvPr id="18" name="Freeform 18"/>
            <p:cNvSpPr/>
            <p:nvPr/>
          </p:nvSpPr>
          <p:spPr>
            <a:xfrm>
              <a:off x="0" y="0"/>
              <a:ext cx="6958838" cy="173609"/>
            </a:xfrm>
            <a:custGeom>
              <a:avLst/>
              <a:gdLst/>
              <a:ahLst/>
              <a:cxnLst/>
              <a:rect l="l" t="t" r="r" b="b"/>
              <a:pathLst>
                <a:path w="6958838" h="173609">
                  <a:moveTo>
                    <a:pt x="0" y="0"/>
                  </a:moveTo>
                  <a:lnTo>
                    <a:pt x="6958838" y="0"/>
                  </a:lnTo>
                  <a:lnTo>
                    <a:pt x="6958838" y="173609"/>
                  </a:lnTo>
                  <a:lnTo>
                    <a:pt x="0" y="173609"/>
                  </a:lnTo>
                  <a:close/>
                </a:path>
              </a:pathLst>
            </a:custGeom>
            <a:blipFill>
              <a:blip r:embed="rId4">
                <a:alphaModFix amt="0"/>
              </a:blip>
              <a:stretch>
                <a:fillRect t="-730460" b="-730497"/>
              </a:stretch>
            </a:blipFill>
          </p:spPr>
          <p:txBody>
            <a:bodyPr/>
            <a:lstStyle/>
            <a:p>
              <a:endParaRPr lang="en-US"/>
            </a:p>
          </p:txBody>
        </p:sp>
      </p:grpSp>
      <p:grpSp>
        <p:nvGrpSpPr>
          <p:cNvPr id="19" name="Group 19"/>
          <p:cNvGrpSpPr/>
          <p:nvPr/>
        </p:nvGrpSpPr>
        <p:grpSpPr>
          <a:xfrm>
            <a:off x="5255241" y="1625150"/>
            <a:ext cx="5539277" cy="452837"/>
            <a:chOff x="0" y="0"/>
            <a:chExt cx="11078553" cy="905675"/>
          </a:xfrm>
        </p:grpSpPr>
        <p:sp>
          <p:nvSpPr>
            <p:cNvPr id="20" name="Freeform 20"/>
            <p:cNvSpPr/>
            <p:nvPr/>
          </p:nvSpPr>
          <p:spPr>
            <a:xfrm>
              <a:off x="0" y="0"/>
              <a:ext cx="11078591" cy="905637"/>
            </a:xfrm>
            <a:custGeom>
              <a:avLst/>
              <a:gdLst/>
              <a:ahLst/>
              <a:cxnLst/>
              <a:rect l="l" t="t" r="r" b="b"/>
              <a:pathLst>
                <a:path w="11078591" h="905637">
                  <a:moveTo>
                    <a:pt x="0" y="0"/>
                  </a:moveTo>
                  <a:lnTo>
                    <a:pt x="11078591" y="0"/>
                  </a:lnTo>
                  <a:lnTo>
                    <a:pt x="11078591" y="905637"/>
                  </a:lnTo>
                  <a:lnTo>
                    <a:pt x="0" y="905637"/>
                  </a:lnTo>
                  <a:close/>
                </a:path>
              </a:pathLst>
            </a:custGeom>
            <a:blipFill>
              <a:blip r:embed="rId4">
                <a:alphaModFix amt="0"/>
              </a:blip>
              <a:stretch>
                <a:fillRect t="-188191" b="-188193"/>
              </a:stretch>
            </a:blipFill>
          </p:spPr>
          <p:txBody>
            <a:bodyPr/>
            <a:lstStyle/>
            <a:p>
              <a:endParaRPr lang="en-US"/>
            </a:p>
          </p:txBody>
        </p:sp>
      </p:grpSp>
      <p:sp>
        <p:nvSpPr>
          <p:cNvPr id="21" name="Freeform 21"/>
          <p:cNvSpPr/>
          <p:nvPr/>
        </p:nvSpPr>
        <p:spPr>
          <a:xfrm>
            <a:off x="4217670" y="2233886"/>
            <a:ext cx="872827" cy="797369"/>
          </a:xfrm>
          <a:custGeom>
            <a:avLst/>
            <a:gdLst/>
            <a:ahLst/>
            <a:cxnLst/>
            <a:rect l="l" t="t" r="r" b="b"/>
            <a:pathLst>
              <a:path w="1309240" h="1196054">
                <a:moveTo>
                  <a:pt x="0" y="0"/>
                </a:moveTo>
                <a:lnTo>
                  <a:pt x="1309240" y="0"/>
                </a:lnTo>
                <a:lnTo>
                  <a:pt x="1309240" y="1196055"/>
                </a:lnTo>
                <a:lnTo>
                  <a:pt x="0" y="1196055"/>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grpSp>
        <p:nvGrpSpPr>
          <p:cNvPr id="22" name="Group 22"/>
          <p:cNvGrpSpPr/>
          <p:nvPr/>
        </p:nvGrpSpPr>
        <p:grpSpPr>
          <a:xfrm>
            <a:off x="4334771" y="2371351"/>
            <a:ext cx="651681" cy="549561"/>
            <a:chOff x="0" y="0"/>
            <a:chExt cx="1303363" cy="1099122"/>
          </a:xfrm>
        </p:grpSpPr>
        <p:sp>
          <p:nvSpPr>
            <p:cNvPr id="23" name="Freeform 23"/>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24" name="Group 24"/>
          <p:cNvGrpSpPr/>
          <p:nvPr/>
        </p:nvGrpSpPr>
        <p:grpSpPr>
          <a:xfrm>
            <a:off x="4334771" y="2327288"/>
            <a:ext cx="651681" cy="593617"/>
            <a:chOff x="0" y="0"/>
            <a:chExt cx="1303363" cy="1187234"/>
          </a:xfrm>
        </p:grpSpPr>
        <p:sp>
          <p:nvSpPr>
            <p:cNvPr id="25" name="Freeform 25"/>
            <p:cNvSpPr/>
            <p:nvPr/>
          </p:nvSpPr>
          <p:spPr>
            <a:xfrm>
              <a:off x="0" y="0"/>
              <a:ext cx="1303363" cy="1187238"/>
            </a:xfrm>
            <a:custGeom>
              <a:avLst/>
              <a:gdLst/>
              <a:ahLst/>
              <a:cxnLst/>
              <a:rect l="l" t="t" r="r" b="b"/>
              <a:pathLst>
                <a:path w="1303363" h="1187238">
                  <a:moveTo>
                    <a:pt x="0" y="0"/>
                  </a:moveTo>
                  <a:lnTo>
                    <a:pt x="1303363" y="0"/>
                  </a:lnTo>
                  <a:lnTo>
                    <a:pt x="1303363" y="1187238"/>
                  </a:lnTo>
                  <a:lnTo>
                    <a:pt x="0" y="1187238"/>
                  </a:lnTo>
                  <a:close/>
                </a:path>
              </a:pathLst>
            </a:custGeom>
            <a:blipFill>
              <a:blip r:embed="rId5">
                <a:alphaModFix amt="0"/>
              </a:blip>
              <a:stretch>
                <a:fillRect l="-66871" r="-66871"/>
              </a:stretch>
            </a:blipFill>
          </p:spPr>
          <p:txBody>
            <a:bodyPr/>
            <a:lstStyle/>
            <a:p>
              <a:endParaRPr lang="en-US"/>
            </a:p>
          </p:txBody>
        </p:sp>
        <p:sp>
          <p:nvSpPr>
            <p:cNvPr id="26" name="TextBox 26"/>
            <p:cNvSpPr txBox="1"/>
            <p:nvPr/>
          </p:nvSpPr>
          <p:spPr>
            <a:xfrm>
              <a:off x="0" y="-85725"/>
              <a:ext cx="1303363" cy="1272959"/>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02</a:t>
              </a:r>
            </a:p>
          </p:txBody>
        </p:sp>
      </p:grpSp>
      <p:grpSp>
        <p:nvGrpSpPr>
          <p:cNvPr id="27" name="Group 27"/>
          <p:cNvGrpSpPr/>
          <p:nvPr/>
        </p:nvGrpSpPr>
        <p:grpSpPr>
          <a:xfrm>
            <a:off x="5171047" y="3031033"/>
            <a:ext cx="5057159" cy="384143"/>
            <a:chOff x="0" y="0"/>
            <a:chExt cx="10114318" cy="768286"/>
          </a:xfrm>
        </p:grpSpPr>
        <p:sp>
          <p:nvSpPr>
            <p:cNvPr id="28" name="Freeform 28"/>
            <p:cNvSpPr/>
            <p:nvPr/>
          </p:nvSpPr>
          <p:spPr>
            <a:xfrm>
              <a:off x="0" y="0"/>
              <a:ext cx="10114312" cy="768284"/>
            </a:xfrm>
            <a:custGeom>
              <a:avLst/>
              <a:gdLst/>
              <a:ahLst/>
              <a:cxnLst/>
              <a:rect l="l" t="t" r="r" b="b"/>
              <a:pathLst>
                <a:path w="10114312" h="768284">
                  <a:moveTo>
                    <a:pt x="0" y="0"/>
                  </a:moveTo>
                  <a:lnTo>
                    <a:pt x="10114312" y="0"/>
                  </a:lnTo>
                  <a:lnTo>
                    <a:pt x="10114312" y="768284"/>
                  </a:lnTo>
                  <a:lnTo>
                    <a:pt x="0" y="768284"/>
                  </a:lnTo>
                  <a:close/>
                </a:path>
              </a:pathLst>
            </a:custGeom>
            <a:blipFill>
              <a:blip r:embed="rId5">
                <a:alphaModFix amt="0"/>
              </a:blip>
              <a:stretch>
                <a:fillRect t="-206516" b="-206517"/>
              </a:stretch>
            </a:blipFill>
          </p:spPr>
          <p:txBody>
            <a:bodyPr/>
            <a:lstStyle/>
            <a:p>
              <a:endParaRPr lang="en-US"/>
            </a:p>
          </p:txBody>
        </p:sp>
        <p:sp>
          <p:nvSpPr>
            <p:cNvPr id="29" name="TextBox 29"/>
            <p:cNvSpPr txBox="1"/>
            <p:nvPr/>
          </p:nvSpPr>
          <p:spPr>
            <a:xfrm>
              <a:off x="0" y="-19050"/>
              <a:ext cx="10114318" cy="787336"/>
            </a:xfrm>
            <a:prstGeom prst="rect">
              <a:avLst/>
            </a:prstGeom>
          </p:spPr>
          <p:txBody>
            <a:bodyPr lIns="0" tIns="0" rIns="0" bIns="0" rtlCol="0" anchor="ctr"/>
            <a:lstStyle/>
            <a:p>
              <a:pPr defTabSz="609630">
                <a:lnSpc>
                  <a:spcPts val="1759"/>
                </a:lnSpc>
              </a:pPr>
              <a:r>
                <a:rPr lang="en-US" sz="1466" b="1">
                  <a:solidFill>
                    <a:srgbClr val="693E9E"/>
                  </a:solidFill>
                  <a:latin typeface="Poppins Bold"/>
                  <a:ea typeface="Poppins Bold"/>
                  <a:cs typeface="Poppins Bold"/>
                  <a:sym typeface="Poppins Bold"/>
                </a:rPr>
                <a:t>Data Warehouse and Simulated Clinical Trial Engine</a:t>
              </a:r>
            </a:p>
          </p:txBody>
        </p:sp>
      </p:grpSp>
      <p:grpSp>
        <p:nvGrpSpPr>
          <p:cNvPr id="30" name="Group 30"/>
          <p:cNvGrpSpPr/>
          <p:nvPr/>
        </p:nvGrpSpPr>
        <p:grpSpPr>
          <a:xfrm>
            <a:off x="5240077" y="3495974"/>
            <a:ext cx="5515115" cy="217678"/>
            <a:chOff x="0" y="0"/>
            <a:chExt cx="11030229" cy="435356"/>
          </a:xfrm>
        </p:grpSpPr>
        <p:sp>
          <p:nvSpPr>
            <p:cNvPr id="31" name="Freeform 31"/>
            <p:cNvSpPr/>
            <p:nvPr/>
          </p:nvSpPr>
          <p:spPr>
            <a:xfrm>
              <a:off x="0" y="0"/>
              <a:ext cx="11030234" cy="435357"/>
            </a:xfrm>
            <a:custGeom>
              <a:avLst/>
              <a:gdLst/>
              <a:ahLst/>
              <a:cxnLst/>
              <a:rect l="l" t="t" r="r" b="b"/>
              <a:pathLst>
                <a:path w="11030234" h="435357">
                  <a:moveTo>
                    <a:pt x="0" y="0"/>
                  </a:moveTo>
                  <a:lnTo>
                    <a:pt x="11030234" y="0"/>
                  </a:lnTo>
                  <a:lnTo>
                    <a:pt x="11030234" y="435357"/>
                  </a:lnTo>
                  <a:lnTo>
                    <a:pt x="0" y="435357"/>
                  </a:lnTo>
                  <a:close/>
                </a:path>
              </a:pathLst>
            </a:custGeom>
            <a:blipFill>
              <a:blip r:embed="rId5">
                <a:alphaModFix amt="0"/>
              </a:blip>
              <a:stretch>
                <a:fillRect t="-443673" b="-443673"/>
              </a:stretch>
            </a:blipFill>
          </p:spPr>
          <p:txBody>
            <a:bodyPr/>
            <a:lstStyle/>
            <a:p>
              <a:endParaRPr lang="en-US"/>
            </a:p>
          </p:txBody>
        </p:sp>
        <p:sp>
          <p:nvSpPr>
            <p:cNvPr id="32" name="TextBox 32"/>
            <p:cNvSpPr txBox="1"/>
            <p:nvPr/>
          </p:nvSpPr>
          <p:spPr>
            <a:xfrm>
              <a:off x="0" y="-9525"/>
              <a:ext cx="11030229" cy="444881"/>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Expand CMT-PedS/FOM data set from 54 to ~300 patients across CMT subtypes. Add longitudinal data. Warehouse data at Critical Path Institute for statistical and regulatory expertise.</a:t>
              </a:r>
            </a:p>
          </p:txBody>
        </p:sp>
      </p:grpSp>
      <p:sp>
        <p:nvSpPr>
          <p:cNvPr id="33" name="Freeform 33"/>
          <p:cNvSpPr/>
          <p:nvPr/>
        </p:nvSpPr>
        <p:spPr>
          <a:xfrm>
            <a:off x="4217670" y="3096870"/>
            <a:ext cx="872827" cy="797369"/>
          </a:xfrm>
          <a:custGeom>
            <a:avLst/>
            <a:gdLst/>
            <a:ahLst/>
            <a:cxnLst/>
            <a:rect l="l" t="t" r="r" b="b"/>
            <a:pathLst>
              <a:path w="1309240" h="1196054">
                <a:moveTo>
                  <a:pt x="0" y="0"/>
                </a:moveTo>
                <a:lnTo>
                  <a:pt x="1309240" y="0"/>
                </a:lnTo>
                <a:lnTo>
                  <a:pt x="1309240" y="1196055"/>
                </a:lnTo>
                <a:lnTo>
                  <a:pt x="0" y="1196055"/>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34" name="Group 34"/>
          <p:cNvGrpSpPr/>
          <p:nvPr/>
        </p:nvGrpSpPr>
        <p:grpSpPr>
          <a:xfrm>
            <a:off x="4328243" y="3234328"/>
            <a:ext cx="651681" cy="549561"/>
            <a:chOff x="0" y="0"/>
            <a:chExt cx="1303363" cy="1099122"/>
          </a:xfrm>
        </p:grpSpPr>
        <p:sp>
          <p:nvSpPr>
            <p:cNvPr id="35" name="Freeform 35"/>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36" name="Group 36"/>
          <p:cNvGrpSpPr/>
          <p:nvPr/>
        </p:nvGrpSpPr>
        <p:grpSpPr>
          <a:xfrm>
            <a:off x="4328243" y="3190272"/>
            <a:ext cx="651681" cy="593617"/>
            <a:chOff x="0" y="0"/>
            <a:chExt cx="1303363" cy="1187234"/>
          </a:xfrm>
        </p:grpSpPr>
        <p:sp>
          <p:nvSpPr>
            <p:cNvPr id="37" name="Freeform 37"/>
            <p:cNvSpPr/>
            <p:nvPr/>
          </p:nvSpPr>
          <p:spPr>
            <a:xfrm>
              <a:off x="0" y="0"/>
              <a:ext cx="1303363" cy="1187238"/>
            </a:xfrm>
            <a:custGeom>
              <a:avLst/>
              <a:gdLst/>
              <a:ahLst/>
              <a:cxnLst/>
              <a:rect l="l" t="t" r="r" b="b"/>
              <a:pathLst>
                <a:path w="1303363" h="1187238">
                  <a:moveTo>
                    <a:pt x="0" y="0"/>
                  </a:moveTo>
                  <a:lnTo>
                    <a:pt x="1303363" y="0"/>
                  </a:lnTo>
                  <a:lnTo>
                    <a:pt x="1303363" y="1187238"/>
                  </a:lnTo>
                  <a:lnTo>
                    <a:pt x="0" y="1187238"/>
                  </a:lnTo>
                  <a:close/>
                </a:path>
              </a:pathLst>
            </a:custGeom>
            <a:blipFill>
              <a:blip r:embed="rId5">
                <a:alphaModFix amt="0"/>
              </a:blip>
              <a:stretch>
                <a:fillRect l="-66871" r="-66871"/>
              </a:stretch>
            </a:blipFill>
          </p:spPr>
          <p:txBody>
            <a:bodyPr/>
            <a:lstStyle/>
            <a:p>
              <a:endParaRPr lang="en-US"/>
            </a:p>
          </p:txBody>
        </p:sp>
        <p:sp>
          <p:nvSpPr>
            <p:cNvPr id="38" name="TextBox 38"/>
            <p:cNvSpPr txBox="1"/>
            <p:nvPr/>
          </p:nvSpPr>
          <p:spPr>
            <a:xfrm>
              <a:off x="0" y="-85725"/>
              <a:ext cx="1303363" cy="1272959"/>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03</a:t>
              </a:r>
            </a:p>
          </p:txBody>
        </p:sp>
      </p:grpSp>
      <p:sp>
        <p:nvSpPr>
          <p:cNvPr id="39" name="Freeform 39"/>
          <p:cNvSpPr/>
          <p:nvPr/>
        </p:nvSpPr>
        <p:spPr>
          <a:xfrm>
            <a:off x="4207517" y="3948735"/>
            <a:ext cx="6982752" cy="823417"/>
          </a:xfrm>
          <a:custGeom>
            <a:avLst/>
            <a:gdLst/>
            <a:ahLst/>
            <a:cxnLst/>
            <a:rect l="l" t="t" r="r" b="b"/>
            <a:pathLst>
              <a:path w="10474128" h="1235126">
                <a:moveTo>
                  <a:pt x="0" y="0"/>
                </a:moveTo>
                <a:lnTo>
                  <a:pt x="10474128" y="0"/>
                </a:lnTo>
                <a:lnTo>
                  <a:pt x="10474128" y="1235126"/>
                </a:lnTo>
                <a:lnTo>
                  <a:pt x="0" y="123512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0" name="Freeform 40"/>
          <p:cNvSpPr/>
          <p:nvPr/>
        </p:nvSpPr>
        <p:spPr>
          <a:xfrm>
            <a:off x="4217670" y="3958889"/>
            <a:ext cx="872827" cy="797369"/>
          </a:xfrm>
          <a:custGeom>
            <a:avLst/>
            <a:gdLst/>
            <a:ahLst/>
            <a:cxnLst/>
            <a:rect l="l" t="t" r="r" b="b"/>
            <a:pathLst>
              <a:path w="1309240" h="1196054">
                <a:moveTo>
                  <a:pt x="0" y="0"/>
                </a:moveTo>
                <a:lnTo>
                  <a:pt x="1309240" y="0"/>
                </a:lnTo>
                <a:lnTo>
                  <a:pt x="1309240" y="1196054"/>
                </a:lnTo>
                <a:lnTo>
                  <a:pt x="0" y="1196054"/>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US"/>
          </a:p>
        </p:txBody>
      </p:sp>
      <p:grpSp>
        <p:nvGrpSpPr>
          <p:cNvPr id="41" name="Group 41"/>
          <p:cNvGrpSpPr/>
          <p:nvPr/>
        </p:nvGrpSpPr>
        <p:grpSpPr>
          <a:xfrm>
            <a:off x="4328243" y="4096354"/>
            <a:ext cx="651681" cy="549561"/>
            <a:chOff x="0" y="0"/>
            <a:chExt cx="1303363" cy="1099122"/>
          </a:xfrm>
        </p:grpSpPr>
        <p:sp>
          <p:nvSpPr>
            <p:cNvPr id="42" name="Freeform 42"/>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43" name="Group 43"/>
          <p:cNvGrpSpPr/>
          <p:nvPr/>
        </p:nvGrpSpPr>
        <p:grpSpPr>
          <a:xfrm>
            <a:off x="4328243" y="4052291"/>
            <a:ext cx="651681" cy="593617"/>
            <a:chOff x="0" y="0"/>
            <a:chExt cx="1303363" cy="1187234"/>
          </a:xfrm>
        </p:grpSpPr>
        <p:sp>
          <p:nvSpPr>
            <p:cNvPr id="44" name="Freeform 44"/>
            <p:cNvSpPr/>
            <p:nvPr/>
          </p:nvSpPr>
          <p:spPr>
            <a:xfrm>
              <a:off x="0" y="0"/>
              <a:ext cx="1303363" cy="1187238"/>
            </a:xfrm>
            <a:custGeom>
              <a:avLst/>
              <a:gdLst/>
              <a:ahLst/>
              <a:cxnLst/>
              <a:rect l="l" t="t" r="r" b="b"/>
              <a:pathLst>
                <a:path w="1303363" h="1187238">
                  <a:moveTo>
                    <a:pt x="0" y="0"/>
                  </a:moveTo>
                  <a:lnTo>
                    <a:pt x="1303363" y="0"/>
                  </a:lnTo>
                  <a:lnTo>
                    <a:pt x="1303363" y="1187238"/>
                  </a:lnTo>
                  <a:lnTo>
                    <a:pt x="0" y="1187238"/>
                  </a:lnTo>
                  <a:close/>
                </a:path>
              </a:pathLst>
            </a:custGeom>
            <a:blipFill>
              <a:blip r:embed="rId5">
                <a:alphaModFix amt="0"/>
              </a:blip>
              <a:stretch>
                <a:fillRect l="-66871" r="-66871"/>
              </a:stretch>
            </a:blipFill>
          </p:spPr>
          <p:txBody>
            <a:bodyPr/>
            <a:lstStyle/>
            <a:p>
              <a:endParaRPr lang="en-US"/>
            </a:p>
          </p:txBody>
        </p:sp>
        <p:sp>
          <p:nvSpPr>
            <p:cNvPr id="45" name="TextBox 45"/>
            <p:cNvSpPr txBox="1"/>
            <p:nvPr/>
          </p:nvSpPr>
          <p:spPr>
            <a:xfrm>
              <a:off x="0" y="-85725"/>
              <a:ext cx="1303363" cy="1272959"/>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04</a:t>
              </a:r>
            </a:p>
          </p:txBody>
        </p:sp>
      </p:grpSp>
      <p:grpSp>
        <p:nvGrpSpPr>
          <p:cNvPr id="46" name="Group 46"/>
          <p:cNvGrpSpPr/>
          <p:nvPr/>
        </p:nvGrpSpPr>
        <p:grpSpPr>
          <a:xfrm>
            <a:off x="5255241" y="4553617"/>
            <a:ext cx="2907500" cy="298913"/>
            <a:chOff x="0" y="0"/>
            <a:chExt cx="5815000" cy="597827"/>
          </a:xfrm>
        </p:grpSpPr>
        <p:sp>
          <p:nvSpPr>
            <p:cNvPr id="47" name="Freeform 47"/>
            <p:cNvSpPr/>
            <p:nvPr/>
          </p:nvSpPr>
          <p:spPr>
            <a:xfrm>
              <a:off x="0" y="0"/>
              <a:ext cx="5814949" cy="597789"/>
            </a:xfrm>
            <a:custGeom>
              <a:avLst/>
              <a:gdLst/>
              <a:ahLst/>
              <a:cxnLst/>
              <a:rect l="l" t="t" r="r" b="b"/>
              <a:pathLst>
                <a:path w="5814949" h="597789">
                  <a:moveTo>
                    <a:pt x="0" y="0"/>
                  </a:moveTo>
                  <a:lnTo>
                    <a:pt x="5814949" y="0"/>
                  </a:lnTo>
                  <a:lnTo>
                    <a:pt x="5814949" y="597789"/>
                  </a:lnTo>
                  <a:lnTo>
                    <a:pt x="0" y="597789"/>
                  </a:lnTo>
                  <a:close/>
                </a:path>
              </a:pathLst>
            </a:custGeom>
            <a:blipFill>
              <a:blip r:embed="rId4">
                <a:alphaModFix amt="0"/>
              </a:blip>
              <a:stretch>
                <a:fillRect t="-139405" b="-139413"/>
              </a:stretch>
            </a:blipFill>
          </p:spPr>
          <p:txBody>
            <a:bodyPr/>
            <a:lstStyle/>
            <a:p>
              <a:endParaRPr lang="en-US"/>
            </a:p>
          </p:txBody>
        </p:sp>
      </p:grpSp>
      <p:sp>
        <p:nvSpPr>
          <p:cNvPr id="48" name="Freeform 48"/>
          <p:cNvSpPr/>
          <p:nvPr/>
        </p:nvSpPr>
        <p:spPr>
          <a:xfrm>
            <a:off x="4207517" y="4809420"/>
            <a:ext cx="6982752" cy="823417"/>
          </a:xfrm>
          <a:custGeom>
            <a:avLst/>
            <a:gdLst/>
            <a:ahLst/>
            <a:cxnLst/>
            <a:rect l="l" t="t" r="r" b="b"/>
            <a:pathLst>
              <a:path w="10474128" h="1235126">
                <a:moveTo>
                  <a:pt x="0" y="0"/>
                </a:moveTo>
                <a:lnTo>
                  <a:pt x="10474128" y="0"/>
                </a:lnTo>
                <a:lnTo>
                  <a:pt x="10474128" y="1235126"/>
                </a:lnTo>
                <a:lnTo>
                  <a:pt x="0" y="123512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9" name="Freeform 49"/>
          <p:cNvSpPr/>
          <p:nvPr/>
        </p:nvSpPr>
        <p:spPr>
          <a:xfrm>
            <a:off x="4217670" y="4847374"/>
            <a:ext cx="872827" cy="797369"/>
          </a:xfrm>
          <a:custGeom>
            <a:avLst/>
            <a:gdLst/>
            <a:ahLst/>
            <a:cxnLst/>
            <a:rect l="l" t="t" r="r" b="b"/>
            <a:pathLst>
              <a:path w="1309240" h="1196054">
                <a:moveTo>
                  <a:pt x="0" y="0"/>
                </a:moveTo>
                <a:lnTo>
                  <a:pt x="1309240" y="0"/>
                </a:lnTo>
                <a:lnTo>
                  <a:pt x="1309240" y="1196054"/>
                </a:lnTo>
                <a:lnTo>
                  <a:pt x="0" y="1196054"/>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en-US"/>
          </a:p>
        </p:txBody>
      </p:sp>
      <p:grpSp>
        <p:nvGrpSpPr>
          <p:cNvPr id="50" name="Group 50"/>
          <p:cNvGrpSpPr/>
          <p:nvPr/>
        </p:nvGrpSpPr>
        <p:grpSpPr>
          <a:xfrm>
            <a:off x="4328243" y="4984833"/>
            <a:ext cx="651681" cy="549561"/>
            <a:chOff x="0" y="0"/>
            <a:chExt cx="1303363" cy="1099122"/>
          </a:xfrm>
        </p:grpSpPr>
        <p:sp>
          <p:nvSpPr>
            <p:cNvPr id="51" name="Freeform 51"/>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52" name="Group 52"/>
          <p:cNvGrpSpPr/>
          <p:nvPr/>
        </p:nvGrpSpPr>
        <p:grpSpPr>
          <a:xfrm>
            <a:off x="4328243" y="4940776"/>
            <a:ext cx="651681" cy="593617"/>
            <a:chOff x="0" y="0"/>
            <a:chExt cx="1303363" cy="1187234"/>
          </a:xfrm>
        </p:grpSpPr>
        <p:sp>
          <p:nvSpPr>
            <p:cNvPr id="53" name="Freeform 53"/>
            <p:cNvSpPr/>
            <p:nvPr/>
          </p:nvSpPr>
          <p:spPr>
            <a:xfrm>
              <a:off x="0" y="0"/>
              <a:ext cx="1303363" cy="1187238"/>
            </a:xfrm>
            <a:custGeom>
              <a:avLst/>
              <a:gdLst/>
              <a:ahLst/>
              <a:cxnLst/>
              <a:rect l="l" t="t" r="r" b="b"/>
              <a:pathLst>
                <a:path w="1303363" h="1187238">
                  <a:moveTo>
                    <a:pt x="0" y="0"/>
                  </a:moveTo>
                  <a:lnTo>
                    <a:pt x="1303363" y="0"/>
                  </a:lnTo>
                  <a:lnTo>
                    <a:pt x="1303363" y="1187238"/>
                  </a:lnTo>
                  <a:lnTo>
                    <a:pt x="0" y="1187238"/>
                  </a:lnTo>
                  <a:close/>
                </a:path>
              </a:pathLst>
            </a:custGeom>
            <a:blipFill>
              <a:blip r:embed="rId5">
                <a:alphaModFix amt="0"/>
              </a:blip>
              <a:stretch>
                <a:fillRect l="-66871" r="-66871"/>
              </a:stretch>
            </a:blipFill>
          </p:spPr>
          <p:txBody>
            <a:bodyPr/>
            <a:lstStyle/>
            <a:p>
              <a:endParaRPr lang="en-US"/>
            </a:p>
          </p:txBody>
        </p:sp>
        <p:sp>
          <p:nvSpPr>
            <p:cNvPr id="54" name="TextBox 54"/>
            <p:cNvSpPr txBox="1"/>
            <p:nvPr/>
          </p:nvSpPr>
          <p:spPr>
            <a:xfrm>
              <a:off x="0" y="-85725"/>
              <a:ext cx="1303363" cy="1272959"/>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05</a:t>
              </a:r>
            </a:p>
          </p:txBody>
        </p:sp>
      </p:grpSp>
      <p:sp>
        <p:nvSpPr>
          <p:cNvPr id="55" name="Freeform 55"/>
          <p:cNvSpPr/>
          <p:nvPr/>
        </p:nvSpPr>
        <p:spPr>
          <a:xfrm>
            <a:off x="195238" y="4843844"/>
            <a:ext cx="3523361" cy="1719910"/>
          </a:xfrm>
          <a:custGeom>
            <a:avLst/>
            <a:gdLst/>
            <a:ahLst/>
            <a:cxnLst/>
            <a:rect l="l" t="t" r="r" b="b"/>
            <a:pathLst>
              <a:path w="5285042" h="2579865">
                <a:moveTo>
                  <a:pt x="0" y="0"/>
                </a:moveTo>
                <a:lnTo>
                  <a:pt x="5285041" y="0"/>
                </a:lnTo>
                <a:lnTo>
                  <a:pt x="5285041" y="2579866"/>
                </a:lnTo>
                <a:lnTo>
                  <a:pt x="0" y="2579866"/>
                </a:lnTo>
                <a:lnTo>
                  <a:pt x="0" y="0"/>
                </a:lnTo>
                <a:close/>
              </a:path>
            </a:pathLst>
          </a:custGeom>
          <a:blipFill>
            <a:blip>
              <a:extLst>
                <a:ext uri="{96DAC541-7B7A-43D3-8B79-37D633B846F1}">
                  <asvg:svgBlip xmlns:asvg="http://schemas.microsoft.com/office/drawing/2016/SVG/main" r:embed="rId12"/>
                </a:ext>
              </a:extLst>
            </a:blip>
            <a:stretch>
              <a:fillRect/>
            </a:stretch>
          </a:blipFill>
        </p:spPr>
        <p:txBody>
          <a:bodyPr/>
          <a:lstStyle/>
          <a:p>
            <a:endParaRPr lang="en-US"/>
          </a:p>
        </p:txBody>
      </p:sp>
      <p:grpSp>
        <p:nvGrpSpPr>
          <p:cNvPr id="56" name="Group 56"/>
          <p:cNvGrpSpPr/>
          <p:nvPr/>
        </p:nvGrpSpPr>
        <p:grpSpPr>
          <a:xfrm>
            <a:off x="261239" y="2474786"/>
            <a:ext cx="3391357" cy="821239"/>
            <a:chOff x="0" y="0"/>
            <a:chExt cx="6782714" cy="1642478"/>
          </a:xfrm>
        </p:grpSpPr>
        <p:sp>
          <p:nvSpPr>
            <p:cNvPr id="57" name="Freeform 57"/>
            <p:cNvSpPr/>
            <p:nvPr/>
          </p:nvSpPr>
          <p:spPr>
            <a:xfrm>
              <a:off x="0" y="0"/>
              <a:ext cx="6782689" cy="1642491"/>
            </a:xfrm>
            <a:custGeom>
              <a:avLst/>
              <a:gdLst/>
              <a:ahLst/>
              <a:cxnLst/>
              <a:rect l="l" t="t" r="r" b="b"/>
              <a:pathLst>
                <a:path w="6782689" h="1642491">
                  <a:moveTo>
                    <a:pt x="0" y="0"/>
                  </a:moveTo>
                  <a:lnTo>
                    <a:pt x="6782689" y="0"/>
                  </a:lnTo>
                  <a:lnTo>
                    <a:pt x="6782689" y="1642491"/>
                  </a:lnTo>
                  <a:lnTo>
                    <a:pt x="0" y="1642491"/>
                  </a:lnTo>
                  <a:close/>
                </a:path>
              </a:pathLst>
            </a:custGeom>
            <a:blipFill>
              <a:blip r:embed="rId4">
                <a:alphaModFix amt="0"/>
              </a:blip>
              <a:stretch>
                <a:fillRect t="-30408" b="-30408"/>
              </a:stretch>
            </a:blipFill>
          </p:spPr>
          <p:txBody>
            <a:bodyPr/>
            <a:lstStyle/>
            <a:p>
              <a:endParaRPr lang="en-US"/>
            </a:p>
          </p:txBody>
        </p:sp>
      </p:grpSp>
      <p:sp>
        <p:nvSpPr>
          <p:cNvPr id="58" name="TextBox 58"/>
          <p:cNvSpPr txBox="1"/>
          <p:nvPr/>
        </p:nvSpPr>
        <p:spPr>
          <a:xfrm>
            <a:off x="261240" y="1829321"/>
            <a:ext cx="3523361" cy="2410916"/>
          </a:xfrm>
          <a:prstGeom prst="rect">
            <a:avLst/>
          </a:prstGeom>
        </p:spPr>
        <p:txBody>
          <a:bodyPr lIns="0" tIns="0" rIns="0" bIns="0" rtlCol="0" anchor="t">
            <a:spAutoFit/>
          </a:bodyPr>
          <a:lstStyle/>
          <a:p>
            <a:pPr defTabSz="609630">
              <a:lnSpc>
                <a:spcPts val="4692"/>
              </a:lnSpc>
            </a:pPr>
            <a:r>
              <a:rPr lang="en-US" sz="4344" b="1" spc="-256">
                <a:solidFill>
                  <a:srgbClr val="FFFFFF"/>
                </a:solidFill>
                <a:latin typeface="Poppins Bold"/>
                <a:ea typeface="Poppins Bold"/>
                <a:cs typeface="Poppins Bold"/>
                <a:sym typeface="Poppins Bold"/>
              </a:rPr>
              <a:t>Partner with CureCMT for Clinical Success</a:t>
            </a:r>
          </a:p>
        </p:txBody>
      </p:sp>
      <p:grpSp>
        <p:nvGrpSpPr>
          <p:cNvPr id="59" name="Group 59"/>
          <p:cNvGrpSpPr/>
          <p:nvPr/>
        </p:nvGrpSpPr>
        <p:grpSpPr>
          <a:xfrm>
            <a:off x="862260" y="4813224"/>
            <a:ext cx="2321313" cy="609600"/>
            <a:chOff x="0" y="0"/>
            <a:chExt cx="4642625" cy="1219200"/>
          </a:xfrm>
        </p:grpSpPr>
        <p:sp>
          <p:nvSpPr>
            <p:cNvPr id="60" name="Freeform 60"/>
            <p:cNvSpPr/>
            <p:nvPr/>
          </p:nvSpPr>
          <p:spPr>
            <a:xfrm>
              <a:off x="0" y="0"/>
              <a:ext cx="4642612" cy="1219200"/>
            </a:xfrm>
            <a:custGeom>
              <a:avLst/>
              <a:gdLst/>
              <a:ahLst/>
              <a:cxnLst/>
              <a:rect l="l" t="t" r="r" b="b"/>
              <a:pathLst>
                <a:path w="4642612" h="1219200">
                  <a:moveTo>
                    <a:pt x="0" y="0"/>
                  </a:moveTo>
                  <a:lnTo>
                    <a:pt x="4642612" y="0"/>
                  </a:lnTo>
                  <a:lnTo>
                    <a:pt x="4642612" y="1219200"/>
                  </a:lnTo>
                  <a:lnTo>
                    <a:pt x="0" y="1219200"/>
                  </a:lnTo>
                  <a:close/>
                </a:path>
              </a:pathLst>
            </a:custGeom>
            <a:blipFill>
              <a:blip r:embed="rId4">
                <a:alphaModFix amt="0"/>
              </a:blip>
              <a:stretch>
                <a:fillRect t="-24145" b="-24145"/>
              </a:stretch>
            </a:blipFill>
          </p:spPr>
          <p:txBody>
            <a:bodyPr/>
            <a:lstStyle/>
            <a:p>
              <a:endParaRPr lang="en-US"/>
            </a:p>
          </p:txBody>
        </p:sp>
      </p:grpSp>
      <p:grpSp>
        <p:nvGrpSpPr>
          <p:cNvPr id="61" name="Group 61"/>
          <p:cNvGrpSpPr/>
          <p:nvPr/>
        </p:nvGrpSpPr>
        <p:grpSpPr>
          <a:xfrm>
            <a:off x="862260" y="4789412"/>
            <a:ext cx="2321313" cy="633413"/>
            <a:chOff x="0" y="0"/>
            <a:chExt cx="4642625" cy="1266825"/>
          </a:xfrm>
        </p:grpSpPr>
        <p:sp>
          <p:nvSpPr>
            <p:cNvPr id="62" name="Freeform 62"/>
            <p:cNvSpPr/>
            <p:nvPr/>
          </p:nvSpPr>
          <p:spPr>
            <a:xfrm>
              <a:off x="0" y="0"/>
              <a:ext cx="4642627" cy="1266825"/>
            </a:xfrm>
            <a:custGeom>
              <a:avLst/>
              <a:gdLst/>
              <a:ahLst/>
              <a:cxnLst/>
              <a:rect l="l" t="t" r="r" b="b"/>
              <a:pathLst>
                <a:path w="4642627" h="1266825">
                  <a:moveTo>
                    <a:pt x="0" y="0"/>
                  </a:moveTo>
                  <a:lnTo>
                    <a:pt x="4642627" y="0"/>
                  </a:lnTo>
                  <a:lnTo>
                    <a:pt x="4642627" y="1266825"/>
                  </a:lnTo>
                  <a:lnTo>
                    <a:pt x="0" y="1266825"/>
                  </a:lnTo>
                  <a:close/>
                </a:path>
              </a:pathLst>
            </a:custGeom>
            <a:blipFill>
              <a:blip r:embed="rId5">
                <a:alphaModFix amt="0"/>
              </a:blip>
              <a:stretch>
                <a:fillRect t="-21408" b="-21408"/>
              </a:stretch>
            </a:blipFill>
          </p:spPr>
          <p:txBody>
            <a:bodyPr/>
            <a:lstStyle/>
            <a:p>
              <a:endParaRPr lang="en-US"/>
            </a:p>
          </p:txBody>
        </p:sp>
        <p:sp>
          <p:nvSpPr>
            <p:cNvPr id="63" name="TextBox 63"/>
            <p:cNvSpPr txBox="1"/>
            <p:nvPr/>
          </p:nvSpPr>
          <p:spPr>
            <a:xfrm>
              <a:off x="0" y="-47625"/>
              <a:ext cx="4642625" cy="1314450"/>
            </a:xfrm>
            <a:prstGeom prst="rect">
              <a:avLst/>
            </a:prstGeom>
          </p:spPr>
          <p:txBody>
            <a:bodyPr lIns="0" tIns="0" rIns="0" bIns="0" rtlCol="0" anchor="ctr"/>
            <a:lstStyle/>
            <a:p>
              <a:pPr algn="ctr" defTabSz="609630">
                <a:lnSpc>
                  <a:spcPts val="1679"/>
                </a:lnSpc>
              </a:pPr>
              <a:r>
                <a:rPr lang="en-US" sz="1399" b="1" spc="155">
                  <a:solidFill>
                    <a:srgbClr val="FFFFFF"/>
                  </a:solidFill>
                  <a:latin typeface="Calibri (MS) Bold"/>
                  <a:ea typeface="Calibri (MS) Bold"/>
                  <a:cs typeface="Calibri (MS) Bold"/>
                  <a:sym typeface="Calibri (MS) Bold"/>
                </a:rPr>
                <a:t>Total Investment</a:t>
              </a:r>
            </a:p>
          </p:txBody>
        </p:sp>
      </p:grpSp>
      <p:sp>
        <p:nvSpPr>
          <p:cNvPr id="64" name="TextBox 64"/>
          <p:cNvSpPr txBox="1"/>
          <p:nvPr/>
        </p:nvSpPr>
        <p:spPr>
          <a:xfrm>
            <a:off x="846145" y="5467026"/>
            <a:ext cx="2311387" cy="797719"/>
          </a:xfrm>
          <a:prstGeom prst="rect">
            <a:avLst/>
          </a:prstGeom>
        </p:spPr>
        <p:txBody>
          <a:bodyPr lIns="0" tIns="0" rIns="0" bIns="0" rtlCol="0" anchor="t">
            <a:spAutoFit/>
          </a:bodyPr>
          <a:lstStyle/>
          <a:p>
            <a:pPr defTabSz="609630">
              <a:lnSpc>
                <a:spcPts val="6206"/>
              </a:lnSpc>
            </a:pPr>
            <a:r>
              <a:rPr lang="en-US" sz="6896" b="1" spc="-275">
                <a:solidFill>
                  <a:srgbClr val="FFFFFF"/>
                </a:solidFill>
                <a:latin typeface="Poppins Bold"/>
                <a:ea typeface="Poppins Bold"/>
                <a:cs typeface="Poppins Bold"/>
                <a:sym typeface="Poppins Bold"/>
              </a:rPr>
              <a:t>$10M</a:t>
            </a:r>
          </a:p>
        </p:txBody>
      </p:sp>
      <p:grpSp>
        <p:nvGrpSpPr>
          <p:cNvPr id="65" name="Group 65"/>
          <p:cNvGrpSpPr/>
          <p:nvPr/>
        </p:nvGrpSpPr>
        <p:grpSpPr>
          <a:xfrm>
            <a:off x="796258" y="6083707"/>
            <a:ext cx="2321313" cy="609600"/>
            <a:chOff x="0" y="0"/>
            <a:chExt cx="4642625" cy="1219200"/>
          </a:xfrm>
        </p:grpSpPr>
        <p:sp>
          <p:nvSpPr>
            <p:cNvPr id="66" name="Freeform 66"/>
            <p:cNvSpPr/>
            <p:nvPr/>
          </p:nvSpPr>
          <p:spPr>
            <a:xfrm>
              <a:off x="0" y="0"/>
              <a:ext cx="4642612" cy="1219200"/>
            </a:xfrm>
            <a:custGeom>
              <a:avLst/>
              <a:gdLst/>
              <a:ahLst/>
              <a:cxnLst/>
              <a:rect l="l" t="t" r="r" b="b"/>
              <a:pathLst>
                <a:path w="4642612" h="1219200">
                  <a:moveTo>
                    <a:pt x="0" y="0"/>
                  </a:moveTo>
                  <a:lnTo>
                    <a:pt x="4642612" y="0"/>
                  </a:lnTo>
                  <a:lnTo>
                    <a:pt x="4642612" y="1219200"/>
                  </a:lnTo>
                  <a:lnTo>
                    <a:pt x="0" y="1219200"/>
                  </a:lnTo>
                  <a:close/>
                </a:path>
              </a:pathLst>
            </a:custGeom>
            <a:blipFill>
              <a:blip r:embed="rId4">
                <a:alphaModFix amt="0"/>
              </a:blip>
              <a:stretch>
                <a:fillRect t="-24145" b="-24145"/>
              </a:stretch>
            </a:blipFill>
          </p:spPr>
          <p:txBody>
            <a:bodyPr/>
            <a:lstStyle/>
            <a:p>
              <a:endParaRPr lang="en-US"/>
            </a:p>
          </p:txBody>
        </p:sp>
      </p:grpSp>
      <p:grpSp>
        <p:nvGrpSpPr>
          <p:cNvPr id="67" name="Group 67"/>
          <p:cNvGrpSpPr/>
          <p:nvPr/>
        </p:nvGrpSpPr>
        <p:grpSpPr>
          <a:xfrm>
            <a:off x="796258" y="6059894"/>
            <a:ext cx="2321313" cy="633413"/>
            <a:chOff x="0" y="0"/>
            <a:chExt cx="4642625" cy="1266825"/>
          </a:xfrm>
        </p:grpSpPr>
        <p:sp>
          <p:nvSpPr>
            <p:cNvPr id="68" name="Freeform 68"/>
            <p:cNvSpPr/>
            <p:nvPr/>
          </p:nvSpPr>
          <p:spPr>
            <a:xfrm>
              <a:off x="0" y="0"/>
              <a:ext cx="4642627" cy="1266825"/>
            </a:xfrm>
            <a:custGeom>
              <a:avLst/>
              <a:gdLst/>
              <a:ahLst/>
              <a:cxnLst/>
              <a:rect l="l" t="t" r="r" b="b"/>
              <a:pathLst>
                <a:path w="4642627" h="1266825">
                  <a:moveTo>
                    <a:pt x="0" y="0"/>
                  </a:moveTo>
                  <a:lnTo>
                    <a:pt x="4642627" y="0"/>
                  </a:lnTo>
                  <a:lnTo>
                    <a:pt x="4642627" y="1266825"/>
                  </a:lnTo>
                  <a:lnTo>
                    <a:pt x="0" y="1266825"/>
                  </a:lnTo>
                  <a:close/>
                </a:path>
              </a:pathLst>
            </a:custGeom>
            <a:blipFill>
              <a:blip r:embed="rId5">
                <a:alphaModFix amt="0"/>
              </a:blip>
              <a:stretch>
                <a:fillRect t="-21408" b="-21408"/>
              </a:stretch>
            </a:blipFill>
          </p:spPr>
          <p:txBody>
            <a:bodyPr/>
            <a:lstStyle/>
            <a:p>
              <a:endParaRPr lang="en-US"/>
            </a:p>
          </p:txBody>
        </p:sp>
        <p:sp>
          <p:nvSpPr>
            <p:cNvPr id="69" name="TextBox 69"/>
            <p:cNvSpPr txBox="1"/>
            <p:nvPr/>
          </p:nvSpPr>
          <p:spPr>
            <a:xfrm>
              <a:off x="0" y="-47625"/>
              <a:ext cx="4642625" cy="1314450"/>
            </a:xfrm>
            <a:prstGeom prst="rect">
              <a:avLst/>
            </a:prstGeom>
          </p:spPr>
          <p:txBody>
            <a:bodyPr lIns="0" tIns="0" rIns="0" bIns="0" rtlCol="0" anchor="ctr"/>
            <a:lstStyle/>
            <a:p>
              <a:pPr algn="ctr" defTabSz="609630">
                <a:lnSpc>
                  <a:spcPts val="1679"/>
                </a:lnSpc>
              </a:pPr>
              <a:r>
                <a:rPr lang="en-US" sz="1399" b="1" spc="155">
                  <a:solidFill>
                    <a:srgbClr val="FFFFFF"/>
                  </a:solidFill>
                  <a:latin typeface="Calibri (MS) Bold"/>
                  <a:ea typeface="Calibri (MS) Bold"/>
                  <a:cs typeface="Calibri (MS) Bold"/>
                  <a:sym typeface="Calibri (MS) Bold"/>
                </a:rPr>
                <a:t>Over 2-3 Years</a:t>
              </a:r>
            </a:p>
          </p:txBody>
        </p:sp>
      </p:grpSp>
      <p:sp>
        <p:nvSpPr>
          <p:cNvPr id="70" name="Freeform 70"/>
          <p:cNvSpPr/>
          <p:nvPr/>
        </p:nvSpPr>
        <p:spPr>
          <a:xfrm>
            <a:off x="4207517" y="5722182"/>
            <a:ext cx="6982752" cy="823417"/>
          </a:xfrm>
          <a:custGeom>
            <a:avLst/>
            <a:gdLst/>
            <a:ahLst/>
            <a:cxnLst/>
            <a:rect l="l" t="t" r="r" b="b"/>
            <a:pathLst>
              <a:path w="10474128" h="1235126">
                <a:moveTo>
                  <a:pt x="0" y="0"/>
                </a:moveTo>
                <a:lnTo>
                  <a:pt x="10474128" y="0"/>
                </a:lnTo>
                <a:lnTo>
                  <a:pt x="10474128" y="1235126"/>
                </a:lnTo>
                <a:lnTo>
                  <a:pt x="0" y="123512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71" name="Freeform 71"/>
          <p:cNvSpPr/>
          <p:nvPr/>
        </p:nvSpPr>
        <p:spPr>
          <a:xfrm>
            <a:off x="4217670" y="5760130"/>
            <a:ext cx="872827" cy="797369"/>
          </a:xfrm>
          <a:custGeom>
            <a:avLst/>
            <a:gdLst/>
            <a:ahLst/>
            <a:cxnLst/>
            <a:rect l="l" t="t" r="r" b="b"/>
            <a:pathLst>
              <a:path w="1309240" h="1196054">
                <a:moveTo>
                  <a:pt x="0" y="0"/>
                </a:moveTo>
                <a:lnTo>
                  <a:pt x="1309240" y="0"/>
                </a:lnTo>
                <a:lnTo>
                  <a:pt x="1309240" y="1196054"/>
                </a:lnTo>
                <a:lnTo>
                  <a:pt x="0" y="1196054"/>
                </a:lnTo>
                <a:lnTo>
                  <a:pt x="0" y="0"/>
                </a:lnTo>
                <a:close/>
              </a:path>
            </a:pathLst>
          </a:custGeom>
          <a:blipFill>
            <a:blip>
              <a:extLst>
                <a:ext uri="{96DAC541-7B7A-43D3-8B79-37D633B846F1}">
                  <asvg:svgBlip xmlns:asvg="http://schemas.microsoft.com/office/drawing/2016/SVG/main" r:embed="rId13"/>
                </a:ext>
              </a:extLst>
            </a:blip>
            <a:stretch>
              <a:fillRect/>
            </a:stretch>
          </a:blipFill>
        </p:spPr>
        <p:txBody>
          <a:bodyPr/>
          <a:lstStyle/>
          <a:p>
            <a:endParaRPr lang="en-US"/>
          </a:p>
        </p:txBody>
      </p:sp>
      <p:grpSp>
        <p:nvGrpSpPr>
          <p:cNvPr id="72" name="Group 72"/>
          <p:cNvGrpSpPr/>
          <p:nvPr/>
        </p:nvGrpSpPr>
        <p:grpSpPr>
          <a:xfrm>
            <a:off x="4328243" y="5897594"/>
            <a:ext cx="651681" cy="549561"/>
            <a:chOff x="0" y="0"/>
            <a:chExt cx="1303363" cy="1099122"/>
          </a:xfrm>
        </p:grpSpPr>
        <p:sp>
          <p:nvSpPr>
            <p:cNvPr id="73" name="Freeform 73"/>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74" name="Group 74"/>
          <p:cNvGrpSpPr/>
          <p:nvPr/>
        </p:nvGrpSpPr>
        <p:grpSpPr>
          <a:xfrm>
            <a:off x="4328243" y="5853532"/>
            <a:ext cx="651681" cy="593617"/>
            <a:chOff x="0" y="0"/>
            <a:chExt cx="1303363" cy="1187234"/>
          </a:xfrm>
        </p:grpSpPr>
        <p:sp>
          <p:nvSpPr>
            <p:cNvPr id="75" name="Freeform 75"/>
            <p:cNvSpPr/>
            <p:nvPr/>
          </p:nvSpPr>
          <p:spPr>
            <a:xfrm>
              <a:off x="0" y="0"/>
              <a:ext cx="1303363" cy="1187238"/>
            </a:xfrm>
            <a:custGeom>
              <a:avLst/>
              <a:gdLst/>
              <a:ahLst/>
              <a:cxnLst/>
              <a:rect l="l" t="t" r="r" b="b"/>
              <a:pathLst>
                <a:path w="1303363" h="1187238">
                  <a:moveTo>
                    <a:pt x="0" y="0"/>
                  </a:moveTo>
                  <a:lnTo>
                    <a:pt x="1303363" y="0"/>
                  </a:lnTo>
                  <a:lnTo>
                    <a:pt x="1303363" y="1187238"/>
                  </a:lnTo>
                  <a:lnTo>
                    <a:pt x="0" y="1187238"/>
                  </a:lnTo>
                  <a:close/>
                </a:path>
              </a:pathLst>
            </a:custGeom>
            <a:blipFill>
              <a:blip r:embed="rId5">
                <a:alphaModFix amt="0"/>
              </a:blip>
              <a:stretch>
                <a:fillRect l="-66871" r="-66871"/>
              </a:stretch>
            </a:blipFill>
          </p:spPr>
          <p:txBody>
            <a:bodyPr/>
            <a:lstStyle/>
            <a:p>
              <a:endParaRPr lang="en-US"/>
            </a:p>
          </p:txBody>
        </p:sp>
        <p:sp>
          <p:nvSpPr>
            <p:cNvPr id="76" name="TextBox 76"/>
            <p:cNvSpPr txBox="1"/>
            <p:nvPr/>
          </p:nvSpPr>
          <p:spPr>
            <a:xfrm>
              <a:off x="0" y="-85725"/>
              <a:ext cx="1303363" cy="1272959"/>
            </a:xfrm>
            <a:prstGeom prst="rect">
              <a:avLst/>
            </a:prstGeom>
          </p:spPr>
          <p:txBody>
            <a:bodyPr lIns="0" tIns="0" rIns="0" bIns="0" rtlCol="0" anchor="ctr"/>
            <a:lstStyle/>
            <a:p>
              <a:pPr algn="ctr" defTabSz="609630">
                <a:lnSpc>
                  <a:spcPts val="3360"/>
                </a:lnSpc>
              </a:pPr>
              <a:r>
                <a:rPr lang="en-US" sz="2799">
                  <a:solidFill>
                    <a:srgbClr val="FFFFFF"/>
                  </a:solidFill>
                  <a:latin typeface="Univers Condensed"/>
                  <a:ea typeface="Univers Condensed"/>
                  <a:cs typeface="Univers Condensed"/>
                  <a:sym typeface="Univers Condensed"/>
                </a:rPr>
                <a:t>06</a:t>
              </a:r>
            </a:p>
          </p:txBody>
        </p:sp>
      </p:grpSp>
      <p:grpSp>
        <p:nvGrpSpPr>
          <p:cNvPr id="77" name="Group 77"/>
          <p:cNvGrpSpPr/>
          <p:nvPr/>
        </p:nvGrpSpPr>
        <p:grpSpPr>
          <a:xfrm>
            <a:off x="5171046" y="1362203"/>
            <a:ext cx="5539277" cy="384143"/>
            <a:chOff x="0" y="0"/>
            <a:chExt cx="11078553" cy="768286"/>
          </a:xfrm>
        </p:grpSpPr>
        <p:sp>
          <p:nvSpPr>
            <p:cNvPr id="78" name="Freeform 78"/>
            <p:cNvSpPr/>
            <p:nvPr/>
          </p:nvSpPr>
          <p:spPr>
            <a:xfrm>
              <a:off x="0" y="0"/>
              <a:ext cx="11078548" cy="768284"/>
            </a:xfrm>
            <a:custGeom>
              <a:avLst/>
              <a:gdLst/>
              <a:ahLst/>
              <a:cxnLst/>
              <a:rect l="l" t="t" r="r" b="b"/>
              <a:pathLst>
                <a:path w="11078548" h="768284">
                  <a:moveTo>
                    <a:pt x="0" y="0"/>
                  </a:moveTo>
                  <a:lnTo>
                    <a:pt x="11078548" y="0"/>
                  </a:lnTo>
                  <a:lnTo>
                    <a:pt x="11078548" y="768284"/>
                  </a:lnTo>
                  <a:lnTo>
                    <a:pt x="0" y="768284"/>
                  </a:lnTo>
                  <a:close/>
                </a:path>
              </a:pathLst>
            </a:custGeom>
            <a:blipFill>
              <a:blip r:embed="rId5">
                <a:alphaModFix amt="0"/>
              </a:blip>
              <a:stretch>
                <a:fillRect t="-230971" b="-230971"/>
              </a:stretch>
            </a:blipFill>
          </p:spPr>
          <p:txBody>
            <a:bodyPr/>
            <a:lstStyle/>
            <a:p>
              <a:endParaRPr lang="en-US"/>
            </a:p>
          </p:txBody>
        </p:sp>
        <p:sp>
          <p:nvSpPr>
            <p:cNvPr id="79" name="TextBox 79"/>
            <p:cNvSpPr txBox="1"/>
            <p:nvPr/>
          </p:nvSpPr>
          <p:spPr>
            <a:xfrm>
              <a:off x="0" y="-19050"/>
              <a:ext cx="11078553" cy="787336"/>
            </a:xfrm>
            <a:prstGeom prst="rect">
              <a:avLst/>
            </a:prstGeom>
          </p:spPr>
          <p:txBody>
            <a:bodyPr lIns="0" tIns="0" rIns="0" bIns="0" rtlCol="0" anchor="ctr"/>
            <a:lstStyle/>
            <a:p>
              <a:pPr defTabSz="609630">
                <a:lnSpc>
                  <a:spcPts val="1759"/>
                </a:lnSpc>
              </a:pPr>
              <a:r>
                <a:rPr lang="en-US" sz="1466" b="1">
                  <a:solidFill>
                    <a:srgbClr val="693E9E"/>
                  </a:solidFill>
                  <a:latin typeface="Poppins Bold"/>
                  <a:ea typeface="Poppins Bold"/>
                  <a:cs typeface="Poppins Bold"/>
                  <a:sym typeface="Poppins Bold"/>
                </a:rPr>
                <a:t>GRIN Data Curation and Expansion</a:t>
              </a:r>
            </a:p>
          </p:txBody>
        </p:sp>
      </p:grpSp>
      <p:grpSp>
        <p:nvGrpSpPr>
          <p:cNvPr id="80" name="Group 80"/>
          <p:cNvGrpSpPr/>
          <p:nvPr/>
        </p:nvGrpSpPr>
        <p:grpSpPr>
          <a:xfrm>
            <a:off x="5210124" y="5128349"/>
            <a:ext cx="5539277" cy="457733"/>
            <a:chOff x="0" y="0"/>
            <a:chExt cx="11078553" cy="915467"/>
          </a:xfrm>
        </p:grpSpPr>
        <p:sp>
          <p:nvSpPr>
            <p:cNvPr id="81" name="Freeform 81"/>
            <p:cNvSpPr/>
            <p:nvPr/>
          </p:nvSpPr>
          <p:spPr>
            <a:xfrm>
              <a:off x="0" y="0"/>
              <a:ext cx="11078548" cy="915461"/>
            </a:xfrm>
            <a:custGeom>
              <a:avLst/>
              <a:gdLst/>
              <a:ahLst/>
              <a:cxnLst/>
              <a:rect l="l" t="t" r="r" b="b"/>
              <a:pathLst>
                <a:path w="11078548" h="915461">
                  <a:moveTo>
                    <a:pt x="0" y="0"/>
                  </a:moveTo>
                  <a:lnTo>
                    <a:pt x="11078548" y="0"/>
                  </a:lnTo>
                  <a:lnTo>
                    <a:pt x="11078548" y="915461"/>
                  </a:lnTo>
                  <a:lnTo>
                    <a:pt x="0" y="915461"/>
                  </a:lnTo>
                  <a:close/>
                </a:path>
              </a:pathLst>
            </a:custGeom>
            <a:blipFill>
              <a:blip r:embed="rId5">
                <a:alphaModFix amt="0"/>
              </a:blip>
              <a:stretch>
                <a:fillRect t="-185799" b="-185800"/>
              </a:stretch>
            </a:blipFill>
          </p:spPr>
          <p:txBody>
            <a:bodyPr/>
            <a:lstStyle/>
            <a:p>
              <a:endParaRPr lang="en-US"/>
            </a:p>
          </p:txBody>
        </p:sp>
        <p:sp>
          <p:nvSpPr>
            <p:cNvPr id="82" name="TextBox 82"/>
            <p:cNvSpPr txBox="1"/>
            <p:nvPr/>
          </p:nvSpPr>
          <p:spPr>
            <a:xfrm>
              <a:off x="0" y="-9525"/>
              <a:ext cx="11078553" cy="924992"/>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Work with BioSensics to enable industry and regulatory acceptance of biosensor based measurements, and eventual validation for primary outcome measures.</a:t>
              </a:r>
            </a:p>
          </p:txBody>
        </p:sp>
      </p:grpSp>
      <p:grpSp>
        <p:nvGrpSpPr>
          <p:cNvPr id="83" name="Group 83"/>
          <p:cNvGrpSpPr/>
          <p:nvPr/>
        </p:nvGrpSpPr>
        <p:grpSpPr>
          <a:xfrm>
            <a:off x="5410905" y="2570913"/>
            <a:ext cx="4855680" cy="374351"/>
            <a:chOff x="0" y="0"/>
            <a:chExt cx="9711360" cy="748703"/>
          </a:xfrm>
        </p:grpSpPr>
        <p:sp>
          <p:nvSpPr>
            <p:cNvPr id="84" name="Freeform 84"/>
            <p:cNvSpPr/>
            <p:nvPr/>
          </p:nvSpPr>
          <p:spPr>
            <a:xfrm>
              <a:off x="0" y="0"/>
              <a:ext cx="9711309" cy="748665"/>
            </a:xfrm>
            <a:custGeom>
              <a:avLst/>
              <a:gdLst/>
              <a:ahLst/>
              <a:cxnLst/>
              <a:rect l="l" t="t" r="r" b="b"/>
              <a:pathLst>
                <a:path w="9711309" h="748665">
                  <a:moveTo>
                    <a:pt x="0" y="0"/>
                  </a:moveTo>
                  <a:lnTo>
                    <a:pt x="9711309" y="0"/>
                  </a:lnTo>
                  <a:lnTo>
                    <a:pt x="9711309" y="748665"/>
                  </a:lnTo>
                  <a:lnTo>
                    <a:pt x="0" y="748665"/>
                  </a:lnTo>
                  <a:close/>
                </a:path>
              </a:pathLst>
            </a:custGeom>
            <a:blipFill>
              <a:blip r:embed="rId4">
                <a:alphaModFix amt="0"/>
              </a:blip>
              <a:stretch>
                <a:fillRect t="-202573" b="-202578"/>
              </a:stretch>
            </a:blipFill>
          </p:spPr>
          <p:txBody>
            <a:bodyPr/>
            <a:lstStyle/>
            <a:p>
              <a:endParaRPr lang="en-US"/>
            </a:p>
          </p:txBody>
        </p:sp>
      </p:grpSp>
      <p:grpSp>
        <p:nvGrpSpPr>
          <p:cNvPr id="85" name="Group 85"/>
          <p:cNvGrpSpPr/>
          <p:nvPr/>
        </p:nvGrpSpPr>
        <p:grpSpPr>
          <a:xfrm>
            <a:off x="5306397" y="6018289"/>
            <a:ext cx="5539277" cy="517163"/>
            <a:chOff x="0" y="0"/>
            <a:chExt cx="11078553" cy="1034326"/>
          </a:xfrm>
        </p:grpSpPr>
        <p:sp>
          <p:nvSpPr>
            <p:cNvPr id="86" name="Freeform 86"/>
            <p:cNvSpPr/>
            <p:nvPr/>
          </p:nvSpPr>
          <p:spPr>
            <a:xfrm>
              <a:off x="0" y="0"/>
              <a:ext cx="11078591" cy="1034288"/>
            </a:xfrm>
            <a:custGeom>
              <a:avLst/>
              <a:gdLst/>
              <a:ahLst/>
              <a:cxnLst/>
              <a:rect l="l" t="t" r="r" b="b"/>
              <a:pathLst>
                <a:path w="11078591" h="1034288">
                  <a:moveTo>
                    <a:pt x="0" y="0"/>
                  </a:moveTo>
                  <a:lnTo>
                    <a:pt x="11078591" y="0"/>
                  </a:lnTo>
                  <a:lnTo>
                    <a:pt x="11078591" y="1034288"/>
                  </a:lnTo>
                  <a:lnTo>
                    <a:pt x="0" y="1034288"/>
                  </a:lnTo>
                  <a:close/>
                </a:path>
              </a:pathLst>
            </a:custGeom>
            <a:blipFill>
              <a:blip r:embed="rId4">
                <a:alphaModFix amt="0"/>
              </a:blip>
              <a:stretch>
                <a:fillRect t="-158563" b="-158565"/>
              </a:stretch>
            </a:blipFill>
          </p:spPr>
          <p:txBody>
            <a:bodyPr/>
            <a:lstStyle/>
            <a:p>
              <a:endParaRPr lang="en-US"/>
            </a:p>
          </p:txBody>
        </p:sp>
      </p:grpSp>
      <p:sp>
        <p:nvSpPr>
          <p:cNvPr id="87" name="Freeform 87"/>
          <p:cNvSpPr/>
          <p:nvPr/>
        </p:nvSpPr>
        <p:spPr>
          <a:xfrm>
            <a:off x="10845673" y="1378426"/>
            <a:ext cx="872827" cy="797369"/>
          </a:xfrm>
          <a:custGeom>
            <a:avLst/>
            <a:gdLst/>
            <a:ahLst/>
            <a:cxnLst/>
            <a:rect l="l" t="t" r="r" b="b"/>
            <a:pathLst>
              <a:path w="1309240" h="1196054">
                <a:moveTo>
                  <a:pt x="0" y="0"/>
                </a:moveTo>
                <a:lnTo>
                  <a:pt x="1309239" y="0"/>
                </a:lnTo>
                <a:lnTo>
                  <a:pt x="1309239" y="1196055"/>
                </a:lnTo>
                <a:lnTo>
                  <a:pt x="0" y="1196055"/>
                </a:lnTo>
                <a:lnTo>
                  <a:pt x="0" y="0"/>
                </a:lnTo>
                <a:close/>
              </a:path>
            </a:pathLst>
          </a:custGeom>
          <a:blipFill>
            <a:blip>
              <a:extLst>
                <a:ext uri="{96DAC541-7B7A-43D3-8B79-37D633B846F1}">
                  <asvg:svgBlip xmlns:asvg="http://schemas.microsoft.com/office/drawing/2016/SVG/main" r:embed="rId14"/>
                </a:ext>
              </a:extLst>
            </a:blip>
            <a:stretch>
              <a:fillRect/>
            </a:stretch>
          </a:blipFill>
        </p:spPr>
        <p:txBody>
          <a:bodyPr/>
          <a:lstStyle/>
          <a:p>
            <a:endParaRPr lang="en-US"/>
          </a:p>
        </p:txBody>
      </p:sp>
      <p:grpSp>
        <p:nvGrpSpPr>
          <p:cNvPr id="88" name="Group 88"/>
          <p:cNvGrpSpPr/>
          <p:nvPr/>
        </p:nvGrpSpPr>
        <p:grpSpPr>
          <a:xfrm>
            <a:off x="10956246" y="1515885"/>
            <a:ext cx="651681" cy="549561"/>
            <a:chOff x="0" y="0"/>
            <a:chExt cx="1303363" cy="1099122"/>
          </a:xfrm>
        </p:grpSpPr>
        <p:sp>
          <p:nvSpPr>
            <p:cNvPr id="89" name="Freeform 89"/>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90" name="Group 90"/>
          <p:cNvGrpSpPr/>
          <p:nvPr/>
        </p:nvGrpSpPr>
        <p:grpSpPr>
          <a:xfrm>
            <a:off x="10956246" y="1481620"/>
            <a:ext cx="651681" cy="583825"/>
            <a:chOff x="0" y="0"/>
            <a:chExt cx="1303363" cy="1167651"/>
          </a:xfrm>
        </p:grpSpPr>
        <p:sp>
          <p:nvSpPr>
            <p:cNvPr id="91" name="Freeform 91"/>
            <p:cNvSpPr/>
            <p:nvPr/>
          </p:nvSpPr>
          <p:spPr>
            <a:xfrm>
              <a:off x="0" y="0"/>
              <a:ext cx="1303363" cy="1167656"/>
            </a:xfrm>
            <a:custGeom>
              <a:avLst/>
              <a:gdLst/>
              <a:ahLst/>
              <a:cxnLst/>
              <a:rect l="l" t="t" r="r" b="b"/>
              <a:pathLst>
                <a:path w="1303363" h="1167656">
                  <a:moveTo>
                    <a:pt x="0" y="0"/>
                  </a:moveTo>
                  <a:lnTo>
                    <a:pt x="1303363" y="0"/>
                  </a:lnTo>
                  <a:lnTo>
                    <a:pt x="1303363" y="1167656"/>
                  </a:lnTo>
                  <a:lnTo>
                    <a:pt x="0" y="1167656"/>
                  </a:lnTo>
                  <a:close/>
                </a:path>
              </a:pathLst>
            </a:custGeom>
            <a:blipFill>
              <a:blip r:embed="rId5">
                <a:alphaModFix amt="0"/>
              </a:blip>
              <a:stretch>
                <a:fillRect l="-64944" r="-64944"/>
              </a:stretch>
            </a:blipFill>
          </p:spPr>
          <p:txBody>
            <a:bodyPr/>
            <a:lstStyle/>
            <a:p>
              <a:endParaRPr lang="en-US"/>
            </a:p>
          </p:txBody>
        </p:sp>
        <p:sp>
          <p:nvSpPr>
            <p:cNvPr id="92" name="TextBox 92"/>
            <p:cNvSpPr txBox="1"/>
            <p:nvPr/>
          </p:nvSpPr>
          <p:spPr>
            <a:xfrm>
              <a:off x="0" y="-66675"/>
              <a:ext cx="1303363" cy="1234326"/>
            </a:xfrm>
            <a:prstGeom prst="rect">
              <a:avLst/>
            </a:prstGeom>
          </p:spPr>
          <p:txBody>
            <a:bodyPr lIns="0" tIns="0" rIns="0" bIns="0" rtlCol="0" anchor="ctr"/>
            <a:lstStyle/>
            <a:p>
              <a:pPr algn="ctr" defTabSz="609630">
                <a:lnSpc>
                  <a:spcPts val="2639"/>
                </a:lnSpc>
              </a:pPr>
              <a:r>
                <a:rPr lang="en-US" sz="2199">
                  <a:solidFill>
                    <a:srgbClr val="000000"/>
                  </a:solidFill>
                  <a:latin typeface="Univers Condensed"/>
                  <a:ea typeface="Univers Condensed"/>
                  <a:cs typeface="Univers Condensed"/>
                  <a:sym typeface="Univers Condensed"/>
                </a:rPr>
                <a:t>$500k</a:t>
              </a:r>
            </a:p>
          </p:txBody>
        </p:sp>
      </p:grpSp>
      <p:sp>
        <p:nvSpPr>
          <p:cNvPr id="93" name="Freeform 93"/>
          <p:cNvSpPr/>
          <p:nvPr/>
        </p:nvSpPr>
        <p:spPr>
          <a:xfrm>
            <a:off x="10845673" y="2242700"/>
            <a:ext cx="872827" cy="797369"/>
          </a:xfrm>
          <a:custGeom>
            <a:avLst/>
            <a:gdLst/>
            <a:ahLst/>
            <a:cxnLst/>
            <a:rect l="l" t="t" r="r" b="b"/>
            <a:pathLst>
              <a:path w="1309240" h="1196054">
                <a:moveTo>
                  <a:pt x="0" y="0"/>
                </a:moveTo>
                <a:lnTo>
                  <a:pt x="1309239" y="0"/>
                </a:lnTo>
                <a:lnTo>
                  <a:pt x="1309239" y="1196054"/>
                </a:lnTo>
                <a:lnTo>
                  <a:pt x="0" y="1196054"/>
                </a:lnTo>
                <a:lnTo>
                  <a:pt x="0" y="0"/>
                </a:lnTo>
                <a:close/>
              </a:path>
            </a:pathLst>
          </a:custGeom>
          <a:blipFill>
            <a:blip>
              <a:extLst>
                <a:ext uri="{96DAC541-7B7A-43D3-8B79-37D633B846F1}">
                  <asvg:svgBlip xmlns:asvg="http://schemas.microsoft.com/office/drawing/2016/SVG/main" r:embed="rId14"/>
                </a:ext>
              </a:extLst>
            </a:blip>
            <a:stretch>
              <a:fillRect/>
            </a:stretch>
          </a:blipFill>
        </p:spPr>
        <p:txBody>
          <a:bodyPr/>
          <a:lstStyle/>
          <a:p>
            <a:endParaRPr lang="en-US"/>
          </a:p>
        </p:txBody>
      </p:sp>
      <p:grpSp>
        <p:nvGrpSpPr>
          <p:cNvPr id="94" name="Group 94"/>
          <p:cNvGrpSpPr/>
          <p:nvPr/>
        </p:nvGrpSpPr>
        <p:grpSpPr>
          <a:xfrm>
            <a:off x="10956246" y="3243136"/>
            <a:ext cx="651681" cy="549561"/>
            <a:chOff x="0" y="0"/>
            <a:chExt cx="1303363" cy="1099122"/>
          </a:xfrm>
        </p:grpSpPr>
        <p:sp>
          <p:nvSpPr>
            <p:cNvPr id="95" name="Freeform 95"/>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sp>
        <p:nvSpPr>
          <p:cNvPr id="96" name="Freeform 96"/>
          <p:cNvSpPr/>
          <p:nvPr/>
        </p:nvSpPr>
        <p:spPr>
          <a:xfrm>
            <a:off x="10845673" y="3967696"/>
            <a:ext cx="872827" cy="797369"/>
          </a:xfrm>
          <a:custGeom>
            <a:avLst/>
            <a:gdLst/>
            <a:ahLst/>
            <a:cxnLst/>
            <a:rect l="l" t="t" r="r" b="b"/>
            <a:pathLst>
              <a:path w="1309240" h="1196054">
                <a:moveTo>
                  <a:pt x="0" y="0"/>
                </a:moveTo>
                <a:lnTo>
                  <a:pt x="1309239" y="0"/>
                </a:lnTo>
                <a:lnTo>
                  <a:pt x="1309239" y="1196054"/>
                </a:lnTo>
                <a:lnTo>
                  <a:pt x="0" y="1196054"/>
                </a:lnTo>
                <a:lnTo>
                  <a:pt x="0" y="0"/>
                </a:lnTo>
                <a:close/>
              </a:path>
            </a:pathLst>
          </a:custGeom>
          <a:blipFill>
            <a:blip>
              <a:extLst>
                <a:ext uri="{96DAC541-7B7A-43D3-8B79-37D633B846F1}">
                  <asvg:svgBlip xmlns:asvg="http://schemas.microsoft.com/office/drawing/2016/SVG/main" r:embed="rId14"/>
                </a:ext>
              </a:extLst>
            </a:blip>
            <a:stretch>
              <a:fillRect/>
            </a:stretch>
          </a:blipFill>
        </p:spPr>
        <p:txBody>
          <a:bodyPr/>
          <a:lstStyle/>
          <a:p>
            <a:endParaRPr lang="en-US"/>
          </a:p>
        </p:txBody>
      </p:sp>
      <p:grpSp>
        <p:nvGrpSpPr>
          <p:cNvPr id="97" name="Group 97"/>
          <p:cNvGrpSpPr/>
          <p:nvPr/>
        </p:nvGrpSpPr>
        <p:grpSpPr>
          <a:xfrm>
            <a:off x="10956246" y="4105161"/>
            <a:ext cx="651681" cy="549561"/>
            <a:chOff x="0" y="0"/>
            <a:chExt cx="1303363" cy="1099122"/>
          </a:xfrm>
        </p:grpSpPr>
        <p:sp>
          <p:nvSpPr>
            <p:cNvPr id="98" name="Freeform 98"/>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99" name="Group 99"/>
          <p:cNvGrpSpPr/>
          <p:nvPr/>
        </p:nvGrpSpPr>
        <p:grpSpPr>
          <a:xfrm>
            <a:off x="10956246" y="4070890"/>
            <a:ext cx="651681" cy="583825"/>
            <a:chOff x="0" y="0"/>
            <a:chExt cx="1303363" cy="1167651"/>
          </a:xfrm>
        </p:grpSpPr>
        <p:sp>
          <p:nvSpPr>
            <p:cNvPr id="100" name="Freeform 100"/>
            <p:cNvSpPr/>
            <p:nvPr/>
          </p:nvSpPr>
          <p:spPr>
            <a:xfrm>
              <a:off x="0" y="0"/>
              <a:ext cx="1303363" cy="1167656"/>
            </a:xfrm>
            <a:custGeom>
              <a:avLst/>
              <a:gdLst/>
              <a:ahLst/>
              <a:cxnLst/>
              <a:rect l="l" t="t" r="r" b="b"/>
              <a:pathLst>
                <a:path w="1303363" h="1167656">
                  <a:moveTo>
                    <a:pt x="0" y="0"/>
                  </a:moveTo>
                  <a:lnTo>
                    <a:pt x="1303363" y="0"/>
                  </a:lnTo>
                  <a:lnTo>
                    <a:pt x="1303363" y="1167656"/>
                  </a:lnTo>
                  <a:lnTo>
                    <a:pt x="0" y="1167656"/>
                  </a:lnTo>
                  <a:close/>
                </a:path>
              </a:pathLst>
            </a:custGeom>
            <a:blipFill>
              <a:blip r:embed="rId5">
                <a:alphaModFix amt="0"/>
              </a:blip>
              <a:stretch>
                <a:fillRect l="-64944" r="-64944"/>
              </a:stretch>
            </a:blipFill>
          </p:spPr>
          <p:txBody>
            <a:bodyPr/>
            <a:lstStyle/>
            <a:p>
              <a:endParaRPr lang="en-US"/>
            </a:p>
          </p:txBody>
        </p:sp>
        <p:sp>
          <p:nvSpPr>
            <p:cNvPr id="101" name="TextBox 101"/>
            <p:cNvSpPr txBox="1"/>
            <p:nvPr/>
          </p:nvSpPr>
          <p:spPr>
            <a:xfrm>
              <a:off x="0" y="-66675"/>
              <a:ext cx="1303363" cy="1234326"/>
            </a:xfrm>
            <a:prstGeom prst="rect">
              <a:avLst/>
            </a:prstGeom>
          </p:spPr>
          <p:txBody>
            <a:bodyPr lIns="0" tIns="0" rIns="0" bIns="0" rtlCol="0" anchor="ctr"/>
            <a:lstStyle/>
            <a:p>
              <a:pPr algn="ctr" defTabSz="609630">
                <a:lnSpc>
                  <a:spcPts val="2640"/>
                </a:lnSpc>
              </a:pPr>
              <a:r>
                <a:rPr lang="en-US" sz="2200">
                  <a:solidFill>
                    <a:srgbClr val="000000"/>
                  </a:solidFill>
                  <a:latin typeface="Univers Condensed"/>
                  <a:ea typeface="Univers Condensed"/>
                  <a:cs typeface="Univers Condensed"/>
                  <a:sym typeface="Univers Condensed"/>
                </a:rPr>
                <a:t>$3M</a:t>
              </a:r>
            </a:p>
          </p:txBody>
        </p:sp>
      </p:grpSp>
      <p:grpSp>
        <p:nvGrpSpPr>
          <p:cNvPr id="102" name="Group 102"/>
          <p:cNvGrpSpPr/>
          <p:nvPr/>
        </p:nvGrpSpPr>
        <p:grpSpPr>
          <a:xfrm>
            <a:off x="10956246" y="2382209"/>
            <a:ext cx="651681" cy="549561"/>
            <a:chOff x="0" y="0"/>
            <a:chExt cx="1303363" cy="1099122"/>
          </a:xfrm>
        </p:grpSpPr>
        <p:sp>
          <p:nvSpPr>
            <p:cNvPr id="103" name="Freeform 103"/>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104" name="Group 104"/>
          <p:cNvGrpSpPr/>
          <p:nvPr/>
        </p:nvGrpSpPr>
        <p:grpSpPr>
          <a:xfrm>
            <a:off x="10956246" y="2347938"/>
            <a:ext cx="651681" cy="583825"/>
            <a:chOff x="0" y="0"/>
            <a:chExt cx="1303363" cy="1167651"/>
          </a:xfrm>
        </p:grpSpPr>
        <p:sp>
          <p:nvSpPr>
            <p:cNvPr id="105" name="Freeform 105"/>
            <p:cNvSpPr/>
            <p:nvPr/>
          </p:nvSpPr>
          <p:spPr>
            <a:xfrm>
              <a:off x="0" y="0"/>
              <a:ext cx="1303363" cy="1167656"/>
            </a:xfrm>
            <a:custGeom>
              <a:avLst/>
              <a:gdLst/>
              <a:ahLst/>
              <a:cxnLst/>
              <a:rect l="l" t="t" r="r" b="b"/>
              <a:pathLst>
                <a:path w="1303363" h="1167656">
                  <a:moveTo>
                    <a:pt x="0" y="0"/>
                  </a:moveTo>
                  <a:lnTo>
                    <a:pt x="1303363" y="0"/>
                  </a:lnTo>
                  <a:lnTo>
                    <a:pt x="1303363" y="1167656"/>
                  </a:lnTo>
                  <a:lnTo>
                    <a:pt x="0" y="1167656"/>
                  </a:lnTo>
                  <a:close/>
                </a:path>
              </a:pathLst>
            </a:custGeom>
            <a:blipFill>
              <a:blip r:embed="rId5">
                <a:alphaModFix amt="0"/>
              </a:blip>
              <a:stretch>
                <a:fillRect l="-64944" r="-64944"/>
              </a:stretch>
            </a:blipFill>
          </p:spPr>
          <p:txBody>
            <a:bodyPr/>
            <a:lstStyle/>
            <a:p>
              <a:endParaRPr lang="en-US"/>
            </a:p>
          </p:txBody>
        </p:sp>
        <p:sp>
          <p:nvSpPr>
            <p:cNvPr id="106" name="TextBox 106"/>
            <p:cNvSpPr txBox="1"/>
            <p:nvPr/>
          </p:nvSpPr>
          <p:spPr>
            <a:xfrm>
              <a:off x="0" y="-66675"/>
              <a:ext cx="1303363" cy="1234326"/>
            </a:xfrm>
            <a:prstGeom prst="rect">
              <a:avLst/>
            </a:prstGeom>
          </p:spPr>
          <p:txBody>
            <a:bodyPr lIns="0" tIns="0" rIns="0" bIns="0" rtlCol="0" anchor="ctr"/>
            <a:lstStyle/>
            <a:p>
              <a:pPr algn="ctr" defTabSz="609630">
                <a:lnSpc>
                  <a:spcPts val="2639"/>
                </a:lnSpc>
              </a:pPr>
              <a:r>
                <a:rPr lang="en-US" sz="2199">
                  <a:solidFill>
                    <a:srgbClr val="000000"/>
                  </a:solidFill>
                  <a:latin typeface="Univers Condensed"/>
                  <a:ea typeface="Univers Condensed"/>
                  <a:cs typeface="Univers Condensed"/>
                  <a:sym typeface="Univers Condensed"/>
                </a:rPr>
                <a:t>$500k</a:t>
              </a:r>
            </a:p>
          </p:txBody>
        </p:sp>
      </p:grpSp>
      <p:grpSp>
        <p:nvGrpSpPr>
          <p:cNvPr id="107" name="Group 107"/>
          <p:cNvGrpSpPr/>
          <p:nvPr/>
        </p:nvGrpSpPr>
        <p:grpSpPr>
          <a:xfrm>
            <a:off x="5171047" y="3787535"/>
            <a:ext cx="4662227" cy="60839"/>
            <a:chOff x="0" y="0"/>
            <a:chExt cx="9324454" cy="121679"/>
          </a:xfrm>
        </p:grpSpPr>
        <p:sp>
          <p:nvSpPr>
            <p:cNvPr id="108" name="Freeform 108"/>
            <p:cNvSpPr/>
            <p:nvPr/>
          </p:nvSpPr>
          <p:spPr>
            <a:xfrm>
              <a:off x="0" y="0"/>
              <a:ext cx="9324467" cy="121666"/>
            </a:xfrm>
            <a:custGeom>
              <a:avLst/>
              <a:gdLst/>
              <a:ahLst/>
              <a:cxnLst/>
              <a:rect l="l" t="t" r="r" b="b"/>
              <a:pathLst>
                <a:path w="9324467" h="121666">
                  <a:moveTo>
                    <a:pt x="0" y="0"/>
                  </a:moveTo>
                  <a:lnTo>
                    <a:pt x="9324467" y="0"/>
                  </a:lnTo>
                  <a:lnTo>
                    <a:pt x="9324467" y="121666"/>
                  </a:lnTo>
                  <a:lnTo>
                    <a:pt x="0" y="121666"/>
                  </a:lnTo>
                  <a:close/>
                </a:path>
              </a:pathLst>
            </a:custGeom>
            <a:blipFill>
              <a:blip r:embed="rId4">
                <a:alphaModFix amt="0"/>
              </a:blip>
              <a:stretch>
                <a:fillRect t="-1442286" b="-1442296"/>
              </a:stretch>
            </a:blipFill>
          </p:spPr>
          <p:txBody>
            <a:bodyPr/>
            <a:lstStyle/>
            <a:p>
              <a:endParaRPr lang="en-US"/>
            </a:p>
          </p:txBody>
        </p:sp>
      </p:grpSp>
      <p:grpSp>
        <p:nvGrpSpPr>
          <p:cNvPr id="109" name="Group 109"/>
          <p:cNvGrpSpPr/>
          <p:nvPr/>
        </p:nvGrpSpPr>
        <p:grpSpPr>
          <a:xfrm>
            <a:off x="5202720" y="4049211"/>
            <a:ext cx="4855680" cy="62427"/>
            <a:chOff x="0" y="0"/>
            <a:chExt cx="9711360" cy="124854"/>
          </a:xfrm>
        </p:grpSpPr>
        <p:sp>
          <p:nvSpPr>
            <p:cNvPr id="110" name="Freeform 110"/>
            <p:cNvSpPr/>
            <p:nvPr/>
          </p:nvSpPr>
          <p:spPr>
            <a:xfrm>
              <a:off x="0" y="0"/>
              <a:ext cx="9711355" cy="124859"/>
            </a:xfrm>
            <a:custGeom>
              <a:avLst/>
              <a:gdLst/>
              <a:ahLst/>
              <a:cxnLst/>
              <a:rect l="l" t="t" r="r" b="b"/>
              <a:pathLst>
                <a:path w="9711355" h="124859">
                  <a:moveTo>
                    <a:pt x="0" y="0"/>
                  </a:moveTo>
                  <a:lnTo>
                    <a:pt x="9711355" y="0"/>
                  </a:lnTo>
                  <a:lnTo>
                    <a:pt x="9711355" y="124859"/>
                  </a:lnTo>
                  <a:lnTo>
                    <a:pt x="0" y="124859"/>
                  </a:lnTo>
                  <a:close/>
                </a:path>
              </a:pathLst>
            </a:custGeom>
            <a:blipFill>
              <a:blip r:embed="rId5">
                <a:alphaModFix amt="0"/>
              </a:blip>
              <a:stretch>
                <a:fillRect t="-1465525" b="-1465521"/>
              </a:stretch>
            </a:blipFill>
          </p:spPr>
          <p:txBody>
            <a:bodyPr/>
            <a:lstStyle/>
            <a:p>
              <a:endParaRPr lang="en-US"/>
            </a:p>
          </p:txBody>
        </p:sp>
        <p:sp>
          <p:nvSpPr>
            <p:cNvPr id="111" name="TextBox 111"/>
            <p:cNvSpPr txBox="1"/>
            <p:nvPr/>
          </p:nvSpPr>
          <p:spPr>
            <a:xfrm>
              <a:off x="0" y="-19050"/>
              <a:ext cx="9711360" cy="143904"/>
            </a:xfrm>
            <a:prstGeom prst="rect">
              <a:avLst/>
            </a:prstGeom>
          </p:spPr>
          <p:txBody>
            <a:bodyPr lIns="0" tIns="0" rIns="0" bIns="0" rtlCol="0" anchor="ctr"/>
            <a:lstStyle/>
            <a:p>
              <a:pPr defTabSz="609630">
                <a:lnSpc>
                  <a:spcPts val="1759"/>
                </a:lnSpc>
              </a:pPr>
              <a:r>
                <a:rPr lang="en-US" sz="1466" b="1">
                  <a:solidFill>
                    <a:srgbClr val="693E9E"/>
                  </a:solidFill>
                  <a:latin typeface="Poppins Bold"/>
                  <a:ea typeface="Poppins Bold"/>
                  <a:cs typeface="Poppins Bold"/>
                  <a:sym typeface="Poppins Bold"/>
                </a:rPr>
                <a:t>Imaging Biomarker Program </a:t>
              </a:r>
            </a:p>
          </p:txBody>
        </p:sp>
      </p:grpSp>
      <p:sp>
        <p:nvSpPr>
          <p:cNvPr id="112" name="Freeform 112"/>
          <p:cNvSpPr/>
          <p:nvPr/>
        </p:nvSpPr>
        <p:spPr>
          <a:xfrm>
            <a:off x="10845673" y="3105678"/>
            <a:ext cx="872827" cy="797369"/>
          </a:xfrm>
          <a:custGeom>
            <a:avLst/>
            <a:gdLst/>
            <a:ahLst/>
            <a:cxnLst/>
            <a:rect l="l" t="t" r="r" b="b"/>
            <a:pathLst>
              <a:path w="1309240" h="1196054">
                <a:moveTo>
                  <a:pt x="0" y="0"/>
                </a:moveTo>
                <a:lnTo>
                  <a:pt x="1309239" y="0"/>
                </a:lnTo>
                <a:lnTo>
                  <a:pt x="1309239" y="1196054"/>
                </a:lnTo>
                <a:lnTo>
                  <a:pt x="0" y="1196054"/>
                </a:lnTo>
                <a:lnTo>
                  <a:pt x="0" y="0"/>
                </a:lnTo>
                <a:close/>
              </a:path>
            </a:pathLst>
          </a:custGeom>
          <a:blipFill>
            <a:blip>
              <a:extLst>
                <a:ext uri="{96DAC541-7B7A-43D3-8B79-37D633B846F1}">
                  <asvg:svgBlip xmlns:asvg="http://schemas.microsoft.com/office/drawing/2016/SVG/main" r:embed="rId14"/>
                </a:ext>
              </a:extLst>
            </a:blip>
            <a:stretch>
              <a:fillRect/>
            </a:stretch>
          </a:blipFill>
        </p:spPr>
        <p:txBody>
          <a:bodyPr/>
          <a:lstStyle/>
          <a:p>
            <a:endParaRPr lang="en-US"/>
          </a:p>
        </p:txBody>
      </p:sp>
      <p:grpSp>
        <p:nvGrpSpPr>
          <p:cNvPr id="113" name="Group 113"/>
          <p:cNvGrpSpPr/>
          <p:nvPr/>
        </p:nvGrpSpPr>
        <p:grpSpPr>
          <a:xfrm>
            <a:off x="10956246" y="3243136"/>
            <a:ext cx="651681" cy="549561"/>
            <a:chOff x="0" y="0"/>
            <a:chExt cx="1303363" cy="1099122"/>
          </a:xfrm>
        </p:grpSpPr>
        <p:sp>
          <p:nvSpPr>
            <p:cNvPr id="114" name="Freeform 114"/>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115" name="Group 115"/>
          <p:cNvGrpSpPr/>
          <p:nvPr/>
        </p:nvGrpSpPr>
        <p:grpSpPr>
          <a:xfrm>
            <a:off x="10956246" y="3208871"/>
            <a:ext cx="651681" cy="583825"/>
            <a:chOff x="0" y="0"/>
            <a:chExt cx="1303363" cy="1167651"/>
          </a:xfrm>
        </p:grpSpPr>
        <p:sp>
          <p:nvSpPr>
            <p:cNvPr id="116" name="Freeform 116"/>
            <p:cNvSpPr/>
            <p:nvPr/>
          </p:nvSpPr>
          <p:spPr>
            <a:xfrm>
              <a:off x="0" y="0"/>
              <a:ext cx="1303363" cy="1167656"/>
            </a:xfrm>
            <a:custGeom>
              <a:avLst/>
              <a:gdLst/>
              <a:ahLst/>
              <a:cxnLst/>
              <a:rect l="l" t="t" r="r" b="b"/>
              <a:pathLst>
                <a:path w="1303363" h="1167656">
                  <a:moveTo>
                    <a:pt x="0" y="0"/>
                  </a:moveTo>
                  <a:lnTo>
                    <a:pt x="1303363" y="0"/>
                  </a:lnTo>
                  <a:lnTo>
                    <a:pt x="1303363" y="1167656"/>
                  </a:lnTo>
                  <a:lnTo>
                    <a:pt x="0" y="1167656"/>
                  </a:lnTo>
                  <a:close/>
                </a:path>
              </a:pathLst>
            </a:custGeom>
            <a:blipFill>
              <a:blip r:embed="rId5">
                <a:alphaModFix amt="0"/>
              </a:blip>
              <a:stretch>
                <a:fillRect l="-64944" r="-64944"/>
              </a:stretch>
            </a:blipFill>
          </p:spPr>
          <p:txBody>
            <a:bodyPr/>
            <a:lstStyle/>
            <a:p>
              <a:endParaRPr lang="en-US"/>
            </a:p>
          </p:txBody>
        </p:sp>
        <p:sp>
          <p:nvSpPr>
            <p:cNvPr id="117" name="TextBox 117"/>
            <p:cNvSpPr txBox="1"/>
            <p:nvPr/>
          </p:nvSpPr>
          <p:spPr>
            <a:xfrm>
              <a:off x="0" y="-66675"/>
              <a:ext cx="1303363" cy="1234326"/>
            </a:xfrm>
            <a:prstGeom prst="rect">
              <a:avLst/>
            </a:prstGeom>
          </p:spPr>
          <p:txBody>
            <a:bodyPr lIns="0" tIns="0" rIns="0" bIns="0" rtlCol="0" anchor="ctr"/>
            <a:lstStyle/>
            <a:p>
              <a:pPr algn="ctr" defTabSz="609630">
                <a:lnSpc>
                  <a:spcPts val="2640"/>
                </a:lnSpc>
              </a:pPr>
              <a:r>
                <a:rPr lang="en-US" sz="2200">
                  <a:solidFill>
                    <a:srgbClr val="000000"/>
                  </a:solidFill>
                  <a:latin typeface="Univers Condensed"/>
                  <a:ea typeface="Univers Condensed"/>
                  <a:cs typeface="Univers Condensed"/>
                  <a:sym typeface="Univers Condensed"/>
                </a:rPr>
                <a:t>$3M</a:t>
              </a:r>
            </a:p>
          </p:txBody>
        </p:sp>
      </p:grpSp>
      <p:grpSp>
        <p:nvGrpSpPr>
          <p:cNvPr id="118" name="Group 118"/>
          <p:cNvGrpSpPr/>
          <p:nvPr/>
        </p:nvGrpSpPr>
        <p:grpSpPr>
          <a:xfrm>
            <a:off x="5210124" y="1700302"/>
            <a:ext cx="5539277" cy="457733"/>
            <a:chOff x="0" y="0"/>
            <a:chExt cx="11078553" cy="915467"/>
          </a:xfrm>
        </p:grpSpPr>
        <p:sp>
          <p:nvSpPr>
            <p:cNvPr id="119" name="Freeform 119"/>
            <p:cNvSpPr/>
            <p:nvPr/>
          </p:nvSpPr>
          <p:spPr>
            <a:xfrm>
              <a:off x="0" y="0"/>
              <a:ext cx="11078548" cy="915461"/>
            </a:xfrm>
            <a:custGeom>
              <a:avLst/>
              <a:gdLst/>
              <a:ahLst/>
              <a:cxnLst/>
              <a:rect l="l" t="t" r="r" b="b"/>
              <a:pathLst>
                <a:path w="11078548" h="915461">
                  <a:moveTo>
                    <a:pt x="0" y="0"/>
                  </a:moveTo>
                  <a:lnTo>
                    <a:pt x="11078548" y="0"/>
                  </a:lnTo>
                  <a:lnTo>
                    <a:pt x="11078548" y="915461"/>
                  </a:lnTo>
                  <a:lnTo>
                    <a:pt x="0" y="915461"/>
                  </a:lnTo>
                  <a:close/>
                </a:path>
              </a:pathLst>
            </a:custGeom>
            <a:blipFill>
              <a:blip r:embed="rId5">
                <a:alphaModFix amt="0"/>
              </a:blip>
              <a:stretch>
                <a:fillRect t="-185799" b="-185800"/>
              </a:stretch>
            </a:blipFill>
          </p:spPr>
          <p:txBody>
            <a:bodyPr/>
            <a:lstStyle/>
            <a:p>
              <a:endParaRPr lang="en-US"/>
            </a:p>
          </p:txBody>
        </p:sp>
        <p:sp>
          <p:nvSpPr>
            <p:cNvPr id="120" name="TextBox 120"/>
            <p:cNvSpPr txBox="1"/>
            <p:nvPr/>
          </p:nvSpPr>
          <p:spPr>
            <a:xfrm>
              <a:off x="0" y="-9525"/>
              <a:ext cx="11078553" cy="924992"/>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Develop the Global Registry for Inherited Neuropathies into a trial recruitment tool with confirmed clinical and genetic diagnoses, inclusion and exclusion data</a:t>
              </a:r>
            </a:p>
          </p:txBody>
        </p:sp>
      </p:grpSp>
      <p:grpSp>
        <p:nvGrpSpPr>
          <p:cNvPr id="121" name="Group 121"/>
          <p:cNvGrpSpPr/>
          <p:nvPr/>
        </p:nvGrpSpPr>
        <p:grpSpPr>
          <a:xfrm>
            <a:off x="5210124" y="2536578"/>
            <a:ext cx="5539277" cy="457733"/>
            <a:chOff x="0" y="0"/>
            <a:chExt cx="11078553" cy="915467"/>
          </a:xfrm>
        </p:grpSpPr>
        <p:sp>
          <p:nvSpPr>
            <p:cNvPr id="122" name="Freeform 122"/>
            <p:cNvSpPr/>
            <p:nvPr/>
          </p:nvSpPr>
          <p:spPr>
            <a:xfrm>
              <a:off x="0" y="0"/>
              <a:ext cx="11078548" cy="915461"/>
            </a:xfrm>
            <a:custGeom>
              <a:avLst/>
              <a:gdLst/>
              <a:ahLst/>
              <a:cxnLst/>
              <a:rect l="l" t="t" r="r" b="b"/>
              <a:pathLst>
                <a:path w="11078548" h="915461">
                  <a:moveTo>
                    <a:pt x="0" y="0"/>
                  </a:moveTo>
                  <a:lnTo>
                    <a:pt x="11078548" y="0"/>
                  </a:lnTo>
                  <a:lnTo>
                    <a:pt x="11078548" y="915461"/>
                  </a:lnTo>
                  <a:lnTo>
                    <a:pt x="0" y="915461"/>
                  </a:lnTo>
                  <a:close/>
                </a:path>
              </a:pathLst>
            </a:custGeom>
            <a:blipFill>
              <a:blip r:embed="rId5">
                <a:alphaModFix amt="0"/>
              </a:blip>
              <a:stretch>
                <a:fillRect t="-185799" b="-185800"/>
              </a:stretch>
            </a:blipFill>
          </p:spPr>
          <p:txBody>
            <a:bodyPr/>
            <a:lstStyle/>
            <a:p>
              <a:endParaRPr lang="en-US"/>
            </a:p>
          </p:txBody>
        </p:sp>
        <p:sp>
          <p:nvSpPr>
            <p:cNvPr id="123" name="TextBox 123"/>
            <p:cNvSpPr txBox="1"/>
            <p:nvPr/>
          </p:nvSpPr>
          <p:spPr>
            <a:xfrm>
              <a:off x="0" y="-9525"/>
              <a:ext cx="11078553" cy="924992"/>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Expand current biomarker program from plasma protein based biomarkers to metabolomics and skin biopsies. Add longitudinal data.</a:t>
              </a:r>
            </a:p>
          </p:txBody>
        </p:sp>
      </p:grpSp>
      <p:grpSp>
        <p:nvGrpSpPr>
          <p:cNvPr id="124" name="Group 124"/>
          <p:cNvGrpSpPr/>
          <p:nvPr/>
        </p:nvGrpSpPr>
        <p:grpSpPr>
          <a:xfrm>
            <a:off x="5171046" y="4840511"/>
            <a:ext cx="5539277" cy="384143"/>
            <a:chOff x="0" y="0"/>
            <a:chExt cx="11078553" cy="768286"/>
          </a:xfrm>
        </p:grpSpPr>
        <p:sp>
          <p:nvSpPr>
            <p:cNvPr id="125" name="Freeform 125"/>
            <p:cNvSpPr/>
            <p:nvPr/>
          </p:nvSpPr>
          <p:spPr>
            <a:xfrm>
              <a:off x="0" y="0"/>
              <a:ext cx="11078548" cy="768284"/>
            </a:xfrm>
            <a:custGeom>
              <a:avLst/>
              <a:gdLst/>
              <a:ahLst/>
              <a:cxnLst/>
              <a:rect l="l" t="t" r="r" b="b"/>
              <a:pathLst>
                <a:path w="11078548" h="768284">
                  <a:moveTo>
                    <a:pt x="0" y="0"/>
                  </a:moveTo>
                  <a:lnTo>
                    <a:pt x="11078548" y="0"/>
                  </a:lnTo>
                  <a:lnTo>
                    <a:pt x="11078548" y="768284"/>
                  </a:lnTo>
                  <a:lnTo>
                    <a:pt x="0" y="768284"/>
                  </a:lnTo>
                  <a:close/>
                </a:path>
              </a:pathLst>
            </a:custGeom>
            <a:blipFill>
              <a:blip r:embed="rId5">
                <a:alphaModFix amt="0"/>
              </a:blip>
              <a:stretch>
                <a:fillRect t="-230971" b="-230971"/>
              </a:stretch>
            </a:blipFill>
          </p:spPr>
          <p:txBody>
            <a:bodyPr/>
            <a:lstStyle/>
            <a:p>
              <a:endParaRPr lang="en-US"/>
            </a:p>
          </p:txBody>
        </p:sp>
        <p:sp>
          <p:nvSpPr>
            <p:cNvPr id="126" name="TextBox 126"/>
            <p:cNvSpPr txBox="1"/>
            <p:nvPr/>
          </p:nvSpPr>
          <p:spPr>
            <a:xfrm>
              <a:off x="0" y="-19050"/>
              <a:ext cx="11078553" cy="787336"/>
            </a:xfrm>
            <a:prstGeom prst="rect">
              <a:avLst/>
            </a:prstGeom>
          </p:spPr>
          <p:txBody>
            <a:bodyPr lIns="0" tIns="0" rIns="0" bIns="0" rtlCol="0" anchor="ctr"/>
            <a:lstStyle/>
            <a:p>
              <a:pPr defTabSz="609630">
                <a:lnSpc>
                  <a:spcPts val="1759"/>
                </a:lnSpc>
              </a:pPr>
              <a:r>
                <a:rPr lang="en-US" sz="1466" b="1">
                  <a:solidFill>
                    <a:srgbClr val="693E9E"/>
                  </a:solidFill>
                  <a:latin typeface="Poppins Bold"/>
                  <a:ea typeface="Poppins Bold"/>
                  <a:cs typeface="Poppins Bold"/>
                  <a:sym typeface="Poppins Bold"/>
                </a:rPr>
                <a:t>Digital Health Technologies</a:t>
              </a:r>
            </a:p>
          </p:txBody>
        </p:sp>
      </p:grpSp>
      <p:grpSp>
        <p:nvGrpSpPr>
          <p:cNvPr id="127" name="Group 127"/>
          <p:cNvGrpSpPr/>
          <p:nvPr/>
        </p:nvGrpSpPr>
        <p:grpSpPr>
          <a:xfrm>
            <a:off x="5210124" y="4237248"/>
            <a:ext cx="5539277" cy="457733"/>
            <a:chOff x="0" y="0"/>
            <a:chExt cx="11078553" cy="915467"/>
          </a:xfrm>
        </p:grpSpPr>
        <p:sp>
          <p:nvSpPr>
            <p:cNvPr id="128" name="Freeform 128"/>
            <p:cNvSpPr/>
            <p:nvPr/>
          </p:nvSpPr>
          <p:spPr>
            <a:xfrm>
              <a:off x="0" y="0"/>
              <a:ext cx="11078548" cy="915461"/>
            </a:xfrm>
            <a:custGeom>
              <a:avLst/>
              <a:gdLst/>
              <a:ahLst/>
              <a:cxnLst/>
              <a:rect l="l" t="t" r="r" b="b"/>
              <a:pathLst>
                <a:path w="11078548" h="915461">
                  <a:moveTo>
                    <a:pt x="0" y="0"/>
                  </a:moveTo>
                  <a:lnTo>
                    <a:pt x="11078548" y="0"/>
                  </a:lnTo>
                  <a:lnTo>
                    <a:pt x="11078548" y="915461"/>
                  </a:lnTo>
                  <a:lnTo>
                    <a:pt x="0" y="915461"/>
                  </a:lnTo>
                  <a:close/>
                </a:path>
              </a:pathLst>
            </a:custGeom>
            <a:blipFill>
              <a:blip r:embed="rId5">
                <a:alphaModFix amt="0"/>
              </a:blip>
              <a:stretch>
                <a:fillRect t="-185799" b="-185800"/>
              </a:stretch>
            </a:blipFill>
          </p:spPr>
          <p:txBody>
            <a:bodyPr/>
            <a:lstStyle/>
            <a:p>
              <a:endParaRPr lang="en-US"/>
            </a:p>
          </p:txBody>
        </p:sp>
        <p:sp>
          <p:nvSpPr>
            <p:cNvPr id="129" name="TextBox 129"/>
            <p:cNvSpPr txBox="1"/>
            <p:nvPr/>
          </p:nvSpPr>
          <p:spPr>
            <a:xfrm>
              <a:off x="0" y="-9525"/>
              <a:ext cx="11078553" cy="924992"/>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Extend current calf muscle fat fraction MRI measurements to AI enabled whole body, foot and hand MRI. Bring MRI to patients through local imaging partners and mobile MRI machines. (Partner with Springbok Analytics)</a:t>
              </a:r>
            </a:p>
          </p:txBody>
        </p:sp>
      </p:grpSp>
      <p:sp>
        <p:nvSpPr>
          <p:cNvPr id="130" name="Freeform 130"/>
          <p:cNvSpPr/>
          <p:nvPr/>
        </p:nvSpPr>
        <p:spPr>
          <a:xfrm>
            <a:off x="10871200" y="4816031"/>
            <a:ext cx="872827" cy="797369"/>
          </a:xfrm>
          <a:custGeom>
            <a:avLst/>
            <a:gdLst/>
            <a:ahLst/>
            <a:cxnLst/>
            <a:rect l="l" t="t" r="r" b="b"/>
            <a:pathLst>
              <a:path w="1309240" h="1196054">
                <a:moveTo>
                  <a:pt x="0" y="0"/>
                </a:moveTo>
                <a:lnTo>
                  <a:pt x="1309240" y="0"/>
                </a:lnTo>
                <a:lnTo>
                  <a:pt x="1309240" y="1196054"/>
                </a:lnTo>
                <a:lnTo>
                  <a:pt x="0" y="1196054"/>
                </a:lnTo>
                <a:lnTo>
                  <a:pt x="0" y="0"/>
                </a:lnTo>
                <a:close/>
              </a:path>
            </a:pathLst>
          </a:custGeom>
          <a:blipFill>
            <a:blip>
              <a:extLst>
                <a:ext uri="{96DAC541-7B7A-43D3-8B79-37D633B846F1}">
                  <asvg:svgBlip xmlns:asvg="http://schemas.microsoft.com/office/drawing/2016/SVG/main" r:embed="rId14"/>
                </a:ext>
              </a:extLst>
            </a:blip>
            <a:stretch>
              <a:fillRect/>
            </a:stretch>
          </a:blipFill>
        </p:spPr>
        <p:txBody>
          <a:bodyPr/>
          <a:lstStyle/>
          <a:p>
            <a:endParaRPr lang="en-US"/>
          </a:p>
        </p:txBody>
      </p:sp>
      <p:grpSp>
        <p:nvGrpSpPr>
          <p:cNvPr id="131" name="Group 131"/>
          <p:cNvGrpSpPr/>
          <p:nvPr/>
        </p:nvGrpSpPr>
        <p:grpSpPr>
          <a:xfrm>
            <a:off x="10981773" y="4953489"/>
            <a:ext cx="651681" cy="549561"/>
            <a:chOff x="0" y="0"/>
            <a:chExt cx="1303363" cy="1099122"/>
          </a:xfrm>
        </p:grpSpPr>
        <p:sp>
          <p:nvSpPr>
            <p:cNvPr id="132" name="Freeform 132"/>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133" name="Group 133"/>
          <p:cNvGrpSpPr/>
          <p:nvPr/>
        </p:nvGrpSpPr>
        <p:grpSpPr>
          <a:xfrm>
            <a:off x="10981773" y="4919225"/>
            <a:ext cx="651681" cy="583825"/>
            <a:chOff x="0" y="0"/>
            <a:chExt cx="1303363" cy="1167651"/>
          </a:xfrm>
        </p:grpSpPr>
        <p:sp>
          <p:nvSpPr>
            <p:cNvPr id="134" name="Freeform 134"/>
            <p:cNvSpPr/>
            <p:nvPr/>
          </p:nvSpPr>
          <p:spPr>
            <a:xfrm>
              <a:off x="0" y="0"/>
              <a:ext cx="1303363" cy="1167656"/>
            </a:xfrm>
            <a:custGeom>
              <a:avLst/>
              <a:gdLst/>
              <a:ahLst/>
              <a:cxnLst/>
              <a:rect l="l" t="t" r="r" b="b"/>
              <a:pathLst>
                <a:path w="1303363" h="1167656">
                  <a:moveTo>
                    <a:pt x="0" y="0"/>
                  </a:moveTo>
                  <a:lnTo>
                    <a:pt x="1303363" y="0"/>
                  </a:lnTo>
                  <a:lnTo>
                    <a:pt x="1303363" y="1167656"/>
                  </a:lnTo>
                  <a:lnTo>
                    <a:pt x="0" y="1167656"/>
                  </a:lnTo>
                  <a:close/>
                </a:path>
              </a:pathLst>
            </a:custGeom>
            <a:blipFill>
              <a:blip r:embed="rId5">
                <a:alphaModFix amt="0"/>
              </a:blip>
              <a:stretch>
                <a:fillRect l="-64944" r="-64944"/>
              </a:stretch>
            </a:blipFill>
          </p:spPr>
          <p:txBody>
            <a:bodyPr/>
            <a:lstStyle/>
            <a:p>
              <a:endParaRPr lang="en-US"/>
            </a:p>
          </p:txBody>
        </p:sp>
        <p:sp>
          <p:nvSpPr>
            <p:cNvPr id="135" name="TextBox 135"/>
            <p:cNvSpPr txBox="1"/>
            <p:nvPr/>
          </p:nvSpPr>
          <p:spPr>
            <a:xfrm>
              <a:off x="0" y="-66675"/>
              <a:ext cx="1303363" cy="1234326"/>
            </a:xfrm>
            <a:prstGeom prst="rect">
              <a:avLst/>
            </a:prstGeom>
          </p:spPr>
          <p:txBody>
            <a:bodyPr lIns="0" tIns="0" rIns="0" bIns="0" rtlCol="0" anchor="ctr"/>
            <a:lstStyle/>
            <a:p>
              <a:pPr algn="ctr" defTabSz="609630">
                <a:lnSpc>
                  <a:spcPts val="2640"/>
                </a:lnSpc>
              </a:pPr>
              <a:r>
                <a:rPr lang="en-US" sz="2200">
                  <a:solidFill>
                    <a:srgbClr val="000000"/>
                  </a:solidFill>
                  <a:latin typeface="Univers Condensed"/>
                  <a:ea typeface="Univers Condensed"/>
                  <a:cs typeface="Univers Condensed"/>
                  <a:sym typeface="Univers Condensed"/>
                </a:rPr>
                <a:t>$1M</a:t>
              </a:r>
            </a:p>
          </p:txBody>
        </p:sp>
      </p:grpSp>
      <p:sp>
        <p:nvSpPr>
          <p:cNvPr id="136" name="Freeform 136"/>
          <p:cNvSpPr/>
          <p:nvPr/>
        </p:nvSpPr>
        <p:spPr>
          <a:xfrm>
            <a:off x="10871200" y="5730431"/>
            <a:ext cx="872827" cy="797369"/>
          </a:xfrm>
          <a:custGeom>
            <a:avLst/>
            <a:gdLst/>
            <a:ahLst/>
            <a:cxnLst/>
            <a:rect l="l" t="t" r="r" b="b"/>
            <a:pathLst>
              <a:path w="1309240" h="1196054">
                <a:moveTo>
                  <a:pt x="0" y="0"/>
                </a:moveTo>
                <a:lnTo>
                  <a:pt x="1309240" y="0"/>
                </a:lnTo>
                <a:lnTo>
                  <a:pt x="1309240" y="1196054"/>
                </a:lnTo>
                <a:lnTo>
                  <a:pt x="0" y="1196054"/>
                </a:lnTo>
                <a:lnTo>
                  <a:pt x="0" y="0"/>
                </a:lnTo>
                <a:close/>
              </a:path>
            </a:pathLst>
          </a:custGeom>
          <a:blipFill>
            <a:blip>
              <a:extLst>
                <a:ext uri="{96DAC541-7B7A-43D3-8B79-37D633B846F1}">
                  <asvg:svgBlip xmlns:asvg="http://schemas.microsoft.com/office/drawing/2016/SVG/main" r:embed="rId14"/>
                </a:ext>
              </a:extLst>
            </a:blip>
            <a:stretch>
              <a:fillRect/>
            </a:stretch>
          </a:blipFill>
        </p:spPr>
        <p:txBody>
          <a:bodyPr/>
          <a:lstStyle/>
          <a:p>
            <a:endParaRPr lang="en-US"/>
          </a:p>
        </p:txBody>
      </p:sp>
      <p:grpSp>
        <p:nvGrpSpPr>
          <p:cNvPr id="137" name="Group 137"/>
          <p:cNvGrpSpPr/>
          <p:nvPr/>
        </p:nvGrpSpPr>
        <p:grpSpPr>
          <a:xfrm>
            <a:off x="10981773" y="5867889"/>
            <a:ext cx="651681" cy="549561"/>
            <a:chOff x="0" y="0"/>
            <a:chExt cx="1303363" cy="1099122"/>
          </a:xfrm>
        </p:grpSpPr>
        <p:sp>
          <p:nvSpPr>
            <p:cNvPr id="138" name="Freeform 138"/>
            <p:cNvSpPr/>
            <p:nvPr/>
          </p:nvSpPr>
          <p:spPr>
            <a:xfrm>
              <a:off x="0" y="0"/>
              <a:ext cx="1303401" cy="1099058"/>
            </a:xfrm>
            <a:custGeom>
              <a:avLst/>
              <a:gdLst/>
              <a:ahLst/>
              <a:cxnLst/>
              <a:rect l="l" t="t" r="r" b="b"/>
              <a:pathLst>
                <a:path w="1303401" h="1099058">
                  <a:moveTo>
                    <a:pt x="0" y="0"/>
                  </a:moveTo>
                  <a:lnTo>
                    <a:pt x="1303401" y="0"/>
                  </a:lnTo>
                  <a:lnTo>
                    <a:pt x="1303401" y="1099058"/>
                  </a:lnTo>
                  <a:lnTo>
                    <a:pt x="0" y="1099058"/>
                  </a:lnTo>
                  <a:close/>
                </a:path>
              </a:pathLst>
            </a:custGeom>
            <a:blipFill>
              <a:blip r:embed="rId4">
                <a:alphaModFix amt="0"/>
              </a:blip>
              <a:stretch>
                <a:fillRect l="-58271" r="-58268" b="-5"/>
              </a:stretch>
            </a:blipFill>
          </p:spPr>
          <p:txBody>
            <a:bodyPr/>
            <a:lstStyle/>
            <a:p>
              <a:endParaRPr lang="en-US"/>
            </a:p>
          </p:txBody>
        </p:sp>
      </p:grpSp>
      <p:grpSp>
        <p:nvGrpSpPr>
          <p:cNvPr id="139" name="Group 139"/>
          <p:cNvGrpSpPr/>
          <p:nvPr/>
        </p:nvGrpSpPr>
        <p:grpSpPr>
          <a:xfrm>
            <a:off x="10981773" y="5833625"/>
            <a:ext cx="651681" cy="583825"/>
            <a:chOff x="0" y="0"/>
            <a:chExt cx="1303363" cy="1167651"/>
          </a:xfrm>
        </p:grpSpPr>
        <p:sp>
          <p:nvSpPr>
            <p:cNvPr id="140" name="Freeform 140"/>
            <p:cNvSpPr/>
            <p:nvPr/>
          </p:nvSpPr>
          <p:spPr>
            <a:xfrm>
              <a:off x="0" y="0"/>
              <a:ext cx="1303363" cy="1167656"/>
            </a:xfrm>
            <a:custGeom>
              <a:avLst/>
              <a:gdLst/>
              <a:ahLst/>
              <a:cxnLst/>
              <a:rect l="l" t="t" r="r" b="b"/>
              <a:pathLst>
                <a:path w="1303363" h="1167656">
                  <a:moveTo>
                    <a:pt x="0" y="0"/>
                  </a:moveTo>
                  <a:lnTo>
                    <a:pt x="1303363" y="0"/>
                  </a:lnTo>
                  <a:lnTo>
                    <a:pt x="1303363" y="1167656"/>
                  </a:lnTo>
                  <a:lnTo>
                    <a:pt x="0" y="1167656"/>
                  </a:lnTo>
                  <a:close/>
                </a:path>
              </a:pathLst>
            </a:custGeom>
            <a:blipFill>
              <a:blip r:embed="rId5">
                <a:alphaModFix amt="0"/>
              </a:blip>
              <a:stretch>
                <a:fillRect l="-64944" r="-64944"/>
              </a:stretch>
            </a:blipFill>
          </p:spPr>
          <p:txBody>
            <a:bodyPr/>
            <a:lstStyle/>
            <a:p>
              <a:endParaRPr lang="en-US"/>
            </a:p>
          </p:txBody>
        </p:sp>
        <p:sp>
          <p:nvSpPr>
            <p:cNvPr id="141" name="TextBox 141"/>
            <p:cNvSpPr txBox="1"/>
            <p:nvPr/>
          </p:nvSpPr>
          <p:spPr>
            <a:xfrm>
              <a:off x="0" y="-66675"/>
              <a:ext cx="1303363" cy="1234326"/>
            </a:xfrm>
            <a:prstGeom prst="rect">
              <a:avLst/>
            </a:prstGeom>
          </p:spPr>
          <p:txBody>
            <a:bodyPr lIns="0" tIns="0" rIns="0" bIns="0" rtlCol="0" anchor="ctr"/>
            <a:lstStyle/>
            <a:p>
              <a:pPr algn="ctr" defTabSz="609630">
                <a:lnSpc>
                  <a:spcPts val="2640"/>
                </a:lnSpc>
              </a:pPr>
              <a:r>
                <a:rPr lang="en-US" sz="2200">
                  <a:solidFill>
                    <a:srgbClr val="000000"/>
                  </a:solidFill>
                  <a:latin typeface="Univers Condensed"/>
                  <a:ea typeface="Univers Condensed"/>
                  <a:cs typeface="Univers Condensed"/>
                  <a:sym typeface="Univers Condensed"/>
                </a:rPr>
                <a:t>$2M</a:t>
              </a:r>
            </a:p>
          </p:txBody>
        </p:sp>
      </p:grpSp>
      <p:grpSp>
        <p:nvGrpSpPr>
          <p:cNvPr id="142" name="Group 142"/>
          <p:cNvGrpSpPr/>
          <p:nvPr/>
        </p:nvGrpSpPr>
        <p:grpSpPr>
          <a:xfrm>
            <a:off x="5171046" y="5745843"/>
            <a:ext cx="4855680" cy="384143"/>
            <a:chOff x="0" y="0"/>
            <a:chExt cx="9711360" cy="768286"/>
          </a:xfrm>
        </p:grpSpPr>
        <p:sp>
          <p:nvSpPr>
            <p:cNvPr id="143" name="Freeform 143"/>
            <p:cNvSpPr/>
            <p:nvPr/>
          </p:nvSpPr>
          <p:spPr>
            <a:xfrm>
              <a:off x="0" y="0"/>
              <a:ext cx="9711355" cy="768284"/>
            </a:xfrm>
            <a:custGeom>
              <a:avLst/>
              <a:gdLst/>
              <a:ahLst/>
              <a:cxnLst/>
              <a:rect l="l" t="t" r="r" b="b"/>
              <a:pathLst>
                <a:path w="9711355" h="768284">
                  <a:moveTo>
                    <a:pt x="0" y="0"/>
                  </a:moveTo>
                  <a:lnTo>
                    <a:pt x="9711355" y="0"/>
                  </a:lnTo>
                  <a:lnTo>
                    <a:pt x="9711355" y="768284"/>
                  </a:lnTo>
                  <a:lnTo>
                    <a:pt x="0" y="768284"/>
                  </a:lnTo>
                  <a:close/>
                </a:path>
              </a:pathLst>
            </a:custGeom>
            <a:blipFill>
              <a:blip r:embed="rId5">
                <a:alphaModFix amt="0"/>
              </a:blip>
              <a:stretch>
                <a:fillRect t="-196297" b="-196297"/>
              </a:stretch>
            </a:blipFill>
          </p:spPr>
          <p:txBody>
            <a:bodyPr/>
            <a:lstStyle/>
            <a:p>
              <a:endParaRPr lang="en-US"/>
            </a:p>
          </p:txBody>
        </p:sp>
        <p:sp>
          <p:nvSpPr>
            <p:cNvPr id="144" name="TextBox 144"/>
            <p:cNvSpPr txBox="1"/>
            <p:nvPr/>
          </p:nvSpPr>
          <p:spPr>
            <a:xfrm>
              <a:off x="0" y="-19050"/>
              <a:ext cx="9711360" cy="787336"/>
            </a:xfrm>
            <a:prstGeom prst="rect">
              <a:avLst/>
            </a:prstGeom>
          </p:spPr>
          <p:txBody>
            <a:bodyPr lIns="0" tIns="0" rIns="0" bIns="0" rtlCol="0" anchor="ctr"/>
            <a:lstStyle/>
            <a:p>
              <a:pPr defTabSz="609630">
                <a:lnSpc>
                  <a:spcPts val="1759"/>
                </a:lnSpc>
              </a:pPr>
              <a:r>
                <a:rPr lang="en-US" sz="1466" b="1">
                  <a:solidFill>
                    <a:srgbClr val="693E9E"/>
                  </a:solidFill>
                  <a:latin typeface="Poppins Bold"/>
                  <a:ea typeface="Poppins Bold"/>
                  <a:cs typeface="Poppins Bold"/>
                  <a:sym typeface="Poppins Bold"/>
                </a:rPr>
                <a:t>Research &amp; Support Staff Expansion</a:t>
              </a:r>
            </a:p>
          </p:txBody>
        </p:sp>
      </p:grpSp>
      <p:grpSp>
        <p:nvGrpSpPr>
          <p:cNvPr id="145" name="Group 145"/>
          <p:cNvGrpSpPr/>
          <p:nvPr/>
        </p:nvGrpSpPr>
        <p:grpSpPr>
          <a:xfrm>
            <a:off x="5210124" y="6013393"/>
            <a:ext cx="5539277" cy="522059"/>
            <a:chOff x="0" y="0"/>
            <a:chExt cx="11078553" cy="1044118"/>
          </a:xfrm>
        </p:grpSpPr>
        <p:sp>
          <p:nvSpPr>
            <p:cNvPr id="146" name="Freeform 146"/>
            <p:cNvSpPr/>
            <p:nvPr/>
          </p:nvSpPr>
          <p:spPr>
            <a:xfrm>
              <a:off x="0" y="0"/>
              <a:ext cx="11078548" cy="1044112"/>
            </a:xfrm>
            <a:custGeom>
              <a:avLst/>
              <a:gdLst/>
              <a:ahLst/>
              <a:cxnLst/>
              <a:rect l="l" t="t" r="r" b="b"/>
              <a:pathLst>
                <a:path w="11078548" h="1044112">
                  <a:moveTo>
                    <a:pt x="0" y="0"/>
                  </a:moveTo>
                  <a:lnTo>
                    <a:pt x="11078548" y="0"/>
                  </a:lnTo>
                  <a:lnTo>
                    <a:pt x="11078548" y="1044112"/>
                  </a:lnTo>
                  <a:lnTo>
                    <a:pt x="0" y="1044112"/>
                  </a:lnTo>
                  <a:close/>
                </a:path>
              </a:pathLst>
            </a:custGeom>
            <a:blipFill>
              <a:blip r:embed="rId5">
                <a:alphaModFix amt="0"/>
              </a:blip>
              <a:stretch>
                <a:fillRect t="-156745" b="-156746"/>
              </a:stretch>
            </a:blipFill>
          </p:spPr>
          <p:txBody>
            <a:bodyPr/>
            <a:lstStyle/>
            <a:p>
              <a:endParaRPr lang="en-US"/>
            </a:p>
          </p:txBody>
        </p:sp>
        <p:sp>
          <p:nvSpPr>
            <p:cNvPr id="147" name="TextBox 147"/>
            <p:cNvSpPr txBox="1"/>
            <p:nvPr/>
          </p:nvSpPr>
          <p:spPr>
            <a:xfrm>
              <a:off x="0" y="-9525"/>
              <a:ext cx="11078553" cy="1053643"/>
            </a:xfrm>
            <a:prstGeom prst="rect">
              <a:avLst/>
            </a:prstGeom>
          </p:spPr>
          <p:txBody>
            <a:bodyPr lIns="0" tIns="0" rIns="0" bIns="0" rtlCol="0" anchor="ctr"/>
            <a:lstStyle/>
            <a:p>
              <a:pPr defTabSz="609630">
                <a:lnSpc>
                  <a:spcPts val="1279"/>
                </a:lnSpc>
              </a:pPr>
              <a:r>
                <a:rPr lang="en-US" sz="1066" b="1">
                  <a:solidFill>
                    <a:srgbClr val="000000"/>
                  </a:solidFill>
                  <a:latin typeface="DM Sans Bold"/>
                  <a:ea typeface="DM Sans Bold"/>
                  <a:cs typeface="DM Sans Bold"/>
                  <a:sym typeface="DM Sans Bold"/>
                </a:rPr>
                <a:t>The right team accelerates everything. Recruiting world-class research scientists, clinical development specialists, and operational staff — because talent is not overhead. It is infrastructure for speed..</a:t>
              </a:r>
            </a:p>
          </p:txBody>
        </p:sp>
      </p:grpSp>
      <p:grpSp>
        <p:nvGrpSpPr>
          <p:cNvPr id="148" name="Group 148"/>
          <p:cNvGrpSpPr/>
          <p:nvPr/>
        </p:nvGrpSpPr>
        <p:grpSpPr>
          <a:xfrm>
            <a:off x="5171046" y="2227759"/>
            <a:ext cx="5539277" cy="384143"/>
            <a:chOff x="0" y="0"/>
            <a:chExt cx="11078553" cy="768286"/>
          </a:xfrm>
        </p:grpSpPr>
        <p:sp>
          <p:nvSpPr>
            <p:cNvPr id="149" name="Freeform 149"/>
            <p:cNvSpPr/>
            <p:nvPr/>
          </p:nvSpPr>
          <p:spPr>
            <a:xfrm>
              <a:off x="0" y="0"/>
              <a:ext cx="11078548" cy="768284"/>
            </a:xfrm>
            <a:custGeom>
              <a:avLst/>
              <a:gdLst/>
              <a:ahLst/>
              <a:cxnLst/>
              <a:rect l="l" t="t" r="r" b="b"/>
              <a:pathLst>
                <a:path w="11078548" h="768284">
                  <a:moveTo>
                    <a:pt x="0" y="0"/>
                  </a:moveTo>
                  <a:lnTo>
                    <a:pt x="11078548" y="0"/>
                  </a:lnTo>
                  <a:lnTo>
                    <a:pt x="11078548" y="768284"/>
                  </a:lnTo>
                  <a:lnTo>
                    <a:pt x="0" y="768284"/>
                  </a:lnTo>
                  <a:close/>
                </a:path>
              </a:pathLst>
            </a:custGeom>
            <a:blipFill>
              <a:blip r:embed="rId5">
                <a:alphaModFix amt="0"/>
              </a:blip>
              <a:stretch>
                <a:fillRect t="-230971" b="-230971"/>
              </a:stretch>
            </a:blipFill>
          </p:spPr>
          <p:txBody>
            <a:bodyPr/>
            <a:lstStyle/>
            <a:p>
              <a:endParaRPr lang="en-US"/>
            </a:p>
          </p:txBody>
        </p:sp>
        <p:sp>
          <p:nvSpPr>
            <p:cNvPr id="150" name="TextBox 150"/>
            <p:cNvSpPr txBox="1"/>
            <p:nvPr/>
          </p:nvSpPr>
          <p:spPr>
            <a:xfrm>
              <a:off x="0" y="-19050"/>
              <a:ext cx="11078553" cy="787336"/>
            </a:xfrm>
            <a:prstGeom prst="rect">
              <a:avLst/>
            </a:prstGeom>
          </p:spPr>
          <p:txBody>
            <a:bodyPr lIns="0" tIns="0" rIns="0" bIns="0" rtlCol="0" anchor="ctr"/>
            <a:lstStyle/>
            <a:p>
              <a:pPr defTabSz="609630">
                <a:lnSpc>
                  <a:spcPts val="1759"/>
                </a:lnSpc>
              </a:pPr>
              <a:r>
                <a:rPr lang="en-US" sz="1466" b="1">
                  <a:solidFill>
                    <a:srgbClr val="693E9E"/>
                  </a:solidFill>
                  <a:latin typeface="Poppins Bold"/>
                  <a:ea typeface="Poppins Bold"/>
                  <a:cs typeface="Poppins Bold"/>
                  <a:sym typeface="Poppins Bold"/>
                </a:rPr>
                <a:t>Biospecimen Biomarker Program</a:t>
              </a:r>
            </a:p>
          </p:txBody>
        </p:sp>
      </p:grpSp>
      <p:sp>
        <p:nvSpPr>
          <p:cNvPr id="151" name="Freeform 151"/>
          <p:cNvSpPr/>
          <p:nvPr/>
        </p:nvSpPr>
        <p:spPr>
          <a:xfrm>
            <a:off x="176383" y="672526"/>
            <a:ext cx="3337215" cy="900293"/>
          </a:xfrm>
          <a:custGeom>
            <a:avLst/>
            <a:gdLst/>
            <a:ahLst/>
            <a:cxnLst/>
            <a:rect l="l" t="t" r="r" b="b"/>
            <a:pathLst>
              <a:path w="5005822" h="1350439">
                <a:moveTo>
                  <a:pt x="0" y="0"/>
                </a:moveTo>
                <a:lnTo>
                  <a:pt x="5005823" y="0"/>
                </a:lnTo>
                <a:lnTo>
                  <a:pt x="5005823" y="1350439"/>
                </a:lnTo>
                <a:lnTo>
                  <a:pt x="0" y="1350439"/>
                </a:lnTo>
                <a:lnTo>
                  <a:pt x="0" y="0"/>
                </a:lnTo>
                <a:close/>
              </a:path>
            </a:pathLst>
          </a:custGeom>
          <a:blipFill>
            <a:blip r:embed="rId15"/>
            <a:stretch>
              <a:fillRect r="-20498"/>
            </a:stretch>
          </a:blipFill>
        </p:spPr>
        <p:txBody>
          <a:bodyPr/>
          <a:lstStyle/>
          <a:p>
            <a:endParaRPr lang="en-US"/>
          </a:p>
        </p:txBody>
      </p:sp>
    </p:spTree>
    <p:extLst>
      <p:ext uri="{BB962C8B-B14F-4D97-AF65-F5344CB8AC3E}">
        <p14:creationId xmlns:p14="http://schemas.microsoft.com/office/powerpoint/2010/main" val="3567684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B27B9-496D-AEEF-D806-2AC3F158541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61DEE34-8300-AEB2-74C6-344CED3EF661}"/>
              </a:ext>
            </a:extLst>
          </p:cNvPr>
          <p:cNvSpPr/>
          <p:nvPr/>
        </p:nvSpPr>
        <p:spPr>
          <a:xfrm>
            <a:off x="0" y="0"/>
            <a:ext cx="4904509" cy="6858000"/>
          </a:xfrm>
          <a:prstGeom prst="rect">
            <a:avLst/>
          </a:prstGeom>
          <a:solidFill>
            <a:srgbClr val="0F5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black background with blue text&#10;&#10;AI-generated content may be incorrect.">
            <a:extLst>
              <a:ext uri="{FF2B5EF4-FFF2-40B4-BE49-F238E27FC236}">
                <a16:creationId xmlns:a16="http://schemas.microsoft.com/office/drawing/2014/main" id="{EC68226F-8DFA-CA33-F306-630AFB573FAB}"/>
              </a:ext>
            </a:extLst>
          </p:cNvPr>
          <p:cNvPicPr>
            <a:picLocks noChangeAspect="1"/>
          </p:cNvPicPr>
          <p:nvPr/>
        </p:nvPicPr>
        <p:blipFill>
          <a:blip r:embed="rId2"/>
          <a:stretch>
            <a:fillRect/>
          </a:stretch>
        </p:blipFill>
        <p:spPr>
          <a:xfrm>
            <a:off x="10453173" y="202959"/>
            <a:ext cx="1617249" cy="787589"/>
          </a:xfrm>
          <a:prstGeom prst="rect">
            <a:avLst/>
          </a:prstGeom>
        </p:spPr>
      </p:pic>
      <p:sp>
        <p:nvSpPr>
          <p:cNvPr id="2" name="Title 1">
            <a:extLst>
              <a:ext uri="{FF2B5EF4-FFF2-40B4-BE49-F238E27FC236}">
                <a16:creationId xmlns:a16="http://schemas.microsoft.com/office/drawing/2014/main" id="{A659E632-7417-B24D-962D-AE812F001935}"/>
              </a:ext>
            </a:extLst>
          </p:cNvPr>
          <p:cNvSpPr>
            <a:spLocks noGrp="1"/>
          </p:cNvSpPr>
          <p:nvPr>
            <p:ph type="title"/>
          </p:nvPr>
        </p:nvSpPr>
        <p:spPr>
          <a:xfrm>
            <a:off x="0" y="2893118"/>
            <a:ext cx="4904509" cy="1071764"/>
          </a:xfrm>
        </p:spPr>
        <p:txBody>
          <a:bodyPr>
            <a:normAutofit/>
          </a:bodyPr>
          <a:lstStyle/>
          <a:p>
            <a:pPr algn="ctr"/>
            <a:r>
              <a:rPr lang="en-US" sz="5400" b="1" dirty="0">
                <a:solidFill>
                  <a:schemeClr val="bg1"/>
                </a:solidFill>
                <a:latin typeface="Arial" panose="020B0604020202020204" pitchFamily="34" charset="0"/>
                <a:cs typeface="Arial" panose="020B0604020202020204" pitchFamily="34" charset="0"/>
              </a:rPr>
              <a:t>Pitch 2</a:t>
            </a:r>
          </a:p>
        </p:txBody>
      </p:sp>
      <p:sp>
        <p:nvSpPr>
          <p:cNvPr id="9" name="TextBox 8">
            <a:extLst>
              <a:ext uri="{FF2B5EF4-FFF2-40B4-BE49-F238E27FC236}">
                <a16:creationId xmlns:a16="http://schemas.microsoft.com/office/drawing/2014/main" id="{52E35229-9CCB-BC03-D8F6-7FE2315936DA}"/>
              </a:ext>
            </a:extLst>
          </p:cNvPr>
          <p:cNvSpPr txBox="1"/>
          <p:nvPr/>
        </p:nvSpPr>
        <p:spPr>
          <a:xfrm>
            <a:off x="9642764" y="6262255"/>
            <a:ext cx="2299854" cy="369332"/>
          </a:xfrm>
          <a:prstGeom prst="rect">
            <a:avLst/>
          </a:prstGeom>
          <a:noFill/>
        </p:spPr>
        <p:txBody>
          <a:bodyPr wrap="square" rtlCol="0">
            <a:spAutoFit/>
          </a:bodyPr>
          <a:lstStyle/>
          <a:p>
            <a:pPr algn="r"/>
            <a:r>
              <a:rPr lang="en-US" i="1" dirty="0">
                <a:solidFill>
                  <a:srgbClr val="40B6AD"/>
                </a:solidFill>
                <a:latin typeface="Arial" panose="020B0604020202020204" pitchFamily="34" charset="0"/>
                <a:cs typeface="Arial" panose="020B0604020202020204" pitchFamily="34" charset="0"/>
              </a:rPr>
              <a:t>#RDDS26</a:t>
            </a:r>
          </a:p>
        </p:txBody>
      </p:sp>
      <p:grpSp>
        <p:nvGrpSpPr>
          <p:cNvPr id="3" name="Group 6">
            <a:extLst>
              <a:ext uri="{FF2B5EF4-FFF2-40B4-BE49-F238E27FC236}">
                <a16:creationId xmlns:a16="http://schemas.microsoft.com/office/drawing/2014/main" id="{5278C028-F653-B6B5-0166-761DF09040C8}"/>
              </a:ext>
            </a:extLst>
          </p:cNvPr>
          <p:cNvGrpSpPr/>
          <p:nvPr/>
        </p:nvGrpSpPr>
        <p:grpSpPr>
          <a:xfrm>
            <a:off x="5511559" y="2389247"/>
            <a:ext cx="2346921" cy="2079506"/>
            <a:chOff x="0" y="0"/>
            <a:chExt cx="4282440" cy="3708400"/>
          </a:xfrm>
        </p:grpSpPr>
        <p:sp>
          <p:nvSpPr>
            <p:cNvPr id="4" name="Freeform 7">
              <a:extLst>
                <a:ext uri="{FF2B5EF4-FFF2-40B4-BE49-F238E27FC236}">
                  <a16:creationId xmlns:a16="http://schemas.microsoft.com/office/drawing/2014/main" id="{A58F08EE-4FB7-BBCE-258B-8B10FA76AA3A}"/>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3"/>
              <a:stretch>
                <a:fillRect b="-15479"/>
              </a:stretch>
            </a:blipFill>
            <a:ln w="95250" cap="sq">
              <a:solidFill>
                <a:srgbClr val="7FAFCE"/>
              </a:solidFill>
              <a:prstDash val="solid"/>
              <a:miter/>
            </a:ln>
          </p:spPr>
          <p:txBody>
            <a:bodyPr/>
            <a:lstStyle/>
            <a:p>
              <a:endParaRPr lang="en-US" sz="1200"/>
            </a:p>
          </p:txBody>
        </p:sp>
      </p:grpSp>
      <p:pic>
        <p:nvPicPr>
          <p:cNvPr id="5" name="Picture 4">
            <a:extLst>
              <a:ext uri="{FF2B5EF4-FFF2-40B4-BE49-F238E27FC236}">
                <a16:creationId xmlns:a16="http://schemas.microsoft.com/office/drawing/2014/main" id="{B7F1D29B-8326-AB3C-16D5-293DBD33108A}"/>
              </a:ext>
            </a:extLst>
          </p:cNvPr>
          <p:cNvPicPr>
            <a:picLocks noChangeAspect="1"/>
          </p:cNvPicPr>
          <p:nvPr/>
        </p:nvPicPr>
        <p:blipFill>
          <a:blip r:embed="rId4"/>
          <a:stretch>
            <a:fillRect/>
          </a:stretch>
        </p:blipFill>
        <p:spPr>
          <a:xfrm>
            <a:off x="8465530" y="3030066"/>
            <a:ext cx="3220138" cy="787588"/>
          </a:xfrm>
          <a:prstGeom prst="rect">
            <a:avLst/>
          </a:prstGeom>
        </p:spPr>
      </p:pic>
      <p:sp>
        <p:nvSpPr>
          <p:cNvPr id="10" name="TextBox 9">
            <a:extLst>
              <a:ext uri="{FF2B5EF4-FFF2-40B4-BE49-F238E27FC236}">
                <a16:creationId xmlns:a16="http://schemas.microsoft.com/office/drawing/2014/main" id="{EA048460-A120-4FFE-C386-26C92A98F3D2}"/>
              </a:ext>
            </a:extLst>
          </p:cNvPr>
          <p:cNvSpPr txBox="1"/>
          <p:nvPr/>
        </p:nvSpPr>
        <p:spPr>
          <a:xfrm>
            <a:off x="4904509" y="4621933"/>
            <a:ext cx="3551867" cy="707886"/>
          </a:xfrm>
          <a:prstGeom prst="rect">
            <a:avLst/>
          </a:prstGeom>
          <a:noFill/>
        </p:spPr>
        <p:txBody>
          <a:bodyPr wrap="square">
            <a:spAutoFit/>
          </a:bodyPr>
          <a:lstStyle/>
          <a:p>
            <a:pPr algn="ctr" rtl="0">
              <a:buNone/>
            </a:pPr>
            <a:r>
              <a:rPr lang="en-US" sz="2000" b="1" i="0" dirty="0">
                <a:solidFill>
                  <a:srgbClr val="0F5669"/>
                </a:solidFill>
                <a:effectLst/>
              </a:rPr>
              <a:t>Krista Vasi</a:t>
            </a:r>
            <a:endParaRPr lang="en-US" sz="2000" dirty="0">
              <a:solidFill>
                <a:srgbClr val="0F5669"/>
              </a:solidFill>
              <a:effectLst/>
            </a:endParaRPr>
          </a:p>
          <a:p>
            <a:pPr algn="ctr" rtl="0">
              <a:buNone/>
            </a:pPr>
            <a:r>
              <a:rPr lang="en-US" sz="2000" b="0" i="0" dirty="0">
                <a:solidFill>
                  <a:srgbClr val="0F5669"/>
                </a:solidFill>
                <a:effectLst/>
              </a:rPr>
              <a:t>Executive Director</a:t>
            </a:r>
            <a:endParaRPr lang="en-US" sz="1400" dirty="0">
              <a:solidFill>
                <a:srgbClr val="0F5669"/>
              </a:solidFill>
              <a:effectLst/>
            </a:endParaRPr>
          </a:p>
        </p:txBody>
      </p:sp>
    </p:spTree>
    <p:extLst>
      <p:ext uri="{BB962C8B-B14F-4D97-AF65-F5344CB8AC3E}">
        <p14:creationId xmlns:p14="http://schemas.microsoft.com/office/powerpoint/2010/main" val="1527638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23E66"/>
        </a:solidFill>
        <a:effectLst/>
      </p:bgPr>
    </p:bg>
    <p:spTree>
      <p:nvGrpSpPr>
        <p:cNvPr id="1" name=""/>
        <p:cNvGrpSpPr/>
        <p:nvPr/>
      </p:nvGrpSpPr>
      <p:grpSpPr>
        <a:xfrm>
          <a:off x="0" y="0"/>
          <a:ext cx="0" cy="0"/>
          <a:chOff x="0" y="0"/>
          <a:chExt cx="0" cy="0"/>
        </a:xfrm>
      </p:grpSpPr>
      <p:sp>
        <p:nvSpPr>
          <p:cNvPr id="2" name="Shape 0"/>
          <p:cNvSpPr/>
          <p:nvPr/>
        </p:nvSpPr>
        <p:spPr>
          <a:xfrm>
            <a:off x="9692640" y="-1463040"/>
            <a:ext cx="5029200" cy="5029200"/>
          </a:xfrm>
          <a:prstGeom prst="ellipse">
            <a:avLst/>
          </a:prstGeom>
          <a:solidFill>
            <a:srgbClr val="3E4B78">
              <a:alpha val="75000"/>
            </a:srgbClr>
          </a:solidFill>
          <a:ln/>
        </p:spPr>
        <p:txBody>
          <a:bodyPr/>
          <a:lstStyle/>
          <a:p>
            <a:endParaRPr lang="en-US"/>
          </a:p>
        </p:txBody>
      </p:sp>
      <p:sp>
        <p:nvSpPr>
          <p:cNvPr id="3" name="Shape 1"/>
          <p:cNvSpPr/>
          <p:nvPr/>
        </p:nvSpPr>
        <p:spPr>
          <a:xfrm>
            <a:off x="8869680" y="-2194560"/>
            <a:ext cx="2743200" cy="2743200"/>
          </a:xfrm>
          <a:prstGeom prst="ellipse">
            <a:avLst/>
          </a:prstGeom>
          <a:solidFill>
            <a:srgbClr val="F6C514">
              <a:alpha val="25000"/>
            </a:srgbClr>
          </a:solidFill>
          <a:ln/>
        </p:spPr>
        <p:txBody>
          <a:bodyPr/>
          <a:lstStyle/>
          <a:p>
            <a:endParaRPr lang="en-US"/>
          </a:p>
        </p:txBody>
      </p:sp>
      <p:sp>
        <p:nvSpPr>
          <p:cNvPr id="4" name="Text 2"/>
          <p:cNvSpPr txBox="1"/>
          <p:nvPr/>
        </p:nvSpPr>
        <p:spPr>
          <a:xfrm>
            <a:off x="822960" y="2103120"/>
            <a:ext cx="868680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Usher Syndrome Coalition</a:t>
            </a:r>
            <a:endParaRPr kumimoji="0" lang="en-US"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txBox="1"/>
          <p:nvPr/>
        </p:nvSpPr>
        <p:spPr>
          <a:xfrm>
            <a:off x="822960" y="2651760"/>
            <a:ext cx="9692640" cy="1920240"/>
          </a:xfrm>
          <a:prstGeom prst="rect">
            <a:avLst/>
          </a:prstGeom>
          <a:noFill/>
          <a:ln/>
        </p:spPr>
        <p:txBody>
          <a:bodyPr wrap="square" lIns="0" tIns="0" rIns="0" bIns="0" rtlCol="0" anchor="ctr"/>
          <a:lstStyle/>
          <a:p>
            <a:pPr marL="0" marR="0" lvl="0" indent="0" algn="l" defTabSz="914400" rtl="0" eaLnBrk="1" fontAlgn="auto" latinLnBrk="0" hangingPunct="1">
              <a:lnSpc>
                <a:spcPct val="112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A Trial-Ready Global Community to Advance Treatments for Usher Syndrome</a:t>
            </a: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4"/>
          <p:cNvSpPr txBox="1"/>
          <p:nvPr/>
        </p:nvSpPr>
        <p:spPr>
          <a:xfrm>
            <a:off x="822959" y="4709160"/>
            <a:ext cx="10180837"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C7D6E0"/>
                </a:solidFill>
                <a:effectLst/>
                <a:uLnTx/>
                <a:uFillTx/>
                <a:latin typeface="Calibri" pitchFamily="34" charset="0"/>
                <a:ea typeface="Calibri" pitchFamily="34" charset="-122"/>
                <a:cs typeface="Calibri" pitchFamily="34" charset="-120"/>
              </a:rPr>
              <a:t>Global Genes RDDS 2026, Track 2: Adult Neurologic and Vision-Related Disorders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5"/>
          <p:cNvSpPr txBox="1"/>
          <p:nvPr/>
        </p:nvSpPr>
        <p:spPr>
          <a:xfrm>
            <a:off x="822960" y="5989320"/>
            <a:ext cx="5486400"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9FB3C8"/>
                </a:solidFill>
                <a:effectLst/>
                <a:uLnTx/>
                <a:uFillTx/>
                <a:latin typeface="Calibri" pitchFamily="34" charset="0"/>
                <a:ea typeface="Calibri" pitchFamily="34" charset="-122"/>
                <a:cs typeface="Calibri" pitchFamily="34" charset="-120"/>
              </a:rPr>
              <a:t>Krista Vasi, MPA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9FB3C8"/>
                </a:solidFill>
                <a:effectLst/>
                <a:uLnTx/>
                <a:uFillTx/>
                <a:latin typeface="Calibri" pitchFamily="34" charset="0"/>
                <a:ea typeface="Calibri" pitchFamily="34" charset="-122"/>
                <a:cs typeface="Calibri" pitchFamily="34" charset="-120"/>
              </a:rPr>
              <a:t>Executive </a:t>
            </a:r>
            <a:r>
              <a:rPr kumimoji="0" lang="en-US" sz="1800" b="1" i="0" u="none" strike="noStrike" kern="1200" cap="none" spc="0" normalizeH="0" baseline="0" noProof="0" dirty="0">
                <a:ln>
                  <a:noFill/>
                </a:ln>
                <a:solidFill>
                  <a:srgbClr val="9FB3C8"/>
                </a:solidFill>
                <a:effectLst/>
                <a:uLnTx/>
                <a:uFillTx/>
                <a:latin typeface="Calibri" pitchFamily="34" charset="0"/>
                <a:ea typeface="Calibri" pitchFamily="34" charset="-122"/>
                <a:cs typeface="Calibri" pitchFamily="34" charset="-120"/>
              </a:rPr>
              <a:t>Director</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Image 0" descr="/home/claude/ush_pitch/assets/logo_white_cropped.png"/>
          <p:cNvPicPr>
            <a:picLocks noChangeAspect="1"/>
          </p:cNvPicPr>
          <p:nvPr/>
        </p:nvPicPr>
        <p:blipFill>
          <a:blip r:embed="rId3"/>
          <a:stretch>
            <a:fillRect/>
          </a:stretch>
        </p:blipFill>
        <p:spPr>
          <a:xfrm>
            <a:off x="10543032" y="6161277"/>
            <a:ext cx="1188720" cy="285243"/>
          </a:xfrm>
          <a:prstGeom prst="rect">
            <a:avLst/>
          </a:prstGeom>
        </p:spPr>
      </p:pic>
    </p:spTree>
    <p:extLst>
      <p:ext uri="{BB962C8B-B14F-4D97-AF65-F5344CB8AC3E}">
        <p14:creationId xmlns:p14="http://schemas.microsoft.com/office/powerpoint/2010/main" val="32379084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ext 0"/>
          <p:cNvSpPr txBox="1"/>
          <p:nvPr/>
        </p:nvSpPr>
        <p:spPr>
          <a:xfrm>
            <a:off x="655320" y="190674"/>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What Is Usher Syndrome?</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hape 1"/>
          <p:cNvSpPr/>
          <p:nvPr/>
        </p:nvSpPr>
        <p:spPr>
          <a:xfrm>
            <a:off x="640080" y="1426077"/>
            <a:ext cx="274320" cy="274320"/>
          </a:xfrm>
          <a:prstGeom prst="ellipse">
            <a:avLst/>
          </a:prstGeom>
          <a:solidFill>
            <a:srgbClr val="F6C514"/>
          </a:solidFill>
          <a:ln w="12700">
            <a:solidFill>
              <a:srgbClr val="F6C514"/>
            </a:solidFill>
            <a:prstDash val="solid"/>
          </a:ln>
        </p:spPr>
        <p:txBody>
          <a:bodyPr/>
          <a:lstStyle/>
          <a:p>
            <a:endParaRPr lang="en-US"/>
          </a:p>
        </p:txBody>
      </p:sp>
      <p:sp>
        <p:nvSpPr>
          <p:cNvPr id="4" name="Text 2"/>
          <p:cNvSpPr txBox="1"/>
          <p:nvPr/>
        </p:nvSpPr>
        <p:spPr>
          <a:xfrm>
            <a:off x="640080" y="1519065"/>
            <a:ext cx="274320" cy="2743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txBox="1"/>
          <p:nvPr/>
        </p:nvSpPr>
        <p:spPr>
          <a:xfrm>
            <a:off x="1143000" y="1121428"/>
            <a:ext cx="10332720" cy="872836"/>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Usher syndrome affects hearing, vision, and sometimes balance.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hape 4"/>
          <p:cNvSpPr/>
          <p:nvPr/>
        </p:nvSpPr>
        <p:spPr>
          <a:xfrm>
            <a:off x="640080" y="2477637"/>
            <a:ext cx="274320" cy="274320"/>
          </a:xfrm>
          <a:prstGeom prst="ellipse">
            <a:avLst/>
          </a:prstGeom>
          <a:solidFill>
            <a:srgbClr val="F6C514"/>
          </a:solidFill>
          <a:ln w="12700">
            <a:solidFill>
              <a:srgbClr val="F6C514"/>
            </a:solidFill>
            <a:prstDash val="solid"/>
          </a:ln>
        </p:spPr>
        <p:txBody>
          <a:bodyPr/>
          <a:lstStyle/>
          <a:p>
            <a:endParaRPr lang="en-US"/>
          </a:p>
        </p:txBody>
      </p:sp>
      <p:sp>
        <p:nvSpPr>
          <p:cNvPr id="7" name="Text 5"/>
          <p:cNvSpPr txBox="1"/>
          <p:nvPr/>
        </p:nvSpPr>
        <p:spPr>
          <a:xfrm>
            <a:off x="640080" y="2477637"/>
            <a:ext cx="274320" cy="2743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txBox="1"/>
          <p:nvPr/>
        </p:nvSpPr>
        <p:spPr>
          <a:xfrm>
            <a:off x="1143000" y="2191338"/>
            <a:ext cx="10332720" cy="96012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The most common genetic cause of combined deafness and blindness.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7"/>
          <p:cNvSpPr/>
          <p:nvPr/>
        </p:nvSpPr>
        <p:spPr>
          <a:xfrm>
            <a:off x="640080" y="3529197"/>
            <a:ext cx="274320" cy="274320"/>
          </a:xfrm>
          <a:prstGeom prst="ellipse">
            <a:avLst/>
          </a:prstGeom>
          <a:solidFill>
            <a:srgbClr val="F6C514"/>
          </a:solidFill>
          <a:ln w="12700">
            <a:solidFill>
              <a:srgbClr val="F6C514"/>
            </a:solidFill>
            <a:prstDash val="solid"/>
          </a:ln>
        </p:spPr>
        <p:txBody>
          <a:bodyPr/>
          <a:lstStyle/>
          <a:p>
            <a:endParaRPr lang="en-US"/>
          </a:p>
        </p:txBody>
      </p:sp>
      <p:sp>
        <p:nvSpPr>
          <p:cNvPr id="10" name="Text 8"/>
          <p:cNvSpPr txBox="1"/>
          <p:nvPr/>
        </p:nvSpPr>
        <p:spPr>
          <a:xfrm>
            <a:off x="640080" y="3529197"/>
            <a:ext cx="274320" cy="2743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9"/>
          <p:cNvSpPr txBox="1"/>
          <p:nvPr/>
        </p:nvSpPr>
        <p:spPr>
          <a:xfrm>
            <a:off x="1143000" y="3242898"/>
            <a:ext cx="10332720" cy="96012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Hearing loss can be present at birth or develop shortly after.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Shape 10"/>
          <p:cNvSpPr/>
          <p:nvPr/>
        </p:nvSpPr>
        <p:spPr>
          <a:xfrm>
            <a:off x="640080" y="4580757"/>
            <a:ext cx="274320" cy="274320"/>
          </a:xfrm>
          <a:prstGeom prst="ellipse">
            <a:avLst/>
          </a:prstGeom>
          <a:solidFill>
            <a:srgbClr val="F6C514"/>
          </a:solidFill>
          <a:ln w="12700">
            <a:solidFill>
              <a:srgbClr val="F6C514"/>
            </a:solidFill>
            <a:prstDash val="solid"/>
          </a:ln>
        </p:spPr>
        <p:txBody>
          <a:bodyPr/>
          <a:lstStyle/>
          <a:p>
            <a:endParaRPr lang="en-US"/>
          </a:p>
        </p:txBody>
      </p:sp>
      <p:sp>
        <p:nvSpPr>
          <p:cNvPr id="13" name="Text 11"/>
          <p:cNvSpPr txBox="1"/>
          <p:nvPr/>
        </p:nvSpPr>
        <p:spPr>
          <a:xfrm>
            <a:off x="640080" y="4580757"/>
            <a:ext cx="274320" cy="2743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 12"/>
          <p:cNvSpPr txBox="1"/>
          <p:nvPr/>
        </p:nvSpPr>
        <p:spPr>
          <a:xfrm>
            <a:off x="1143000" y="4294458"/>
            <a:ext cx="10332720" cy="96012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Vision loss is progressive, known as Retinitis Pigmentosa. It starts with night blindness and reduced peripheral vision (tunnel vision).</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Shape 13"/>
          <p:cNvSpPr/>
          <p:nvPr/>
        </p:nvSpPr>
        <p:spPr>
          <a:xfrm>
            <a:off x="640080" y="5632317"/>
            <a:ext cx="274320" cy="274320"/>
          </a:xfrm>
          <a:prstGeom prst="ellipse">
            <a:avLst/>
          </a:prstGeom>
          <a:solidFill>
            <a:srgbClr val="F6C514"/>
          </a:solidFill>
          <a:ln w="12700">
            <a:solidFill>
              <a:srgbClr val="F6C514"/>
            </a:solidFill>
            <a:prstDash val="solid"/>
          </a:ln>
        </p:spPr>
        <p:txBody>
          <a:bodyPr/>
          <a:lstStyle/>
          <a:p>
            <a:endParaRPr lang="en-US"/>
          </a:p>
        </p:txBody>
      </p:sp>
      <p:sp>
        <p:nvSpPr>
          <p:cNvPr id="16" name="Text 14"/>
          <p:cNvSpPr txBox="1"/>
          <p:nvPr/>
        </p:nvSpPr>
        <p:spPr>
          <a:xfrm>
            <a:off x="640080" y="5632317"/>
            <a:ext cx="274320" cy="2743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5"/>
          <p:cNvSpPr txBox="1"/>
          <p:nvPr/>
        </p:nvSpPr>
        <p:spPr>
          <a:xfrm>
            <a:off x="1143000" y="5307381"/>
            <a:ext cx="10332720" cy="96012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Balance issues, called vestibular symptoms, show up in some genetic subtypes.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Image 0" descr="/home/claude/ush_pitch/assets/logo_color_cropped.png"/>
          <p:cNvPicPr>
            <a:picLocks noChangeAspect="1"/>
          </p:cNvPicPr>
          <p:nvPr/>
        </p:nvPicPr>
        <p:blipFill>
          <a:blip r:embed="rId3"/>
          <a:stretch>
            <a:fillRect/>
          </a:stretch>
        </p:blipFill>
        <p:spPr>
          <a:xfrm>
            <a:off x="10543032" y="6161277"/>
            <a:ext cx="1188720" cy="285243"/>
          </a:xfrm>
          <a:prstGeom prst="rect">
            <a:avLst/>
          </a:prstGeom>
        </p:spPr>
      </p:pic>
    </p:spTree>
    <p:extLst>
      <p:ext uri="{BB962C8B-B14F-4D97-AF65-F5344CB8AC3E}">
        <p14:creationId xmlns:p14="http://schemas.microsoft.com/office/powerpoint/2010/main" val="3676198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23E66"/>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Three Types of Usher Syndrome</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hape 1"/>
          <p:cNvSpPr/>
          <p:nvPr/>
        </p:nvSpPr>
        <p:spPr>
          <a:xfrm>
            <a:off x="640080" y="1554480"/>
            <a:ext cx="3502152" cy="4206240"/>
          </a:xfrm>
          <a:prstGeom prst="rect">
            <a:avLst/>
          </a:prstGeom>
          <a:solidFill>
            <a:srgbClr val="3E4B78"/>
          </a:solidFill>
          <a:ln/>
        </p:spPr>
        <p:txBody>
          <a:bodyPr/>
          <a:lstStyle/>
          <a:p>
            <a:endParaRPr lang="en-US"/>
          </a:p>
        </p:txBody>
      </p:sp>
      <p:sp>
        <p:nvSpPr>
          <p:cNvPr id="4" name="Text 2"/>
          <p:cNvSpPr txBox="1"/>
          <p:nvPr/>
        </p:nvSpPr>
        <p:spPr>
          <a:xfrm>
            <a:off x="914400" y="1828800"/>
            <a:ext cx="2953512"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Type 1</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txBox="1"/>
          <p:nvPr/>
        </p:nvSpPr>
        <p:spPr>
          <a:xfrm>
            <a:off x="914400" y="2606040"/>
            <a:ext cx="2953512" cy="2834640"/>
          </a:xfrm>
          <a:prstGeom prst="rect">
            <a:avLst/>
          </a:prstGeom>
          <a:noFill/>
          <a:ln/>
        </p:spPr>
        <p:txBody>
          <a:bodyPr wrap="square" lIns="0" tIns="0" rIns="0" bIns="0" rtlCol="0" anchor="ct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Hearing: </a:t>
            </a: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Severe to profound, from birth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Vision: </a:t>
            </a: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Starts in childhood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Balance: </a:t>
            </a: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Often affected (vestibular areflexia)</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hape 4"/>
          <p:cNvSpPr/>
          <p:nvPr/>
        </p:nvSpPr>
        <p:spPr>
          <a:xfrm>
            <a:off x="4325112" y="1554480"/>
            <a:ext cx="3502152" cy="4206240"/>
          </a:xfrm>
          <a:prstGeom prst="rect">
            <a:avLst/>
          </a:prstGeom>
          <a:solidFill>
            <a:srgbClr val="3E4B78"/>
          </a:solidFill>
          <a:ln/>
        </p:spPr>
        <p:txBody>
          <a:bodyPr/>
          <a:lstStyle/>
          <a:p>
            <a:endParaRPr lang="en-US"/>
          </a:p>
        </p:txBody>
      </p:sp>
      <p:sp>
        <p:nvSpPr>
          <p:cNvPr id="7" name="Text 5"/>
          <p:cNvSpPr txBox="1"/>
          <p:nvPr/>
        </p:nvSpPr>
        <p:spPr>
          <a:xfrm>
            <a:off x="4599432" y="1828800"/>
            <a:ext cx="2953512"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Type 2</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txBox="1"/>
          <p:nvPr/>
        </p:nvSpPr>
        <p:spPr>
          <a:xfrm>
            <a:off x="4599432" y="2477250"/>
            <a:ext cx="2953512" cy="2834640"/>
          </a:xfrm>
          <a:prstGeom prst="rect">
            <a:avLst/>
          </a:prstGeom>
          <a:noFill/>
          <a:ln/>
        </p:spPr>
        <p:txBody>
          <a:bodyPr wrap="square" lIns="0" tIns="0" rIns="0" bIns="0" rtlCol="0" anchor="ct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Hearing: </a:t>
            </a: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Moderate to severe, from birth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Vision: </a:t>
            </a: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Starts in the teens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Balance: </a:t>
            </a: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Usually not affected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7"/>
          <p:cNvSpPr/>
          <p:nvPr/>
        </p:nvSpPr>
        <p:spPr>
          <a:xfrm>
            <a:off x="8010144" y="1554480"/>
            <a:ext cx="3502152" cy="4206240"/>
          </a:xfrm>
          <a:prstGeom prst="rect">
            <a:avLst/>
          </a:prstGeom>
          <a:solidFill>
            <a:srgbClr val="3E4B78"/>
          </a:solidFill>
          <a:ln/>
        </p:spPr>
        <p:txBody>
          <a:bodyPr/>
          <a:lstStyle/>
          <a:p>
            <a:endParaRPr lang="en-US"/>
          </a:p>
        </p:txBody>
      </p:sp>
      <p:sp>
        <p:nvSpPr>
          <p:cNvPr id="10" name="Text 8"/>
          <p:cNvSpPr txBox="1"/>
          <p:nvPr/>
        </p:nvSpPr>
        <p:spPr>
          <a:xfrm>
            <a:off x="8284464" y="1828800"/>
            <a:ext cx="2953512"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Type 3</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9"/>
          <p:cNvSpPr txBox="1"/>
          <p:nvPr/>
        </p:nvSpPr>
        <p:spPr>
          <a:xfrm>
            <a:off x="8284464" y="2490129"/>
            <a:ext cx="2953512" cy="2834640"/>
          </a:xfrm>
          <a:prstGeom prst="rect">
            <a:avLst/>
          </a:prstGeom>
          <a:noFill/>
          <a:ln/>
        </p:spPr>
        <p:txBody>
          <a:bodyPr wrap="square" lIns="0" tIns="0" rIns="0" bIns="0" rtlCol="0" anchor="ct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Hearing: </a:t>
            </a: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Progressive, can start later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Vision: </a:t>
            </a: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Onset varies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Balance: </a:t>
            </a: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Sometimes affected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Image 0" descr="/home/claude/ush_pitch/assets/logo_white_cropped.png"/>
          <p:cNvPicPr>
            <a:picLocks noChangeAspect="1"/>
          </p:cNvPicPr>
          <p:nvPr/>
        </p:nvPicPr>
        <p:blipFill>
          <a:blip r:embed="rId3"/>
          <a:stretch>
            <a:fillRect/>
          </a:stretch>
        </p:blipFill>
        <p:spPr>
          <a:xfrm>
            <a:off x="10543032" y="6161277"/>
            <a:ext cx="1188720" cy="285243"/>
          </a:xfrm>
          <a:prstGeom prst="rect">
            <a:avLst/>
          </a:prstGeom>
        </p:spPr>
      </p:pic>
    </p:spTree>
    <p:extLst>
      <p:ext uri="{BB962C8B-B14F-4D97-AF65-F5344CB8AC3E}">
        <p14:creationId xmlns:p14="http://schemas.microsoft.com/office/powerpoint/2010/main" val="27302523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Why This Matters Beyond Usher Syndrome</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hape 1"/>
          <p:cNvSpPr/>
          <p:nvPr/>
        </p:nvSpPr>
        <p:spPr>
          <a:xfrm>
            <a:off x="640080" y="1691640"/>
            <a:ext cx="3566160" cy="3566160"/>
          </a:xfrm>
          <a:prstGeom prst="rect">
            <a:avLst/>
          </a:prstGeom>
          <a:solidFill>
            <a:schemeClr val="bg1">
              <a:lumMod val="85000"/>
            </a:schemeClr>
          </a:solidFill>
          <a:ln/>
        </p:spPr>
        <p:txBody>
          <a:bodyPr/>
          <a:lstStyle/>
          <a:p>
            <a:endParaRPr lang="en-US"/>
          </a:p>
        </p:txBody>
      </p:sp>
      <p:sp>
        <p:nvSpPr>
          <p:cNvPr id="4" name="Text 2"/>
          <p:cNvSpPr txBox="1"/>
          <p:nvPr/>
        </p:nvSpPr>
        <p:spPr>
          <a:xfrm>
            <a:off x="640080" y="2057400"/>
            <a:ext cx="3566160" cy="10972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2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~18%</a:t>
            </a:r>
            <a:endParaRPr kumimoji="0" lang="en-US" sz="5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txBox="1"/>
          <p:nvPr/>
        </p:nvSpPr>
        <p:spPr>
          <a:xfrm>
            <a:off x="839058" y="3035808"/>
            <a:ext cx="3168203" cy="1993392"/>
          </a:xfrm>
          <a:prstGeom prst="rect">
            <a:avLst/>
          </a:prstGeom>
          <a:noFill/>
          <a:ln/>
        </p:spPr>
        <p:txBody>
          <a:bodyPr wrap="square" lIns="0" tIns="0" rIns="0" bIns="0" rtlCol="0"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of all retinitis pigmentosa cases have Usher syndrome</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4"/>
          <p:cNvSpPr txBox="1"/>
          <p:nvPr/>
        </p:nvSpPr>
        <p:spPr>
          <a:xfrm>
            <a:off x="4572000" y="1691640"/>
            <a:ext cx="6949440" cy="3566160"/>
          </a:xfrm>
          <a:prstGeom prst="rect">
            <a:avLst/>
          </a:prstGeom>
          <a:noFill/>
          <a:ln/>
        </p:spPr>
        <p:txBody>
          <a:bodyPr wrap="square" lIns="0" tIns="0" rIns="0" bIns="0" rtlCol="0" anchor="ctr"/>
          <a:lstStyle/>
          <a:p>
            <a:pPr marL="457200" marR="0" lvl="0" indent="-4572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323E66"/>
                </a:solidFill>
                <a:effectLst/>
                <a:uLnTx/>
                <a:uFillTx/>
                <a:latin typeface="Calibri" panose="020F0502020204030204"/>
                <a:ea typeface="+mn-ea"/>
                <a:cs typeface="+mn-cs"/>
              </a:rPr>
              <a:t>Not every RP treatment targets a specific gene.</a:t>
            </a:r>
          </a:p>
          <a:p>
            <a:pPr marL="457200" marR="0" lvl="0" indent="-4572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323E66"/>
                </a:solidFill>
                <a:effectLst/>
                <a:uLnTx/>
                <a:uFillTx/>
                <a:latin typeface="Calibri" panose="020F0502020204030204"/>
                <a:ea typeface="+mn-ea"/>
                <a:cs typeface="+mn-cs"/>
              </a:rPr>
              <a:t>Gene-agnostic RP trials could include our community too.</a:t>
            </a:r>
          </a:p>
          <a:p>
            <a:pPr marL="457200" marR="0" lvl="0" indent="-4572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323E66"/>
                </a:solidFill>
                <a:effectLst/>
                <a:uLnTx/>
                <a:uFillTx/>
                <a:latin typeface="Calibri" panose="020F0502020204030204"/>
                <a:ea typeface="+mn-ea"/>
                <a:cs typeface="+mn-cs"/>
              </a:rPr>
              <a:t>Our USH Trust can help fill those trials with ready participants.</a:t>
            </a:r>
          </a:p>
        </p:txBody>
      </p:sp>
      <p:sp>
        <p:nvSpPr>
          <p:cNvPr id="9" name="Text 7"/>
          <p:cNvSpPr txBox="1"/>
          <p:nvPr/>
        </p:nvSpPr>
        <p:spPr>
          <a:xfrm>
            <a:off x="640080" y="5532120"/>
            <a:ext cx="640080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Calibri" pitchFamily="34" charset="0"/>
                <a:ea typeface="Calibri" pitchFamily="34" charset="-122"/>
                <a:cs typeface="Calibri" pitchFamily="34" charset="-120"/>
              </a:rPr>
              <a:t>Source: Toms, Pagarkar, and Moosajee, 2020 (PMC7502997)</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Image 0" descr="/home/claude/ush_pitch/assets/logo_color_cropped.png"/>
          <p:cNvPicPr>
            <a:picLocks noChangeAspect="1"/>
          </p:cNvPicPr>
          <p:nvPr/>
        </p:nvPicPr>
        <p:blipFill>
          <a:blip r:embed="rId3"/>
          <a:stretch>
            <a:fillRect/>
          </a:stretch>
        </p:blipFill>
        <p:spPr>
          <a:xfrm>
            <a:off x="10543032" y="6161277"/>
            <a:ext cx="1188720" cy="285243"/>
          </a:xfrm>
          <a:prstGeom prst="rect">
            <a:avLst/>
          </a:prstGeom>
        </p:spPr>
      </p:pic>
    </p:spTree>
    <p:extLst>
      <p:ext uri="{BB962C8B-B14F-4D97-AF65-F5344CB8AC3E}">
        <p14:creationId xmlns:p14="http://schemas.microsoft.com/office/powerpoint/2010/main" val="9080221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323E66"/>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What People With USH Tell Us</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hape 1"/>
          <p:cNvSpPr/>
          <p:nvPr/>
        </p:nvSpPr>
        <p:spPr>
          <a:xfrm>
            <a:off x="640080" y="1737360"/>
            <a:ext cx="10881360" cy="1783080"/>
          </a:xfrm>
          <a:prstGeom prst="roundRect">
            <a:avLst>
              <a:gd name="adj" fmla="val 4103"/>
            </a:avLst>
          </a:prstGeom>
          <a:solidFill>
            <a:srgbClr val="F6C514"/>
          </a:solidFill>
          <a:ln/>
        </p:spPr>
        <p:txBody>
          <a:bodyPr/>
          <a:lstStyle/>
          <a:p>
            <a:endParaRPr lang="en-US"/>
          </a:p>
        </p:txBody>
      </p:sp>
      <p:sp>
        <p:nvSpPr>
          <p:cNvPr id="4" name="Text 2"/>
          <p:cNvSpPr txBox="1"/>
          <p:nvPr/>
        </p:nvSpPr>
        <p:spPr>
          <a:xfrm>
            <a:off x="1005840" y="1874520"/>
            <a:ext cx="10149840" cy="1508760"/>
          </a:xfrm>
          <a:prstGeom prst="rect">
            <a:avLst/>
          </a:prstGeom>
          <a:noFill/>
          <a:ln/>
        </p:spPr>
        <p:txBody>
          <a:bodyPr wrap="square" lIns="0" tIns="0" rIns="0" bIns="0" rtlCol="0"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Slowing or stopping the progression of vision loss is a meaningful outcome of a trial.</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txBox="1"/>
          <p:nvPr/>
        </p:nvSpPr>
        <p:spPr>
          <a:xfrm>
            <a:off x="640080" y="3931919"/>
            <a:ext cx="10881360" cy="1114865"/>
          </a:xfrm>
          <a:prstGeom prst="rect">
            <a:avLst/>
          </a:prstGeom>
          <a:noFill/>
          <a:ln/>
        </p:spPr>
        <p:txBody>
          <a:bodyPr wrap="square" lIns="0" tIns="0" rIns="0" bIns="0" rtlCol="0" anchor="ct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C000"/>
                </a:solidFill>
                <a:effectLst/>
                <a:uLnTx/>
                <a:uFillTx/>
                <a:latin typeface="Calibri" pitchFamily="34" charset="0"/>
                <a:ea typeface="Calibri" pitchFamily="34" charset="-122"/>
                <a:cs typeface="Calibri" pitchFamily="34" charset="-120"/>
              </a:rPr>
              <a:t>More time with the people, places, and moments that matter most.</a:t>
            </a:r>
            <a:endParaRPr kumimoji="0" lang="en-US" sz="2800" b="0" i="0" u="none" strike="noStrike" kern="1200" cap="none" spc="0" normalizeH="0" baseline="0" noProof="0" dirty="0">
              <a:ln>
                <a:noFill/>
              </a:ln>
              <a:solidFill>
                <a:srgbClr val="FFC000"/>
              </a:solidFill>
              <a:effectLst/>
              <a:uLnTx/>
              <a:uFillTx/>
              <a:latin typeface="Calibri" panose="020F0502020204030204"/>
              <a:ea typeface="+mn-ea"/>
              <a:cs typeface="+mn-cs"/>
            </a:endParaRPr>
          </a:p>
        </p:txBody>
      </p:sp>
      <p:pic>
        <p:nvPicPr>
          <p:cNvPr id="6" name="Image 0" descr="/home/claude/ush_pitch/assets/logo_white_cropped.png"/>
          <p:cNvPicPr>
            <a:picLocks noChangeAspect="1"/>
          </p:cNvPicPr>
          <p:nvPr/>
        </p:nvPicPr>
        <p:blipFill>
          <a:blip r:embed="rId3"/>
          <a:stretch>
            <a:fillRect/>
          </a:stretch>
        </p:blipFill>
        <p:spPr>
          <a:xfrm>
            <a:off x="10543032" y="6161277"/>
            <a:ext cx="1188720" cy="285243"/>
          </a:xfrm>
          <a:prstGeom prst="rect">
            <a:avLst/>
          </a:prstGeom>
        </p:spPr>
      </p:pic>
    </p:spTree>
    <p:extLst>
      <p:ext uri="{BB962C8B-B14F-4D97-AF65-F5344CB8AC3E}">
        <p14:creationId xmlns:p14="http://schemas.microsoft.com/office/powerpoint/2010/main" val="3866711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A Trial-Ready Global Community</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hape 1"/>
          <p:cNvSpPr/>
          <p:nvPr/>
        </p:nvSpPr>
        <p:spPr>
          <a:xfrm>
            <a:off x="640080" y="1554480"/>
            <a:ext cx="2606040" cy="2286000"/>
          </a:xfrm>
          <a:prstGeom prst="rect">
            <a:avLst/>
          </a:prstGeom>
          <a:solidFill>
            <a:schemeClr val="bg1">
              <a:lumMod val="85000"/>
            </a:schemeClr>
          </a:solidFill>
          <a:ln/>
        </p:spPr>
        <p:txBody>
          <a:bodyPr/>
          <a:lstStyle/>
          <a:p>
            <a:endParaRPr lang="en-US"/>
          </a:p>
        </p:txBody>
      </p:sp>
      <p:sp>
        <p:nvSpPr>
          <p:cNvPr id="4" name="Text 2"/>
          <p:cNvSpPr txBox="1"/>
          <p:nvPr/>
        </p:nvSpPr>
        <p:spPr>
          <a:xfrm>
            <a:off x="640080" y="1783080"/>
            <a:ext cx="2606040" cy="9144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2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3,000+</a:t>
            </a:r>
            <a:endParaRPr kumimoji="0" lang="en-US" sz="4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txBox="1"/>
          <p:nvPr/>
        </p:nvSpPr>
        <p:spPr>
          <a:xfrm>
            <a:off x="664070" y="2788920"/>
            <a:ext cx="2468880" cy="914400"/>
          </a:xfrm>
          <a:prstGeom prst="rect">
            <a:avLst/>
          </a:prstGeom>
          <a:noFill/>
          <a:ln/>
        </p:spPr>
        <p:txBody>
          <a:bodyPr wrap="square" lIns="0" tIns="0" rIns="0" bIns="0" rtlCol="0"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People in our USH Trust Contact Database</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hape 4"/>
          <p:cNvSpPr/>
          <p:nvPr/>
        </p:nvSpPr>
        <p:spPr>
          <a:xfrm>
            <a:off x="3474720" y="1554480"/>
            <a:ext cx="2606040" cy="2286000"/>
          </a:xfrm>
          <a:prstGeom prst="rect">
            <a:avLst/>
          </a:prstGeom>
          <a:solidFill>
            <a:schemeClr val="bg1">
              <a:lumMod val="85000"/>
            </a:schemeClr>
          </a:solidFill>
          <a:ln/>
        </p:spPr>
        <p:txBody>
          <a:bodyPr/>
          <a:lstStyle/>
          <a:p>
            <a:endParaRPr lang="en-US"/>
          </a:p>
        </p:txBody>
      </p:sp>
      <p:sp>
        <p:nvSpPr>
          <p:cNvPr id="7" name="Text 5"/>
          <p:cNvSpPr txBox="1"/>
          <p:nvPr/>
        </p:nvSpPr>
        <p:spPr>
          <a:xfrm>
            <a:off x="3474720" y="1783080"/>
            <a:ext cx="2606040" cy="9144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2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90</a:t>
            </a:r>
            <a:endParaRPr kumimoji="0" lang="en-US" sz="4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txBox="1"/>
          <p:nvPr/>
        </p:nvSpPr>
        <p:spPr>
          <a:xfrm>
            <a:off x="3510699" y="2788920"/>
            <a:ext cx="2468880" cy="914400"/>
          </a:xfrm>
          <a:prstGeom prst="rect">
            <a:avLst/>
          </a:prstGeom>
          <a:noFill/>
          <a:ln/>
        </p:spPr>
        <p:txBody>
          <a:bodyPr wrap="square" lIns="0" tIns="0" rIns="0" bIns="0" rtlCol="0"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Countries represented in the USH Trust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7"/>
          <p:cNvSpPr/>
          <p:nvPr/>
        </p:nvSpPr>
        <p:spPr>
          <a:xfrm>
            <a:off x="6309360" y="1554480"/>
            <a:ext cx="2606040" cy="2286000"/>
          </a:xfrm>
          <a:prstGeom prst="rect">
            <a:avLst/>
          </a:prstGeom>
          <a:solidFill>
            <a:schemeClr val="bg1">
              <a:lumMod val="85000"/>
            </a:schemeClr>
          </a:solidFill>
          <a:ln/>
        </p:spPr>
        <p:txBody>
          <a:bodyPr/>
          <a:lstStyle/>
          <a:p>
            <a:endParaRPr lang="en-US"/>
          </a:p>
        </p:txBody>
      </p:sp>
      <p:sp>
        <p:nvSpPr>
          <p:cNvPr id="10" name="Text 8"/>
          <p:cNvSpPr txBox="1"/>
          <p:nvPr/>
        </p:nvSpPr>
        <p:spPr>
          <a:xfrm>
            <a:off x="6309360" y="1783080"/>
            <a:ext cx="2606040" cy="9144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2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604</a:t>
            </a:r>
            <a:endParaRPr kumimoji="0" lang="en-US" sz="4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9"/>
          <p:cNvSpPr txBox="1"/>
          <p:nvPr/>
        </p:nvSpPr>
        <p:spPr>
          <a:xfrm>
            <a:off x="6374804" y="2788920"/>
            <a:ext cx="2468880" cy="914400"/>
          </a:xfrm>
          <a:prstGeom prst="rect">
            <a:avLst/>
          </a:prstGeom>
          <a:noFill/>
          <a:ln/>
        </p:spPr>
        <p:txBody>
          <a:bodyPr wrap="square" lIns="0" tIns="0" rIns="0" bIns="0" rtlCol="0"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People in the USH Data Collection Program</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Shape 10"/>
          <p:cNvSpPr/>
          <p:nvPr/>
        </p:nvSpPr>
        <p:spPr>
          <a:xfrm>
            <a:off x="9144000" y="1554480"/>
            <a:ext cx="2606040" cy="2286000"/>
          </a:xfrm>
          <a:prstGeom prst="rect">
            <a:avLst/>
          </a:prstGeom>
          <a:solidFill>
            <a:schemeClr val="bg1">
              <a:lumMod val="85000"/>
            </a:schemeClr>
          </a:solidFill>
          <a:ln/>
        </p:spPr>
        <p:txBody>
          <a:bodyPr/>
          <a:lstStyle/>
          <a:p>
            <a:endParaRPr lang="en-US"/>
          </a:p>
        </p:txBody>
      </p:sp>
      <p:sp>
        <p:nvSpPr>
          <p:cNvPr id="13" name="Text 11"/>
          <p:cNvSpPr txBox="1"/>
          <p:nvPr/>
        </p:nvSpPr>
        <p:spPr>
          <a:xfrm>
            <a:off x="9144000" y="1783080"/>
            <a:ext cx="2606040" cy="9144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2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58</a:t>
            </a:r>
            <a:endParaRPr kumimoji="0" lang="en-US" sz="4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 12"/>
          <p:cNvSpPr txBox="1"/>
          <p:nvPr/>
        </p:nvSpPr>
        <p:spPr>
          <a:xfrm>
            <a:off x="9125712" y="2788920"/>
            <a:ext cx="2606040" cy="914400"/>
          </a:xfrm>
          <a:prstGeom prst="rect">
            <a:avLst/>
          </a:prstGeom>
          <a:noFill/>
          <a:ln/>
        </p:spPr>
        <p:txBody>
          <a:bodyPr wrap="square" lIns="0" tIns="0" rIns="0" bIns="0" rtlCol="0"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Countries in the USH Data Collection Program</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Shape 13"/>
          <p:cNvSpPr/>
          <p:nvPr/>
        </p:nvSpPr>
        <p:spPr>
          <a:xfrm>
            <a:off x="640080" y="4160520"/>
            <a:ext cx="11109960" cy="1828800"/>
          </a:xfrm>
          <a:prstGeom prst="rect">
            <a:avLst/>
          </a:prstGeom>
          <a:solidFill>
            <a:srgbClr val="323E66"/>
          </a:solidFill>
          <a:ln/>
        </p:spPr>
        <p:txBody>
          <a:bodyPr/>
          <a:lstStyle/>
          <a:p>
            <a:endParaRPr lang="en-US"/>
          </a:p>
        </p:txBody>
      </p:sp>
      <p:sp>
        <p:nvSpPr>
          <p:cNvPr id="16" name="Shape 14"/>
          <p:cNvSpPr/>
          <p:nvPr/>
        </p:nvSpPr>
        <p:spPr>
          <a:xfrm>
            <a:off x="960119" y="4663440"/>
            <a:ext cx="822960" cy="822960"/>
          </a:xfrm>
          <a:prstGeom prst="ellipse">
            <a:avLst/>
          </a:prstGeom>
          <a:solidFill>
            <a:srgbClr val="F6C514"/>
          </a:solidFill>
          <a:ln w="12700">
            <a:solidFill>
              <a:srgbClr val="F6C514"/>
            </a:solidFill>
            <a:prstDash val="solid"/>
          </a:ln>
        </p:spPr>
        <p:txBody>
          <a:bodyPr/>
          <a:lstStyle/>
          <a:p>
            <a:endParaRPr lang="en-US"/>
          </a:p>
        </p:txBody>
      </p:sp>
      <p:sp>
        <p:nvSpPr>
          <p:cNvPr id="17" name="Text 15"/>
          <p:cNvSpPr txBox="1"/>
          <p:nvPr/>
        </p:nvSpPr>
        <p:spPr>
          <a:xfrm>
            <a:off x="1045498" y="4754880"/>
            <a:ext cx="652203" cy="6400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100+</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6"/>
          <p:cNvSpPr txBox="1"/>
          <p:nvPr/>
        </p:nvSpPr>
        <p:spPr>
          <a:xfrm>
            <a:off x="1880581" y="4754880"/>
            <a:ext cx="4099561" cy="64008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USH Ambassadors worldwide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7"/>
          <p:cNvSpPr/>
          <p:nvPr/>
        </p:nvSpPr>
        <p:spPr>
          <a:xfrm>
            <a:off x="5979579" y="4663440"/>
            <a:ext cx="822960" cy="822960"/>
          </a:xfrm>
          <a:prstGeom prst="ellipse">
            <a:avLst/>
          </a:prstGeom>
          <a:solidFill>
            <a:srgbClr val="F6C514"/>
          </a:solidFill>
          <a:ln w="12700">
            <a:solidFill>
              <a:srgbClr val="F6C514"/>
            </a:solidFill>
            <a:prstDash val="solid"/>
          </a:ln>
        </p:spPr>
        <p:txBody>
          <a:bodyPr/>
          <a:lstStyle/>
          <a:p>
            <a:endParaRPr lang="en-US"/>
          </a:p>
        </p:txBody>
      </p:sp>
      <p:sp>
        <p:nvSpPr>
          <p:cNvPr id="20" name="Text 18"/>
          <p:cNvSpPr txBox="1"/>
          <p:nvPr/>
        </p:nvSpPr>
        <p:spPr>
          <a:xfrm>
            <a:off x="6071019" y="4752565"/>
            <a:ext cx="731520" cy="6400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300+</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1" name="Text 19"/>
          <p:cNvSpPr txBox="1"/>
          <p:nvPr/>
        </p:nvSpPr>
        <p:spPr>
          <a:xfrm>
            <a:off x="6893416" y="4754880"/>
            <a:ext cx="4582305" cy="64008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New families reached out this year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2" name="Image 0" descr="/home/claude/ush_pitch/assets/logo_color_cropped.png"/>
          <p:cNvPicPr>
            <a:picLocks noChangeAspect="1"/>
          </p:cNvPicPr>
          <p:nvPr/>
        </p:nvPicPr>
        <p:blipFill>
          <a:blip r:embed="rId3"/>
          <a:stretch>
            <a:fillRect/>
          </a:stretch>
        </p:blipFill>
        <p:spPr>
          <a:xfrm>
            <a:off x="10543032" y="6161277"/>
            <a:ext cx="1188720" cy="285243"/>
          </a:xfrm>
          <a:prstGeom prst="rect">
            <a:avLst/>
          </a:prstGeom>
        </p:spPr>
      </p:pic>
    </p:spTree>
    <p:extLst>
      <p:ext uri="{BB962C8B-B14F-4D97-AF65-F5344CB8AC3E}">
        <p14:creationId xmlns:p14="http://schemas.microsoft.com/office/powerpoint/2010/main" val="15893706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More Than Hearing and Vision</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txBox="1"/>
          <p:nvPr/>
        </p:nvSpPr>
        <p:spPr>
          <a:xfrm>
            <a:off x="640080" y="1188720"/>
            <a:ext cx="10424160" cy="4114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srgbClr val="6B7590"/>
                </a:solidFill>
                <a:effectLst/>
                <a:uLnTx/>
                <a:uFillTx/>
                <a:latin typeface="Calibri" pitchFamily="34" charset="0"/>
                <a:ea typeface="Calibri" pitchFamily="34" charset="-122"/>
                <a:cs typeface="Calibri" pitchFamily="34" charset="-120"/>
              </a:rPr>
              <a:t>What participants in the Usher Syndrome Data Collection Program report across the whole body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8" name="Image 0" descr="/home/claude/ush_pitch/assets/logo_color_cropped.png"/>
          <p:cNvPicPr>
            <a:picLocks noChangeAspect="1"/>
          </p:cNvPicPr>
          <p:nvPr/>
        </p:nvPicPr>
        <p:blipFill>
          <a:blip r:embed="rId3"/>
          <a:stretch>
            <a:fillRect/>
          </a:stretch>
        </p:blipFill>
        <p:spPr>
          <a:xfrm>
            <a:off x="10543032" y="6161277"/>
            <a:ext cx="1188720" cy="285243"/>
          </a:xfrm>
          <a:prstGeom prst="rect">
            <a:avLst/>
          </a:prstGeom>
        </p:spPr>
      </p:pic>
      <p:graphicFrame>
        <p:nvGraphicFramePr>
          <p:cNvPr id="30" name="Chart 0">
            <a:extLst>
              <a:ext uri="{FF2B5EF4-FFF2-40B4-BE49-F238E27FC236}">
                <a16:creationId xmlns:a16="http://schemas.microsoft.com/office/drawing/2014/main" id="{73D7A2DD-6E9A-DD1C-50A2-1CD1B8FDEE79}"/>
              </a:ext>
            </a:extLst>
          </p:cNvPr>
          <p:cNvGraphicFramePr/>
          <p:nvPr/>
        </p:nvGraphicFramePr>
        <p:xfrm>
          <a:off x="640080" y="1737360"/>
          <a:ext cx="6675120" cy="4297680"/>
        </p:xfrm>
        <a:graphic>
          <a:graphicData uri="http://schemas.openxmlformats.org/drawingml/2006/chart">
            <c:chart xmlns:c="http://schemas.openxmlformats.org/drawingml/2006/chart" xmlns:r="http://schemas.openxmlformats.org/officeDocument/2006/relationships" r:id="rId4"/>
          </a:graphicData>
        </a:graphic>
      </p:graphicFrame>
      <p:sp>
        <p:nvSpPr>
          <p:cNvPr id="32" name="TextBox 31">
            <a:extLst>
              <a:ext uri="{FF2B5EF4-FFF2-40B4-BE49-F238E27FC236}">
                <a16:creationId xmlns:a16="http://schemas.microsoft.com/office/drawing/2014/main" id="{D2C8098D-0F66-916F-1AFD-6B717E9ADABB}"/>
              </a:ext>
            </a:extLst>
          </p:cNvPr>
          <p:cNvSpPr txBox="1"/>
          <p:nvPr/>
        </p:nvSpPr>
        <p:spPr>
          <a:xfrm>
            <a:off x="460248" y="6035040"/>
            <a:ext cx="713630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Calibri" pitchFamily="34" charset="0"/>
                <a:ea typeface="Calibri" pitchFamily="34" charset="-122"/>
                <a:cs typeface="Calibri" pitchFamily="34" charset="-120"/>
              </a:rPr>
              <a:t>Based on 438 respondents to the Head-to-Toe Survey, as of May 4, 2026</a:t>
            </a: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Shape 2">
            <a:extLst>
              <a:ext uri="{FF2B5EF4-FFF2-40B4-BE49-F238E27FC236}">
                <a16:creationId xmlns:a16="http://schemas.microsoft.com/office/drawing/2014/main" id="{D5905864-E5E7-5B30-DE0D-1EB680531818}"/>
              </a:ext>
            </a:extLst>
          </p:cNvPr>
          <p:cNvSpPr/>
          <p:nvPr/>
        </p:nvSpPr>
        <p:spPr>
          <a:xfrm>
            <a:off x="7635240" y="1737360"/>
            <a:ext cx="3886200" cy="4297680"/>
          </a:xfrm>
          <a:prstGeom prst="rect">
            <a:avLst/>
          </a:prstGeom>
          <a:solidFill>
            <a:srgbClr val="323E66"/>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5" name="Text 3">
            <a:extLst>
              <a:ext uri="{FF2B5EF4-FFF2-40B4-BE49-F238E27FC236}">
                <a16:creationId xmlns:a16="http://schemas.microsoft.com/office/drawing/2014/main" id="{9CFC52B1-2A57-96CE-2F06-BF1A77578E42}"/>
              </a:ext>
            </a:extLst>
          </p:cNvPr>
          <p:cNvSpPr txBox="1"/>
          <p:nvPr/>
        </p:nvSpPr>
        <p:spPr>
          <a:xfrm>
            <a:off x="7909560" y="1965960"/>
            <a:ext cx="338328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A Finding Worth Noting</a:t>
            </a:r>
            <a:endParaRPr kumimoji="0" lang="en-US" sz="1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Text 4">
            <a:extLst>
              <a:ext uri="{FF2B5EF4-FFF2-40B4-BE49-F238E27FC236}">
                <a16:creationId xmlns:a16="http://schemas.microsoft.com/office/drawing/2014/main" id="{66125EBC-B264-5A64-E52B-D2CE176BA18A}"/>
              </a:ext>
            </a:extLst>
          </p:cNvPr>
          <p:cNvSpPr txBox="1"/>
          <p:nvPr/>
        </p:nvSpPr>
        <p:spPr>
          <a:xfrm>
            <a:off x="7909560" y="2514600"/>
            <a:ext cx="3337560" cy="3383280"/>
          </a:xfrm>
          <a:prstGeom prst="rect">
            <a:avLst/>
          </a:prstGeom>
          <a:noFill/>
          <a:ln/>
        </p:spPr>
        <p:txBody>
          <a:bodyPr wrap="square" lIns="0" tIns="0" rIns="0" bIns="0" rtlCol="0" anchor="ct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Sleep issues and depression/anxiety are reported almost as often as vision problems, right behind the two systems everyone expects.
</a:t>
            </a:r>
            <a:r>
              <a:rPr kumimoji="0" lang="en-US" sz="30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~18% </a:t>
            </a:r>
            <a:r>
              <a:rPr kumimoji="0" lang="en-US" sz="15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report GI symptoms, with a diagnostic delay of nearly a decade before anyone connected it to Usher syndrome.
</a:t>
            </a:r>
            <a:r>
              <a:rPr kumimoji="0" lang="en-US" sz="1500" b="1" i="1" u="none" strike="noStrike" kern="1200" cap="none" spc="0" normalizeH="0" baseline="0" noProof="0" dirty="0">
                <a:ln>
                  <a:noFill/>
                </a:ln>
                <a:solidFill>
                  <a:srgbClr val="FFC000"/>
                </a:solidFill>
                <a:effectLst/>
                <a:uLnTx/>
                <a:uFillTx/>
                <a:latin typeface="Calibri" pitchFamily="34" charset="0"/>
                <a:ea typeface="Calibri" pitchFamily="34" charset="-122"/>
                <a:cs typeface="Calibri" pitchFamily="34" charset="-120"/>
              </a:rPr>
              <a:t>This has mostly been anecdotal, until now.</a:t>
            </a:r>
            <a:endParaRPr kumimoji="0" lang="en-US" sz="1500" b="0" i="0" u="none" strike="noStrike" kern="1200" cap="none" spc="0" normalizeH="0" baseline="0" noProof="0" dirty="0">
              <a:ln>
                <a:noFill/>
              </a:ln>
              <a:solidFill>
                <a:srgbClr val="FFC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12504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23E66"/>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Real Infrastructure, Not Just Outreach</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hape 1"/>
          <p:cNvSpPr/>
          <p:nvPr/>
        </p:nvSpPr>
        <p:spPr>
          <a:xfrm>
            <a:off x="501451" y="1377227"/>
            <a:ext cx="636565" cy="640080"/>
          </a:xfrm>
          <a:prstGeom prst="ellipse">
            <a:avLst/>
          </a:prstGeom>
          <a:solidFill>
            <a:srgbClr val="F6C514"/>
          </a:solidFill>
          <a:ln w="12700">
            <a:solidFill>
              <a:srgbClr val="F6C514"/>
            </a:solidFill>
            <a:prstDash val="solid"/>
          </a:ln>
        </p:spPr>
        <p:txBody>
          <a:bodyPr/>
          <a:lstStyle/>
          <a:p>
            <a:endParaRPr lang="en-US"/>
          </a:p>
        </p:txBody>
      </p:sp>
      <p:sp>
        <p:nvSpPr>
          <p:cNvPr id="4" name="Text 2"/>
          <p:cNvSpPr txBox="1"/>
          <p:nvPr/>
        </p:nvSpPr>
        <p:spPr>
          <a:xfrm flipH="1">
            <a:off x="796873" y="1468667"/>
            <a:ext cx="45719" cy="4572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1</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txBox="1"/>
          <p:nvPr/>
        </p:nvSpPr>
        <p:spPr>
          <a:xfrm>
            <a:off x="1325880" y="1386020"/>
            <a:ext cx="9966960" cy="4114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Structured Health Data</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4"/>
          <p:cNvSpPr txBox="1"/>
          <p:nvPr/>
        </p:nvSpPr>
        <p:spPr>
          <a:xfrm>
            <a:off x="1317380" y="1849178"/>
            <a:ext cx="9966960" cy="45720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Collected through the Global Genes RARE-X Data Collection Platform.</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 7"/>
          <p:cNvSpPr txBox="1"/>
          <p:nvPr/>
        </p:nvSpPr>
        <p:spPr>
          <a:xfrm>
            <a:off x="1325880" y="2276856"/>
            <a:ext cx="9966960" cy="4114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International Community Connections</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 8"/>
          <p:cNvSpPr txBox="1"/>
          <p:nvPr/>
        </p:nvSpPr>
        <p:spPr>
          <a:xfrm>
            <a:off x="1325880" y="2679192"/>
            <a:ext cx="9966960" cy="45720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USH Ambassadors keep us directly connected in 32 countries.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Shape 9"/>
          <p:cNvSpPr/>
          <p:nvPr/>
        </p:nvSpPr>
        <p:spPr>
          <a:xfrm>
            <a:off x="640080" y="3291840"/>
            <a:ext cx="457200" cy="457200"/>
          </a:xfrm>
          <a:prstGeom prst="ellipse">
            <a:avLst/>
          </a:prstGeom>
          <a:solidFill>
            <a:srgbClr val="F6C514"/>
          </a:solidFill>
          <a:ln w="12700">
            <a:solidFill>
              <a:srgbClr val="F6C514"/>
            </a:solidFill>
            <a:prstDash val="solid"/>
          </a:ln>
        </p:spPr>
        <p:txBody>
          <a:bodyPr/>
          <a:lstStyle/>
          <a:p>
            <a:endParaRPr lang="en-US"/>
          </a:p>
        </p:txBody>
      </p:sp>
      <p:sp>
        <p:nvSpPr>
          <p:cNvPr id="12" name="Text 10"/>
          <p:cNvSpPr txBox="1"/>
          <p:nvPr/>
        </p:nvSpPr>
        <p:spPr>
          <a:xfrm>
            <a:off x="640080" y="3291840"/>
            <a:ext cx="457200" cy="4572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3</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11"/>
          <p:cNvSpPr txBox="1"/>
          <p:nvPr/>
        </p:nvSpPr>
        <p:spPr>
          <a:xfrm>
            <a:off x="1325880" y="3236976"/>
            <a:ext cx="9966960" cy="4114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Participant-Governed Data</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 12"/>
          <p:cNvSpPr txBox="1"/>
          <p:nvPr/>
        </p:nvSpPr>
        <p:spPr>
          <a:xfrm>
            <a:off x="1325880" y="3639312"/>
            <a:ext cx="10405872" cy="45720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Participants set their own data-sharing preferences.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Shape 13"/>
          <p:cNvSpPr/>
          <p:nvPr/>
        </p:nvSpPr>
        <p:spPr>
          <a:xfrm>
            <a:off x="640080" y="4251960"/>
            <a:ext cx="457200" cy="457200"/>
          </a:xfrm>
          <a:prstGeom prst="ellipse">
            <a:avLst/>
          </a:prstGeom>
          <a:solidFill>
            <a:srgbClr val="F6C514"/>
          </a:solidFill>
          <a:ln w="12700">
            <a:solidFill>
              <a:srgbClr val="F6C514"/>
            </a:solidFill>
            <a:prstDash val="solid"/>
          </a:ln>
        </p:spPr>
        <p:txBody>
          <a:bodyPr/>
          <a:lstStyle/>
          <a:p>
            <a:endParaRPr lang="en-US"/>
          </a:p>
        </p:txBody>
      </p:sp>
      <p:sp>
        <p:nvSpPr>
          <p:cNvPr id="16" name="Text 14"/>
          <p:cNvSpPr txBox="1"/>
          <p:nvPr/>
        </p:nvSpPr>
        <p:spPr>
          <a:xfrm>
            <a:off x="640080" y="4251960"/>
            <a:ext cx="457200" cy="4572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4</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5"/>
          <p:cNvSpPr txBox="1"/>
          <p:nvPr/>
        </p:nvSpPr>
        <p:spPr>
          <a:xfrm>
            <a:off x="1325880" y="4197096"/>
            <a:ext cx="9966960" cy="4114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Education &amp; Awareness</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6"/>
          <p:cNvSpPr txBox="1"/>
          <p:nvPr/>
        </p:nvSpPr>
        <p:spPr>
          <a:xfrm>
            <a:off x="1325880" y="4599432"/>
            <a:ext cx="10684412" cy="694944"/>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itchFamily="34" charset="0"/>
                <a:ea typeface="Calibri" pitchFamily="34" charset="-122"/>
                <a:cs typeface="Calibri" pitchFamily="34" charset="-120"/>
              </a:rPr>
              <a:t>Accessible webinars + multi-channel outreach</a:t>
            </a:r>
            <a:r>
              <a:rPr kumimoji="0" lang="en-US" sz="2400" b="1" i="0" u="none" strike="noStrike" kern="1200" cap="none" spc="0" normalizeH="0" baseline="0" noProof="0" dirty="0">
                <a:ln>
                  <a:noFill/>
                </a:ln>
                <a:solidFill>
                  <a:prstClr val="white"/>
                </a:solidFill>
                <a:effectLst/>
                <a:uLnTx/>
                <a:uFillTx/>
                <a:latin typeface="Calibri" pitchFamily="34" charset="0"/>
                <a:ea typeface="Calibri" pitchFamily="34" charset="-122"/>
                <a:cs typeface="Calibri" pitchFamily="34" charset="-120"/>
              </a:rPr>
              <a:t>,</a:t>
            </a: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rPr>
              <a:t> including helping people understand their own genetic subtype before a trial ever opens.</a:t>
            </a:r>
          </a:p>
        </p:txBody>
      </p:sp>
      <p:sp>
        <p:nvSpPr>
          <p:cNvPr id="19" name="Shape 17"/>
          <p:cNvSpPr/>
          <p:nvPr/>
        </p:nvSpPr>
        <p:spPr>
          <a:xfrm>
            <a:off x="640080" y="5212080"/>
            <a:ext cx="457200" cy="457200"/>
          </a:xfrm>
          <a:prstGeom prst="ellipse">
            <a:avLst/>
          </a:prstGeom>
          <a:solidFill>
            <a:srgbClr val="F6C514"/>
          </a:solidFill>
          <a:ln w="12700">
            <a:solidFill>
              <a:srgbClr val="F6C514"/>
            </a:solidFill>
            <a:prstDash val="solid"/>
          </a:ln>
        </p:spPr>
        <p:txBody>
          <a:bodyPr/>
          <a:lstStyle/>
          <a:p>
            <a:endParaRPr lang="en-US"/>
          </a:p>
        </p:txBody>
      </p:sp>
      <p:sp>
        <p:nvSpPr>
          <p:cNvPr id="20" name="Text 18"/>
          <p:cNvSpPr txBox="1"/>
          <p:nvPr/>
        </p:nvSpPr>
        <p:spPr>
          <a:xfrm>
            <a:off x="640080" y="5212080"/>
            <a:ext cx="457200" cy="4572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5</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1" name="Text 19"/>
          <p:cNvSpPr txBox="1"/>
          <p:nvPr/>
        </p:nvSpPr>
        <p:spPr>
          <a:xfrm>
            <a:off x="1325880" y="5366639"/>
            <a:ext cx="9966960" cy="4114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Direct Trial Communication</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20"/>
          <p:cNvSpPr txBox="1"/>
          <p:nvPr/>
        </p:nvSpPr>
        <p:spPr>
          <a:xfrm>
            <a:off x="1317380" y="5806440"/>
            <a:ext cx="9966960" cy="45720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Trial recruitment updates go straight to our community.</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3" name="Image 0" descr="/home/claude/ush_pitch/assets/logo_white_cropped.png"/>
          <p:cNvPicPr>
            <a:picLocks noChangeAspect="1"/>
          </p:cNvPicPr>
          <p:nvPr/>
        </p:nvPicPr>
        <p:blipFill>
          <a:blip r:embed="rId3"/>
          <a:stretch>
            <a:fillRect/>
          </a:stretch>
        </p:blipFill>
        <p:spPr>
          <a:xfrm>
            <a:off x="10543032" y="6161277"/>
            <a:ext cx="1188720" cy="285243"/>
          </a:xfrm>
          <a:prstGeom prst="rect">
            <a:avLst/>
          </a:prstGeom>
        </p:spPr>
      </p:pic>
      <p:sp>
        <p:nvSpPr>
          <p:cNvPr id="25" name="Shape 1">
            <a:extLst>
              <a:ext uri="{FF2B5EF4-FFF2-40B4-BE49-F238E27FC236}">
                <a16:creationId xmlns:a16="http://schemas.microsoft.com/office/drawing/2014/main" id="{CF5FF7BF-6A07-969C-B644-EDCA740DFFDF}"/>
              </a:ext>
            </a:extLst>
          </p:cNvPr>
          <p:cNvSpPr/>
          <p:nvPr/>
        </p:nvSpPr>
        <p:spPr>
          <a:xfrm>
            <a:off x="509951" y="2303937"/>
            <a:ext cx="636565" cy="640080"/>
          </a:xfrm>
          <a:prstGeom prst="ellipse">
            <a:avLst/>
          </a:prstGeom>
          <a:solidFill>
            <a:srgbClr val="F6C514"/>
          </a:solidFill>
          <a:ln w="12700">
            <a:solidFill>
              <a:srgbClr val="F6C514"/>
            </a:solidFill>
            <a:prstDash val="solid"/>
          </a:ln>
        </p:spPr>
        <p:txBody>
          <a:bodyPr/>
          <a:lstStyle/>
          <a:p>
            <a:endParaRPr lang="en-US"/>
          </a:p>
        </p:txBody>
      </p:sp>
      <p:sp>
        <p:nvSpPr>
          <p:cNvPr id="26" name="Text 2">
            <a:extLst>
              <a:ext uri="{FF2B5EF4-FFF2-40B4-BE49-F238E27FC236}">
                <a16:creationId xmlns:a16="http://schemas.microsoft.com/office/drawing/2014/main" id="{CFCAC861-1B3C-EC03-98FA-4B67F7A485BD}"/>
              </a:ext>
            </a:extLst>
          </p:cNvPr>
          <p:cNvSpPr txBox="1"/>
          <p:nvPr/>
        </p:nvSpPr>
        <p:spPr>
          <a:xfrm flipH="1">
            <a:off x="822958" y="2395377"/>
            <a:ext cx="45719" cy="4572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mn-ea"/>
                <a:cs typeface="Calibri" pitchFamily="34" charset="-120"/>
              </a:rPr>
              <a:t>2</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Shape 1">
            <a:extLst>
              <a:ext uri="{FF2B5EF4-FFF2-40B4-BE49-F238E27FC236}">
                <a16:creationId xmlns:a16="http://schemas.microsoft.com/office/drawing/2014/main" id="{AD33C880-1994-F183-D5C8-D85BF6584F36}"/>
              </a:ext>
            </a:extLst>
          </p:cNvPr>
          <p:cNvSpPr/>
          <p:nvPr/>
        </p:nvSpPr>
        <p:spPr>
          <a:xfrm>
            <a:off x="504675" y="3186849"/>
            <a:ext cx="636565" cy="640080"/>
          </a:xfrm>
          <a:prstGeom prst="ellipse">
            <a:avLst/>
          </a:prstGeom>
          <a:solidFill>
            <a:srgbClr val="F6C514"/>
          </a:solidFill>
          <a:ln w="12700">
            <a:solidFill>
              <a:srgbClr val="F6C514"/>
            </a:solidFill>
            <a:prstDash val="solid"/>
          </a:ln>
        </p:spPr>
        <p:txBody>
          <a:bodyPr/>
          <a:lstStyle/>
          <a:p>
            <a:endParaRPr lang="en-US"/>
          </a:p>
        </p:txBody>
      </p:sp>
      <p:sp>
        <p:nvSpPr>
          <p:cNvPr id="28" name="Text 2">
            <a:extLst>
              <a:ext uri="{FF2B5EF4-FFF2-40B4-BE49-F238E27FC236}">
                <a16:creationId xmlns:a16="http://schemas.microsoft.com/office/drawing/2014/main" id="{AE213C91-7D1F-E867-B227-25235961F61A}"/>
              </a:ext>
            </a:extLst>
          </p:cNvPr>
          <p:cNvSpPr txBox="1"/>
          <p:nvPr/>
        </p:nvSpPr>
        <p:spPr>
          <a:xfrm flipH="1">
            <a:off x="800097" y="3278289"/>
            <a:ext cx="45719" cy="4572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mn-ea"/>
                <a:cs typeface="Calibri" pitchFamily="34" charset="-120"/>
              </a:rPr>
              <a:t>3</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5" name="Shape 1">
            <a:extLst>
              <a:ext uri="{FF2B5EF4-FFF2-40B4-BE49-F238E27FC236}">
                <a16:creationId xmlns:a16="http://schemas.microsoft.com/office/drawing/2014/main" id="{D43EA7B6-D8BA-837C-E136-49205B80A812}"/>
              </a:ext>
            </a:extLst>
          </p:cNvPr>
          <p:cNvSpPr/>
          <p:nvPr/>
        </p:nvSpPr>
        <p:spPr>
          <a:xfrm>
            <a:off x="495882" y="4195689"/>
            <a:ext cx="636565" cy="640080"/>
          </a:xfrm>
          <a:prstGeom prst="ellipse">
            <a:avLst/>
          </a:prstGeom>
          <a:solidFill>
            <a:srgbClr val="F6C514"/>
          </a:solidFill>
          <a:ln w="12700">
            <a:solidFill>
              <a:srgbClr val="F6C514"/>
            </a:solidFill>
            <a:prstDash val="solid"/>
          </a:ln>
        </p:spPr>
        <p:txBody>
          <a:bodyPr/>
          <a:lstStyle/>
          <a:p>
            <a:endParaRPr lang="en-US"/>
          </a:p>
        </p:txBody>
      </p:sp>
      <p:sp>
        <p:nvSpPr>
          <p:cNvPr id="36" name="Text 2">
            <a:extLst>
              <a:ext uri="{FF2B5EF4-FFF2-40B4-BE49-F238E27FC236}">
                <a16:creationId xmlns:a16="http://schemas.microsoft.com/office/drawing/2014/main" id="{50C262A7-49B5-1538-C7D4-557A4EDEC3F4}"/>
              </a:ext>
            </a:extLst>
          </p:cNvPr>
          <p:cNvSpPr txBox="1"/>
          <p:nvPr/>
        </p:nvSpPr>
        <p:spPr>
          <a:xfrm flipH="1">
            <a:off x="791304" y="4287129"/>
            <a:ext cx="45719" cy="4572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mn-ea"/>
                <a:cs typeface="Calibri" pitchFamily="34" charset="-120"/>
              </a:rPr>
              <a:t>4</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Shape 1">
            <a:extLst>
              <a:ext uri="{FF2B5EF4-FFF2-40B4-BE49-F238E27FC236}">
                <a16:creationId xmlns:a16="http://schemas.microsoft.com/office/drawing/2014/main" id="{9C329B0D-0BAF-B8E3-D6A1-B8B06B5C4861}"/>
              </a:ext>
            </a:extLst>
          </p:cNvPr>
          <p:cNvSpPr/>
          <p:nvPr/>
        </p:nvSpPr>
        <p:spPr>
          <a:xfrm>
            <a:off x="513467" y="5120570"/>
            <a:ext cx="636565" cy="640080"/>
          </a:xfrm>
          <a:prstGeom prst="ellipse">
            <a:avLst/>
          </a:prstGeom>
          <a:solidFill>
            <a:srgbClr val="F6C514"/>
          </a:solidFill>
          <a:ln w="12700">
            <a:solidFill>
              <a:srgbClr val="F6C514"/>
            </a:solidFill>
            <a:prstDash val="solid"/>
          </a:ln>
        </p:spPr>
        <p:txBody>
          <a:bodyPr/>
          <a:lstStyle/>
          <a:p>
            <a:endParaRPr lang="en-US"/>
          </a:p>
        </p:txBody>
      </p:sp>
      <p:sp>
        <p:nvSpPr>
          <p:cNvPr id="38" name="Text 2">
            <a:extLst>
              <a:ext uri="{FF2B5EF4-FFF2-40B4-BE49-F238E27FC236}">
                <a16:creationId xmlns:a16="http://schemas.microsoft.com/office/drawing/2014/main" id="{1D70E069-E51A-332A-C3B9-C5C57EBC7F0C}"/>
              </a:ext>
            </a:extLst>
          </p:cNvPr>
          <p:cNvSpPr txBox="1"/>
          <p:nvPr/>
        </p:nvSpPr>
        <p:spPr>
          <a:xfrm flipH="1">
            <a:off x="685795" y="5212010"/>
            <a:ext cx="288391" cy="4572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5</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62441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We Already Deliver for Industry Partners</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hape 1"/>
          <p:cNvSpPr/>
          <p:nvPr/>
        </p:nvSpPr>
        <p:spPr>
          <a:xfrm>
            <a:off x="640080" y="1691640"/>
            <a:ext cx="3502152" cy="4206240"/>
          </a:xfrm>
          <a:prstGeom prst="rect">
            <a:avLst/>
          </a:prstGeom>
          <a:solidFill>
            <a:schemeClr val="bg1">
              <a:lumMod val="85000"/>
            </a:schemeClr>
          </a:solidFill>
          <a:ln/>
        </p:spPr>
        <p:txBody>
          <a:bodyPr/>
          <a:lstStyle/>
          <a:p>
            <a:endParaRPr lang="en-US"/>
          </a:p>
        </p:txBody>
      </p:sp>
      <p:sp>
        <p:nvSpPr>
          <p:cNvPr id="4" name="Text 2"/>
          <p:cNvSpPr txBox="1"/>
          <p:nvPr/>
        </p:nvSpPr>
        <p:spPr>
          <a:xfrm>
            <a:off x="896112" y="1965960"/>
            <a:ext cx="2990088" cy="868680"/>
          </a:xfrm>
          <a:prstGeom prst="rect">
            <a:avLst/>
          </a:prstGeom>
          <a:noFill/>
          <a:ln/>
        </p:spPr>
        <p:txBody>
          <a:bodyPr wrap="square" lIns="0" tIns="0" rIns="0" bIns="0" rtlCol="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Global Trial Site Mapping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txBox="1"/>
          <p:nvPr/>
        </p:nvSpPr>
        <p:spPr>
          <a:xfrm>
            <a:off x="896112" y="2971800"/>
            <a:ext cx="3172968" cy="2651760"/>
          </a:xfrm>
          <a:prstGeom prst="rect">
            <a:avLst/>
          </a:prstGeom>
          <a:noFill/>
          <a:ln/>
        </p:spPr>
        <p:txBody>
          <a:bodyPr wrap="square" lIns="0" tIns="0" rIns="0" bIns="0" rtlCol="0" anchor="ct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We map trial sites using real USH Trust participant locations, helping validate, choose, and recruit faster.</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hape 4"/>
          <p:cNvSpPr/>
          <p:nvPr/>
        </p:nvSpPr>
        <p:spPr>
          <a:xfrm>
            <a:off x="4325112" y="1691640"/>
            <a:ext cx="3502152" cy="4206240"/>
          </a:xfrm>
          <a:prstGeom prst="rect">
            <a:avLst/>
          </a:prstGeom>
          <a:solidFill>
            <a:srgbClr val="323E66"/>
          </a:solidFill>
          <a:ln/>
        </p:spPr>
        <p:txBody>
          <a:bodyPr/>
          <a:lstStyle/>
          <a:p>
            <a:endParaRPr lang="en-US"/>
          </a:p>
        </p:txBody>
      </p:sp>
      <p:sp>
        <p:nvSpPr>
          <p:cNvPr id="7" name="Text 5"/>
          <p:cNvSpPr txBox="1"/>
          <p:nvPr/>
        </p:nvSpPr>
        <p:spPr>
          <a:xfrm>
            <a:off x="4581144" y="1965960"/>
            <a:ext cx="3172968" cy="868680"/>
          </a:xfrm>
          <a:prstGeom prst="rect">
            <a:avLst/>
          </a:prstGeom>
          <a:noFill/>
          <a:ln/>
        </p:spPr>
        <p:txBody>
          <a:bodyPr wrap="square" lIns="0" tIns="0" rIns="0" bIns="0" rtlCol="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Direct Trial Referrals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txBox="1"/>
          <p:nvPr/>
        </p:nvSpPr>
        <p:spPr>
          <a:xfrm>
            <a:off x="4581144" y="2971800"/>
            <a:ext cx="2990088" cy="2651760"/>
          </a:xfrm>
          <a:prstGeom prst="rect">
            <a:avLst/>
          </a:prstGeom>
          <a:noFill/>
          <a:ln/>
        </p:spPr>
        <p:txBody>
          <a:bodyPr wrap="square" lIns="0" tIns="0" rIns="0" bIns="0" rtlCol="0" anchor="ct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For one recent trial, we generated over 95 direct referrals to clinical sites through the USH Trust.</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7"/>
          <p:cNvSpPr/>
          <p:nvPr/>
        </p:nvSpPr>
        <p:spPr>
          <a:xfrm>
            <a:off x="8010144" y="1691640"/>
            <a:ext cx="3502152" cy="4206240"/>
          </a:xfrm>
          <a:prstGeom prst="rect">
            <a:avLst/>
          </a:prstGeom>
          <a:solidFill>
            <a:schemeClr val="bg1">
              <a:lumMod val="85000"/>
            </a:schemeClr>
          </a:solidFill>
          <a:ln/>
        </p:spPr>
        <p:txBody>
          <a:bodyPr/>
          <a:lstStyle/>
          <a:p>
            <a:endParaRPr lang="en-US"/>
          </a:p>
        </p:txBody>
      </p:sp>
      <p:sp>
        <p:nvSpPr>
          <p:cNvPr id="10" name="Text 8"/>
          <p:cNvSpPr txBox="1"/>
          <p:nvPr/>
        </p:nvSpPr>
        <p:spPr>
          <a:xfrm>
            <a:off x="8266176" y="1965960"/>
            <a:ext cx="2990088" cy="868680"/>
          </a:xfrm>
          <a:prstGeom prst="rect">
            <a:avLst/>
          </a:prstGeom>
          <a:noFill/>
          <a:ln/>
        </p:spPr>
        <p:txBody>
          <a:bodyPr wrap="square" lIns="0" tIns="0" rIns="0" bIns="0" rtlCol="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Protocol &amp; Document Review</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9"/>
          <p:cNvSpPr txBox="1"/>
          <p:nvPr/>
        </p:nvSpPr>
        <p:spPr>
          <a:xfrm>
            <a:off x="8266176" y="3040380"/>
            <a:ext cx="2990088" cy="2651760"/>
          </a:xfrm>
          <a:prstGeom prst="rect">
            <a:avLst/>
          </a:prstGeom>
          <a:noFill/>
          <a:ln/>
        </p:spPr>
        <p:txBody>
          <a:bodyPr wrap="square" lIns="0" tIns="0" rIns="0" bIns="0" rtlCol="0" anchor="ct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Our USH Ambassadors review and provide feedback on clinical trial protocols.</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Image 0" descr="/home/claude/ush_pitch/assets/logo_color_cropped.png"/>
          <p:cNvPicPr>
            <a:picLocks noChangeAspect="1"/>
          </p:cNvPicPr>
          <p:nvPr/>
        </p:nvPicPr>
        <p:blipFill>
          <a:blip r:embed="rId3"/>
          <a:stretch>
            <a:fillRect/>
          </a:stretch>
        </p:blipFill>
        <p:spPr>
          <a:xfrm>
            <a:off x="10543032" y="6161277"/>
            <a:ext cx="1188720" cy="285243"/>
          </a:xfrm>
          <a:prstGeom prst="rect">
            <a:avLst/>
          </a:prstGeom>
        </p:spPr>
      </p:pic>
    </p:spTree>
    <p:extLst>
      <p:ext uri="{BB962C8B-B14F-4D97-AF65-F5344CB8AC3E}">
        <p14:creationId xmlns:p14="http://schemas.microsoft.com/office/powerpoint/2010/main" val="40373129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23E66"/>
        </a:solidFill>
        <a:effectLst/>
      </p:bgPr>
    </p:bg>
    <p:spTree>
      <p:nvGrpSpPr>
        <p:cNvPr id="1" name=""/>
        <p:cNvGrpSpPr/>
        <p:nvPr/>
      </p:nvGrpSpPr>
      <p:grpSpPr>
        <a:xfrm>
          <a:off x="0" y="0"/>
          <a:ext cx="0" cy="0"/>
          <a:chOff x="0" y="0"/>
          <a:chExt cx="0" cy="0"/>
        </a:xfrm>
      </p:grpSpPr>
      <p:sp>
        <p:nvSpPr>
          <p:cNvPr id="18" name="Text 0">
            <a:extLst>
              <a:ext uri="{FF2B5EF4-FFF2-40B4-BE49-F238E27FC236}">
                <a16:creationId xmlns:a16="http://schemas.microsoft.com/office/drawing/2014/main" id="{172028FB-7D8C-FC66-729C-026886E8D6DD}"/>
              </a:ext>
            </a:extLst>
          </p:cNvPr>
          <p:cNvSpPr txBox="1"/>
          <p:nvPr/>
        </p:nvSpPr>
        <p:spPr>
          <a:xfrm>
            <a:off x="792480" y="536448"/>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Global Reach Means Global Enrollment</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
            <a:extLst>
              <a:ext uri="{FF2B5EF4-FFF2-40B4-BE49-F238E27FC236}">
                <a16:creationId xmlns:a16="http://schemas.microsoft.com/office/drawing/2014/main" id="{36CD1C8A-54E3-68A9-FE4F-BE2FB6FE4C15}"/>
              </a:ext>
            </a:extLst>
          </p:cNvPr>
          <p:cNvSpPr txBox="1"/>
          <p:nvPr/>
        </p:nvSpPr>
        <p:spPr>
          <a:xfrm>
            <a:off x="792480" y="1249680"/>
            <a:ext cx="10424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Calibri" pitchFamily="34" charset="0"/>
                <a:ea typeface="Calibri" pitchFamily="34" charset="-122"/>
                <a:cs typeface="Calibri" pitchFamily="34" charset="-120"/>
              </a:rPr>
              <a:t>Families in 90 countries means faster recruitment for global trials.</a:t>
            </a:r>
            <a:endParaRPr kumimoji="0" lang="en-US" sz="2400" b="0" i="0" u="none" strike="noStrike" kern="1200" cap="none" spc="0" normalizeH="0" baseline="0" noProof="0" dirty="0">
              <a:ln>
                <a:noFill/>
              </a:ln>
              <a:solidFill>
                <a:srgbClr val="FFC000"/>
              </a:solidFill>
              <a:effectLst/>
              <a:uLnTx/>
              <a:uFillTx/>
              <a:latin typeface="Calibri" panose="020F0502020204030204"/>
              <a:ea typeface="+mn-ea"/>
              <a:cs typeface="+mn-cs"/>
            </a:endParaRPr>
          </a:p>
        </p:txBody>
      </p:sp>
      <p:pic>
        <p:nvPicPr>
          <p:cNvPr id="21" name="Image 0" descr="A global map showing varying ranges of constituents in different countries, illustrated by different colors. The United States, Canada and the UK are shown with the largest numbers.">
            <a:extLst>
              <a:ext uri="{FF2B5EF4-FFF2-40B4-BE49-F238E27FC236}">
                <a16:creationId xmlns:a16="http://schemas.microsoft.com/office/drawing/2014/main" id="{BA752145-736F-4C2A-BD6E-79CACF930DE0}"/>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602876" y="1763520"/>
            <a:ext cx="8803367" cy="4353007"/>
          </a:xfrm>
          <a:prstGeom prst="rect">
            <a:avLst/>
          </a:prstGeom>
        </p:spPr>
      </p:pic>
      <p:sp>
        <p:nvSpPr>
          <p:cNvPr id="22" name="Shape 3">
            <a:extLst>
              <a:ext uri="{FF2B5EF4-FFF2-40B4-BE49-F238E27FC236}">
                <a16:creationId xmlns:a16="http://schemas.microsoft.com/office/drawing/2014/main" id="{3B269C60-3831-7589-A126-EBF7B7DA3325}"/>
              </a:ext>
            </a:extLst>
          </p:cNvPr>
          <p:cNvSpPr/>
          <p:nvPr/>
        </p:nvSpPr>
        <p:spPr>
          <a:xfrm>
            <a:off x="2314956" y="6162247"/>
            <a:ext cx="219456" cy="219456"/>
          </a:xfrm>
          <a:prstGeom prst="ellipse">
            <a:avLst/>
          </a:prstGeom>
          <a:solidFill>
            <a:srgbClr val="F6C514"/>
          </a:solidFill>
          <a:ln w="12700">
            <a:solidFill>
              <a:srgbClr val="FFFFFF"/>
            </a:solidFill>
            <a:prstDash val="solid"/>
          </a:ln>
        </p:spPr>
        <p:txBody>
          <a:bodyPr/>
          <a:lstStyle/>
          <a:p>
            <a:endParaRPr lang="en-US"/>
          </a:p>
        </p:txBody>
      </p:sp>
      <p:sp>
        <p:nvSpPr>
          <p:cNvPr id="23" name="Text 4">
            <a:extLst>
              <a:ext uri="{FF2B5EF4-FFF2-40B4-BE49-F238E27FC236}">
                <a16:creationId xmlns:a16="http://schemas.microsoft.com/office/drawing/2014/main" id="{A94A6294-B363-5740-3502-4CF34C3DB01D}"/>
              </a:ext>
            </a:extLst>
          </p:cNvPr>
          <p:cNvSpPr txBox="1"/>
          <p:nvPr/>
        </p:nvSpPr>
        <p:spPr>
          <a:xfrm>
            <a:off x="2607564" y="6116527"/>
            <a:ext cx="1252728"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1,000+</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Shape 5">
            <a:extLst>
              <a:ext uri="{FF2B5EF4-FFF2-40B4-BE49-F238E27FC236}">
                <a16:creationId xmlns:a16="http://schemas.microsoft.com/office/drawing/2014/main" id="{F586CD5C-DFB2-9813-AE42-A3AA90F6578D}"/>
              </a:ext>
            </a:extLst>
          </p:cNvPr>
          <p:cNvSpPr/>
          <p:nvPr/>
        </p:nvSpPr>
        <p:spPr>
          <a:xfrm>
            <a:off x="3887724" y="6162247"/>
            <a:ext cx="219456" cy="219456"/>
          </a:xfrm>
          <a:prstGeom prst="ellipse">
            <a:avLst/>
          </a:prstGeom>
          <a:solidFill>
            <a:srgbClr val="C97D14"/>
          </a:solidFill>
          <a:ln w="12700">
            <a:solidFill>
              <a:srgbClr val="FFFFFF"/>
            </a:solidFill>
            <a:prstDash val="solid"/>
          </a:ln>
        </p:spPr>
        <p:txBody>
          <a:bodyPr/>
          <a:lstStyle/>
          <a:p>
            <a:endParaRPr lang="en-US"/>
          </a:p>
        </p:txBody>
      </p:sp>
      <p:sp>
        <p:nvSpPr>
          <p:cNvPr id="25" name="Text 6">
            <a:extLst>
              <a:ext uri="{FF2B5EF4-FFF2-40B4-BE49-F238E27FC236}">
                <a16:creationId xmlns:a16="http://schemas.microsoft.com/office/drawing/2014/main" id="{CA31E435-A50C-0DDC-ED96-42768514A086}"/>
              </a:ext>
            </a:extLst>
          </p:cNvPr>
          <p:cNvSpPr txBox="1"/>
          <p:nvPr/>
        </p:nvSpPr>
        <p:spPr>
          <a:xfrm>
            <a:off x="4180332" y="6116527"/>
            <a:ext cx="1252728"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100-999</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7">
            <a:extLst>
              <a:ext uri="{FF2B5EF4-FFF2-40B4-BE49-F238E27FC236}">
                <a16:creationId xmlns:a16="http://schemas.microsoft.com/office/drawing/2014/main" id="{2DAC47D4-7D77-57A0-0164-069C888E7E74}"/>
              </a:ext>
            </a:extLst>
          </p:cNvPr>
          <p:cNvSpPr/>
          <p:nvPr/>
        </p:nvSpPr>
        <p:spPr>
          <a:xfrm>
            <a:off x="5460492" y="6162247"/>
            <a:ext cx="219456" cy="219456"/>
          </a:xfrm>
          <a:prstGeom prst="ellipse">
            <a:avLst/>
          </a:prstGeom>
          <a:solidFill>
            <a:srgbClr val="D9A94A"/>
          </a:solidFill>
          <a:ln w="12700">
            <a:solidFill>
              <a:srgbClr val="FFFFFF"/>
            </a:solidFill>
            <a:prstDash val="solid"/>
          </a:ln>
        </p:spPr>
        <p:txBody>
          <a:bodyPr/>
          <a:lstStyle/>
          <a:p>
            <a:endParaRPr lang="en-US"/>
          </a:p>
        </p:txBody>
      </p:sp>
      <p:sp>
        <p:nvSpPr>
          <p:cNvPr id="27" name="Text 8">
            <a:extLst>
              <a:ext uri="{FF2B5EF4-FFF2-40B4-BE49-F238E27FC236}">
                <a16:creationId xmlns:a16="http://schemas.microsoft.com/office/drawing/2014/main" id="{5B564ADF-66D8-5AED-1A26-8CF4B13FA984}"/>
              </a:ext>
            </a:extLst>
          </p:cNvPr>
          <p:cNvSpPr txBox="1"/>
          <p:nvPr/>
        </p:nvSpPr>
        <p:spPr>
          <a:xfrm>
            <a:off x="5753100" y="6116527"/>
            <a:ext cx="1252728"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10-99</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Shape 9">
            <a:extLst>
              <a:ext uri="{FF2B5EF4-FFF2-40B4-BE49-F238E27FC236}">
                <a16:creationId xmlns:a16="http://schemas.microsoft.com/office/drawing/2014/main" id="{E814EFA9-48DD-4834-4652-B0BEB2AAC2F3}"/>
              </a:ext>
            </a:extLst>
          </p:cNvPr>
          <p:cNvSpPr/>
          <p:nvPr/>
        </p:nvSpPr>
        <p:spPr>
          <a:xfrm>
            <a:off x="7033260" y="6162247"/>
            <a:ext cx="219456" cy="219456"/>
          </a:xfrm>
          <a:prstGeom prst="ellipse">
            <a:avLst/>
          </a:prstGeom>
          <a:solidFill>
            <a:srgbClr val="F2E2B8"/>
          </a:solidFill>
          <a:ln w="12700">
            <a:solidFill>
              <a:srgbClr val="FFFFFF"/>
            </a:solidFill>
            <a:prstDash val="solid"/>
          </a:ln>
        </p:spPr>
        <p:txBody>
          <a:bodyPr/>
          <a:lstStyle/>
          <a:p>
            <a:endParaRPr lang="en-US"/>
          </a:p>
        </p:txBody>
      </p:sp>
      <p:sp>
        <p:nvSpPr>
          <p:cNvPr id="29" name="Text 10">
            <a:extLst>
              <a:ext uri="{FF2B5EF4-FFF2-40B4-BE49-F238E27FC236}">
                <a16:creationId xmlns:a16="http://schemas.microsoft.com/office/drawing/2014/main" id="{8191E526-DE1A-EAC0-E935-F6D872A9898D}"/>
              </a:ext>
            </a:extLst>
          </p:cNvPr>
          <p:cNvSpPr txBox="1"/>
          <p:nvPr/>
        </p:nvSpPr>
        <p:spPr>
          <a:xfrm>
            <a:off x="7325868" y="6116527"/>
            <a:ext cx="1252728"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1-9</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11">
            <a:extLst>
              <a:ext uri="{FF2B5EF4-FFF2-40B4-BE49-F238E27FC236}">
                <a16:creationId xmlns:a16="http://schemas.microsoft.com/office/drawing/2014/main" id="{B7AE941C-CBDF-A22B-D97B-F278C11A8E1D}"/>
              </a:ext>
            </a:extLst>
          </p:cNvPr>
          <p:cNvSpPr/>
          <p:nvPr/>
        </p:nvSpPr>
        <p:spPr>
          <a:xfrm>
            <a:off x="8606028" y="6162247"/>
            <a:ext cx="219456" cy="219456"/>
          </a:xfrm>
          <a:prstGeom prst="ellipse">
            <a:avLst/>
          </a:prstGeom>
          <a:solidFill>
            <a:srgbClr val="454F7A"/>
          </a:solidFill>
          <a:ln w="12700">
            <a:solidFill>
              <a:srgbClr val="FFFFFF"/>
            </a:solidFill>
            <a:prstDash val="solid"/>
          </a:ln>
        </p:spPr>
        <p:txBody>
          <a:bodyPr/>
          <a:lstStyle/>
          <a:p>
            <a:endParaRPr lang="en-US"/>
          </a:p>
        </p:txBody>
      </p:sp>
      <p:sp>
        <p:nvSpPr>
          <p:cNvPr id="31" name="Text 12">
            <a:extLst>
              <a:ext uri="{FF2B5EF4-FFF2-40B4-BE49-F238E27FC236}">
                <a16:creationId xmlns:a16="http://schemas.microsoft.com/office/drawing/2014/main" id="{96280710-2D5A-9ADF-53F5-3B79D75BDE6F}"/>
              </a:ext>
            </a:extLst>
          </p:cNvPr>
          <p:cNvSpPr txBox="1"/>
          <p:nvPr/>
        </p:nvSpPr>
        <p:spPr>
          <a:xfrm>
            <a:off x="8898636" y="6116527"/>
            <a:ext cx="1549908"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Not yet represented</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2" name="Image 1" descr="/home/claude/ush_pitch/assets/logo_white_cropped.png">
            <a:extLst>
              <a:ext uri="{FF2B5EF4-FFF2-40B4-BE49-F238E27FC236}">
                <a16:creationId xmlns:a16="http://schemas.microsoft.com/office/drawing/2014/main" id="{2039B065-A0D8-B3C2-41EE-E276AF5D3E04}"/>
              </a:ext>
            </a:extLst>
          </p:cNvPr>
          <p:cNvPicPr>
            <a:picLocks noChangeAspect="1"/>
          </p:cNvPicPr>
          <p:nvPr/>
        </p:nvPicPr>
        <p:blipFill>
          <a:blip r:embed="rId4"/>
          <a:stretch>
            <a:fillRect/>
          </a:stretch>
        </p:blipFill>
        <p:spPr>
          <a:xfrm>
            <a:off x="10695432" y="6313677"/>
            <a:ext cx="1188720" cy="285243"/>
          </a:xfrm>
          <a:prstGeom prst="rect">
            <a:avLst/>
          </a:prstGeom>
        </p:spPr>
      </p:pic>
    </p:spTree>
    <p:extLst>
      <p:ext uri="{BB962C8B-B14F-4D97-AF65-F5344CB8AC3E}">
        <p14:creationId xmlns:p14="http://schemas.microsoft.com/office/powerpoint/2010/main" val="29472138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Removing Barriers to Taking Part</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txBox="1"/>
          <p:nvPr/>
        </p:nvSpPr>
        <p:spPr>
          <a:xfrm>
            <a:off x="640080" y="1234440"/>
            <a:ext cx="10515600"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Most sponsors aren't set up to reach families living with </a:t>
            </a:r>
            <a:r>
              <a:rPr kumimoji="0" lang="en-US" sz="2400" b="1" i="0" u="none" strike="noStrike" kern="1200" cap="none" spc="0" normalizeH="0" baseline="0" noProof="0" dirty="0" err="1">
                <a:ln>
                  <a:noFill/>
                </a:ln>
                <a:solidFill>
                  <a:srgbClr val="323E66"/>
                </a:solidFill>
                <a:effectLst/>
                <a:uLnTx/>
                <a:uFillTx/>
                <a:latin typeface="Calibri" pitchFamily="34" charset="0"/>
                <a:ea typeface="Calibri" pitchFamily="34" charset="-122"/>
                <a:cs typeface="Calibri" pitchFamily="34" charset="-120"/>
              </a:rPr>
              <a:t>deafblindness</a:t>
            </a: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 We are.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Shape 2"/>
          <p:cNvSpPr/>
          <p:nvPr/>
        </p:nvSpPr>
        <p:spPr>
          <a:xfrm>
            <a:off x="640080" y="1920240"/>
            <a:ext cx="3520440" cy="3931920"/>
          </a:xfrm>
          <a:prstGeom prst="rect">
            <a:avLst/>
          </a:prstGeom>
          <a:solidFill>
            <a:srgbClr val="E8EAEF"/>
          </a:solidFill>
          <a:ln/>
        </p:spPr>
        <p:txBody>
          <a:bodyPr/>
          <a:lstStyle/>
          <a:p>
            <a:endParaRPr lang="en-US"/>
          </a:p>
        </p:txBody>
      </p:sp>
      <p:sp>
        <p:nvSpPr>
          <p:cNvPr id="5" name="Shape 3"/>
          <p:cNvSpPr/>
          <p:nvPr/>
        </p:nvSpPr>
        <p:spPr>
          <a:xfrm>
            <a:off x="914400" y="2194560"/>
            <a:ext cx="548640" cy="548640"/>
          </a:xfrm>
          <a:prstGeom prst="ellipse">
            <a:avLst/>
          </a:prstGeom>
          <a:solidFill>
            <a:srgbClr val="323E66"/>
          </a:solidFill>
          <a:ln w="12700">
            <a:solidFill>
              <a:srgbClr val="323E66"/>
            </a:solidFill>
            <a:prstDash val="solid"/>
          </a:ln>
        </p:spPr>
        <p:txBody>
          <a:bodyPr/>
          <a:lstStyle/>
          <a:p>
            <a:endParaRPr lang="en-US"/>
          </a:p>
        </p:txBody>
      </p:sp>
      <p:sp>
        <p:nvSpPr>
          <p:cNvPr id="7" name="Text 5"/>
          <p:cNvSpPr txBox="1"/>
          <p:nvPr/>
        </p:nvSpPr>
        <p:spPr>
          <a:xfrm>
            <a:off x="876660" y="2811780"/>
            <a:ext cx="3169560" cy="822960"/>
          </a:xfrm>
          <a:prstGeom prst="rect">
            <a:avLst/>
          </a:prstGeom>
          <a:noFill/>
          <a:ln/>
        </p:spPr>
        <p:txBody>
          <a:bodyPr wrap="square" lIns="0" tIns="0" rIns="0" bIns="0" rtlCol="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Communication &amp; Accessibility Support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txBox="1"/>
          <p:nvPr/>
        </p:nvSpPr>
        <p:spPr>
          <a:xfrm>
            <a:off x="914400" y="3703320"/>
            <a:ext cx="3017520" cy="2011680"/>
          </a:xfrm>
          <a:prstGeom prst="rect">
            <a:avLst/>
          </a:prstGeom>
          <a:noFill/>
          <a:ln/>
        </p:spPr>
        <p:txBody>
          <a:bodyPr wrap="square" lIns="0" tIns="0" rIns="0" bIns="0" rtlCol="0" anchor="ct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itchFamily="34" charset="0"/>
                <a:ea typeface="Calibri" pitchFamily="34" charset="-122"/>
                <a:cs typeface="Calibri" pitchFamily="34" charset="-120"/>
              </a:rPr>
              <a:t>ASL, tactile, </a:t>
            </a:r>
            <a:r>
              <a:rPr kumimoji="0" lang="en-US" sz="2400" b="1" i="0" u="none" strike="noStrike" kern="1200" cap="none" spc="0" normalizeH="0" baseline="0" noProof="0" dirty="0" err="1">
                <a:ln>
                  <a:noFill/>
                </a:ln>
                <a:solidFill>
                  <a:prstClr val="black"/>
                </a:solidFill>
                <a:effectLst/>
                <a:uLnTx/>
                <a:uFillTx/>
                <a:latin typeface="Calibri" pitchFamily="34" charset="0"/>
                <a:ea typeface="Calibri" pitchFamily="34" charset="-122"/>
                <a:cs typeface="Calibri" pitchFamily="34" charset="-120"/>
              </a:rPr>
              <a:t>Protactile</a:t>
            </a:r>
            <a:r>
              <a:rPr kumimoji="0" lang="en-US" sz="2400" b="1" i="0" u="none" strike="noStrike" kern="1200" cap="none" spc="0" normalizeH="0" baseline="0" noProof="0" dirty="0">
                <a:ln>
                  <a:noFill/>
                </a:ln>
                <a:solidFill>
                  <a:prstClr val="black"/>
                </a:solidFill>
                <a:effectLst/>
                <a:uLnTx/>
                <a:uFillTx/>
                <a:latin typeface="Calibri" pitchFamily="34" charset="0"/>
                <a:ea typeface="Calibri" pitchFamily="34" charset="-122"/>
                <a:cs typeface="Calibri" pitchFamily="34" charset="-120"/>
              </a:rPr>
              <a:t> interpreting, captioning, low-vision formats, and more.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7"/>
          <p:cNvSpPr/>
          <p:nvPr/>
        </p:nvSpPr>
        <p:spPr>
          <a:xfrm>
            <a:off x="4389120" y="1920240"/>
            <a:ext cx="3520440" cy="3931920"/>
          </a:xfrm>
          <a:prstGeom prst="rect">
            <a:avLst/>
          </a:prstGeom>
          <a:solidFill>
            <a:srgbClr val="E8EAEF"/>
          </a:solidFill>
          <a:ln/>
        </p:spPr>
        <p:txBody>
          <a:bodyPr/>
          <a:lstStyle/>
          <a:p>
            <a:endParaRPr lang="en-US"/>
          </a:p>
        </p:txBody>
      </p:sp>
      <p:sp>
        <p:nvSpPr>
          <p:cNvPr id="10" name="Shape 8"/>
          <p:cNvSpPr/>
          <p:nvPr/>
        </p:nvSpPr>
        <p:spPr>
          <a:xfrm>
            <a:off x="4663440" y="2194560"/>
            <a:ext cx="548640" cy="548640"/>
          </a:xfrm>
          <a:prstGeom prst="ellipse">
            <a:avLst/>
          </a:prstGeom>
          <a:solidFill>
            <a:srgbClr val="323E66"/>
          </a:solidFill>
          <a:ln w="12700">
            <a:solidFill>
              <a:srgbClr val="323E66"/>
            </a:solidFill>
            <a:prstDash val="solid"/>
          </a:ln>
        </p:spPr>
        <p:txBody>
          <a:bodyPr/>
          <a:lstStyle/>
          <a:p>
            <a:endParaRPr lang="en-US"/>
          </a:p>
        </p:txBody>
      </p:sp>
      <p:sp>
        <p:nvSpPr>
          <p:cNvPr id="11" name="Text 9"/>
          <p:cNvSpPr txBox="1"/>
          <p:nvPr/>
        </p:nvSpPr>
        <p:spPr>
          <a:xfrm>
            <a:off x="4663440" y="2194560"/>
            <a:ext cx="548640" cy="54864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10"/>
          <p:cNvSpPr txBox="1"/>
          <p:nvPr/>
        </p:nvSpPr>
        <p:spPr>
          <a:xfrm>
            <a:off x="4587240" y="2743200"/>
            <a:ext cx="3017520" cy="822960"/>
          </a:xfrm>
          <a:prstGeom prst="rect">
            <a:avLst/>
          </a:prstGeom>
          <a:noFill/>
          <a:ln/>
        </p:spPr>
        <p:txBody>
          <a:bodyPr wrap="square" lIns="0" tIns="0" rIns="0" bIns="0" rtlCol="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Trusted Relationships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11"/>
          <p:cNvSpPr txBox="1"/>
          <p:nvPr/>
        </p:nvSpPr>
        <p:spPr>
          <a:xfrm>
            <a:off x="4663440" y="3703320"/>
            <a:ext cx="3017520" cy="2011680"/>
          </a:xfrm>
          <a:prstGeom prst="rect">
            <a:avLst/>
          </a:prstGeom>
          <a:noFill/>
          <a:ln/>
        </p:spPr>
        <p:txBody>
          <a:bodyPr wrap="square" lIns="0" tIns="0" rIns="0" bIns="0" rtlCol="0" anchor="ct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itchFamily="34" charset="0"/>
                <a:ea typeface="Calibri" pitchFamily="34" charset="-122"/>
                <a:cs typeface="Calibri" pitchFamily="34" charset="-120"/>
              </a:rPr>
              <a:t>USH Ambassadors and Coalition Team that families know and trust.</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12"/>
          <p:cNvSpPr/>
          <p:nvPr/>
        </p:nvSpPr>
        <p:spPr>
          <a:xfrm>
            <a:off x="8138160" y="1920240"/>
            <a:ext cx="3520440" cy="3931920"/>
          </a:xfrm>
          <a:prstGeom prst="rect">
            <a:avLst/>
          </a:prstGeom>
          <a:solidFill>
            <a:srgbClr val="E8EAEF"/>
          </a:solidFill>
          <a:ln/>
        </p:spPr>
        <p:txBody>
          <a:bodyPr/>
          <a:lstStyle/>
          <a:p>
            <a:endParaRPr lang="en-US"/>
          </a:p>
        </p:txBody>
      </p:sp>
      <p:sp>
        <p:nvSpPr>
          <p:cNvPr id="15" name="Shape 13"/>
          <p:cNvSpPr/>
          <p:nvPr/>
        </p:nvSpPr>
        <p:spPr>
          <a:xfrm>
            <a:off x="8412480" y="2194560"/>
            <a:ext cx="548640" cy="548640"/>
          </a:xfrm>
          <a:prstGeom prst="ellipse">
            <a:avLst/>
          </a:prstGeom>
          <a:solidFill>
            <a:srgbClr val="323E66"/>
          </a:solidFill>
          <a:ln w="12700">
            <a:solidFill>
              <a:srgbClr val="323E66"/>
            </a:solidFill>
            <a:prstDash val="solid"/>
          </a:ln>
        </p:spPr>
        <p:txBody>
          <a:bodyPr/>
          <a:lstStyle/>
          <a:p>
            <a:endParaRPr lang="en-US"/>
          </a:p>
        </p:txBody>
      </p:sp>
      <p:sp>
        <p:nvSpPr>
          <p:cNvPr id="16" name="Text 14"/>
          <p:cNvSpPr txBox="1"/>
          <p:nvPr/>
        </p:nvSpPr>
        <p:spPr>
          <a:xfrm>
            <a:off x="8412480" y="2194560"/>
            <a:ext cx="548640" cy="54864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5"/>
          <p:cNvSpPr txBox="1"/>
          <p:nvPr/>
        </p:nvSpPr>
        <p:spPr>
          <a:xfrm>
            <a:off x="8389620" y="2743200"/>
            <a:ext cx="3017520" cy="822960"/>
          </a:xfrm>
          <a:prstGeom prst="rect">
            <a:avLst/>
          </a:prstGeom>
          <a:noFill/>
          <a:ln/>
        </p:spPr>
        <p:txBody>
          <a:bodyPr wrap="square" lIns="0" tIns="0" rIns="0" bIns="0" rtlCol="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Real Participant Input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6"/>
          <p:cNvSpPr txBox="1"/>
          <p:nvPr/>
        </p:nvSpPr>
        <p:spPr>
          <a:xfrm>
            <a:off x="8412480" y="3703320"/>
            <a:ext cx="3017520" cy="2011680"/>
          </a:xfrm>
          <a:prstGeom prst="rect">
            <a:avLst/>
          </a:prstGeom>
          <a:noFill/>
          <a:ln/>
        </p:spPr>
        <p:txBody>
          <a:bodyPr wrap="square" lIns="0" tIns="0" rIns="0" bIns="0" rtlCol="0" anchor="ct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Individuals and families share their needs, concerns, and priorities with us.</a:t>
            </a:r>
          </a:p>
        </p:txBody>
      </p:sp>
      <p:pic>
        <p:nvPicPr>
          <p:cNvPr id="19" name="Image 0" descr="/home/claude/ush_pitch/assets/logo_color_cropped.png"/>
          <p:cNvPicPr>
            <a:picLocks noChangeAspect="1"/>
          </p:cNvPicPr>
          <p:nvPr/>
        </p:nvPicPr>
        <p:blipFill>
          <a:blip r:embed="rId3"/>
          <a:stretch>
            <a:fillRect/>
          </a:stretch>
        </p:blipFill>
        <p:spPr>
          <a:xfrm>
            <a:off x="10543032" y="6161277"/>
            <a:ext cx="1188720" cy="285243"/>
          </a:xfrm>
          <a:prstGeom prst="rect">
            <a:avLst/>
          </a:prstGeom>
        </p:spPr>
      </p:pic>
      <p:sp>
        <p:nvSpPr>
          <p:cNvPr id="6" name="Text 4"/>
          <p:cNvSpPr txBox="1"/>
          <p:nvPr/>
        </p:nvSpPr>
        <p:spPr>
          <a:xfrm>
            <a:off x="912563" y="2194560"/>
            <a:ext cx="548640" cy="54864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51824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23E66"/>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What We Bring to a Partnership</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txBox="1"/>
          <p:nvPr/>
        </p:nvSpPr>
        <p:spPr>
          <a:xfrm>
            <a:off x="640080" y="1234440"/>
            <a:ext cx="10515600"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1"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We bring a partnership that is ready now.</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Shape 2"/>
          <p:cNvSpPr/>
          <p:nvPr/>
        </p:nvSpPr>
        <p:spPr>
          <a:xfrm>
            <a:off x="640080" y="2100789"/>
            <a:ext cx="365760" cy="365760"/>
          </a:xfrm>
          <a:prstGeom prst="ellipse">
            <a:avLst/>
          </a:prstGeom>
          <a:solidFill>
            <a:srgbClr val="F6C514"/>
          </a:solidFill>
          <a:ln w="12700">
            <a:solidFill>
              <a:srgbClr val="F6C514"/>
            </a:solidFill>
            <a:prstDash val="solid"/>
          </a:ln>
        </p:spPr>
        <p:txBody>
          <a:bodyPr/>
          <a:lstStyle/>
          <a:p>
            <a:endParaRPr lang="en-US"/>
          </a:p>
        </p:txBody>
      </p:sp>
      <p:sp>
        <p:nvSpPr>
          <p:cNvPr id="6" name="Text 4"/>
          <p:cNvSpPr txBox="1"/>
          <p:nvPr/>
        </p:nvSpPr>
        <p:spPr>
          <a:xfrm>
            <a:off x="1188720" y="1892808"/>
            <a:ext cx="9966960" cy="68580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The fastest way to reach families ready for Usher syndrome trials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hape 5"/>
          <p:cNvSpPr/>
          <p:nvPr/>
        </p:nvSpPr>
        <p:spPr>
          <a:xfrm>
            <a:off x="640080" y="3134956"/>
            <a:ext cx="365760" cy="365760"/>
          </a:xfrm>
          <a:prstGeom prst="ellipse">
            <a:avLst/>
          </a:prstGeom>
          <a:solidFill>
            <a:srgbClr val="F6C514"/>
          </a:solidFill>
          <a:ln w="12700">
            <a:solidFill>
              <a:srgbClr val="F6C514"/>
            </a:solidFill>
            <a:prstDash val="solid"/>
          </a:ln>
        </p:spPr>
        <p:txBody>
          <a:bodyPr/>
          <a:lstStyle/>
          <a:p>
            <a:endParaRPr lang="en-US"/>
          </a:p>
        </p:txBody>
      </p:sp>
      <p:sp>
        <p:nvSpPr>
          <p:cNvPr id="9" name="Text 7"/>
          <p:cNvSpPr txBox="1"/>
          <p:nvPr/>
        </p:nvSpPr>
        <p:spPr>
          <a:xfrm>
            <a:off x="1188720" y="2944368"/>
            <a:ext cx="9966960" cy="68580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Structured health data through the Usher Syndrome Data Collection Program</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Shape 8"/>
          <p:cNvSpPr/>
          <p:nvPr/>
        </p:nvSpPr>
        <p:spPr>
          <a:xfrm>
            <a:off x="640080" y="4186516"/>
            <a:ext cx="365760" cy="365760"/>
          </a:xfrm>
          <a:prstGeom prst="ellipse">
            <a:avLst/>
          </a:prstGeom>
          <a:solidFill>
            <a:srgbClr val="F6C514"/>
          </a:solidFill>
          <a:ln w="12700">
            <a:solidFill>
              <a:srgbClr val="F6C514"/>
            </a:solidFill>
            <a:prstDash val="solid"/>
          </a:ln>
        </p:spPr>
        <p:txBody>
          <a:bodyPr/>
          <a:lstStyle/>
          <a:p>
            <a:endParaRPr lang="en-US"/>
          </a:p>
        </p:txBody>
      </p:sp>
      <p:sp>
        <p:nvSpPr>
          <p:cNvPr id="12" name="Text 10"/>
          <p:cNvSpPr txBox="1"/>
          <p:nvPr/>
        </p:nvSpPr>
        <p:spPr>
          <a:xfrm>
            <a:off x="1188720" y="3995928"/>
            <a:ext cx="9966960" cy="68580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Recruitment support built for deafblind participants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11"/>
          <p:cNvSpPr/>
          <p:nvPr/>
        </p:nvSpPr>
        <p:spPr>
          <a:xfrm>
            <a:off x="640080" y="5238076"/>
            <a:ext cx="365760" cy="365760"/>
          </a:xfrm>
          <a:prstGeom prst="ellipse">
            <a:avLst/>
          </a:prstGeom>
          <a:solidFill>
            <a:srgbClr val="F6C514"/>
          </a:solidFill>
          <a:ln w="12700">
            <a:solidFill>
              <a:srgbClr val="F6C514"/>
            </a:solidFill>
            <a:prstDash val="solid"/>
          </a:ln>
        </p:spPr>
        <p:txBody>
          <a:bodyPr/>
          <a:lstStyle/>
          <a:p>
            <a:endParaRPr lang="en-US"/>
          </a:p>
        </p:txBody>
      </p:sp>
      <p:sp>
        <p:nvSpPr>
          <p:cNvPr id="15" name="Text 13"/>
          <p:cNvSpPr txBox="1"/>
          <p:nvPr/>
        </p:nvSpPr>
        <p:spPr>
          <a:xfrm>
            <a:off x="1188720" y="5065417"/>
            <a:ext cx="9966960" cy="68580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One trusted partner, instead of starting from scratch</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Image 0" descr="/home/claude/ush_pitch/assets/logo_white_cropped.png"/>
          <p:cNvPicPr>
            <a:picLocks noChangeAspect="1"/>
          </p:cNvPicPr>
          <p:nvPr/>
        </p:nvPicPr>
        <p:blipFill>
          <a:blip r:embed="rId3"/>
          <a:stretch>
            <a:fillRect/>
          </a:stretch>
        </p:blipFill>
        <p:spPr>
          <a:xfrm>
            <a:off x="10543032" y="6161277"/>
            <a:ext cx="1188720" cy="285243"/>
          </a:xfrm>
          <a:prstGeom prst="rect">
            <a:avLst/>
          </a:prstGeom>
        </p:spPr>
      </p:pic>
    </p:spTree>
    <p:extLst>
      <p:ext uri="{BB962C8B-B14F-4D97-AF65-F5344CB8AC3E}">
        <p14:creationId xmlns:p14="http://schemas.microsoft.com/office/powerpoint/2010/main" val="13054853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3F4F6"/>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86868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How We’d Like to Partner</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txBox="1"/>
          <p:nvPr/>
        </p:nvSpPr>
        <p:spPr>
          <a:xfrm>
            <a:off x="640080" y="1234440"/>
            <a:ext cx="10515600"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We want partners who work with us before trial design happens.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Shape 2"/>
          <p:cNvSpPr/>
          <p:nvPr/>
        </p:nvSpPr>
        <p:spPr>
          <a:xfrm>
            <a:off x="640080" y="1920240"/>
            <a:ext cx="10881360" cy="1417320"/>
          </a:xfrm>
          <a:prstGeom prst="rect">
            <a:avLst/>
          </a:prstGeom>
          <a:solidFill>
            <a:srgbClr val="E8EAEF"/>
          </a:solidFill>
          <a:ln/>
        </p:spPr>
        <p:txBody>
          <a:bodyPr/>
          <a:lstStyle/>
          <a:p>
            <a:endParaRPr lang="en-US"/>
          </a:p>
        </p:txBody>
      </p:sp>
      <p:sp>
        <p:nvSpPr>
          <p:cNvPr id="5" name="Shape 3"/>
          <p:cNvSpPr/>
          <p:nvPr/>
        </p:nvSpPr>
        <p:spPr>
          <a:xfrm>
            <a:off x="914400" y="2194560"/>
            <a:ext cx="822960" cy="822960"/>
          </a:xfrm>
          <a:prstGeom prst="ellipse">
            <a:avLst/>
          </a:prstGeom>
          <a:solidFill>
            <a:srgbClr val="323E66"/>
          </a:solidFill>
          <a:ln w="12700">
            <a:solidFill>
              <a:srgbClr val="323E66"/>
            </a:solidFill>
            <a:prstDash val="solid"/>
          </a:ln>
        </p:spPr>
        <p:txBody>
          <a:bodyPr/>
          <a:lstStyle/>
          <a:p>
            <a:endParaRPr lang="en-US"/>
          </a:p>
        </p:txBody>
      </p:sp>
      <p:sp>
        <p:nvSpPr>
          <p:cNvPr id="6" name="Text 4"/>
          <p:cNvSpPr txBox="1"/>
          <p:nvPr/>
        </p:nvSpPr>
        <p:spPr>
          <a:xfrm>
            <a:off x="914400" y="2194560"/>
            <a:ext cx="822960" cy="82296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1</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5"/>
          <p:cNvSpPr txBox="1"/>
          <p:nvPr/>
        </p:nvSpPr>
        <p:spPr>
          <a:xfrm>
            <a:off x="2011680" y="2084832"/>
            <a:ext cx="93268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Community &amp; Recruitment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txBox="1"/>
          <p:nvPr/>
        </p:nvSpPr>
        <p:spPr>
          <a:xfrm>
            <a:off x="2011680" y="2606040"/>
            <a:ext cx="9326880" cy="59436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Faster recruitment, every type of Usher syndrome.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7"/>
          <p:cNvSpPr/>
          <p:nvPr/>
        </p:nvSpPr>
        <p:spPr>
          <a:xfrm>
            <a:off x="640080" y="3520440"/>
            <a:ext cx="10881360" cy="1417320"/>
          </a:xfrm>
          <a:prstGeom prst="rect">
            <a:avLst/>
          </a:prstGeom>
          <a:solidFill>
            <a:srgbClr val="E8EAEF"/>
          </a:solidFill>
          <a:ln/>
        </p:spPr>
        <p:txBody>
          <a:bodyPr/>
          <a:lstStyle/>
          <a:p>
            <a:endParaRPr lang="en-US"/>
          </a:p>
        </p:txBody>
      </p:sp>
      <p:sp>
        <p:nvSpPr>
          <p:cNvPr id="10" name="Shape 8"/>
          <p:cNvSpPr/>
          <p:nvPr/>
        </p:nvSpPr>
        <p:spPr>
          <a:xfrm>
            <a:off x="914400" y="3794760"/>
            <a:ext cx="822960" cy="822960"/>
          </a:xfrm>
          <a:prstGeom prst="ellipse">
            <a:avLst/>
          </a:prstGeom>
          <a:solidFill>
            <a:srgbClr val="323E66"/>
          </a:solidFill>
          <a:ln w="12700">
            <a:solidFill>
              <a:srgbClr val="323E66"/>
            </a:solidFill>
            <a:prstDash val="solid"/>
          </a:ln>
        </p:spPr>
        <p:txBody>
          <a:bodyPr/>
          <a:lstStyle/>
          <a:p>
            <a:endParaRPr lang="en-US"/>
          </a:p>
        </p:txBody>
      </p:sp>
      <p:sp>
        <p:nvSpPr>
          <p:cNvPr id="11" name="Text 9"/>
          <p:cNvSpPr txBox="1"/>
          <p:nvPr/>
        </p:nvSpPr>
        <p:spPr>
          <a:xfrm>
            <a:off x="914400" y="3794760"/>
            <a:ext cx="822960" cy="82296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2</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10"/>
          <p:cNvSpPr txBox="1"/>
          <p:nvPr/>
        </p:nvSpPr>
        <p:spPr>
          <a:xfrm>
            <a:off x="2011680" y="3685032"/>
            <a:ext cx="93268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Support to Grow</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11"/>
          <p:cNvSpPr txBox="1"/>
          <p:nvPr/>
        </p:nvSpPr>
        <p:spPr>
          <a:xfrm>
            <a:off x="2011680" y="4206240"/>
            <a:ext cx="9326880" cy="59436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Help us grow our data programs and USH Ambassador network.</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12"/>
          <p:cNvSpPr/>
          <p:nvPr/>
        </p:nvSpPr>
        <p:spPr>
          <a:xfrm>
            <a:off x="640080" y="5120640"/>
            <a:ext cx="10881360" cy="1417320"/>
          </a:xfrm>
          <a:prstGeom prst="rect">
            <a:avLst/>
          </a:prstGeom>
          <a:solidFill>
            <a:srgbClr val="E8EAEF"/>
          </a:solidFill>
          <a:ln/>
        </p:spPr>
        <p:txBody>
          <a:bodyPr/>
          <a:lstStyle/>
          <a:p>
            <a:endParaRPr lang="en-US"/>
          </a:p>
        </p:txBody>
      </p:sp>
      <p:sp>
        <p:nvSpPr>
          <p:cNvPr id="15" name="Shape 13"/>
          <p:cNvSpPr/>
          <p:nvPr/>
        </p:nvSpPr>
        <p:spPr>
          <a:xfrm>
            <a:off x="914400" y="5394960"/>
            <a:ext cx="822960" cy="822960"/>
          </a:xfrm>
          <a:prstGeom prst="ellipse">
            <a:avLst/>
          </a:prstGeom>
          <a:solidFill>
            <a:srgbClr val="323E66"/>
          </a:solidFill>
          <a:ln w="12700">
            <a:solidFill>
              <a:srgbClr val="323E66"/>
            </a:solidFill>
            <a:prstDash val="solid"/>
          </a:ln>
        </p:spPr>
        <p:txBody>
          <a:bodyPr/>
          <a:lstStyle/>
          <a:p>
            <a:endParaRPr lang="en-US"/>
          </a:p>
        </p:txBody>
      </p:sp>
      <p:sp>
        <p:nvSpPr>
          <p:cNvPr id="16" name="Text 14"/>
          <p:cNvSpPr txBox="1"/>
          <p:nvPr/>
        </p:nvSpPr>
        <p:spPr>
          <a:xfrm>
            <a:off x="914400" y="5394960"/>
            <a:ext cx="822960" cy="82296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3</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5"/>
          <p:cNvSpPr txBox="1"/>
          <p:nvPr/>
        </p:nvSpPr>
        <p:spPr>
          <a:xfrm>
            <a:off x="2011680" y="5285232"/>
            <a:ext cx="93268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Early Involvement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6"/>
          <p:cNvSpPr txBox="1"/>
          <p:nvPr/>
        </p:nvSpPr>
        <p:spPr>
          <a:xfrm>
            <a:off x="2011680" y="5806440"/>
            <a:ext cx="9326880" cy="594360"/>
          </a:xfrm>
          <a:prstGeom prst="rect">
            <a:avLst/>
          </a:prstGeom>
          <a:noFill/>
          <a:ln/>
        </p:spPr>
        <p:txBody>
          <a:bodyPr wrap="square" lIns="0" tIns="0" rIns="0" bIns="0" rtlCol="0" anchor="ct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23E66"/>
                </a:solidFill>
                <a:effectLst/>
                <a:uLnTx/>
                <a:uFillTx/>
                <a:latin typeface="Calibri" pitchFamily="34" charset="0"/>
                <a:ea typeface="Calibri" pitchFamily="34" charset="-122"/>
                <a:cs typeface="Calibri" pitchFamily="34" charset="-120"/>
              </a:rPr>
              <a:t>Bring us in before trial design is final.</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Image 0" descr="/home/claude/ush_pitch/assets/logo_color_cropped.png"/>
          <p:cNvPicPr>
            <a:picLocks noChangeAspect="1"/>
          </p:cNvPicPr>
          <p:nvPr/>
        </p:nvPicPr>
        <p:blipFill>
          <a:blip r:embed="rId3"/>
          <a:stretch>
            <a:fillRect/>
          </a:stretch>
        </p:blipFill>
        <p:spPr>
          <a:xfrm>
            <a:off x="10543032" y="6161277"/>
            <a:ext cx="1188720" cy="285243"/>
          </a:xfrm>
          <a:prstGeom prst="rect">
            <a:avLst/>
          </a:prstGeom>
        </p:spPr>
      </p:pic>
    </p:spTree>
    <p:extLst>
      <p:ext uri="{BB962C8B-B14F-4D97-AF65-F5344CB8AC3E}">
        <p14:creationId xmlns:p14="http://schemas.microsoft.com/office/powerpoint/2010/main" val="23736274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23E66"/>
        </a:solidFill>
        <a:effectLst/>
      </p:bgPr>
    </p:bg>
    <p:spTree>
      <p:nvGrpSpPr>
        <p:cNvPr id="1" name=""/>
        <p:cNvGrpSpPr/>
        <p:nvPr/>
      </p:nvGrpSpPr>
      <p:grpSpPr>
        <a:xfrm>
          <a:off x="0" y="0"/>
          <a:ext cx="0" cy="0"/>
          <a:chOff x="0" y="0"/>
          <a:chExt cx="0" cy="0"/>
        </a:xfrm>
      </p:grpSpPr>
      <p:sp>
        <p:nvSpPr>
          <p:cNvPr id="2" name="Shape 0"/>
          <p:cNvSpPr/>
          <p:nvPr/>
        </p:nvSpPr>
        <p:spPr>
          <a:xfrm>
            <a:off x="-1371600" y="-1645920"/>
            <a:ext cx="4572000" cy="4572000"/>
          </a:xfrm>
          <a:prstGeom prst="ellipse">
            <a:avLst/>
          </a:prstGeom>
          <a:solidFill>
            <a:srgbClr val="3E4B78">
              <a:alpha val="75000"/>
            </a:srgbClr>
          </a:solidFill>
          <a:ln/>
        </p:spPr>
        <p:txBody>
          <a:bodyPr/>
          <a:lstStyle/>
          <a:p>
            <a:endParaRPr lang="en-US"/>
          </a:p>
        </p:txBody>
      </p:sp>
      <p:sp>
        <p:nvSpPr>
          <p:cNvPr id="3" name="Text 1"/>
          <p:cNvSpPr txBox="1"/>
          <p:nvPr/>
        </p:nvSpPr>
        <p:spPr>
          <a:xfrm>
            <a:off x="914400" y="2011680"/>
            <a:ext cx="10332720" cy="1463040"/>
          </a:xfrm>
          <a:prstGeom prst="rect">
            <a:avLst/>
          </a:prstGeom>
          <a:noFill/>
          <a:ln/>
        </p:spPr>
        <p:txBody>
          <a:bodyPr wrap="square" lIns="0" tIns="0" rIns="0" bIns="0" rtlCol="0" anchor="ct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The only organization finding and supporting every person with Usher syndrome.</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txBox="1"/>
          <p:nvPr/>
        </p:nvSpPr>
        <p:spPr>
          <a:xfrm>
            <a:off x="914400" y="3429000"/>
            <a:ext cx="10058400"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1"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So research never stalls for lack of participants.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txBox="1"/>
          <p:nvPr/>
        </p:nvSpPr>
        <p:spPr>
          <a:xfrm>
            <a:off x="914400" y="4846320"/>
            <a:ext cx="4572000" cy="3657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Krista Vasi, MPA</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4"/>
          <p:cNvSpPr txBox="1"/>
          <p:nvPr/>
        </p:nvSpPr>
        <p:spPr>
          <a:xfrm>
            <a:off x="914400" y="5257800"/>
            <a:ext cx="6400800" cy="3657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7D6E0"/>
                </a:solidFill>
                <a:effectLst/>
                <a:uLnTx/>
                <a:uFillTx/>
                <a:latin typeface="Calibri" pitchFamily="34" charset="0"/>
                <a:ea typeface="Calibri" pitchFamily="34" charset="-122"/>
                <a:cs typeface="Calibri" pitchFamily="34" charset="-120"/>
              </a:rPr>
              <a:t>Executive Director, Usher Syndrome Coalition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5"/>
          <p:cNvSpPr txBox="1"/>
          <p:nvPr/>
        </p:nvSpPr>
        <p:spPr>
          <a:xfrm>
            <a:off x="914400" y="5623559"/>
            <a:ext cx="4572000" cy="537717"/>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srgbClr val="C7D6E0"/>
                </a:solidFill>
                <a:effectLst/>
                <a:uLnTx/>
                <a:uFillTx/>
                <a:latin typeface="Calibri" pitchFamily="34" charset="0"/>
                <a:ea typeface="Calibri" pitchFamily="34" charset="-122"/>
                <a:cs typeface="Calibri" pitchFamily="34" charset="-120"/>
              </a:rPr>
              <a:t>k.vasi@usher-syndrome.org</a:t>
            </a:r>
            <a:endParaRPr kumimoji="0" lang="en-US" sz="1800" b="1" i="0" u="none" strike="noStrike" kern="1200" cap="none" spc="0" normalizeH="0" baseline="0" noProof="0" dirty="0">
              <a:ln>
                <a:noFill/>
              </a:ln>
              <a:solidFill>
                <a:srgbClr val="C7D6E0"/>
              </a:solidFill>
              <a:effectLst/>
              <a:uLnTx/>
              <a:uFillTx/>
              <a:latin typeface="Calibri" pitchFamily="34" charset="0"/>
              <a:ea typeface="Calibri" pitchFamily="34" charset="-122"/>
              <a:cs typeface="Calibri"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7D6E0"/>
                </a:solidFill>
                <a:effectLst/>
                <a:uLnTx/>
                <a:uFillTx/>
                <a:latin typeface="Calibri" pitchFamily="34" charset="0"/>
                <a:ea typeface="Calibri" pitchFamily="34" charset="-122"/>
                <a:cs typeface="Calibri" pitchFamily="34" charset="-120"/>
              </a:rPr>
              <a:t>usher-</a:t>
            </a:r>
            <a:r>
              <a:rPr kumimoji="0" lang="en-US" sz="1800" b="1" i="0" u="none" strike="noStrike" kern="1200" cap="none" spc="0" normalizeH="0" baseline="0" noProof="0" dirty="0" err="1">
                <a:ln>
                  <a:noFill/>
                </a:ln>
                <a:solidFill>
                  <a:srgbClr val="C7D6E0"/>
                </a:solidFill>
                <a:effectLst/>
                <a:uLnTx/>
                <a:uFillTx/>
                <a:latin typeface="Calibri" pitchFamily="34" charset="0"/>
                <a:ea typeface="Calibri" pitchFamily="34" charset="-122"/>
                <a:cs typeface="Calibri" pitchFamily="34" charset="-120"/>
              </a:rPr>
              <a:t>syndrome.org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Image 0" descr="/home/claude/ush_pitch/assets/logo_white_cropped.png"/>
          <p:cNvPicPr>
            <a:picLocks noChangeAspect="1"/>
          </p:cNvPicPr>
          <p:nvPr/>
        </p:nvPicPr>
        <p:blipFill>
          <a:blip r:embed="rId3"/>
          <a:stretch>
            <a:fillRect/>
          </a:stretch>
        </p:blipFill>
        <p:spPr>
          <a:xfrm>
            <a:off x="10543032" y="6161277"/>
            <a:ext cx="1188720" cy="285243"/>
          </a:xfrm>
          <a:prstGeom prst="rect">
            <a:avLst/>
          </a:prstGeom>
        </p:spPr>
      </p:pic>
      <p:sp>
        <p:nvSpPr>
          <p:cNvPr id="10" name="Text 2">
            <a:extLst>
              <a:ext uri="{FF2B5EF4-FFF2-40B4-BE49-F238E27FC236}">
                <a16:creationId xmlns:a16="http://schemas.microsoft.com/office/drawing/2014/main" id="{3A7345FE-F4DC-D341-F11E-99286BCE70E1}"/>
              </a:ext>
            </a:extLst>
          </p:cNvPr>
          <p:cNvSpPr txBox="1"/>
          <p:nvPr/>
        </p:nvSpPr>
        <p:spPr>
          <a:xfrm>
            <a:off x="944878" y="1691640"/>
            <a:ext cx="11480203"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6C514"/>
                </a:solidFill>
                <a:effectLst/>
                <a:uLnTx/>
                <a:uFillTx/>
                <a:latin typeface="Calibri" pitchFamily="34" charset="0"/>
                <a:ea typeface="Calibri" pitchFamily="34" charset="-122"/>
                <a:cs typeface="Calibri" pitchFamily="34" charset="-120"/>
              </a:rPr>
              <a:t>Usher Syndrome Coalition | Connecting the global Usher community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10996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38F8C-8D97-C069-33B3-6B5C6086C70E}"/>
            </a:ext>
          </a:extLst>
        </p:cNvPr>
        <p:cNvGrpSpPr/>
        <p:nvPr/>
      </p:nvGrpSpPr>
      <p:grpSpPr>
        <a:xfrm>
          <a:off x="0" y="0"/>
          <a:ext cx="0" cy="0"/>
          <a:chOff x="0" y="0"/>
          <a:chExt cx="0" cy="0"/>
        </a:xfrm>
      </p:grpSpPr>
      <p:pic>
        <p:nvPicPr>
          <p:cNvPr id="8" name="Picture 7" descr="A black background with blue text&#10;&#10;AI-generated content may be incorrect.">
            <a:extLst>
              <a:ext uri="{FF2B5EF4-FFF2-40B4-BE49-F238E27FC236}">
                <a16:creationId xmlns:a16="http://schemas.microsoft.com/office/drawing/2014/main" id="{9D31E311-89C5-5DCF-5BE6-245275216E07}"/>
              </a:ext>
            </a:extLst>
          </p:cNvPr>
          <p:cNvPicPr>
            <a:picLocks noChangeAspect="1"/>
          </p:cNvPicPr>
          <p:nvPr/>
        </p:nvPicPr>
        <p:blipFill>
          <a:blip r:embed="rId2"/>
          <a:stretch>
            <a:fillRect/>
          </a:stretch>
        </p:blipFill>
        <p:spPr>
          <a:xfrm>
            <a:off x="10453173" y="202959"/>
            <a:ext cx="1617249" cy="787589"/>
          </a:xfrm>
          <a:prstGeom prst="rect">
            <a:avLst/>
          </a:prstGeom>
        </p:spPr>
      </p:pic>
      <p:sp>
        <p:nvSpPr>
          <p:cNvPr id="13" name="Title 1">
            <a:extLst>
              <a:ext uri="{FF2B5EF4-FFF2-40B4-BE49-F238E27FC236}">
                <a16:creationId xmlns:a16="http://schemas.microsoft.com/office/drawing/2014/main" id="{10555A53-8D83-9124-3831-197587E45173}"/>
              </a:ext>
            </a:extLst>
          </p:cNvPr>
          <p:cNvSpPr>
            <a:spLocks noGrp="1"/>
          </p:cNvSpPr>
          <p:nvPr>
            <p:ph type="title"/>
          </p:nvPr>
        </p:nvSpPr>
        <p:spPr>
          <a:xfrm>
            <a:off x="568035" y="116700"/>
            <a:ext cx="10356273" cy="1071764"/>
          </a:xfrm>
        </p:spPr>
        <p:txBody>
          <a:bodyPr>
            <a:normAutofit/>
          </a:bodyPr>
          <a:lstStyle/>
          <a:p>
            <a:r>
              <a:rPr lang="en-US" sz="4200" b="1" dirty="0">
                <a:solidFill>
                  <a:srgbClr val="0F5669"/>
                </a:solidFill>
                <a:latin typeface="Arial" panose="020B0604020202020204" pitchFamily="34" charset="0"/>
                <a:cs typeface="Arial" panose="020B0604020202020204" pitchFamily="34" charset="0"/>
              </a:rPr>
              <a:t>Thank you to our Sponsors!</a:t>
            </a:r>
          </a:p>
        </p:txBody>
      </p:sp>
      <p:cxnSp>
        <p:nvCxnSpPr>
          <p:cNvPr id="15" name="Straight Arrow Connector 14">
            <a:extLst>
              <a:ext uri="{FF2B5EF4-FFF2-40B4-BE49-F238E27FC236}">
                <a16:creationId xmlns:a16="http://schemas.microsoft.com/office/drawing/2014/main" id="{7E644BFE-1B39-5E73-7A1C-81F5F05D918F}"/>
              </a:ext>
            </a:extLst>
          </p:cNvPr>
          <p:cNvCxnSpPr/>
          <p:nvPr/>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DE8F3C9A-B2EC-E900-0A30-AEDB010D64E5}"/>
              </a:ext>
            </a:extLst>
          </p:cNvPr>
          <p:cNvSpPr txBox="1"/>
          <p:nvPr/>
        </p:nvSpPr>
        <p:spPr>
          <a:xfrm>
            <a:off x="9642764" y="6262255"/>
            <a:ext cx="2299854"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40B6AD"/>
                </a:solidFill>
                <a:effectLst/>
                <a:uLnTx/>
                <a:uFillTx/>
                <a:latin typeface="Arial" panose="020B0604020202020204" pitchFamily="34" charset="0"/>
                <a:ea typeface="+mn-ea"/>
                <a:cs typeface="Arial" panose="020B0604020202020204" pitchFamily="34" charset="0"/>
              </a:rPr>
              <a:t>#RDDS26</a:t>
            </a:r>
          </a:p>
        </p:txBody>
      </p:sp>
      <p:pic>
        <p:nvPicPr>
          <p:cNvPr id="5" name="Content Placeholder 4">
            <a:extLst>
              <a:ext uri="{FF2B5EF4-FFF2-40B4-BE49-F238E27FC236}">
                <a16:creationId xmlns:a16="http://schemas.microsoft.com/office/drawing/2014/main" id="{9368637D-C131-4981-97CF-3D6AF3C1107B}"/>
              </a:ext>
            </a:extLst>
          </p:cNvPr>
          <p:cNvPicPr>
            <a:picLocks noGrp="1" noChangeAspect="1"/>
          </p:cNvPicPr>
          <p:nvPr>
            <p:ph idx="1"/>
          </p:nvPr>
        </p:nvPicPr>
        <p:blipFill>
          <a:blip r:embed="rId3"/>
          <a:stretch>
            <a:fillRect/>
          </a:stretch>
        </p:blipFill>
        <p:spPr>
          <a:xfrm>
            <a:off x="568035" y="918739"/>
            <a:ext cx="10356273" cy="5822561"/>
          </a:xfrm>
          <a:prstGeom prst="rect">
            <a:avLst/>
          </a:prstGeom>
        </p:spPr>
      </p:pic>
    </p:spTree>
    <p:extLst>
      <p:ext uri="{BB962C8B-B14F-4D97-AF65-F5344CB8AC3E}">
        <p14:creationId xmlns:p14="http://schemas.microsoft.com/office/powerpoint/2010/main" val="6003106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DA75E-A1CD-ED0E-7169-9D923D33EC6E}"/>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CEC86EB4-4B9D-643A-0AA4-85C72E9039FB}"/>
              </a:ext>
            </a:extLst>
          </p:cNvPr>
          <p:cNvGrpSpPr>
            <a:grpSpLocks noChangeAspect="1"/>
          </p:cNvGrpSpPr>
          <p:nvPr/>
        </p:nvGrpSpPr>
        <p:grpSpPr>
          <a:xfrm>
            <a:off x="474172" y="837221"/>
            <a:ext cx="2853699" cy="2651760"/>
            <a:chOff x="906449" y="2010916"/>
            <a:chExt cx="2810246" cy="2611382"/>
          </a:xfrm>
        </p:grpSpPr>
        <p:grpSp>
          <p:nvGrpSpPr>
            <p:cNvPr id="15" name="Group 14">
              <a:extLst>
                <a:ext uri="{FF2B5EF4-FFF2-40B4-BE49-F238E27FC236}">
                  <a16:creationId xmlns:a16="http://schemas.microsoft.com/office/drawing/2014/main" id="{12F34B37-743E-88B8-7C5F-520C71A080AA}"/>
                </a:ext>
              </a:extLst>
            </p:cNvPr>
            <p:cNvGrpSpPr/>
            <p:nvPr/>
          </p:nvGrpSpPr>
          <p:grpSpPr>
            <a:xfrm>
              <a:off x="2257994" y="2010916"/>
              <a:ext cx="1458701" cy="1645920"/>
              <a:chOff x="2257994" y="2090947"/>
              <a:chExt cx="1458701" cy="1645920"/>
            </a:xfrm>
          </p:grpSpPr>
          <p:pic>
            <p:nvPicPr>
              <p:cNvPr id="24" name="Picture 23">
                <a:extLst>
                  <a:ext uri="{FF2B5EF4-FFF2-40B4-BE49-F238E27FC236}">
                    <a16:creationId xmlns:a16="http://schemas.microsoft.com/office/drawing/2014/main" id="{CEEEA598-06A7-6AB1-3216-9F2014A8F55D}"/>
                  </a:ext>
                </a:extLst>
              </p:cNvPr>
              <p:cNvPicPr>
                <a:picLocks noChangeAspect="1"/>
              </p:cNvPicPr>
              <p:nvPr/>
            </p:nvPicPr>
            <p:blipFill>
              <a:blip r:embed="rId2"/>
              <a:srcRect l="-1530" t="536" r="-621" b="316"/>
              <a:stretch/>
            </p:blipFill>
            <p:spPr>
              <a:xfrm>
                <a:off x="2257994" y="2090947"/>
                <a:ext cx="1458701" cy="1645920"/>
              </a:xfrm>
              <a:prstGeom prst="rect">
                <a:avLst/>
              </a:prstGeom>
            </p:spPr>
          </p:pic>
          <p:pic>
            <p:nvPicPr>
              <p:cNvPr id="25" name="Picture 24">
                <a:extLst>
                  <a:ext uri="{FF2B5EF4-FFF2-40B4-BE49-F238E27FC236}">
                    <a16:creationId xmlns:a16="http://schemas.microsoft.com/office/drawing/2014/main" id="{3C42CC95-6D43-0C8B-1EB5-40F591057162}"/>
                  </a:ext>
                </a:extLst>
              </p:cNvPr>
              <p:cNvPicPr>
                <a:picLocks noChangeAspect="1"/>
              </p:cNvPicPr>
              <p:nvPr/>
            </p:nvPicPr>
            <p:blipFill>
              <a:blip r:embed="rId3">
                <a:lum contrast="20000"/>
              </a:blip>
              <a:stretch>
                <a:fillRect/>
              </a:stretch>
            </p:blipFill>
            <p:spPr>
              <a:xfrm>
                <a:off x="2467279" y="2319547"/>
                <a:ext cx="1040130" cy="1188720"/>
              </a:xfrm>
              <a:prstGeom prst="rect">
                <a:avLst/>
              </a:prstGeom>
            </p:spPr>
          </p:pic>
        </p:grpSp>
        <p:grpSp>
          <p:nvGrpSpPr>
            <p:cNvPr id="17" name="Group 16">
              <a:extLst>
                <a:ext uri="{FF2B5EF4-FFF2-40B4-BE49-F238E27FC236}">
                  <a16:creationId xmlns:a16="http://schemas.microsoft.com/office/drawing/2014/main" id="{4D569FBD-9117-329E-E291-50339273A830}"/>
                </a:ext>
              </a:extLst>
            </p:cNvPr>
            <p:cNvGrpSpPr/>
            <p:nvPr/>
          </p:nvGrpSpPr>
          <p:grpSpPr>
            <a:xfrm>
              <a:off x="1683089" y="3342138"/>
              <a:ext cx="1117886" cy="1280160"/>
              <a:chOff x="1683089" y="3422169"/>
              <a:chExt cx="1117886" cy="1280160"/>
            </a:xfrm>
          </p:grpSpPr>
          <p:pic>
            <p:nvPicPr>
              <p:cNvPr id="21" name="Picture 20">
                <a:extLst>
                  <a:ext uri="{FF2B5EF4-FFF2-40B4-BE49-F238E27FC236}">
                    <a16:creationId xmlns:a16="http://schemas.microsoft.com/office/drawing/2014/main" id="{6D3B128D-74DA-4AC9-D17A-03B58D2CF27C}"/>
                  </a:ext>
                </a:extLst>
              </p:cNvPr>
              <p:cNvPicPr>
                <a:picLocks noChangeAspect="1"/>
              </p:cNvPicPr>
              <p:nvPr/>
            </p:nvPicPr>
            <p:blipFill>
              <a:blip r:embed="rId4"/>
              <a:stretch>
                <a:fillRect/>
              </a:stretch>
            </p:blipFill>
            <p:spPr>
              <a:xfrm>
                <a:off x="1683089" y="3422169"/>
                <a:ext cx="1117886" cy="1280160"/>
              </a:xfrm>
              <a:prstGeom prst="rect">
                <a:avLst/>
              </a:prstGeom>
            </p:spPr>
          </p:pic>
          <p:pic>
            <p:nvPicPr>
              <p:cNvPr id="22" name="Picture 21">
                <a:extLst>
                  <a:ext uri="{FF2B5EF4-FFF2-40B4-BE49-F238E27FC236}">
                    <a16:creationId xmlns:a16="http://schemas.microsoft.com/office/drawing/2014/main" id="{2048E27D-BD5D-F53F-76C5-7E645B64455D}"/>
                  </a:ext>
                </a:extLst>
              </p:cNvPr>
              <p:cNvPicPr>
                <a:picLocks noChangeAspect="1"/>
              </p:cNvPicPr>
              <p:nvPr/>
            </p:nvPicPr>
            <p:blipFill>
              <a:blip r:embed="rId5"/>
              <a:stretch>
                <a:fillRect/>
              </a:stretch>
            </p:blipFill>
            <p:spPr>
              <a:xfrm rot="21132968">
                <a:off x="2001240" y="3692157"/>
                <a:ext cx="654517" cy="731520"/>
              </a:xfrm>
              <a:prstGeom prst="rect">
                <a:avLst/>
              </a:prstGeom>
            </p:spPr>
          </p:pic>
          <p:pic>
            <p:nvPicPr>
              <p:cNvPr id="23" name="Picture 22">
                <a:extLst>
                  <a:ext uri="{FF2B5EF4-FFF2-40B4-BE49-F238E27FC236}">
                    <a16:creationId xmlns:a16="http://schemas.microsoft.com/office/drawing/2014/main" id="{4006EE98-7227-C089-D2BB-A962E2C1E27B}"/>
                  </a:ext>
                </a:extLst>
              </p:cNvPr>
              <p:cNvPicPr>
                <a:picLocks noChangeAspect="1"/>
              </p:cNvPicPr>
              <p:nvPr/>
            </p:nvPicPr>
            <p:blipFill>
              <a:blip r:embed="rId5">
                <a:lum bright="20000" contrast="-20000"/>
              </a:blip>
              <a:stretch>
                <a:fillRect/>
              </a:stretch>
            </p:blipFill>
            <p:spPr>
              <a:xfrm rot="1971218">
                <a:off x="2085653" y="3852467"/>
                <a:ext cx="409073" cy="457200"/>
              </a:xfrm>
              <a:prstGeom prst="rect">
                <a:avLst/>
              </a:prstGeom>
            </p:spPr>
          </p:pic>
        </p:grpSp>
        <p:grpSp>
          <p:nvGrpSpPr>
            <p:cNvPr id="18" name="Group 17">
              <a:extLst>
                <a:ext uri="{FF2B5EF4-FFF2-40B4-BE49-F238E27FC236}">
                  <a16:creationId xmlns:a16="http://schemas.microsoft.com/office/drawing/2014/main" id="{E8741DAF-4109-1683-9095-117A0DAFDD71}"/>
                </a:ext>
              </a:extLst>
            </p:cNvPr>
            <p:cNvGrpSpPr/>
            <p:nvPr/>
          </p:nvGrpSpPr>
          <p:grpSpPr>
            <a:xfrm>
              <a:off x="906449" y="2163026"/>
              <a:ext cx="1271453" cy="1463040"/>
              <a:chOff x="906449" y="2243057"/>
              <a:chExt cx="1271453" cy="1463040"/>
            </a:xfrm>
          </p:grpSpPr>
          <p:pic>
            <p:nvPicPr>
              <p:cNvPr id="19" name="Picture 18">
                <a:extLst>
                  <a:ext uri="{FF2B5EF4-FFF2-40B4-BE49-F238E27FC236}">
                    <a16:creationId xmlns:a16="http://schemas.microsoft.com/office/drawing/2014/main" id="{DA361422-C07C-F633-E8E2-912EDC1D4080}"/>
                  </a:ext>
                </a:extLst>
              </p:cNvPr>
              <p:cNvPicPr>
                <a:picLocks noChangeAspect="1"/>
              </p:cNvPicPr>
              <p:nvPr/>
            </p:nvPicPr>
            <p:blipFill>
              <a:blip r:embed="rId6">
                <a:biLevel thresh="25000"/>
              </a:blip>
              <a:stretch>
                <a:fillRect/>
              </a:stretch>
            </p:blipFill>
            <p:spPr>
              <a:xfrm>
                <a:off x="906449" y="2243057"/>
                <a:ext cx="1271453" cy="1463040"/>
              </a:xfrm>
              <a:prstGeom prst="rect">
                <a:avLst/>
              </a:prstGeom>
            </p:spPr>
          </p:pic>
          <p:pic>
            <p:nvPicPr>
              <p:cNvPr id="20" name="Picture 19">
                <a:extLst>
                  <a:ext uri="{FF2B5EF4-FFF2-40B4-BE49-F238E27FC236}">
                    <a16:creationId xmlns:a16="http://schemas.microsoft.com/office/drawing/2014/main" id="{F035DA19-B8CC-CE8D-5D92-636893E3AF42}"/>
                  </a:ext>
                </a:extLst>
              </p:cNvPr>
              <p:cNvPicPr>
                <a:picLocks noChangeAspect="1"/>
              </p:cNvPicPr>
              <p:nvPr/>
            </p:nvPicPr>
            <p:blipFill>
              <a:blip r:embed="rId7">
                <a:lum bright="20000" contrast="-20000"/>
              </a:blip>
              <a:stretch>
                <a:fillRect/>
              </a:stretch>
            </p:blipFill>
            <p:spPr>
              <a:xfrm>
                <a:off x="1166476" y="2563097"/>
                <a:ext cx="751398" cy="822960"/>
              </a:xfrm>
              <a:prstGeom prst="rect">
                <a:avLst/>
              </a:prstGeom>
            </p:spPr>
          </p:pic>
        </p:grpSp>
      </p:grpSp>
      <p:cxnSp>
        <p:nvCxnSpPr>
          <p:cNvPr id="26" name="Straight Connector 25">
            <a:extLst>
              <a:ext uri="{FF2B5EF4-FFF2-40B4-BE49-F238E27FC236}">
                <a16:creationId xmlns:a16="http://schemas.microsoft.com/office/drawing/2014/main" id="{AB3BE0FB-86C8-1692-9196-21AEB2B26399}"/>
              </a:ext>
            </a:extLst>
          </p:cNvPr>
          <p:cNvCxnSpPr>
            <a:cxnSpLocks/>
          </p:cNvCxnSpPr>
          <p:nvPr/>
        </p:nvCxnSpPr>
        <p:spPr>
          <a:xfrm>
            <a:off x="4333744" y="1735616"/>
            <a:ext cx="0" cy="329184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7" name="TextBox 26">
            <a:extLst>
              <a:ext uri="{FF2B5EF4-FFF2-40B4-BE49-F238E27FC236}">
                <a16:creationId xmlns:a16="http://schemas.microsoft.com/office/drawing/2014/main" id="{AFF2F63F-76AF-C98F-F958-39EDDD401453}"/>
              </a:ext>
            </a:extLst>
          </p:cNvPr>
          <p:cNvSpPr txBox="1"/>
          <p:nvPr/>
        </p:nvSpPr>
        <p:spPr>
          <a:xfrm>
            <a:off x="4000326" y="961911"/>
            <a:ext cx="6452847"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1" u="none" strike="noStrike" kern="1200" cap="none" spc="30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rPr>
              <a:t>The 2026 RARE Drug Development Symposium is grateful to our valued Collaborators:</a:t>
            </a:r>
            <a:endParaRPr kumimoji="0" lang="en-US" sz="1100" b="1" i="1" u="none" strike="noStrike" kern="1200" cap="none" spc="30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endParaRPr>
          </a:p>
        </p:txBody>
      </p:sp>
      <p:sp>
        <p:nvSpPr>
          <p:cNvPr id="28" name="TextBox 27">
            <a:extLst>
              <a:ext uri="{FF2B5EF4-FFF2-40B4-BE49-F238E27FC236}">
                <a16:creationId xmlns:a16="http://schemas.microsoft.com/office/drawing/2014/main" id="{049C9061-6512-3FDD-A74D-13122159A76B}"/>
              </a:ext>
            </a:extLst>
          </p:cNvPr>
          <p:cNvSpPr txBox="1"/>
          <p:nvPr/>
        </p:nvSpPr>
        <p:spPr>
          <a:xfrm>
            <a:off x="9642764" y="6262255"/>
            <a:ext cx="2299854"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40B6AD"/>
                </a:solidFill>
                <a:effectLst/>
                <a:uLnTx/>
                <a:uFillTx/>
                <a:latin typeface="Arial" panose="020B0604020202020204" pitchFamily="34" charset="0"/>
                <a:ea typeface="+mn-ea"/>
                <a:cs typeface="Arial" panose="020B0604020202020204" pitchFamily="34" charset="0"/>
              </a:rPr>
              <a:t>#RDDS26</a:t>
            </a:r>
          </a:p>
        </p:txBody>
      </p:sp>
      <p:pic>
        <p:nvPicPr>
          <p:cNvPr id="4" name="Picture 3" descr="A black background with blue text&#10;&#10;AI-generated content may be incorrect.">
            <a:extLst>
              <a:ext uri="{FF2B5EF4-FFF2-40B4-BE49-F238E27FC236}">
                <a16:creationId xmlns:a16="http://schemas.microsoft.com/office/drawing/2014/main" id="{D2BCC254-D322-1AF9-8376-1B29219EC538}"/>
              </a:ext>
            </a:extLst>
          </p:cNvPr>
          <p:cNvPicPr>
            <a:picLocks noChangeAspect="1"/>
          </p:cNvPicPr>
          <p:nvPr/>
        </p:nvPicPr>
        <p:blipFill>
          <a:blip r:embed="rId8"/>
          <a:stretch>
            <a:fillRect/>
          </a:stretch>
        </p:blipFill>
        <p:spPr>
          <a:xfrm>
            <a:off x="6269497" y="4205652"/>
            <a:ext cx="5310258" cy="1397204"/>
          </a:xfrm>
          <a:prstGeom prst="rect">
            <a:avLst/>
          </a:prstGeom>
        </p:spPr>
      </p:pic>
      <p:pic>
        <p:nvPicPr>
          <p:cNvPr id="5" name="Picture 4" descr="A black background with blue text&#10;&#10;AI-generated content may be incorrect.">
            <a:extLst>
              <a:ext uri="{FF2B5EF4-FFF2-40B4-BE49-F238E27FC236}">
                <a16:creationId xmlns:a16="http://schemas.microsoft.com/office/drawing/2014/main" id="{EF2A9F23-BE55-FF3D-461B-DE248E62B6BC}"/>
              </a:ext>
            </a:extLst>
          </p:cNvPr>
          <p:cNvPicPr>
            <a:picLocks noChangeAspect="1"/>
          </p:cNvPicPr>
          <p:nvPr/>
        </p:nvPicPr>
        <p:blipFill>
          <a:blip r:embed="rId9"/>
          <a:stretch>
            <a:fillRect/>
          </a:stretch>
        </p:blipFill>
        <p:spPr>
          <a:xfrm>
            <a:off x="10453173" y="202959"/>
            <a:ext cx="1617249" cy="787589"/>
          </a:xfrm>
          <a:prstGeom prst="rect">
            <a:avLst/>
          </a:prstGeom>
        </p:spPr>
      </p:pic>
      <p:pic>
        <p:nvPicPr>
          <p:cNvPr id="6" name="Picture 5">
            <a:extLst>
              <a:ext uri="{FF2B5EF4-FFF2-40B4-BE49-F238E27FC236}">
                <a16:creationId xmlns:a16="http://schemas.microsoft.com/office/drawing/2014/main" id="{50A000A4-5579-06F8-627B-26D2CE2CEE71}"/>
              </a:ext>
            </a:extLst>
          </p:cNvPr>
          <p:cNvPicPr>
            <a:picLocks noChangeAspect="1"/>
          </p:cNvPicPr>
          <p:nvPr/>
        </p:nvPicPr>
        <p:blipFill>
          <a:blip r:embed="rId10"/>
          <a:stretch>
            <a:fillRect/>
          </a:stretch>
        </p:blipFill>
        <p:spPr>
          <a:xfrm>
            <a:off x="1037000" y="4043940"/>
            <a:ext cx="4581742" cy="1397204"/>
          </a:xfrm>
          <a:prstGeom prst="rect">
            <a:avLst/>
          </a:prstGeom>
        </p:spPr>
      </p:pic>
      <p:sp>
        <p:nvSpPr>
          <p:cNvPr id="8" name="TextBox 7">
            <a:extLst>
              <a:ext uri="{FF2B5EF4-FFF2-40B4-BE49-F238E27FC236}">
                <a16:creationId xmlns:a16="http://schemas.microsoft.com/office/drawing/2014/main" id="{E3FF130A-973E-6EA8-2035-4CF0DDB53601}"/>
              </a:ext>
            </a:extLst>
          </p:cNvPr>
          <p:cNvSpPr txBox="1"/>
          <p:nvPr/>
        </p:nvSpPr>
        <p:spPr>
          <a:xfrm>
            <a:off x="1846615" y="5472170"/>
            <a:ext cx="360009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1" u="none" strike="noStrike" kern="1200" cap="none" spc="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rPr>
              <a:t>At Boston Children’s Hospital</a:t>
            </a:r>
          </a:p>
        </p:txBody>
      </p:sp>
    </p:spTree>
    <p:extLst>
      <p:ext uri="{BB962C8B-B14F-4D97-AF65-F5344CB8AC3E}">
        <p14:creationId xmlns:p14="http://schemas.microsoft.com/office/powerpoint/2010/main" val="40034088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Roboto">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57451</TotalTime>
  <Words>2183</Words>
  <Application>Microsoft Office PowerPoint</Application>
  <PresentationFormat>Widescreen</PresentationFormat>
  <Paragraphs>379</Paragraphs>
  <Slides>31</Slides>
  <Notes>16</Notes>
  <HiddenSlides>0</HiddenSlides>
  <MMClips>2</MMClips>
  <ScaleCrop>false</ScaleCrop>
  <HeadingPairs>
    <vt:vector size="6" baseType="variant">
      <vt:variant>
        <vt:lpstr>Fonts Used</vt:lpstr>
      </vt:variant>
      <vt:variant>
        <vt:i4>14</vt:i4>
      </vt:variant>
      <vt:variant>
        <vt:lpstr>Theme</vt:lpstr>
      </vt:variant>
      <vt:variant>
        <vt:i4>4</vt:i4>
      </vt:variant>
      <vt:variant>
        <vt:lpstr>Slide Titles</vt:lpstr>
      </vt:variant>
      <vt:variant>
        <vt:i4>31</vt:i4>
      </vt:variant>
    </vt:vector>
  </HeadingPairs>
  <TitlesOfParts>
    <vt:vector size="49" baseType="lpstr">
      <vt:lpstr>Aptos</vt:lpstr>
      <vt:lpstr>Aptos Display</vt:lpstr>
      <vt:lpstr>Arial</vt:lpstr>
      <vt:lpstr>Calibri</vt:lpstr>
      <vt:lpstr>Calibri (MS)</vt:lpstr>
      <vt:lpstr>Calibri (MS) Bold</vt:lpstr>
      <vt:lpstr>DM Sans</vt:lpstr>
      <vt:lpstr>DM Sans Bold</vt:lpstr>
      <vt:lpstr>DM Sans Bold Italics</vt:lpstr>
      <vt:lpstr>DM Sans Italics</vt:lpstr>
      <vt:lpstr>Poppins Bold</vt:lpstr>
      <vt:lpstr>Roboto</vt:lpstr>
      <vt:lpstr>Roboto Bold</vt:lpstr>
      <vt:lpstr>Univers Condensed</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Pitch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Pitch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to our Sponsors!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Bethany Kraynack</dc:creator>
  <cp:lastModifiedBy>Michele Whiteside</cp:lastModifiedBy>
  <cp:revision>49</cp:revision>
  <dcterms:created xsi:type="dcterms:W3CDTF">2025-03-07T02:34:24Z</dcterms:created>
  <dcterms:modified xsi:type="dcterms:W3CDTF">2026-09-23T17:33:17Z</dcterms:modified>
</cp:coreProperties>
</file>