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2" r:id="rId2"/>
    <p:sldMasterId id="2147483664" r:id="rId3"/>
    <p:sldMasterId id="2147483668" r:id="rId4"/>
    <p:sldMasterId id="2147483670" r:id="rId5"/>
  </p:sldMasterIdLst>
  <p:notesMasterIdLst>
    <p:notesMasterId r:id="rId43"/>
  </p:notesMasterIdLst>
  <p:sldIdLst>
    <p:sldId id="304" r:id="rId6"/>
    <p:sldId id="655" r:id="rId7"/>
    <p:sldId id="652" r:id="rId8"/>
    <p:sldId id="651" r:id="rId9"/>
    <p:sldId id="320" r:id="rId10"/>
    <p:sldId id="306" r:id="rId11"/>
    <p:sldId id="269" r:id="rId12"/>
    <p:sldId id="307" r:id="rId13"/>
    <p:sldId id="287" r:id="rId14"/>
    <p:sldId id="302" r:id="rId15"/>
    <p:sldId id="301" r:id="rId16"/>
    <p:sldId id="289" r:id="rId17"/>
    <p:sldId id="303" r:id="rId18"/>
    <p:sldId id="292" r:id="rId19"/>
    <p:sldId id="294" r:id="rId20"/>
    <p:sldId id="308" r:id="rId21"/>
    <p:sldId id="296" r:id="rId22"/>
    <p:sldId id="260" r:id="rId23"/>
    <p:sldId id="669" r:id="rId24"/>
    <p:sldId id="3875" r:id="rId25"/>
    <p:sldId id="1853" r:id="rId26"/>
    <p:sldId id="3876" r:id="rId27"/>
    <p:sldId id="1851" r:id="rId28"/>
    <p:sldId id="3879" r:id="rId29"/>
    <p:sldId id="3880" r:id="rId30"/>
    <p:sldId id="3884" r:id="rId31"/>
    <p:sldId id="3882" r:id="rId32"/>
    <p:sldId id="3883" r:id="rId33"/>
    <p:sldId id="390" r:id="rId34"/>
    <p:sldId id="256" r:id="rId35"/>
    <p:sldId id="3890" r:id="rId36"/>
    <p:sldId id="3891" r:id="rId37"/>
    <p:sldId id="3892" r:id="rId38"/>
    <p:sldId id="3894" r:id="rId39"/>
    <p:sldId id="3895" r:id="rId40"/>
    <p:sldId id="318" r:id="rId41"/>
    <p:sldId id="26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5669"/>
    <a:srgbClr val="3D7BA1"/>
    <a:srgbClr val="FD923B"/>
    <a:srgbClr val="7FB0D1"/>
    <a:srgbClr val="40B6AD"/>
    <a:srgbClr val="F6A754"/>
    <a:srgbClr val="96BF0D"/>
    <a:srgbClr val="FEFFDC"/>
    <a:srgbClr val="FEEFD3"/>
    <a:srgbClr val="41B5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93"/>
    <p:restoredTop sz="84801"/>
  </p:normalViewPr>
  <p:slideViewPr>
    <p:cSldViewPr snapToGrid="0">
      <p:cViewPr varScale="1">
        <p:scale>
          <a:sx n="70" d="100"/>
          <a:sy n="70" d="100"/>
        </p:scale>
        <p:origin x="39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C5DD7C-F599-F64B-8B72-0A9E5AD7D51F}"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07C323-E731-334A-84A5-9052BDA3CBF5}" type="slidenum">
              <a:rPr lang="en-US" smtClean="0"/>
              <a:t>‹#›</a:t>
            </a:fld>
            <a:endParaRPr lang="en-US"/>
          </a:p>
        </p:txBody>
      </p:sp>
    </p:spTree>
    <p:extLst>
      <p:ext uri="{BB962C8B-B14F-4D97-AF65-F5344CB8AC3E}">
        <p14:creationId xmlns:p14="http://schemas.microsoft.com/office/powerpoint/2010/main" val="1522084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CE9CD-1EDE-BC39-C0A7-98C5FAB3E9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643AF7-0DD8-E65A-BFB4-DCB3ACE79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36839F-30D9-749F-C0AB-A5AA654B4F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B1FD3B-A293-A487-AD34-AD6113F90711}"/>
              </a:ext>
            </a:extLst>
          </p:cNvPr>
          <p:cNvSpPr>
            <a:spLocks noGrp="1"/>
          </p:cNvSpPr>
          <p:nvPr>
            <p:ph type="sldNum" sz="quarter" idx="5"/>
          </p:nvPr>
        </p:nvSpPr>
        <p:spPr/>
        <p:txBody>
          <a:bodyPr/>
          <a:lstStyle/>
          <a:p>
            <a:fld id="{0107C323-E731-334A-84A5-9052BDA3CBF5}" type="slidenum">
              <a:rPr lang="en-US" smtClean="0"/>
              <a:t>3</a:t>
            </a:fld>
            <a:endParaRPr lang="en-US"/>
          </a:p>
        </p:txBody>
      </p:sp>
    </p:spTree>
    <p:extLst>
      <p:ext uri="{BB962C8B-B14F-4D97-AF65-F5344CB8AC3E}">
        <p14:creationId xmlns:p14="http://schemas.microsoft.com/office/powerpoint/2010/main" val="1332136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57BBC-01CA-FB92-927B-6BE31E5B73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831740-EF02-8406-524F-A6FC9D2AD5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554278-AD7A-136F-E1BF-72E8388735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965FAB-365E-983F-256F-307FD444CB80}"/>
              </a:ext>
            </a:extLst>
          </p:cNvPr>
          <p:cNvSpPr>
            <a:spLocks noGrp="1"/>
          </p:cNvSpPr>
          <p:nvPr>
            <p:ph type="sldNum" sz="quarter" idx="5"/>
          </p:nvPr>
        </p:nvSpPr>
        <p:spPr/>
        <p:txBody>
          <a:bodyPr/>
          <a:lstStyle/>
          <a:p>
            <a:fld id="{0107C323-E731-334A-84A5-9052BDA3CBF5}" type="slidenum">
              <a:rPr lang="en-US" smtClean="0"/>
              <a:t>4</a:t>
            </a:fld>
            <a:endParaRPr lang="en-US"/>
          </a:p>
        </p:txBody>
      </p:sp>
    </p:spTree>
    <p:extLst>
      <p:ext uri="{BB962C8B-B14F-4D97-AF65-F5344CB8AC3E}">
        <p14:creationId xmlns:p14="http://schemas.microsoft.com/office/powerpoint/2010/main" val="1748249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D9D10-FFD0-A019-8E83-99944BA0D9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E53B4F-2D9A-702F-88FF-96924ADBA9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C52D00-A155-2C55-F2D4-794DA70271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96AD57-37A1-C06A-5432-E535D30104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65301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43295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62704-1A21-DE3D-5E1C-5FB49015A4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1B45FC-0E4C-B855-83F1-C7611EFDFD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EE3765-0150-C86E-F1A6-DE1522681B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F89282-B28F-CDA8-864E-55B473EEDF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80720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B0970-0E28-83B9-5FAB-52A9A8CCE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C50473-B039-5B4E-35FA-79E609E94D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F09D5A-ABE5-D3D4-11D7-45A730F662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74CFCE-4527-0310-ED5E-C0C62DC5D0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939466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1FD5D-9CB2-25F8-80F4-09E01E8F0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027D6-9B00-3CAD-C58D-CE1F7EE2FF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A77D81-AD0D-2F14-A48A-2977094160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EB47B6-24E4-58CE-DCF8-B31473DCA73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65969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52EB8-C4C1-0F4F-4639-1DF7C2DB55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615C0F-7EAA-34F5-3868-8ED29D42FD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E005A1-7995-5932-E40A-E20DEA3A2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509D98-419A-0DE0-3D3B-83FCA9096A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4313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86098-2FD6-9DD4-E866-57A4DDB7C3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78A20A-2625-DE81-CAE3-25D7A374A2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07ED21-B24A-DE3D-D21D-86A5052921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28FC6B-8D69-2185-79F8-FFE03F634F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85765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33156-BC03-9D8F-328B-ED5D7F848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12544D-66C7-C606-09B1-6A946DABC9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8CAF1-F94F-3288-0E55-C0D85FDC13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2B193C-676A-35E5-8F1E-D681F23BF7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06145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24957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FAA5A-A7DC-1AD7-71E3-AFDC0AA925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005CA3-0F25-692E-B9C9-E67A2BDE93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4762EE-9539-CF01-D201-04A84DA4ECD4}"/>
              </a:ext>
            </a:extLst>
          </p:cNvPr>
          <p:cNvSpPr>
            <a:spLocks noGrp="1"/>
          </p:cNvSpPr>
          <p:nvPr>
            <p:ph type="body" idx="1"/>
          </p:nvPr>
        </p:nvSpPr>
        <p:spPr/>
        <p:txBody>
          <a:bodyPr/>
          <a:lstStyle/>
          <a:p>
            <a:r>
              <a:rPr lang="en-US" dirty="0">
                <a:solidFill>
                  <a:srgbClr val="FF0000"/>
                </a:solidFill>
              </a:rPr>
              <a:t>425,000</a:t>
            </a:r>
          </a:p>
        </p:txBody>
      </p:sp>
      <p:sp>
        <p:nvSpPr>
          <p:cNvPr id="4" name="Slide Number Placeholder 3">
            <a:extLst>
              <a:ext uri="{FF2B5EF4-FFF2-40B4-BE49-F238E27FC236}">
                <a16:creationId xmlns:a16="http://schemas.microsoft.com/office/drawing/2014/main" id="{53BE2112-306D-E276-0513-3D537543864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50237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E297-1965-FBF5-DC86-F46A7F05E7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06B7A9-097B-F98B-1831-350776BD80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213ADD-B32B-2E0F-B8B7-A61CF83096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E93061-B001-FD1E-414D-82A4452401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95715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E68DE-8ED4-60BF-35A6-8F2DB9CEBC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4669C6-EF0E-0C85-AA0A-58FE467EB4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E88497-9685-E9E0-08D0-0CC8D6EF0B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F78CFD-BB55-E1F7-298A-1976D62D80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498FC1-CF61-9146-BE9A-94DBDE6A8D6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272916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Unique program that nurtures the therapeutic development path</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3991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EB2524-FFDA-CE2F-DE7F-FAA1F16B92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992B77-7F26-6852-C427-983B300A8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54383D-53D8-A1E8-7A05-3251023C0121}"/>
              </a:ext>
            </a:extLst>
          </p:cNvPr>
          <p:cNvSpPr>
            <a:spLocks noGrp="1"/>
          </p:cNvSpPr>
          <p:nvPr>
            <p:ph type="body" idx="1"/>
          </p:nvPr>
        </p:nvSpPr>
        <p:spPr/>
        <p:txBody>
          <a:bodyPr/>
          <a:lstStyle/>
          <a:p>
            <a:r>
              <a:rPr lang="en-US" dirty="0"/>
              <a:t>Industry side-stepping creators and opting for monetizing enterprises without instrument expertise</a:t>
            </a:r>
          </a:p>
          <a:p>
            <a:r>
              <a:rPr lang="en-US" dirty="0"/>
              <a:t>Industry provides consultative input; no control over certification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Participation by FDA staff does not imply endorsement of specific products.</a:t>
            </a:r>
          </a:p>
          <a:p>
            <a:endParaRPr lang="en-US" dirty="0"/>
          </a:p>
          <a:p>
            <a:endParaRPr lang="en-US" dirty="0"/>
          </a:p>
          <a:p>
            <a:r>
              <a:rPr lang="en-US" dirty="0"/>
              <a:t>What we end up with is a system that ….</a:t>
            </a:r>
          </a:p>
          <a:p>
            <a:endParaRPr lang="en-US" dirty="0"/>
          </a:p>
        </p:txBody>
      </p:sp>
      <p:sp>
        <p:nvSpPr>
          <p:cNvPr id="4" name="Slide Number Placeholder 3">
            <a:extLst>
              <a:ext uri="{FF2B5EF4-FFF2-40B4-BE49-F238E27FC236}">
                <a16:creationId xmlns:a16="http://schemas.microsoft.com/office/drawing/2014/main" id="{EA584E36-CC20-D30D-3114-EC6A9E9031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956A8C-68D5-4D7D-AC0A-B3ABFCC4E47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891078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C77B5-38CA-BF79-0347-53BF34B5D8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2A9B16-2737-885E-9407-145CEE956F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B28590-BB8A-F010-F567-91B9FC399CE9}"/>
              </a:ext>
            </a:extLst>
          </p:cNvPr>
          <p:cNvSpPr>
            <a:spLocks noGrp="1"/>
          </p:cNvSpPr>
          <p:nvPr>
            <p:ph type="body" idx="1"/>
          </p:nvPr>
        </p:nvSpPr>
        <p:spPr/>
        <p:txBody>
          <a:bodyPr/>
          <a:lstStyle/>
          <a:p>
            <a:r>
              <a:rPr lang="en-US" dirty="0"/>
              <a:t>Industry side-stepping creators and opting for monetizing enterprises without instrument expertise</a:t>
            </a:r>
          </a:p>
          <a:p>
            <a:r>
              <a:rPr lang="en-US" dirty="0"/>
              <a:t>Industry provides consultative input; no control over certification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Participation by FDA staff does not imply endorsement of specific products.</a:t>
            </a:r>
          </a:p>
          <a:p>
            <a:endParaRPr lang="en-US" dirty="0"/>
          </a:p>
          <a:p>
            <a:endParaRPr lang="en-US" dirty="0"/>
          </a:p>
          <a:p>
            <a:r>
              <a:rPr lang="en-US" dirty="0"/>
              <a:t>What we end up with is a system that ….</a:t>
            </a:r>
          </a:p>
          <a:p>
            <a:endParaRPr lang="en-US" dirty="0"/>
          </a:p>
        </p:txBody>
      </p:sp>
      <p:sp>
        <p:nvSpPr>
          <p:cNvPr id="4" name="Slide Number Placeholder 3">
            <a:extLst>
              <a:ext uri="{FF2B5EF4-FFF2-40B4-BE49-F238E27FC236}">
                <a16:creationId xmlns:a16="http://schemas.microsoft.com/office/drawing/2014/main" id="{5CEF7AC9-DC98-068E-54CA-2DB4C34D62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956A8C-68D5-4D7D-AC0A-B3ABFCC4E47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338347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ECD2-E80D-C5F4-36F7-3077C5C111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398D0F-34A5-4265-D863-2B12D78BE1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7D846-7947-DA80-DE46-7AB0FD34A491}"/>
              </a:ext>
            </a:extLst>
          </p:cNvPr>
          <p:cNvSpPr>
            <a:spLocks noGrp="1"/>
          </p:cNvSpPr>
          <p:nvPr>
            <p:ph type="body" idx="1"/>
          </p:nvPr>
        </p:nvSpPr>
        <p:spPr/>
        <p:txBody>
          <a:bodyPr/>
          <a:lstStyle/>
          <a:p>
            <a:r>
              <a:rPr lang="en-US" dirty="0"/>
              <a:t>Industry side-stepping creators and opting for monetizing enterprises without instrument expertise</a:t>
            </a:r>
          </a:p>
          <a:p>
            <a:r>
              <a:rPr lang="en-US" dirty="0"/>
              <a:t>Industry provides consultative input; no control over certification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Participation by FDA staff does not imply endorsement of specific products.</a:t>
            </a:r>
          </a:p>
          <a:p>
            <a:endParaRPr lang="en-US" dirty="0"/>
          </a:p>
          <a:p>
            <a:endParaRPr lang="en-US" dirty="0"/>
          </a:p>
          <a:p>
            <a:r>
              <a:rPr lang="en-US" dirty="0"/>
              <a:t>What we end up with is a system that ….</a:t>
            </a:r>
          </a:p>
          <a:p>
            <a:endParaRPr lang="en-US" dirty="0"/>
          </a:p>
        </p:txBody>
      </p:sp>
      <p:sp>
        <p:nvSpPr>
          <p:cNvPr id="4" name="Slide Number Placeholder 3">
            <a:extLst>
              <a:ext uri="{FF2B5EF4-FFF2-40B4-BE49-F238E27FC236}">
                <a16:creationId xmlns:a16="http://schemas.microsoft.com/office/drawing/2014/main" id="{B0976FC9-4320-2836-2F52-2921217AA6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956A8C-68D5-4D7D-AC0A-B3ABFCC4E47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457557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06995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57" name="Google Shape;157;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ts val="1400"/>
              <a:buFontTx/>
              <a:buNone/>
              <a:tabLst/>
              <a:defRPr/>
            </a:pPr>
            <a:fld id="{00000000-1234-1234-1234-123412341234}" type="slidenum">
              <a:rPr kumimoji="0" lang="nl-NL"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Pts val="1400"/>
                <a:buFontTx/>
                <a:buNone/>
                <a:tabLst/>
                <a:defRPr/>
              </a:pPr>
              <a:t>29</a:t>
            </a:fld>
            <a:endParaRPr kumimoji="0"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271567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90186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9CD75-08B3-CC3D-7324-F1DE80915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15547-0351-2649-97F2-9DFBCE9C76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92EEAD-425B-6F70-3C9C-D45BB62882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4B7BB8-8BDF-6CBB-6568-375EB199A5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11767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20195-EF3D-C8A8-0ABC-B1A1FA513E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EC984E-A9ED-B7A4-5BE1-285D99DE1A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FBEAFE-3DB3-2934-ADA9-E5607EF3CD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448482-DFCD-B213-5900-91E091E302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296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C7FA2-410E-2DFB-A5A1-D4543FF012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673088-6256-FC95-A449-4519502C8D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003D6E-CF53-D3D5-8EDD-67DD62D92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2273F3-568C-1E50-25FD-68C7B0F5E24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5872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6D7A9-56FF-E6B8-515B-B16B1FA641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E8B7DB-2793-5198-BC34-5A2859C19D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146D29-6CD7-FDA1-5589-C73B7AE17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D65007-4063-D610-A946-1BAC4B7513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6004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1B058-AA2B-1AE0-CE30-ADD0E4ABBB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F32BC3-AAB6-20A5-DBE7-1DF26F2FDB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2494EB-07A9-870E-DB1C-D49CC47B0D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5263BE-059D-4CD3-642D-255AA520F46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A57E71-C375-B54C-B06C-0569DDF8ADE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00944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7B828-D113-B007-F745-78E50A483E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C071A7-1747-C2B3-516C-3EB3D8F2F2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18BCB5-86BA-8255-493F-3E1884DCCB9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3D2DB389-8EAE-A684-9533-4506D8871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4104E3-6FD9-BEB4-AF57-6DD829A197F0}"/>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634158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129146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BE9B-B40E-6117-1CB8-0945BBA5CA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873E48-CC0B-8D7A-8396-1C98D1DE59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07DAED-4759-4590-1B75-AADE231590D2}"/>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1D97CE70-141F-4DC1-25D3-1B05EE9E93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2B9FDB-DA52-93B6-4DB0-CB6D11C681C8}"/>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5576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51236-80A0-AC36-A29D-0A5680DF2F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FFC157-C0F9-B1A5-6223-6F2E73C13A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08D98E-4762-08FC-6D60-0D17B710EF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443723-09C5-461F-4433-0ACC4F03B70F}"/>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19CDDE8-3BEE-9525-E784-86461DD633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3634A7-5301-069D-7785-7E38AE4B144D}"/>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7658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69C8A-1EE0-D070-55A1-B16272D3C1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9248E4-F35D-0BFC-BA81-1CEF7BA2C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8D0D2F-063D-828A-D853-1AC2F14639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A48B8B5-FFEB-A0E8-32C9-DEC375BFCE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CBC6E9-42E6-D85D-C5CA-0C7BBD8149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A75D07-7B36-2EE8-4451-57F2E93E74D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8" name="Footer Placeholder 7">
            <a:extLst>
              <a:ext uri="{FF2B5EF4-FFF2-40B4-BE49-F238E27FC236}">
                <a16:creationId xmlns:a16="http://schemas.microsoft.com/office/drawing/2014/main" id="{BC15111C-8C2D-3D52-94EA-9B17569400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14616C-0C58-8956-AB7D-D1F70AD79072}"/>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13683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B2E07-EE44-008E-BD77-ECE6B95FE3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F046A2D-76F7-7E51-DFF8-335B93953AA5}"/>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4" name="Footer Placeholder 3">
            <a:extLst>
              <a:ext uri="{FF2B5EF4-FFF2-40B4-BE49-F238E27FC236}">
                <a16:creationId xmlns:a16="http://schemas.microsoft.com/office/drawing/2014/main" id="{BCEB33E6-4BED-BE63-2E2C-A0036EAA95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C03A7B-B34D-4523-1427-11ACE9EFD42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4554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2736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001AB-DE3E-16CE-6DF5-B045DD02F2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149FA1-0DC6-0F4D-DF6F-C0858718F3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ADE294-B0B5-D489-1904-98C493E4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EE3639-45E8-5BF1-46DE-5B3753E75913}"/>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84473FA-0692-159D-6770-9D40C45E96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154EA1-D7D0-4E3F-234D-3E0755838F1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80672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E3427-C157-EFBD-2149-7C1D3C752F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7D5925-AFF9-30E7-CF2B-678F9E72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CA7A776-4F8F-06EB-8E71-A6A60422C5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9C56EC-C3DD-3CE6-0260-7155A24C0721}"/>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6FFED7CB-2C01-D0BB-C963-FBBA04FBB6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E248D7-76AD-5F86-EBF3-F680560F6EA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34507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0091-0D5B-B456-B5CC-273F70BB54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E415254-26B0-E164-F543-B278E5CAB1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99F83B-E12A-0D52-AE28-3C4115F5C730}"/>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5C5592DB-E64F-D39A-E6EB-AF85CAF15C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607257-670A-BE7E-11CF-599FE85425D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904349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69FE16-1F7D-46CF-A162-AEB90D0C1BC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ABE35F-4919-36B3-32AE-1C4DC41BBF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B21FDA-4BE3-9C15-1455-E3DC7061AE8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6434D5F-D23B-DBD3-E873-CDCD375BD6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2F1825-33EA-1560-4CF5-2B84EC9C3EC4}"/>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5193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394299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1CA0E-57A7-9400-0462-79251D7815D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E511EA-A07B-C053-103F-D2A4298BD9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8986F0-6723-89F1-2C22-4FAAE8BF719E}"/>
              </a:ext>
            </a:extLst>
          </p:cNvPr>
          <p:cNvSpPr>
            <a:spLocks noGrp="1"/>
          </p:cNvSpPr>
          <p:nvPr>
            <p:ph type="dt" sz="half" idx="10"/>
          </p:nvPr>
        </p:nvSpPr>
        <p:spPr/>
        <p:txBody>
          <a:bodyPr/>
          <a:lstStyle/>
          <a:p>
            <a:fld id="{5BCAD085-E8A6-8845-BD4E-CB4CCA059FC4}" type="datetimeFigureOut">
              <a:rPr lang="en-US" smtClean="0"/>
              <a:t>9/23/2026</a:t>
            </a:fld>
            <a:endParaRPr lang="en-US"/>
          </a:p>
        </p:txBody>
      </p:sp>
      <p:sp>
        <p:nvSpPr>
          <p:cNvPr id="5" name="Footer Placeholder 4">
            <a:extLst>
              <a:ext uri="{FF2B5EF4-FFF2-40B4-BE49-F238E27FC236}">
                <a16:creationId xmlns:a16="http://schemas.microsoft.com/office/drawing/2014/main" id="{11AFF79D-9131-EF4C-C47B-C30BAA8A33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271A9E-EB32-5159-57B6-0C1A400B78D8}"/>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2305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02DE5-2397-2392-323A-DFB2BDA32B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914B3FC-A5D9-C575-2F96-A586956ED44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8D39EE-D218-B1EA-DF4B-BD1B77529909}"/>
              </a:ext>
            </a:extLst>
          </p:cNvPr>
          <p:cNvSpPr>
            <a:spLocks noGrp="1"/>
          </p:cNvSpPr>
          <p:nvPr>
            <p:ph type="dt" sz="half" idx="10"/>
          </p:nvPr>
        </p:nvSpPr>
        <p:spPr/>
        <p:txBody>
          <a:bodyPr/>
          <a:lstStyle/>
          <a:p>
            <a:fld id="{5BCAD085-E8A6-8845-BD4E-CB4CCA059FC4}" type="datetimeFigureOut">
              <a:rPr lang="en-US" smtClean="0"/>
              <a:t>9/23/2026</a:t>
            </a:fld>
            <a:endParaRPr lang="en-US"/>
          </a:p>
        </p:txBody>
      </p:sp>
      <p:sp>
        <p:nvSpPr>
          <p:cNvPr id="5" name="Footer Placeholder 4">
            <a:extLst>
              <a:ext uri="{FF2B5EF4-FFF2-40B4-BE49-F238E27FC236}">
                <a16:creationId xmlns:a16="http://schemas.microsoft.com/office/drawing/2014/main" id="{19EF1416-7C91-3A10-58C0-B022238675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ABCC4B-DE3E-7200-565E-095A69F4F23D}"/>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6107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8FC5F6-F338-4AE4-BB23-26385BCFC423}" type="datetimeFigureOut">
              <a:rPr lang="en-US" smtClean="0"/>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2950677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A42034CC-57DD-D059-CB05-A6F9718936FB}"/>
              </a:ext>
            </a:extLst>
          </p:cNvPr>
          <p:cNvSpPr>
            <a:spLocks noGrp="1"/>
          </p:cNvSpPr>
          <p:nvPr>
            <p:ph type="dt" sz="half" idx="10"/>
          </p:nvPr>
        </p:nvSpPr>
        <p:spPr/>
        <p:txBody>
          <a:bodyPr/>
          <a:lstStyle/>
          <a:p>
            <a:fld id="{9CF366C1-0C1B-42E9-84BD-8DB10B7D6136}" type="datetimeFigureOut">
              <a:rPr lang="nl-NL" smtClean="0"/>
              <a:t>23-9-2026</a:t>
            </a:fld>
            <a:endParaRPr lang="nl-NL"/>
          </a:p>
        </p:txBody>
      </p:sp>
      <p:sp>
        <p:nvSpPr>
          <p:cNvPr id="3" name="Tijdelijke aanduiding voor voettekst 2">
            <a:extLst>
              <a:ext uri="{FF2B5EF4-FFF2-40B4-BE49-F238E27FC236}">
                <a16:creationId xmlns:a16="http://schemas.microsoft.com/office/drawing/2014/main" id="{3768F755-716B-7D4C-42FD-4822F7574FB9}"/>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D0EE6D0C-24F8-DEEE-41FE-18E5CFD72449}"/>
              </a:ext>
            </a:extLst>
          </p:cNvPr>
          <p:cNvSpPr>
            <a:spLocks noGrp="1"/>
          </p:cNvSpPr>
          <p:nvPr>
            <p:ph type="sldNum" sz="quarter" idx="12"/>
          </p:nvPr>
        </p:nvSpPr>
        <p:spPr/>
        <p:txBody>
          <a:bodyPr/>
          <a:lstStyle/>
          <a:p>
            <a:fld id="{F65943E9-FC84-42E4-98D4-C64267DF8A3C}" type="slidenum">
              <a:rPr lang="nl-NL" smtClean="0"/>
              <a:t>‹#›</a:t>
            </a:fld>
            <a:endParaRPr lang="nl-NL"/>
          </a:p>
        </p:txBody>
      </p:sp>
    </p:spTree>
    <p:extLst>
      <p:ext uri="{BB962C8B-B14F-4D97-AF65-F5344CB8AC3E}">
        <p14:creationId xmlns:p14="http://schemas.microsoft.com/office/powerpoint/2010/main" val="756503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73129-5F8E-7B19-659F-3F7FC0BD81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Tree>
    <p:extLst>
      <p:ext uri="{BB962C8B-B14F-4D97-AF65-F5344CB8AC3E}">
        <p14:creationId xmlns:p14="http://schemas.microsoft.com/office/powerpoint/2010/main" val="1076698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2299112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134444184"/>
      </p:ext>
    </p:extLst>
  </p:cSld>
  <p:clrMap bg1="lt1" tx1="dk1" bg2="lt2" tx2="dk2" accent1="accent1" accent2="accent2" accent3="accent3" accent4="accent4" accent5="accent5" accent6="accent6" hlink="hlink" folHlink="folHlink"/>
  <p:sldLayoutIdLst>
    <p:sldLayoutId id="2147483663" r:id="rId1"/>
    <p:sldLayoutId id="2147483666" r:id="rId2"/>
    <p:sldLayoutId id="214748366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624D31-43A5-475A-80CF-332C9F6DCF35}" type="datetimeFigureOut">
              <a:rPr lang="en-US" smtClean="0"/>
              <a:t>9/23/2026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03047891"/>
      </p:ext>
    </p:extLst>
  </p:cSld>
  <p:clrMap bg1="lt1" tx1="dk1" bg2="lt2" tx2="dk2" accent1="accent1" accent2="accent2" accent3="accent3" accent4="accent4" accent5="accent5" accent6="accent6" hlink="hlink" folHlink="folHlink"/>
  <p:sldLayoutIdLst>
    <p:sldLayoutId id="2147483665"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05950BF-E22B-FB04-559B-3DC52C0C37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32C5CE05-5F56-D040-C05B-5906B72243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E1E61F0-B7EB-8CC4-3AD5-1F8B1B945A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CF366C1-0C1B-42E9-84BD-8DB10B7D6136}" type="datetimeFigureOut">
              <a:rPr lang="nl-NL" smtClean="0"/>
              <a:t>23-9-2026</a:t>
            </a:fld>
            <a:endParaRPr lang="nl-NL"/>
          </a:p>
        </p:txBody>
      </p:sp>
      <p:sp>
        <p:nvSpPr>
          <p:cNvPr id="5" name="Tijdelijke aanduiding voor voettekst 4">
            <a:extLst>
              <a:ext uri="{FF2B5EF4-FFF2-40B4-BE49-F238E27FC236}">
                <a16:creationId xmlns:a16="http://schemas.microsoft.com/office/drawing/2014/main" id="{1434B857-8555-3C40-135E-EDCCAD3776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5DB285A8-3DE5-B32A-A2C9-0F4CB7C0668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65943E9-FC84-42E4-98D4-C64267DF8A3C}" type="slidenum">
              <a:rPr lang="nl-NL" smtClean="0"/>
              <a:t>‹#›</a:t>
            </a:fld>
            <a:endParaRPr lang="nl-NL"/>
          </a:p>
        </p:txBody>
      </p:sp>
    </p:spTree>
    <p:extLst>
      <p:ext uri="{BB962C8B-B14F-4D97-AF65-F5344CB8AC3E}">
        <p14:creationId xmlns:p14="http://schemas.microsoft.com/office/powerpoint/2010/main" val="1639886346"/>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4EBE06-5F54-538E-A21D-056AC6BF7E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FBCF914-AA86-7EB5-4E6E-A1C7AF46FD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28A437-19BE-7D0B-5336-FA5DFDCB8E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DFCEFC2-3CD6-AE4D-ADDF-85874D991A25}" type="datetimeFigureOut">
              <a:rPr lang="en-US" smtClean="0"/>
              <a:t>9/23/2026</a:t>
            </a:fld>
            <a:endParaRPr lang="en-US"/>
          </a:p>
        </p:txBody>
      </p:sp>
      <p:sp>
        <p:nvSpPr>
          <p:cNvPr id="5" name="Footer Placeholder 4">
            <a:extLst>
              <a:ext uri="{FF2B5EF4-FFF2-40B4-BE49-F238E27FC236}">
                <a16:creationId xmlns:a16="http://schemas.microsoft.com/office/drawing/2014/main" id="{2BF7D6AB-3BC5-44F7-6369-6851ED5A83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E2063A7-4BE4-AA93-9DCC-6B365C41E9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C9215C-271D-734B-AF7A-FBADA8D2F1C8}" type="slidenum">
              <a:rPr lang="en-US" smtClean="0"/>
              <a:t>‹#›</a:t>
            </a:fld>
            <a:endParaRPr lang="en-US"/>
          </a:p>
        </p:txBody>
      </p:sp>
    </p:spTree>
    <p:extLst>
      <p:ext uri="{BB962C8B-B14F-4D97-AF65-F5344CB8AC3E}">
        <p14:creationId xmlns:p14="http://schemas.microsoft.com/office/powerpoint/2010/main" val="674788021"/>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1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png"/><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25.png"/><Relationship Id="rId5" Type="http://schemas.openxmlformats.org/officeDocument/2006/relationships/image" Target="../media/image24.emf"/><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8.xml"/><Relationship Id="rId1" Type="http://schemas.openxmlformats.org/officeDocument/2006/relationships/slideLayout" Target="../slideLayouts/slideLayout17.xml"/><Relationship Id="rId5" Type="http://schemas.openxmlformats.org/officeDocument/2006/relationships/image" Target="../media/image21.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25.png"/><Relationship Id="rId5" Type="http://schemas.openxmlformats.org/officeDocument/2006/relationships/image" Target="../media/image27.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25.png"/><Relationship Id="rId5" Type="http://schemas.openxmlformats.org/officeDocument/2006/relationships/image" Target="../media/image28.jp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18" Type="http://schemas.openxmlformats.org/officeDocument/2006/relationships/image" Target="../media/image51.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17" Type="http://schemas.openxmlformats.org/officeDocument/2006/relationships/image" Target="../media/image31.png"/><Relationship Id="rId2" Type="http://schemas.openxmlformats.org/officeDocument/2006/relationships/notesSlide" Target="../notesSlides/notesSlide20.xml"/><Relationship Id="rId16" Type="http://schemas.openxmlformats.org/officeDocument/2006/relationships/image" Target="../media/image50.png"/><Relationship Id="rId1" Type="http://schemas.openxmlformats.org/officeDocument/2006/relationships/slideLayout" Target="../slideLayouts/slideLayout16.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jpg"/><Relationship Id="rId10" Type="http://schemas.openxmlformats.org/officeDocument/2006/relationships/image" Target="../media/image44.png"/><Relationship Id="rId19" Type="http://schemas.openxmlformats.org/officeDocument/2006/relationships/image" Target="../media/image52.jpeg"/><Relationship Id="rId4" Type="http://schemas.openxmlformats.org/officeDocument/2006/relationships/image" Target="../media/image38.png"/><Relationship Id="rId9" Type="http://schemas.openxmlformats.org/officeDocument/2006/relationships/image" Target="../media/image43.png"/><Relationship Id="rId14" Type="http://schemas.openxmlformats.org/officeDocument/2006/relationships/image" Target="../media/image48.jpg"/></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29.png"/><Relationship Id="rId4"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29.png"/><Relationship Id="rId4" Type="http://schemas.microsoft.com/office/2007/relationships/hdphoto" Target="../media/hdphoto3.wdp"/></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59.png"/></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10" Type="http://schemas.openxmlformats.org/officeDocument/2006/relationships/image" Target="../media/image62.png"/><Relationship Id="rId4" Type="http://schemas.openxmlformats.org/officeDocument/2006/relationships/image" Target="../media/image4.emf"/><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1C8EA-9DBB-CCA6-7E08-F3428D161A0C}"/>
            </a:ext>
          </a:extLst>
        </p:cNvPr>
        <p:cNvGrpSpPr/>
        <p:nvPr/>
      </p:nvGrpSpPr>
      <p:grpSpPr>
        <a:xfrm>
          <a:off x="0" y="0"/>
          <a:ext cx="0" cy="0"/>
          <a:chOff x="0" y="0"/>
          <a:chExt cx="0" cy="0"/>
        </a:xfrm>
      </p:grpSpPr>
      <p:pic>
        <p:nvPicPr>
          <p:cNvPr id="18" name="Picture 17" descr="A black background with blue text&#10;&#10;AI-generated content may be incorrect.">
            <a:extLst>
              <a:ext uri="{FF2B5EF4-FFF2-40B4-BE49-F238E27FC236}">
                <a16:creationId xmlns:a16="http://schemas.microsoft.com/office/drawing/2014/main" id="{D5C0611B-6C98-D532-873F-588AD4A7B82B}"/>
              </a:ext>
            </a:extLst>
          </p:cNvPr>
          <p:cNvPicPr>
            <a:picLocks noChangeAspect="1"/>
          </p:cNvPicPr>
          <p:nvPr/>
        </p:nvPicPr>
        <p:blipFill>
          <a:blip r:embed="rId2"/>
          <a:stretch>
            <a:fillRect/>
          </a:stretch>
        </p:blipFill>
        <p:spPr>
          <a:xfrm>
            <a:off x="4607110" y="1953169"/>
            <a:ext cx="6911285" cy="2606038"/>
          </a:xfrm>
          <a:prstGeom prst="rect">
            <a:avLst/>
          </a:prstGeom>
        </p:spPr>
      </p:pic>
      <p:cxnSp>
        <p:nvCxnSpPr>
          <p:cNvPr id="45" name="Straight Connector 44">
            <a:extLst>
              <a:ext uri="{FF2B5EF4-FFF2-40B4-BE49-F238E27FC236}">
                <a16:creationId xmlns:a16="http://schemas.microsoft.com/office/drawing/2014/main" id="{696A5C49-8611-EA87-2D4E-BBD652BB3DE5}"/>
              </a:ext>
            </a:extLst>
          </p:cNvPr>
          <p:cNvCxnSpPr>
            <a:cxnSpLocks/>
          </p:cNvCxnSpPr>
          <p:nvPr/>
        </p:nvCxnSpPr>
        <p:spPr>
          <a:xfrm>
            <a:off x="4279349" y="1611695"/>
            <a:ext cx="0" cy="3291840"/>
          </a:xfrm>
          <a:prstGeom prst="line">
            <a:avLst/>
          </a:prstGeom>
          <a:ln>
            <a:solidFill>
              <a:srgbClr val="7FB0D1"/>
            </a:solidFill>
          </a:ln>
        </p:spPr>
        <p:style>
          <a:lnRef idx="2">
            <a:schemeClr val="accent1"/>
          </a:lnRef>
          <a:fillRef idx="0">
            <a:schemeClr val="accent1"/>
          </a:fillRef>
          <a:effectRef idx="1">
            <a:schemeClr val="accent1"/>
          </a:effectRef>
          <a:fontRef idx="minor">
            <a:schemeClr val="tx1"/>
          </a:fontRef>
        </p:style>
      </p:cxnSp>
      <p:grpSp>
        <p:nvGrpSpPr>
          <p:cNvPr id="5" name="Group 4">
            <a:extLst>
              <a:ext uri="{FF2B5EF4-FFF2-40B4-BE49-F238E27FC236}">
                <a16:creationId xmlns:a16="http://schemas.microsoft.com/office/drawing/2014/main" id="{0008563B-56C4-8874-4263-7E93D3249B39}"/>
              </a:ext>
            </a:extLst>
          </p:cNvPr>
          <p:cNvGrpSpPr>
            <a:grpSpLocks noChangeAspect="1"/>
          </p:cNvGrpSpPr>
          <p:nvPr/>
        </p:nvGrpSpPr>
        <p:grpSpPr>
          <a:xfrm>
            <a:off x="846266" y="1931735"/>
            <a:ext cx="2853698" cy="2651760"/>
            <a:chOff x="906449" y="2090947"/>
            <a:chExt cx="2810246" cy="2611382"/>
          </a:xfrm>
        </p:grpSpPr>
        <p:grpSp>
          <p:nvGrpSpPr>
            <p:cNvPr id="7" name="Group 6">
              <a:extLst>
                <a:ext uri="{FF2B5EF4-FFF2-40B4-BE49-F238E27FC236}">
                  <a16:creationId xmlns:a16="http://schemas.microsoft.com/office/drawing/2014/main" id="{56CCF09B-A7D3-FC86-02A8-86BCCA5681BE}"/>
                </a:ext>
              </a:extLst>
            </p:cNvPr>
            <p:cNvGrpSpPr/>
            <p:nvPr/>
          </p:nvGrpSpPr>
          <p:grpSpPr>
            <a:xfrm>
              <a:off x="2257994" y="2090947"/>
              <a:ext cx="1458701" cy="1645920"/>
              <a:chOff x="2257994" y="2090947"/>
              <a:chExt cx="1458701" cy="1645920"/>
            </a:xfrm>
          </p:grpSpPr>
          <p:pic>
            <p:nvPicPr>
              <p:cNvPr id="15" name="Picture 14">
                <a:extLst>
                  <a:ext uri="{FF2B5EF4-FFF2-40B4-BE49-F238E27FC236}">
                    <a16:creationId xmlns:a16="http://schemas.microsoft.com/office/drawing/2014/main" id="{5CE2ADE8-E3BE-D480-3A37-E1C891D9AC6C}"/>
                  </a:ext>
                </a:extLst>
              </p:cNvPr>
              <p:cNvPicPr>
                <a:picLocks noChangeAspect="1"/>
              </p:cNvPicPr>
              <p:nvPr/>
            </p:nvPicPr>
            <p:blipFill>
              <a:blip r:embed="rId3"/>
              <a:srcRect l="-1530" t="536" r="-621" b="316"/>
              <a:stretch/>
            </p:blipFill>
            <p:spPr>
              <a:xfrm>
                <a:off x="2257994" y="2090947"/>
                <a:ext cx="1458701" cy="1645920"/>
              </a:xfrm>
              <a:prstGeom prst="rect">
                <a:avLst/>
              </a:prstGeom>
            </p:spPr>
          </p:pic>
          <p:pic>
            <p:nvPicPr>
              <p:cNvPr id="16" name="Picture 15">
                <a:extLst>
                  <a:ext uri="{FF2B5EF4-FFF2-40B4-BE49-F238E27FC236}">
                    <a16:creationId xmlns:a16="http://schemas.microsoft.com/office/drawing/2014/main" id="{AED0145D-BEEE-EF2A-F1DF-37C4F31C6029}"/>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8" name="Group 7">
              <a:extLst>
                <a:ext uri="{FF2B5EF4-FFF2-40B4-BE49-F238E27FC236}">
                  <a16:creationId xmlns:a16="http://schemas.microsoft.com/office/drawing/2014/main" id="{F3B72B03-ED83-9250-DA57-B0CB9DAB6A83}"/>
                </a:ext>
              </a:extLst>
            </p:cNvPr>
            <p:cNvGrpSpPr/>
            <p:nvPr/>
          </p:nvGrpSpPr>
          <p:grpSpPr>
            <a:xfrm>
              <a:off x="1683089" y="3422169"/>
              <a:ext cx="1117886" cy="1280160"/>
              <a:chOff x="1683089" y="3422169"/>
              <a:chExt cx="1117886" cy="1280160"/>
            </a:xfrm>
          </p:grpSpPr>
          <p:pic>
            <p:nvPicPr>
              <p:cNvPr id="12" name="Picture 11">
                <a:extLst>
                  <a:ext uri="{FF2B5EF4-FFF2-40B4-BE49-F238E27FC236}">
                    <a16:creationId xmlns:a16="http://schemas.microsoft.com/office/drawing/2014/main" id="{4AFAF887-378D-B626-6728-76248098EE11}"/>
                  </a:ext>
                </a:extLst>
              </p:cNvPr>
              <p:cNvPicPr>
                <a:picLocks noChangeAspect="1"/>
              </p:cNvPicPr>
              <p:nvPr/>
            </p:nvPicPr>
            <p:blipFill>
              <a:blip r:embed="rId5"/>
              <a:stretch>
                <a:fillRect/>
              </a:stretch>
            </p:blipFill>
            <p:spPr>
              <a:xfrm>
                <a:off x="1683089" y="3422169"/>
                <a:ext cx="1117886" cy="1280160"/>
              </a:xfrm>
              <a:prstGeom prst="rect">
                <a:avLst/>
              </a:prstGeom>
            </p:spPr>
          </p:pic>
          <p:pic>
            <p:nvPicPr>
              <p:cNvPr id="13" name="Picture 12">
                <a:extLst>
                  <a:ext uri="{FF2B5EF4-FFF2-40B4-BE49-F238E27FC236}">
                    <a16:creationId xmlns:a16="http://schemas.microsoft.com/office/drawing/2014/main" id="{26D6F78B-3943-EE99-3055-302B2E9CD197}"/>
                  </a:ext>
                </a:extLst>
              </p:cNvPr>
              <p:cNvPicPr>
                <a:picLocks noChangeAspect="1"/>
              </p:cNvPicPr>
              <p:nvPr/>
            </p:nvPicPr>
            <p:blipFill>
              <a:blip r:embed="rId6"/>
              <a:stretch>
                <a:fillRect/>
              </a:stretch>
            </p:blipFill>
            <p:spPr>
              <a:xfrm rot="21132968">
                <a:off x="2001240" y="3692157"/>
                <a:ext cx="654517" cy="731520"/>
              </a:xfrm>
              <a:prstGeom prst="rect">
                <a:avLst/>
              </a:prstGeom>
            </p:spPr>
          </p:pic>
          <p:pic>
            <p:nvPicPr>
              <p:cNvPr id="14" name="Picture 13">
                <a:extLst>
                  <a:ext uri="{FF2B5EF4-FFF2-40B4-BE49-F238E27FC236}">
                    <a16:creationId xmlns:a16="http://schemas.microsoft.com/office/drawing/2014/main" id="{9F44B709-0AF1-D7B3-AE04-C7DA6727D3DE}"/>
                  </a:ext>
                </a:extLst>
              </p:cNvPr>
              <p:cNvPicPr>
                <a:picLocks noChangeAspect="1"/>
              </p:cNvPicPr>
              <p:nvPr/>
            </p:nvPicPr>
            <p:blipFill>
              <a:blip r:embed="rId6">
                <a:lum bright="20000" contrast="-20000"/>
              </a:blip>
              <a:stretch>
                <a:fillRect/>
              </a:stretch>
            </p:blipFill>
            <p:spPr>
              <a:xfrm rot="1971218">
                <a:off x="2085653" y="3852467"/>
                <a:ext cx="409073" cy="457200"/>
              </a:xfrm>
              <a:prstGeom prst="rect">
                <a:avLst/>
              </a:prstGeom>
            </p:spPr>
          </p:pic>
        </p:grpSp>
        <p:grpSp>
          <p:nvGrpSpPr>
            <p:cNvPr id="9" name="Group 8">
              <a:extLst>
                <a:ext uri="{FF2B5EF4-FFF2-40B4-BE49-F238E27FC236}">
                  <a16:creationId xmlns:a16="http://schemas.microsoft.com/office/drawing/2014/main" id="{9A20409B-423B-D951-3068-0E0C77719DB0}"/>
                </a:ext>
              </a:extLst>
            </p:cNvPr>
            <p:cNvGrpSpPr/>
            <p:nvPr/>
          </p:nvGrpSpPr>
          <p:grpSpPr>
            <a:xfrm>
              <a:off x="906449" y="2243057"/>
              <a:ext cx="1271453" cy="1463040"/>
              <a:chOff x="906449" y="2243057"/>
              <a:chExt cx="1271453" cy="1463040"/>
            </a:xfrm>
          </p:grpSpPr>
          <p:pic>
            <p:nvPicPr>
              <p:cNvPr id="10" name="Picture 9">
                <a:extLst>
                  <a:ext uri="{FF2B5EF4-FFF2-40B4-BE49-F238E27FC236}">
                    <a16:creationId xmlns:a16="http://schemas.microsoft.com/office/drawing/2014/main" id="{4F79B9A2-9E8C-EB45-0374-5C1374D310D6}"/>
                  </a:ext>
                </a:extLst>
              </p:cNvPr>
              <p:cNvPicPr>
                <a:picLocks noChangeAspect="1"/>
              </p:cNvPicPr>
              <p:nvPr/>
            </p:nvPicPr>
            <p:blipFill>
              <a:blip r:embed="rId7"/>
              <a:stretch>
                <a:fillRect/>
              </a:stretch>
            </p:blipFill>
            <p:spPr>
              <a:xfrm>
                <a:off x="906449" y="2243057"/>
                <a:ext cx="1271453" cy="1463040"/>
              </a:xfrm>
              <a:prstGeom prst="rect">
                <a:avLst/>
              </a:prstGeom>
            </p:spPr>
          </p:pic>
          <p:pic>
            <p:nvPicPr>
              <p:cNvPr id="11" name="Picture 10">
                <a:extLst>
                  <a:ext uri="{FF2B5EF4-FFF2-40B4-BE49-F238E27FC236}">
                    <a16:creationId xmlns:a16="http://schemas.microsoft.com/office/drawing/2014/main" id="{F6F9A98B-BDFD-94D5-7C52-F6AE47237594}"/>
                  </a:ext>
                </a:extLst>
              </p:cNvPr>
              <p:cNvPicPr>
                <a:picLocks noChangeAspect="1"/>
              </p:cNvPicPr>
              <p:nvPr/>
            </p:nvPicPr>
            <p:blipFill>
              <a:blip r:embed="rId8"/>
              <a:stretch>
                <a:fillRect/>
              </a:stretch>
            </p:blipFill>
            <p:spPr>
              <a:xfrm>
                <a:off x="1166476" y="2563097"/>
                <a:ext cx="751398" cy="822960"/>
              </a:xfrm>
              <a:prstGeom prst="rect">
                <a:avLst/>
              </a:prstGeom>
            </p:spPr>
          </p:pic>
        </p:grpSp>
      </p:grpSp>
      <p:sp>
        <p:nvSpPr>
          <p:cNvPr id="2" name="TextBox 1">
            <a:extLst>
              <a:ext uri="{FF2B5EF4-FFF2-40B4-BE49-F238E27FC236}">
                <a16:creationId xmlns:a16="http://schemas.microsoft.com/office/drawing/2014/main" id="{982569C7-255C-E36A-7A24-C7D1D3634627}"/>
              </a:ext>
            </a:extLst>
          </p:cNvPr>
          <p:cNvSpPr txBox="1"/>
          <p:nvPr/>
        </p:nvSpPr>
        <p:spPr>
          <a:xfrm>
            <a:off x="4830239" y="4938930"/>
            <a:ext cx="6164825" cy="400110"/>
          </a:xfrm>
          <a:prstGeom prst="rect">
            <a:avLst/>
          </a:prstGeom>
          <a:noFill/>
        </p:spPr>
        <p:txBody>
          <a:bodyPr wrap="square" rtlCol="0">
            <a:spAutoFit/>
          </a:bodyPr>
          <a:lstStyle/>
          <a:p>
            <a:r>
              <a:rPr lang="en-US" sz="2000" dirty="0">
                <a:solidFill>
                  <a:srgbClr val="40B6AD"/>
                </a:solidFill>
                <a:latin typeface="Arial" panose="020B0604020202020204" pitchFamily="34" charset="0"/>
                <a:ea typeface="Roboto Light" panose="02000000000000000000" pitchFamily="2" charset="0"/>
                <a:cs typeface="Arial" panose="020B0604020202020204" pitchFamily="34" charset="0"/>
              </a:rPr>
              <a:t>September 9 – 11, 2026 |   Boston, Mass</a:t>
            </a:r>
          </a:p>
        </p:txBody>
      </p:sp>
      <p:pic>
        <p:nvPicPr>
          <p:cNvPr id="19" name="Picture 18" descr="A black background with blue text&#10;&#10;AI-generated content may be incorrect.">
            <a:extLst>
              <a:ext uri="{FF2B5EF4-FFF2-40B4-BE49-F238E27FC236}">
                <a16:creationId xmlns:a16="http://schemas.microsoft.com/office/drawing/2014/main" id="{6A97B12E-4D04-8051-D235-26A3F23E9634}"/>
              </a:ext>
            </a:extLst>
          </p:cNvPr>
          <p:cNvPicPr>
            <a:picLocks noChangeAspect="1"/>
          </p:cNvPicPr>
          <p:nvPr/>
        </p:nvPicPr>
        <p:blipFill>
          <a:blip r:embed="rId9"/>
          <a:stretch>
            <a:fillRect/>
          </a:stretch>
        </p:blipFill>
        <p:spPr>
          <a:xfrm>
            <a:off x="10453173" y="202959"/>
            <a:ext cx="1617249" cy="787589"/>
          </a:xfrm>
          <a:prstGeom prst="rect">
            <a:avLst/>
          </a:prstGeom>
        </p:spPr>
      </p:pic>
    </p:spTree>
    <p:extLst>
      <p:ext uri="{BB962C8B-B14F-4D97-AF65-F5344CB8AC3E}">
        <p14:creationId xmlns:p14="http://schemas.microsoft.com/office/powerpoint/2010/main" val="1988896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1" y="1"/>
            <a:ext cx="4342660" cy="4924926"/>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3159335" y="2016404"/>
            <a:ext cx="8988587"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Pitch Perfect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spc="300" dirty="0">
                <a:solidFill>
                  <a:prstClr val="white"/>
                </a:solidFill>
                <a:latin typeface="Roboto" panose="02000000000000000000" pitchFamily="2" charset="0"/>
                <a:ea typeface="Roboto" panose="02000000000000000000" pitchFamily="2" charset="0"/>
                <a:cs typeface="Roboto" panose="02000000000000000000" pitchFamily="2" charset="0"/>
              </a:rPr>
              <a:t>Track 3: Immune &amp; Connective Tissue Function</a:t>
            </a:r>
            <a:endParaRPr kumimoji="0" lang="en-US" sz="18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6" name="TextBox 25">
            <a:extLst>
              <a:ext uri="{FF2B5EF4-FFF2-40B4-BE49-F238E27FC236}">
                <a16:creationId xmlns:a16="http://schemas.microsoft.com/office/drawing/2014/main" id="{191DF49A-921E-1726-BBF6-923E7E05D81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spTree>
    <p:extLst>
      <p:ext uri="{BB962C8B-B14F-4D97-AF65-F5344CB8AC3E}">
        <p14:creationId xmlns:p14="http://schemas.microsoft.com/office/powerpoint/2010/main" val="1419430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DCB9C-650E-B620-B3F1-1A8D4D56DB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1953291-845B-9997-C482-38B0209DBCA0}"/>
              </a:ext>
            </a:extLst>
          </p:cNvPr>
          <p:cNvGrpSpPr/>
          <p:nvPr/>
        </p:nvGrpSpPr>
        <p:grpSpPr>
          <a:xfrm>
            <a:off x="50998" y="6130895"/>
            <a:ext cx="12090003" cy="1211288"/>
            <a:chOff x="0" y="0"/>
            <a:chExt cx="24180007" cy="2422576"/>
          </a:xfrm>
        </p:grpSpPr>
        <p:sp>
          <p:nvSpPr>
            <p:cNvPr id="3" name="Freeform 3">
              <a:extLst>
                <a:ext uri="{FF2B5EF4-FFF2-40B4-BE49-F238E27FC236}">
                  <a16:creationId xmlns:a16="http://schemas.microsoft.com/office/drawing/2014/main" id="{5DFC19F5-A776-4F6C-8619-9A27E2DF07C1}"/>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141F5F90-8824-40A0-AB8A-24CA875BF2AA}"/>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8" name="TextBox 8">
            <a:extLst>
              <a:ext uri="{FF2B5EF4-FFF2-40B4-BE49-F238E27FC236}">
                <a16:creationId xmlns:a16="http://schemas.microsoft.com/office/drawing/2014/main" id="{01BEB229-549F-473B-5F34-2A4DDE1E4FE4}"/>
              </a:ext>
            </a:extLst>
          </p:cNvPr>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Our Judges</a:t>
            </a:r>
          </a:p>
        </p:txBody>
      </p:sp>
      <p:sp>
        <p:nvSpPr>
          <p:cNvPr id="23" name="TextBox 22">
            <a:extLst>
              <a:ext uri="{FF2B5EF4-FFF2-40B4-BE49-F238E27FC236}">
                <a16:creationId xmlns:a16="http://schemas.microsoft.com/office/drawing/2014/main" id="{1532B6F2-1C0D-4C7B-9573-7975B40F4C4B}"/>
              </a:ext>
            </a:extLst>
          </p:cNvPr>
          <p:cNvSpPr txBox="1"/>
          <p:nvPr/>
        </p:nvSpPr>
        <p:spPr>
          <a:xfrm>
            <a:off x="3295341" y="4271869"/>
            <a:ext cx="2475089"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Michael Devlin</a:t>
            </a:r>
          </a:p>
          <a:p>
            <a:pPr algn="ctr"/>
            <a:r>
              <a:rPr lang="en-US" sz="2000" i="1" dirty="0">
                <a:solidFill>
                  <a:srgbClr val="0F5669"/>
                </a:solidFill>
              </a:rPr>
              <a:t>The Sumaira Foundation</a:t>
            </a:r>
            <a:endParaRPr lang="en-US" sz="2000" i="1"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sp>
        <p:nvSpPr>
          <p:cNvPr id="25" name="TextBox 24">
            <a:extLst>
              <a:ext uri="{FF2B5EF4-FFF2-40B4-BE49-F238E27FC236}">
                <a16:creationId xmlns:a16="http://schemas.microsoft.com/office/drawing/2014/main" id="{2C465E3C-640D-B15C-4DCA-57CD220C1967}"/>
              </a:ext>
            </a:extLst>
          </p:cNvPr>
          <p:cNvSpPr txBox="1"/>
          <p:nvPr/>
        </p:nvSpPr>
        <p:spPr>
          <a:xfrm>
            <a:off x="260854" y="4228630"/>
            <a:ext cx="2547719" cy="1323439"/>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Sumaira Ahmed</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The Sumaira Foundation</a:t>
            </a:r>
          </a:p>
          <a:p>
            <a:pPr algn="ctr"/>
            <a:r>
              <a:rPr lang="en-US" sz="2000" dirty="0">
                <a:solidFill>
                  <a:srgbClr val="15566A"/>
                </a:solidFill>
                <a:latin typeface="Roboto" panose="02000000000000000000" pitchFamily="2" charset="0"/>
                <a:ea typeface="Roboto" panose="02000000000000000000" pitchFamily="2" charset="0"/>
                <a:cs typeface="Roboto" panose="02000000000000000000" pitchFamily="2" charset="0"/>
              </a:rPr>
              <a:t>Moderator</a:t>
            </a:r>
          </a:p>
        </p:txBody>
      </p:sp>
      <p:pic>
        <p:nvPicPr>
          <p:cNvPr id="20" name="Picture 19" descr="A black background with blue text&#10;&#10;AI-generated content may be incorrect.">
            <a:extLst>
              <a:ext uri="{FF2B5EF4-FFF2-40B4-BE49-F238E27FC236}">
                <a16:creationId xmlns:a16="http://schemas.microsoft.com/office/drawing/2014/main" id="{A794733A-8E65-CEF1-85C4-F4CEBDA30841}"/>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61910752-A673-8C9C-5C9E-A4C87CE94A4D}"/>
              </a:ext>
            </a:extLst>
          </p:cNvPr>
          <p:cNvCxnSpPr>
            <a:cxnSpLocks/>
          </p:cNvCxnSpPr>
          <p:nvPr/>
        </p:nvCxnSpPr>
        <p:spPr>
          <a:xfrm>
            <a:off x="426278" y="1297186"/>
            <a:ext cx="3142387"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A8B8C749-4DE2-A063-CF0C-97D631555C77}"/>
              </a:ext>
            </a:extLst>
          </p:cNvPr>
          <p:cNvSpPr txBox="1"/>
          <p:nvPr/>
        </p:nvSpPr>
        <p:spPr>
          <a:xfrm>
            <a:off x="9291679" y="4311045"/>
            <a:ext cx="2475089"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Alison Lawton</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Dianthus Therapeutics</a:t>
            </a:r>
          </a:p>
        </p:txBody>
      </p:sp>
      <p:grpSp>
        <p:nvGrpSpPr>
          <p:cNvPr id="38" name="Group 2">
            <a:extLst>
              <a:ext uri="{FF2B5EF4-FFF2-40B4-BE49-F238E27FC236}">
                <a16:creationId xmlns:a16="http://schemas.microsoft.com/office/drawing/2014/main" id="{EC2BD193-9980-1E44-5456-070E936C4775}"/>
              </a:ext>
            </a:extLst>
          </p:cNvPr>
          <p:cNvGrpSpPr/>
          <p:nvPr/>
        </p:nvGrpSpPr>
        <p:grpSpPr>
          <a:xfrm>
            <a:off x="9449600" y="2273567"/>
            <a:ext cx="2159249" cy="1869813"/>
            <a:chOff x="0" y="0"/>
            <a:chExt cx="4282440" cy="3708400"/>
          </a:xfrm>
        </p:grpSpPr>
        <p:sp>
          <p:nvSpPr>
            <p:cNvPr id="39" name="Freeform 3">
              <a:extLst>
                <a:ext uri="{FF2B5EF4-FFF2-40B4-BE49-F238E27FC236}">
                  <a16:creationId xmlns:a16="http://schemas.microsoft.com/office/drawing/2014/main" id="{853F27FC-34F1-956C-E24A-384ACD95BDCB}"/>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t="-7667" b="-7667"/>
              </a:stretch>
            </a:blipFill>
            <a:ln w="95250" cap="sq">
              <a:solidFill>
                <a:srgbClr val="7FAFCE"/>
              </a:solidFill>
              <a:prstDash val="solid"/>
              <a:miter/>
            </a:ln>
          </p:spPr>
          <p:txBody>
            <a:bodyPr/>
            <a:lstStyle/>
            <a:p>
              <a:endParaRPr lang="en-US"/>
            </a:p>
          </p:txBody>
        </p:sp>
      </p:grpSp>
      <p:grpSp>
        <p:nvGrpSpPr>
          <p:cNvPr id="40" name="Group 8">
            <a:extLst>
              <a:ext uri="{FF2B5EF4-FFF2-40B4-BE49-F238E27FC236}">
                <a16:creationId xmlns:a16="http://schemas.microsoft.com/office/drawing/2014/main" id="{5409598E-439A-B87E-6D90-1807195511D8}"/>
              </a:ext>
            </a:extLst>
          </p:cNvPr>
          <p:cNvGrpSpPr/>
          <p:nvPr/>
        </p:nvGrpSpPr>
        <p:grpSpPr>
          <a:xfrm>
            <a:off x="6451431" y="2273568"/>
            <a:ext cx="2159249" cy="1869813"/>
            <a:chOff x="0" y="0"/>
            <a:chExt cx="4282440" cy="3708400"/>
          </a:xfrm>
        </p:grpSpPr>
        <p:sp>
          <p:nvSpPr>
            <p:cNvPr id="41" name="Freeform 9">
              <a:extLst>
                <a:ext uri="{FF2B5EF4-FFF2-40B4-BE49-F238E27FC236}">
                  <a16:creationId xmlns:a16="http://schemas.microsoft.com/office/drawing/2014/main" id="{14A8EB76-854A-D81D-59C6-B7EF535CF3F5}"/>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l="-2089" t="-8544" r="-6616" b="-16989"/>
              </a:stretch>
            </a:blipFill>
            <a:ln w="95250" cap="sq">
              <a:solidFill>
                <a:srgbClr val="7FAFCE"/>
              </a:solidFill>
              <a:prstDash val="solid"/>
              <a:miter/>
            </a:ln>
          </p:spPr>
          <p:txBody>
            <a:bodyPr/>
            <a:lstStyle/>
            <a:p>
              <a:endParaRPr lang="en-US"/>
            </a:p>
          </p:txBody>
        </p:sp>
      </p:grpSp>
      <p:grpSp>
        <p:nvGrpSpPr>
          <p:cNvPr id="42" name="Group 10">
            <a:extLst>
              <a:ext uri="{FF2B5EF4-FFF2-40B4-BE49-F238E27FC236}">
                <a16:creationId xmlns:a16="http://schemas.microsoft.com/office/drawing/2014/main" id="{5BC0A23E-2FC4-5942-46A2-7F8CD693F100}"/>
              </a:ext>
            </a:extLst>
          </p:cNvPr>
          <p:cNvGrpSpPr/>
          <p:nvPr/>
        </p:nvGrpSpPr>
        <p:grpSpPr>
          <a:xfrm>
            <a:off x="3453262" y="2223369"/>
            <a:ext cx="2159249" cy="1869813"/>
            <a:chOff x="0" y="0"/>
            <a:chExt cx="4282440" cy="3708400"/>
          </a:xfrm>
        </p:grpSpPr>
        <p:sp>
          <p:nvSpPr>
            <p:cNvPr id="43" name="Freeform 11">
              <a:extLst>
                <a:ext uri="{FF2B5EF4-FFF2-40B4-BE49-F238E27FC236}">
                  <a16:creationId xmlns:a16="http://schemas.microsoft.com/office/drawing/2014/main" id="{75A3F98E-DFE4-B070-9A41-236405859B42}"/>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7"/>
              <a:stretch>
                <a:fillRect l="-23681" r="-25422" b="-72185"/>
              </a:stretch>
            </a:blipFill>
            <a:ln w="95250" cap="sq">
              <a:solidFill>
                <a:srgbClr val="7FAFCE"/>
              </a:solidFill>
              <a:prstDash val="solid"/>
              <a:miter/>
            </a:ln>
          </p:spPr>
          <p:txBody>
            <a:bodyPr/>
            <a:lstStyle/>
            <a:p>
              <a:endParaRPr lang="en-US"/>
            </a:p>
          </p:txBody>
        </p:sp>
      </p:grpSp>
      <p:grpSp>
        <p:nvGrpSpPr>
          <p:cNvPr id="44" name="Group 12">
            <a:extLst>
              <a:ext uri="{FF2B5EF4-FFF2-40B4-BE49-F238E27FC236}">
                <a16:creationId xmlns:a16="http://schemas.microsoft.com/office/drawing/2014/main" id="{69568A53-D882-FED8-F307-39E0A99CE635}"/>
              </a:ext>
            </a:extLst>
          </p:cNvPr>
          <p:cNvGrpSpPr/>
          <p:nvPr/>
        </p:nvGrpSpPr>
        <p:grpSpPr>
          <a:xfrm>
            <a:off x="455090" y="2146159"/>
            <a:ext cx="2159249" cy="1869813"/>
            <a:chOff x="0" y="0"/>
            <a:chExt cx="4282440" cy="3708400"/>
          </a:xfrm>
        </p:grpSpPr>
        <p:sp>
          <p:nvSpPr>
            <p:cNvPr id="45" name="Freeform 13">
              <a:extLst>
                <a:ext uri="{FF2B5EF4-FFF2-40B4-BE49-F238E27FC236}">
                  <a16:creationId xmlns:a16="http://schemas.microsoft.com/office/drawing/2014/main" id="{D4C45592-C26A-95E1-839B-7C24383FE3B0}"/>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8"/>
              <a:stretch>
                <a:fillRect b="-15479"/>
              </a:stretch>
            </a:blipFill>
            <a:ln w="95250" cap="sq">
              <a:solidFill>
                <a:srgbClr val="7FAFCE"/>
              </a:solidFill>
              <a:prstDash val="solid"/>
              <a:miter/>
            </a:ln>
          </p:spPr>
          <p:txBody>
            <a:bodyPr/>
            <a:lstStyle/>
            <a:p>
              <a:endParaRPr lang="en-US"/>
            </a:p>
          </p:txBody>
        </p:sp>
      </p:grpSp>
      <p:sp>
        <p:nvSpPr>
          <p:cNvPr id="47" name="TextBox 46">
            <a:extLst>
              <a:ext uri="{FF2B5EF4-FFF2-40B4-BE49-F238E27FC236}">
                <a16:creationId xmlns:a16="http://schemas.microsoft.com/office/drawing/2014/main" id="{EA8DB462-D835-42AD-99E5-181E51548274}"/>
              </a:ext>
            </a:extLst>
          </p:cNvPr>
          <p:cNvSpPr txBox="1"/>
          <p:nvPr/>
        </p:nvSpPr>
        <p:spPr>
          <a:xfrm>
            <a:off x="6293510" y="4271869"/>
            <a:ext cx="2475089" cy="707886"/>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Barbara Henry</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Precision AQ</a:t>
            </a:r>
          </a:p>
        </p:txBody>
      </p:sp>
    </p:spTree>
    <p:extLst>
      <p:ext uri="{BB962C8B-B14F-4D97-AF65-F5344CB8AC3E}">
        <p14:creationId xmlns:p14="http://schemas.microsoft.com/office/powerpoint/2010/main" val="1770164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08497-9797-F021-BE0D-309CE119F21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3D85785-158B-BFFC-B78D-FD43128925BC}"/>
              </a:ext>
            </a:extLst>
          </p:cNvPr>
          <p:cNvGrpSpPr/>
          <p:nvPr/>
        </p:nvGrpSpPr>
        <p:grpSpPr>
          <a:xfrm>
            <a:off x="101997" y="6016387"/>
            <a:ext cx="12090003" cy="1211288"/>
            <a:chOff x="0" y="0"/>
            <a:chExt cx="24180007" cy="2422576"/>
          </a:xfrm>
        </p:grpSpPr>
        <p:sp>
          <p:nvSpPr>
            <p:cNvPr id="3" name="Freeform 3">
              <a:extLst>
                <a:ext uri="{FF2B5EF4-FFF2-40B4-BE49-F238E27FC236}">
                  <a16:creationId xmlns:a16="http://schemas.microsoft.com/office/drawing/2014/main" id="{4EB0BAF5-9211-F6B6-E625-4A24408F922F}"/>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F7E0DAD9-6CC5-9B57-DC08-3FDE8D6B7E36}"/>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8" name="TextBox 8">
            <a:extLst>
              <a:ext uri="{FF2B5EF4-FFF2-40B4-BE49-F238E27FC236}">
                <a16:creationId xmlns:a16="http://schemas.microsoft.com/office/drawing/2014/main" id="{7A63C841-B571-272D-AAA9-71CDDB1E898A}"/>
              </a:ext>
            </a:extLst>
          </p:cNvPr>
          <p:cNvSpPr txBox="1"/>
          <p:nvPr/>
        </p:nvSpPr>
        <p:spPr>
          <a:xfrm>
            <a:off x="426278" y="234508"/>
            <a:ext cx="9773504" cy="123110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000" b="1" spc="112" dirty="0">
                <a:solidFill>
                  <a:srgbClr val="15566A"/>
                </a:solidFill>
                <a:latin typeface="Roboto Bold"/>
                <a:ea typeface="Roboto Bold"/>
                <a:cs typeface="Roboto Bold"/>
                <a:sym typeface="Roboto Bold"/>
              </a:rPr>
              <a:t>Track 3: Immune &amp; Connective Tissue Function</a:t>
            </a:r>
          </a:p>
        </p:txBody>
      </p:sp>
      <p:pic>
        <p:nvPicPr>
          <p:cNvPr id="20" name="Picture 19" descr="A black background with blue text&#10;&#10;AI-generated content may be incorrect.">
            <a:extLst>
              <a:ext uri="{FF2B5EF4-FFF2-40B4-BE49-F238E27FC236}">
                <a16:creationId xmlns:a16="http://schemas.microsoft.com/office/drawing/2014/main" id="{8A96FC1C-3389-9367-3CFE-169966C82ACE}"/>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BF0033CD-0666-BF68-6C39-A317AEBA0AF8}"/>
              </a:ext>
            </a:extLst>
          </p:cNvPr>
          <p:cNvCxnSpPr>
            <a:cxnSpLocks/>
          </p:cNvCxnSpPr>
          <p:nvPr/>
        </p:nvCxnSpPr>
        <p:spPr>
          <a:xfrm>
            <a:off x="359032" y="1553028"/>
            <a:ext cx="8093528"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B600A70A-2CDC-BAEF-7ACF-9D696F57ECF7}"/>
              </a:ext>
            </a:extLst>
          </p:cNvPr>
          <p:cNvSpPr txBox="1"/>
          <p:nvPr/>
        </p:nvSpPr>
        <p:spPr>
          <a:xfrm>
            <a:off x="1941256" y="3930559"/>
            <a:ext cx="2769830" cy="707886"/>
          </a:xfrm>
          <a:prstGeom prst="rect">
            <a:avLst/>
          </a:prstGeom>
          <a:noFill/>
        </p:spPr>
        <p:txBody>
          <a:bodyPr wrap="square">
            <a:spAutoFit/>
          </a:bodyPr>
          <a:lstStyle/>
          <a:p>
            <a:pPr algn="ctr" rtl="0">
              <a:buNone/>
            </a:pPr>
            <a:r>
              <a:rPr lang="en-US" sz="2000" b="1" dirty="0">
                <a:solidFill>
                  <a:srgbClr val="0F5669"/>
                </a:solidFill>
              </a:rPr>
              <a:t>Briony Corbet</a:t>
            </a:r>
            <a:endParaRPr lang="en-US" sz="2000" dirty="0">
              <a:solidFill>
                <a:srgbClr val="0F5669"/>
              </a:solidFill>
              <a:effectLst/>
            </a:endParaRPr>
          </a:p>
          <a:p>
            <a:pPr algn="ctr" rtl="0">
              <a:buNone/>
            </a:pPr>
            <a:r>
              <a:rPr lang="en-US" sz="2000" b="0" i="0" dirty="0">
                <a:solidFill>
                  <a:srgbClr val="0F5669"/>
                </a:solidFill>
                <a:effectLst/>
              </a:rPr>
              <a:t>Partnerships Manager</a:t>
            </a:r>
            <a:endParaRPr lang="en-US" sz="1400" dirty="0">
              <a:solidFill>
                <a:srgbClr val="0F5669"/>
              </a:solidFill>
              <a:effectLst/>
            </a:endParaRPr>
          </a:p>
        </p:txBody>
      </p:sp>
      <p:sp>
        <p:nvSpPr>
          <p:cNvPr id="16" name="TextBox 15">
            <a:extLst>
              <a:ext uri="{FF2B5EF4-FFF2-40B4-BE49-F238E27FC236}">
                <a16:creationId xmlns:a16="http://schemas.microsoft.com/office/drawing/2014/main" id="{C9CD8F0F-AE46-4B0E-F624-561B72560EE4}"/>
              </a:ext>
            </a:extLst>
          </p:cNvPr>
          <p:cNvSpPr txBox="1"/>
          <p:nvPr/>
        </p:nvSpPr>
        <p:spPr>
          <a:xfrm>
            <a:off x="6339439" y="3930559"/>
            <a:ext cx="3551867" cy="707886"/>
          </a:xfrm>
          <a:prstGeom prst="rect">
            <a:avLst/>
          </a:prstGeom>
          <a:noFill/>
        </p:spPr>
        <p:txBody>
          <a:bodyPr wrap="square">
            <a:spAutoFit/>
          </a:bodyPr>
          <a:lstStyle/>
          <a:p>
            <a:pPr algn="ctr" rtl="0">
              <a:buNone/>
            </a:pPr>
            <a:r>
              <a:rPr lang="en-US" sz="2000" b="1" i="0" dirty="0">
                <a:solidFill>
                  <a:srgbClr val="0F5669"/>
                </a:solidFill>
                <a:effectLst/>
              </a:rPr>
              <a:t>Lesley Ann </a:t>
            </a:r>
            <a:r>
              <a:rPr lang="en-US" sz="2000" b="1" i="0" dirty="0" err="1">
                <a:solidFill>
                  <a:srgbClr val="0F5669"/>
                </a:solidFill>
                <a:effectLst/>
              </a:rPr>
              <a:t>Saketkoo</a:t>
            </a:r>
            <a:r>
              <a:rPr lang="en-US" sz="2000" b="1" i="0" dirty="0">
                <a:solidFill>
                  <a:srgbClr val="0F5669"/>
                </a:solidFill>
                <a:effectLst/>
              </a:rPr>
              <a:t>, M.D.</a:t>
            </a:r>
            <a:endParaRPr lang="en-US" sz="2000" dirty="0">
              <a:solidFill>
                <a:srgbClr val="0F5669"/>
              </a:solidFill>
              <a:effectLst/>
            </a:endParaRPr>
          </a:p>
          <a:p>
            <a:pPr algn="ctr" rtl="0">
              <a:buNone/>
            </a:pPr>
            <a:r>
              <a:rPr lang="en-US" sz="2000" b="0" i="0" dirty="0">
                <a:solidFill>
                  <a:srgbClr val="0F5669"/>
                </a:solidFill>
                <a:effectLst/>
              </a:rPr>
              <a:t>Board Member</a:t>
            </a:r>
            <a:endParaRPr lang="en-US" sz="1400" dirty="0">
              <a:solidFill>
                <a:srgbClr val="0F5669"/>
              </a:solidFill>
              <a:effectLst/>
            </a:endParaRPr>
          </a:p>
        </p:txBody>
      </p:sp>
      <p:grpSp>
        <p:nvGrpSpPr>
          <p:cNvPr id="31" name="Group 4">
            <a:extLst>
              <a:ext uri="{FF2B5EF4-FFF2-40B4-BE49-F238E27FC236}">
                <a16:creationId xmlns:a16="http://schemas.microsoft.com/office/drawing/2014/main" id="{68CE258E-9955-4965-B404-E0BADD8D1044}"/>
              </a:ext>
            </a:extLst>
          </p:cNvPr>
          <p:cNvGrpSpPr/>
          <p:nvPr/>
        </p:nvGrpSpPr>
        <p:grpSpPr>
          <a:xfrm>
            <a:off x="2231774" y="1827479"/>
            <a:ext cx="2159249" cy="1869813"/>
            <a:chOff x="0" y="0"/>
            <a:chExt cx="4282440" cy="3708400"/>
          </a:xfrm>
        </p:grpSpPr>
        <p:sp>
          <p:nvSpPr>
            <p:cNvPr id="32" name="Freeform 5">
              <a:extLst>
                <a:ext uri="{FF2B5EF4-FFF2-40B4-BE49-F238E27FC236}">
                  <a16:creationId xmlns:a16="http://schemas.microsoft.com/office/drawing/2014/main" id="{DA4B3D38-1C44-A513-622D-6BC6348A7DD8}"/>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l="-9578" r="-9578"/>
              </a:stretch>
            </a:blipFill>
            <a:ln w="95250" cap="sq">
              <a:solidFill>
                <a:srgbClr val="7FAFCE"/>
              </a:solidFill>
              <a:prstDash val="solid"/>
              <a:miter/>
            </a:ln>
          </p:spPr>
          <p:txBody>
            <a:bodyPr/>
            <a:lstStyle/>
            <a:p>
              <a:endParaRPr lang="en-US"/>
            </a:p>
          </p:txBody>
        </p:sp>
      </p:grpSp>
      <p:grpSp>
        <p:nvGrpSpPr>
          <p:cNvPr id="33" name="Group 6">
            <a:extLst>
              <a:ext uri="{FF2B5EF4-FFF2-40B4-BE49-F238E27FC236}">
                <a16:creationId xmlns:a16="http://schemas.microsoft.com/office/drawing/2014/main" id="{5F120463-28BC-7A79-65D9-1490DE0DC15A}"/>
              </a:ext>
            </a:extLst>
          </p:cNvPr>
          <p:cNvGrpSpPr/>
          <p:nvPr/>
        </p:nvGrpSpPr>
        <p:grpSpPr>
          <a:xfrm>
            <a:off x="7035749" y="1851491"/>
            <a:ext cx="2159249" cy="1869813"/>
            <a:chOff x="0" y="0"/>
            <a:chExt cx="4282440" cy="3708400"/>
          </a:xfrm>
        </p:grpSpPr>
        <p:sp>
          <p:nvSpPr>
            <p:cNvPr id="34" name="Freeform 7">
              <a:extLst>
                <a:ext uri="{FF2B5EF4-FFF2-40B4-BE49-F238E27FC236}">
                  <a16:creationId xmlns:a16="http://schemas.microsoft.com/office/drawing/2014/main" id="{DF0D7CED-2ED2-BD1F-4FE5-1E50980D40A8}"/>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b="-15479"/>
              </a:stretch>
            </a:blipFill>
            <a:ln w="95250" cap="sq">
              <a:solidFill>
                <a:srgbClr val="7FAFCE"/>
              </a:solidFill>
              <a:prstDash val="solid"/>
              <a:miter/>
            </a:ln>
          </p:spPr>
          <p:txBody>
            <a:bodyPr/>
            <a:lstStyle/>
            <a:p>
              <a:endParaRPr lang="en-US"/>
            </a:p>
          </p:txBody>
        </p:sp>
      </p:grpSp>
      <p:pic>
        <p:nvPicPr>
          <p:cNvPr id="36" name="Picture 35">
            <a:extLst>
              <a:ext uri="{FF2B5EF4-FFF2-40B4-BE49-F238E27FC236}">
                <a16:creationId xmlns:a16="http://schemas.microsoft.com/office/drawing/2014/main" id="{F1A71356-C79C-61DE-1CBA-65D5C16AEA21}"/>
              </a:ext>
            </a:extLst>
          </p:cNvPr>
          <p:cNvPicPr>
            <a:picLocks noChangeAspect="1"/>
          </p:cNvPicPr>
          <p:nvPr/>
        </p:nvPicPr>
        <p:blipFill>
          <a:blip r:embed="rId7"/>
          <a:stretch>
            <a:fillRect/>
          </a:stretch>
        </p:blipFill>
        <p:spPr>
          <a:xfrm>
            <a:off x="7429543" y="4611098"/>
            <a:ext cx="1371658" cy="1026690"/>
          </a:xfrm>
          <a:prstGeom prst="rect">
            <a:avLst/>
          </a:prstGeom>
        </p:spPr>
      </p:pic>
      <p:pic>
        <p:nvPicPr>
          <p:cNvPr id="38" name="Picture 37">
            <a:extLst>
              <a:ext uri="{FF2B5EF4-FFF2-40B4-BE49-F238E27FC236}">
                <a16:creationId xmlns:a16="http://schemas.microsoft.com/office/drawing/2014/main" id="{7176F81E-A2A8-B044-A2D8-EFF38E56D69C}"/>
              </a:ext>
            </a:extLst>
          </p:cNvPr>
          <p:cNvPicPr>
            <a:picLocks noChangeAspect="1"/>
          </p:cNvPicPr>
          <p:nvPr/>
        </p:nvPicPr>
        <p:blipFill>
          <a:blip r:embed="rId8"/>
          <a:stretch>
            <a:fillRect/>
          </a:stretch>
        </p:blipFill>
        <p:spPr>
          <a:xfrm>
            <a:off x="2384981" y="4527665"/>
            <a:ext cx="1790335" cy="1193557"/>
          </a:xfrm>
          <a:prstGeom prst="rect">
            <a:avLst/>
          </a:prstGeom>
        </p:spPr>
      </p:pic>
    </p:spTree>
    <p:extLst>
      <p:ext uri="{BB962C8B-B14F-4D97-AF65-F5344CB8AC3E}">
        <p14:creationId xmlns:p14="http://schemas.microsoft.com/office/powerpoint/2010/main" val="1630702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A0EB7-3B54-94E9-D919-A65C180A3C1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3452192-9D92-EA81-829D-C4BA86E1B51A}"/>
              </a:ext>
            </a:extLst>
          </p:cNvPr>
          <p:cNvSpPr/>
          <p:nvPr/>
        </p:nvSpPr>
        <p:spPr>
          <a:xfrm>
            <a:off x="0" y="0"/>
            <a:ext cx="4904509"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black background with blue text&#10;&#10;AI-generated content may be incorrect.">
            <a:extLst>
              <a:ext uri="{FF2B5EF4-FFF2-40B4-BE49-F238E27FC236}">
                <a16:creationId xmlns:a16="http://schemas.microsoft.com/office/drawing/2014/main" id="{9922BA7E-1B19-E1C7-0D7F-9DA7E341047F}"/>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2" name="Title 1">
            <a:extLst>
              <a:ext uri="{FF2B5EF4-FFF2-40B4-BE49-F238E27FC236}">
                <a16:creationId xmlns:a16="http://schemas.microsoft.com/office/drawing/2014/main" id="{023472BE-7D17-BE77-3488-1C251F4CC2EA}"/>
              </a:ext>
            </a:extLst>
          </p:cNvPr>
          <p:cNvSpPr>
            <a:spLocks noGrp="1"/>
          </p:cNvSpPr>
          <p:nvPr>
            <p:ph type="title"/>
          </p:nvPr>
        </p:nvSpPr>
        <p:spPr>
          <a:xfrm>
            <a:off x="0" y="2893118"/>
            <a:ext cx="4904509" cy="1071764"/>
          </a:xfrm>
        </p:spPr>
        <p:txBody>
          <a:bodyPr>
            <a:normAutofit/>
          </a:bodyPr>
          <a:lstStyle/>
          <a:p>
            <a:pPr algn="ctr"/>
            <a:r>
              <a:rPr lang="en-US" sz="5400" b="1" dirty="0">
                <a:solidFill>
                  <a:schemeClr val="bg1"/>
                </a:solidFill>
                <a:latin typeface="Arial" panose="020B0604020202020204" pitchFamily="34" charset="0"/>
                <a:cs typeface="Arial" panose="020B0604020202020204" pitchFamily="34" charset="0"/>
              </a:rPr>
              <a:t>Pitch 1</a:t>
            </a:r>
          </a:p>
        </p:txBody>
      </p:sp>
      <p:sp>
        <p:nvSpPr>
          <p:cNvPr id="9" name="TextBox 8">
            <a:extLst>
              <a:ext uri="{FF2B5EF4-FFF2-40B4-BE49-F238E27FC236}">
                <a16:creationId xmlns:a16="http://schemas.microsoft.com/office/drawing/2014/main" id="{1F8D42DB-1D71-8DA6-B174-845E46F8E4BD}"/>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#RDDS26</a:t>
            </a:r>
          </a:p>
        </p:txBody>
      </p:sp>
      <p:sp>
        <p:nvSpPr>
          <p:cNvPr id="3" name="TextBox 2">
            <a:extLst>
              <a:ext uri="{FF2B5EF4-FFF2-40B4-BE49-F238E27FC236}">
                <a16:creationId xmlns:a16="http://schemas.microsoft.com/office/drawing/2014/main" id="{F8A38F70-2C4C-DBAE-1020-BB6F48407C83}"/>
              </a:ext>
            </a:extLst>
          </p:cNvPr>
          <p:cNvSpPr txBox="1"/>
          <p:nvPr/>
        </p:nvSpPr>
        <p:spPr>
          <a:xfrm>
            <a:off x="5107258" y="4755749"/>
            <a:ext cx="2769830" cy="707886"/>
          </a:xfrm>
          <a:prstGeom prst="rect">
            <a:avLst/>
          </a:prstGeom>
          <a:noFill/>
        </p:spPr>
        <p:txBody>
          <a:bodyPr wrap="square">
            <a:spAutoFit/>
          </a:bodyPr>
          <a:lstStyle/>
          <a:p>
            <a:pPr algn="ctr" rtl="0">
              <a:buNone/>
            </a:pPr>
            <a:r>
              <a:rPr lang="en-US" sz="2000" b="1" dirty="0">
                <a:solidFill>
                  <a:srgbClr val="0F5669"/>
                </a:solidFill>
              </a:rPr>
              <a:t>Briony Corbet</a:t>
            </a:r>
            <a:endParaRPr lang="en-US" sz="2000" dirty="0">
              <a:solidFill>
                <a:srgbClr val="0F5669"/>
              </a:solidFill>
              <a:effectLst/>
            </a:endParaRPr>
          </a:p>
          <a:p>
            <a:pPr algn="ctr" rtl="0">
              <a:buNone/>
            </a:pPr>
            <a:r>
              <a:rPr lang="en-US" sz="2000" b="0" i="0" dirty="0">
                <a:solidFill>
                  <a:srgbClr val="0F5669"/>
                </a:solidFill>
                <a:effectLst/>
              </a:rPr>
              <a:t>Partnerships Manager</a:t>
            </a:r>
            <a:endParaRPr lang="en-US" sz="1400" dirty="0">
              <a:solidFill>
                <a:srgbClr val="0F5669"/>
              </a:solidFill>
              <a:effectLst/>
            </a:endParaRPr>
          </a:p>
        </p:txBody>
      </p:sp>
      <p:grpSp>
        <p:nvGrpSpPr>
          <p:cNvPr id="4" name="Group 4">
            <a:extLst>
              <a:ext uri="{FF2B5EF4-FFF2-40B4-BE49-F238E27FC236}">
                <a16:creationId xmlns:a16="http://schemas.microsoft.com/office/drawing/2014/main" id="{51447F97-9C65-BC24-7385-E15EFACCA464}"/>
              </a:ext>
            </a:extLst>
          </p:cNvPr>
          <p:cNvGrpSpPr/>
          <p:nvPr/>
        </p:nvGrpSpPr>
        <p:grpSpPr>
          <a:xfrm>
            <a:off x="5206383" y="2328714"/>
            <a:ext cx="2571581" cy="2200569"/>
            <a:chOff x="0" y="0"/>
            <a:chExt cx="4282440" cy="3708400"/>
          </a:xfrm>
        </p:grpSpPr>
        <p:sp>
          <p:nvSpPr>
            <p:cNvPr id="5" name="Freeform 5">
              <a:extLst>
                <a:ext uri="{FF2B5EF4-FFF2-40B4-BE49-F238E27FC236}">
                  <a16:creationId xmlns:a16="http://schemas.microsoft.com/office/drawing/2014/main" id="{EBB56365-2457-86D3-EB40-AA34C164A481}"/>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3"/>
              <a:stretch>
                <a:fillRect l="-9578" r="-9578"/>
              </a:stretch>
            </a:blipFill>
            <a:ln w="95250" cap="sq">
              <a:solidFill>
                <a:srgbClr val="7FAFCE"/>
              </a:solidFill>
              <a:prstDash val="solid"/>
              <a:miter/>
            </a:ln>
          </p:spPr>
          <p:txBody>
            <a:bodyPr/>
            <a:lstStyle/>
            <a:p>
              <a:endParaRPr lang="en-US"/>
            </a:p>
          </p:txBody>
        </p:sp>
      </p:grpSp>
      <p:pic>
        <p:nvPicPr>
          <p:cNvPr id="8" name="Picture 7">
            <a:extLst>
              <a:ext uri="{FF2B5EF4-FFF2-40B4-BE49-F238E27FC236}">
                <a16:creationId xmlns:a16="http://schemas.microsoft.com/office/drawing/2014/main" id="{03E3A3DB-3130-8685-F79E-4D274B9A3CA4}"/>
              </a:ext>
            </a:extLst>
          </p:cNvPr>
          <p:cNvPicPr>
            <a:picLocks noChangeAspect="1"/>
          </p:cNvPicPr>
          <p:nvPr/>
        </p:nvPicPr>
        <p:blipFill>
          <a:blip r:embed="rId4"/>
          <a:stretch>
            <a:fillRect/>
          </a:stretch>
        </p:blipFill>
        <p:spPr>
          <a:xfrm>
            <a:off x="8378682" y="2494093"/>
            <a:ext cx="2804719" cy="1869813"/>
          </a:xfrm>
          <a:prstGeom prst="rect">
            <a:avLst/>
          </a:prstGeom>
        </p:spPr>
      </p:pic>
    </p:spTree>
    <p:extLst>
      <p:ext uri="{BB962C8B-B14F-4D97-AF65-F5344CB8AC3E}">
        <p14:creationId xmlns:p14="http://schemas.microsoft.com/office/powerpoint/2010/main" val="275292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1F127-4DEC-D300-A6AC-3411CC98266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D030018-7BFD-F751-C87B-2404020BFA77}"/>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11" name="TextBox 10">
            <a:extLst>
              <a:ext uri="{FF2B5EF4-FFF2-40B4-BE49-F238E27FC236}">
                <a16:creationId xmlns:a16="http://schemas.microsoft.com/office/drawing/2014/main" id="{857A850D-0AE0-FD55-2CF1-8C85F6D85AF3}"/>
              </a:ext>
            </a:extLst>
          </p:cNvPr>
          <p:cNvSpPr txBox="1"/>
          <p:nvPr/>
        </p:nvSpPr>
        <p:spPr>
          <a:xfrm>
            <a:off x="0" y="2092829"/>
            <a:ext cx="12192000" cy="118494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347DBA"/>
                </a:solidFill>
                <a:effectLst/>
                <a:uLnTx/>
                <a:uFillTx/>
                <a:latin typeface="Arial" panose="020B0604020202020204" pitchFamily="34" charset="0"/>
                <a:ea typeface="+mn-ea"/>
                <a:cs typeface="Arial" panose="020B0604020202020204" pitchFamily="34" charset="0"/>
              </a:rPr>
              <a:t>The Ehlers-Danlos Society x Alnylam Pitch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1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Global Genes Symposium</a:t>
            </a:r>
          </a:p>
        </p:txBody>
      </p:sp>
      <p:sp>
        <p:nvSpPr>
          <p:cNvPr id="10" name="TextBox 9">
            <a:extLst>
              <a:ext uri="{FF2B5EF4-FFF2-40B4-BE49-F238E27FC236}">
                <a16:creationId xmlns:a16="http://schemas.microsoft.com/office/drawing/2014/main" id="{9DC63F17-99EA-0A32-EE1E-7844FAFE0FCA}"/>
              </a:ext>
            </a:extLst>
          </p:cNvPr>
          <p:cNvSpPr txBox="1"/>
          <p:nvPr/>
        </p:nvSpPr>
        <p:spPr>
          <a:xfrm>
            <a:off x="39623" y="6555538"/>
            <a:ext cx="12112746" cy="24622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Figtree" pitchFamily="2" charset="0"/>
                <a:ea typeface="+mn-ea"/>
                <a:cs typeface="Arial" panose="020B0604020202020204" pitchFamily="34" charset="0"/>
              </a:rPr>
              <a:t>September 2026</a:t>
            </a:r>
          </a:p>
        </p:txBody>
      </p:sp>
      <p:sp>
        <p:nvSpPr>
          <p:cNvPr id="2" name="TextBox 1">
            <a:extLst>
              <a:ext uri="{FF2B5EF4-FFF2-40B4-BE49-F238E27FC236}">
                <a16:creationId xmlns:a16="http://schemas.microsoft.com/office/drawing/2014/main" id="{6B297D95-D525-4464-B26F-596898A49979}"/>
              </a:ext>
            </a:extLst>
          </p:cNvPr>
          <p:cNvSpPr txBox="1"/>
          <p:nvPr/>
        </p:nvSpPr>
        <p:spPr>
          <a:xfrm>
            <a:off x="1904799" y="3847742"/>
            <a:ext cx="4270445" cy="215443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Ehlers-Danlos Society is a trusted global organization working with and for people affected by all types of EDS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and HSD.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We bring together people with lived experience, healthcare professionals, researchers, industry, and policymakers.</a:t>
            </a:r>
          </a:p>
        </p:txBody>
      </p:sp>
      <p:pic>
        <p:nvPicPr>
          <p:cNvPr id="3" name="Picture 2">
            <a:extLst>
              <a:ext uri="{FF2B5EF4-FFF2-40B4-BE49-F238E27FC236}">
                <a16:creationId xmlns:a16="http://schemas.microsoft.com/office/drawing/2014/main" id="{B564D885-F092-AE2C-91A3-54008FEAB062}"/>
              </a:ext>
            </a:extLst>
          </p:cNvPr>
          <p:cNvPicPr>
            <a:picLocks noChangeAspect="1"/>
          </p:cNvPicPr>
          <p:nvPr/>
        </p:nvPicPr>
        <p:blipFill>
          <a:blip r:embed="rId4"/>
          <a:stretch>
            <a:fillRect/>
          </a:stretch>
        </p:blipFill>
        <p:spPr>
          <a:xfrm>
            <a:off x="4880268" y="205570"/>
            <a:ext cx="2431464" cy="1620975"/>
          </a:xfrm>
          <a:prstGeom prst="rect">
            <a:avLst/>
          </a:prstGeom>
        </p:spPr>
      </p:pic>
      <p:sp>
        <p:nvSpPr>
          <p:cNvPr id="4" name="TextBox 3">
            <a:extLst>
              <a:ext uri="{FF2B5EF4-FFF2-40B4-BE49-F238E27FC236}">
                <a16:creationId xmlns:a16="http://schemas.microsoft.com/office/drawing/2014/main" id="{871A0AF7-5BE4-7EC4-F52B-0206AD6667EF}"/>
              </a:ext>
            </a:extLst>
          </p:cNvPr>
          <p:cNvSpPr txBox="1"/>
          <p:nvPr/>
        </p:nvSpPr>
        <p:spPr>
          <a:xfrm>
            <a:off x="6622488" y="3847742"/>
            <a:ext cx="321082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Our mission is to accelerate:</a:t>
            </a:r>
          </a:p>
        </p:txBody>
      </p:sp>
      <p:sp>
        <p:nvSpPr>
          <p:cNvPr id="5" name="Rounded Rectangle 4">
            <a:extLst>
              <a:ext uri="{FF2B5EF4-FFF2-40B4-BE49-F238E27FC236}">
                <a16:creationId xmlns:a16="http://schemas.microsoft.com/office/drawing/2014/main" id="{76171A1A-E018-D034-ABC1-B9C8B60E5B6D}"/>
              </a:ext>
            </a:extLst>
          </p:cNvPr>
          <p:cNvSpPr/>
          <p:nvPr/>
        </p:nvSpPr>
        <p:spPr>
          <a:xfrm>
            <a:off x="7036613" y="4383861"/>
            <a:ext cx="2618513" cy="359154"/>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492B00B0-DD65-379F-BA06-ED6B034E02FD}"/>
              </a:ext>
            </a:extLst>
          </p:cNvPr>
          <p:cNvSpPr txBox="1"/>
          <p:nvPr/>
        </p:nvSpPr>
        <p:spPr>
          <a:xfrm>
            <a:off x="7257657" y="4408621"/>
            <a:ext cx="2014717"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Time to Diagnosis</a:t>
            </a:r>
          </a:p>
        </p:txBody>
      </p:sp>
      <p:sp>
        <p:nvSpPr>
          <p:cNvPr id="8" name="Oval 7">
            <a:extLst>
              <a:ext uri="{FF2B5EF4-FFF2-40B4-BE49-F238E27FC236}">
                <a16:creationId xmlns:a16="http://schemas.microsoft.com/office/drawing/2014/main" id="{3098F534-6827-B503-6F78-CDEDBDA60869}"/>
              </a:ext>
            </a:extLst>
          </p:cNvPr>
          <p:cNvSpPr/>
          <p:nvPr/>
        </p:nvSpPr>
        <p:spPr>
          <a:xfrm>
            <a:off x="6702153" y="4324528"/>
            <a:ext cx="489184" cy="489184"/>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2" name="Oval 11">
            <a:extLst>
              <a:ext uri="{FF2B5EF4-FFF2-40B4-BE49-F238E27FC236}">
                <a16:creationId xmlns:a16="http://schemas.microsoft.com/office/drawing/2014/main" id="{817505C8-EDF0-EA60-E182-BBF4539A5F3D}"/>
              </a:ext>
            </a:extLst>
          </p:cNvPr>
          <p:cNvSpPr/>
          <p:nvPr/>
        </p:nvSpPr>
        <p:spPr>
          <a:xfrm>
            <a:off x="6804067" y="4427791"/>
            <a:ext cx="285356" cy="28535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Rounded Rectangle 20">
            <a:extLst>
              <a:ext uri="{FF2B5EF4-FFF2-40B4-BE49-F238E27FC236}">
                <a16:creationId xmlns:a16="http://schemas.microsoft.com/office/drawing/2014/main" id="{BE1DF849-DE4E-222B-337C-CA8398755ABB}"/>
              </a:ext>
            </a:extLst>
          </p:cNvPr>
          <p:cNvSpPr/>
          <p:nvPr/>
        </p:nvSpPr>
        <p:spPr>
          <a:xfrm>
            <a:off x="7036613" y="4931989"/>
            <a:ext cx="2618513" cy="359154"/>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2" name="TextBox 21">
            <a:extLst>
              <a:ext uri="{FF2B5EF4-FFF2-40B4-BE49-F238E27FC236}">
                <a16:creationId xmlns:a16="http://schemas.microsoft.com/office/drawing/2014/main" id="{953AD6EE-D160-A783-D969-78FB734486A7}"/>
              </a:ext>
            </a:extLst>
          </p:cNvPr>
          <p:cNvSpPr txBox="1"/>
          <p:nvPr/>
        </p:nvSpPr>
        <p:spPr>
          <a:xfrm>
            <a:off x="7257657" y="4956749"/>
            <a:ext cx="2014717"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Better Care</a:t>
            </a:r>
          </a:p>
        </p:txBody>
      </p:sp>
      <p:sp>
        <p:nvSpPr>
          <p:cNvPr id="23" name="Oval 22">
            <a:extLst>
              <a:ext uri="{FF2B5EF4-FFF2-40B4-BE49-F238E27FC236}">
                <a16:creationId xmlns:a16="http://schemas.microsoft.com/office/drawing/2014/main" id="{7934E66D-C056-9EE1-50A4-1AD150C67176}"/>
              </a:ext>
            </a:extLst>
          </p:cNvPr>
          <p:cNvSpPr/>
          <p:nvPr/>
        </p:nvSpPr>
        <p:spPr>
          <a:xfrm>
            <a:off x="6702153" y="4872656"/>
            <a:ext cx="489184" cy="489184"/>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4" name="Oval 23">
            <a:extLst>
              <a:ext uri="{FF2B5EF4-FFF2-40B4-BE49-F238E27FC236}">
                <a16:creationId xmlns:a16="http://schemas.microsoft.com/office/drawing/2014/main" id="{A89EA088-88D1-FFB5-3A3C-6180CB982408}"/>
              </a:ext>
            </a:extLst>
          </p:cNvPr>
          <p:cNvSpPr/>
          <p:nvPr/>
        </p:nvSpPr>
        <p:spPr>
          <a:xfrm>
            <a:off x="6804067" y="4975919"/>
            <a:ext cx="285356" cy="28535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5" name="Rounded Rectangle 24">
            <a:extLst>
              <a:ext uri="{FF2B5EF4-FFF2-40B4-BE49-F238E27FC236}">
                <a16:creationId xmlns:a16="http://schemas.microsoft.com/office/drawing/2014/main" id="{BFCFDFE3-1721-F023-8E8A-364740550675}"/>
              </a:ext>
            </a:extLst>
          </p:cNvPr>
          <p:cNvSpPr/>
          <p:nvPr/>
        </p:nvSpPr>
        <p:spPr>
          <a:xfrm>
            <a:off x="7036613" y="5485146"/>
            <a:ext cx="2618513" cy="359154"/>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6" name="TextBox 25">
            <a:extLst>
              <a:ext uri="{FF2B5EF4-FFF2-40B4-BE49-F238E27FC236}">
                <a16:creationId xmlns:a16="http://schemas.microsoft.com/office/drawing/2014/main" id="{6C05282B-D88F-A3AD-1647-980A1E89F434}"/>
              </a:ext>
            </a:extLst>
          </p:cNvPr>
          <p:cNvSpPr txBox="1"/>
          <p:nvPr/>
        </p:nvSpPr>
        <p:spPr>
          <a:xfrm>
            <a:off x="7257658" y="5509906"/>
            <a:ext cx="226984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Better Treatment Options</a:t>
            </a:r>
          </a:p>
        </p:txBody>
      </p:sp>
      <p:sp>
        <p:nvSpPr>
          <p:cNvPr id="27" name="Oval 26">
            <a:extLst>
              <a:ext uri="{FF2B5EF4-FFF2-40B4-BE49-F238E27FC236}">
                <a16:creationId xmlns:a16="http://schemas.microsoft.com/office/drawing/2014/main" id="{65C637D9-B61E-0DFB-CCBB-DCD816EF7362}"/>
              </a:ext>
            </a:extLst>
          </p:cNvPr>
          <p:cNvSpPr/>
          <p:nvPr/>
        </p:nvSpPr>
        <p:spPr>
          <a:xfrm>
            <a:off x="6702153" y="5425813"/>
            <a:ext cx="489184" cy="489184"/>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8" name="Oval 27">
            <a:extLst>
              <a:ext uri="{FF2B5EF4-FFF2-40B4-BE49-F238E27FC236}">
                <a16:creationId xmlns:a16="http://schemas.microsoft.com/office/drawing/2014/main" id="{DB6E8A5C-E137-7613-33CF-5B6DFBE093A0}"/>
              </a:ext>
            </a:extLst>
          </p:cNvPr>
          <p:cNvSpPr/>
          <p:nvPr/>
        </p:nvSpPr>
        <p:spPr>
          <a:xfrm>
            <a:off x="6804067" y="5529076"/>
            <a:ext cx="285356" cy="28535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70446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8C29D-0AA5-264B-CBDE-E1516CF3F939}"/>
            </a:ext>
          </a:extLst>
        </p:cNvPr>
        <p:cNvGrpSpPr/>
        <p:nvPr/>
      </p:nvGrpSpPr>
      <p:grpSpPr>
        <a:xfrm>
          <a:off x="0" y="0"/>
          <a:ext cx="0" cy="0"/>
          <a:chOff x="0" y="0"/>
          <a:chExt cx="0" cy="0"/>
        </a:xfrm>
      </p:grpSpPr>
      <p:sp>
        <p:nvSpPr>
          <p:cNvPr id="196" name="Rectangle 195">
            <a:extLst>
              <a:ext uri="{FF2B5EF4-FFF2-40B4-BE49-F238E27FC236}">
                <a16:creationId xmlns:a16="http://schemas.microsoft.com/office/drawing/2014/main" id="{59505550-D77F-78D8-F69E-A8BBA0AFB16D}"/>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pic>
        <p:nvPicPr>
          <p:cNvPr id="195" name="Picture 194">
            <a:extLst>
              <a:ext uri="{FF2B5EF4-FFF2-40B4-BE49-F238E27FC236}">
                <a16:creationId xmlns:a16="http://schemas.microsoft.com/office/drawing/2014/main" id="{901A50BB-935A-71C7-CD6B-96D5F111FF79}"/>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2" name="TextBox 1">
            <a:extLst>
              <a:ext uri="{FF2B5EF4-FFF2-40B4-BE49-F238E27FC236}">
                <a16:creationId xmlns:a16="http://schemas.microsoft.com/office/drawing/2014/main" id="{4CBF2A53-36EE-0E2B-98C2-2F5DED422EF7}"/>
              </a:ext>
            </a:extLst>
          </p:cNvPr>
          <p:cNvSpPr txBox="1"/>
          <p:nvPr/>
        </p:nvSpPr>
        <p:spPr>
          <a:xfrm>
            <a:off x="373008" y="265489"/>
            <a:ext cx="5381615"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What is EDS and HSD?</a:t>
            </a:r>
          </a:p>
        </p:txBody>
      </p:sp>
      <p:sp>
        <p:nvSpPr>
          <p:cNvPr id="3" name="TextBox 2">
            <a:extLst>
              <a:ext uri="{FF2B5EF4-FFF2-40B4-BE49-F238E27FC236}">
                <a16:creationId xmlns:a16="http://schemas.microsoft.com/office/drawing/2014/main" id="{C42C16C9-C1D9-980F-DC03-4793847D10DC}"/>
              </a:ext>
            </a:extLst>
          </p:cNvPr>
          <p:cNvSpPr txBox="1"/>
          <p:nvPr/>
        </p:nvSpPr>
        <p:spPr>
          <a:xfrm>
            <a:off x="396761" y="819487"/>
            <a:ext cx="10855939" cy="9848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Ehlers-Danlos Syndromes (EDS) and Hypermobility Spectrum Disorders (HSD) are complex, multisystem conditions that can have a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profound impact on health and quality of life</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Patients may experience:</a:t>
            </a:r>
          </a:p>
        </p:txBody>
      </p:sp>
      <p:sp>
        <p:nvSpPr>
          <p:cNvPr id="4" name="Rounded Rectangle 3">
            <a:extLst>
              <a:ext uri="{FF2B5EF4-FFF2-40B4-BE49-F238E27FC236}">
                <a16:creationId xmlns:a16="http://schemas.microsoft.com/office/drawing/2014/main" id="{CE4E4E87-AFE5-6EA7-13D5-9CAC9616814B}"/>
              </a:ext>
            </a:extLst>
          </p:cNvPr>
          <p:cNvSpPr/>
          <p:nvPr/>
        </p:nvSpPr>
        <p:spPr>
          <a:xfrm>
            <a:off x="865912" y="1981577"/>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48D816D0-1786-5DDC-973F-CA4B55D03073}"/>
              </a:ext>
            </a:extLst>
          </p:cNvPr>
          <p:cNvSpPr txBox="1"/>
          <p:nvPr/>
        </p:nvSpPr>
        <p:spPr>
          <a:xfrm>
            <a:off x="1144228" y="2065982"/>
            <a:ext cx="5645044"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Joint hypermobility, instability, and dislocations</a:t>
            </a:r>
          </a:p>
        </p:txBody>
      </p:sp>
      <p:sp>
        <p:nvSpPr>
          <p:cNvPr id="6" name="Oval 5">
            <a:extLst>
              <a:ext uri="{FF2B5EF4-FFF2-40B4-BE49-F238E27FC236}">
                <a16:creationId xmlns:a16="http://schemas.microsoft.com/office/drawing/2014/main" id="{95FA1A95-EFD4-52A4-697A-C185C874305E}"/>
              </a:ext>
            </a:extLst>
          </p:cNvPr>
          <p:cNvSpPr/>
          <p:nvPr/>
        </p:nvSpPr>
        <p:spPr>
          <a:xfrm>
            <a:off x="525314" y="193673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Oval 6">
            <a:extLst>
              <a:ext uri="{FF2B5EF4-FFF2-40B4-BE49-F238E27FC236}">
                <a16:creationId xmlns:a16="http://schemas.microsoft.com/office/drawing/2014/main" id="{676F2032-7322-CE33-94DD-7C61C0CAF578}"/>
              </a:ext>
            </a:extLst>
          </p:cNvPr>
          <p:cNvSpPr/>
          <p:nvPr/>
        </p:nvSpPr>
        <p:spPr>
          <a:xfrm>
            <a:off x="640482" y="205403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8" name="Rounded Rectangle 7">
            <a:extLst>
              <a:ext uri="{FF2B5EF4-FFF2-40B4-BE49-F238E27FC236}">
                <a16:creationId xmlns:a16="http://schemas.microsoft.com/office/drawing/2014/main" id="{96186E5D-8B08-4294-C9BF-AF57BD44F14D}"/>
              </a:ext>
            </a:extLst>
          </p:cNvPr>
          <p:cNvSpPr/>
          <p:nvPr/>
        </p:nvSpPr>
        <p:spPr>
          <a:xfrm>
            <a:off x="865912" y="2638623"/>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9" name="TextBox 8">
            <a:extLst>
              <a:ext uri="{FF2B5EF4-FFF2-40B4-BE49-F238E27FC236}">
                <a16:creationId xmlns:a16="http://schemas.microsoft.com/office/drawing/2014/main" id="{9313BC9A-2C64-1EE8-D5FA-152E5D83573E}"/>
              </a:ext>
            </a:extLst>
          </p:cNvPr>
          <p:cNvSpPr txBox="1"/>
          <p:nvPr/>
        </p:nvSpPr>
        <p:spPr>
          <a:xfrm>
            <a:off x="1144228" y="2723028"/>
            <a:ext cx="5645044"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Chronic and widespread pain</a:t>
            </a:r>
          </a:p>
        </p:txBody>
      </p:sp>
      <p:sp>
        <p:nvSpPr>
          <p:cNvPr id="10" name="Oval 9">
            <a:extLst>
              <a:ext uri="{FF2B5EF4-FFF2-40B4-BE49-F238E27FC236}">
                <a16:creationId xmlns:a16="http://schemas.microsoft.com/office/drawing/2014/main" id="{106C10F3-6B15-C56E-144F-FBBAB8E07BA4}"/>
              </a:ext>
            </a:extLst>
          </p:cNvPr>
          <p:cNvSpPr/>
          <p:nvPr/>
        </p:nvSpPr>
        <p:spPr>
          <a:xfrm>
            <a:off x="525314" y="2593779"/>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1" name="Oval 10">
            <a:extLst>
              <a:ext uri="{FF2B5EF4-FFF2-40B4-BE49-F238E27FC236}">
                <a16:creationId xmlns:a16="http://schemas.microsoft.com/office/drawing/2014/main" id="{14DB2E75-2A09-383E-9F4D-E05F26ABB211}"/>
              </a:ext>
            </a:extLst>
          </p:cNvPr>
          <p:cNvSpPr/>
          <p:nvPr/>
        </p:nvSpPr>
        <p:spPr>
          <a:xfrm>
            <a:off x="640482" y="2711076"/>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2" name="Rounded Rectangle 11">
            <a:extLst>
              <a:ext uri="{FF2B5EF4-FFF2-40B4-BE49-F238E27FC236}">
                <a16:creationId xmlns:a16="http://schemas.microsoft.com/office/drawing/2014/main" id="{F1518523-EC9E-B79D-E7C3-674AEB64172F}"/>
              </a:ext>
            </a:extLst>
          </p:cNvPr>
          <p:cNvSpPr/>
          <p:nvPr/>
        </p:nvSpPr>
        <p:spPr>
          <a:xfrm>
            <a:off x="865912" y="3297827"/>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 name="TextBox 12">
            <a:extLst>
              <a:ext uri="{FF2B5EF4-FFF2-40B4-BE49-F238E27FC236}">
                <a16:creationId xmlns:a16="http://schemas.microsoft.com/office/drawing/2014/main" id="{4C0F0C92-835F-0098-A716-D64F58BD662E}"/>
              </a:ext>
            </a:extLst>
          </p:cNvPr>
          <p:cNvSpPr txBox="1"/>
          <p:nvPr/>
        </p:nvSpPr>
        <p:spPr>
          <a:xfrm>
            <a:off x="1144228" y="3382232"/>
            <a:ext cx="5645044"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Fatigue and reduced physical function</a:t>
            </a:r>
          </a:p>
        </p:txBody>
      </p:sp>
      <p:sp>
        <p:nvSpPr>
          <p:cNvPr id="14" name="Oval 13">
            <a:extLst>
              <a:ext uri="{FF2B5EF4-FFF2-40B4-BE49-F238E27FC236}">
                <a16:creationId xmlns:a16="http://schemas.microsoft.com/office/drawing/2014/main" id="{853A2ABE-285C-7FB2-F9C2-630AB52EAA6E}"/>
              </a:ext>
            </a:extLst>
          </p:cNvPr>
          <p:cNvSpPr/>
          <p:nvPr/>
        </p:nvSpPr>
        <p:spPr>
          <a:xfrm>
            <a:off x="525314" y="325298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 name="Oval 14">
            <a:extLst>
              <a:ext uri="{FF2B5EF4-FFF2-40B4-BE49-F238E27FC236}">
                <a16:creationId xmlns:a16="http://schemas.microsoft.com/office/drawing/2014/main" id="{4DB0C643-ED31-FBC1-411E-05206EB80929}"/>
              </a:ext>
            </a:extLst>
          </p:cNvPr>
          <p:cNvSpPr/>
          <p:nvPr/>
        </p:nvSpPr>
        <p:spPr>
          <a:xfrm>
            <a:off x="640482" y="337028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 name="Rounded Rectangle 15">
            <a:extLst>
              <a:ext uri="{FF2B5EF4-FFF2-40B4-BE49-F238E27FC236}">
                <a16:creationId xmlns:a16="http://schemas.microsoft.com/office/drawing/2014/main" id="{BBC3FEF3-AD01-7D5F-9EBA-59AC9A43936F}"/>
              </a:ext>
            </a:extLst>
          </p:cNvPr>
          <p:cNvSpPr/>
          <p:nvPr/>
        </p:nvSpPr>
        <p:spPr>
          <a:xfrm>
            <a:off x="865912" y="3953544"/>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 name="TextBox 16">
            <a:extLst>
              <a:ext uri="{FF2B5EF4-FFF2-40B4-BE49-F238E27FC236}">
                <a16:creationId xmlns:a16="http://schemas.microsoft.com/office/drawing/2014/main" id="{FC123F87-2A0F-4237-E591-3A715D6F5734}"/>
              </a:ext>
            </a:extLst>
          </p:cNvPr>
          <p:cNvSpPr txBox="1"/>
          <p:nvPr/>
        </p:nvSpPr>
        <p:spPr>
          <a:xfrm>
            <a:off x="1144228" y="4037949"/>
            <a:ext cx="5645044"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Gastrointestinal symptoms</a:t>
            </a:r>
          </a:p>
        </p:txBody>
      </p:sp>
      <p:sp>
        <p:nvSpPr>
          <p:cNvPr id="18" name="Oval 17">
            <a:extLst>
              <a:ext uri="{FF2B5EF4-FFF2-40B4-BE49-F238E27FC236}">
                <a16:creationId xmlns:a16="http://schemas.microsoft.com/office/drawing/2014/main" id="{1CDDBC25-5CF7-6246-0EDD-53BC4CCAF218}"/>
              </a:ext>
            </a:extLst>
          </p:cNvPr>
          <p:cNvSpPr/>
          <p:nvPr/>
        </p:nvSpPr>
        <p:spPr>
          <a:xfrm>
            <a:off x="525314" y="3908700"/>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 name="Oval 18">
            <a:extLst>
              <a:ext uri="{FF2B5EF4-FFF2-40B4-BE49-F238E27FC236}">
                <a16:creationId xmlns:a16="http://schemas.microsoft.com/office/drawing/2014/main" id="{04B908CA-3F22-1F7C-655E-716ABBE746A7}"/>
              </a:ext>
            </a:extLst>
          </p:cNvPr>
          <p:cNvSpPr/>
          <p:nvPr/>
        </p:nvSpPr>
        <p:spPr>
          <a:xfrm>
            <a:off x="640482" y="4025997"/>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0" name="Rounded Rectangle 19">
            <a:extLst>
              <a:ext uri="{FF2B5EF4-FFF2-40B4-BE49-F238E27FC236}">
                <a16:creationId xmlns:a16="http://schemas.microsoft.com/office/drawing/2014/main" id="{7E216C8C-A0D3-8E81-BB0E-4BB84DE359C3}"/>
              </a:ext>
            </a:extLst>
          </p:cNvPr>
          <p:cNvSpPr/>
          <p:nvPr/>
        </p:nvSpPr>
        <p:spPr>
          <a:xfrm>
            <a:off x="865912" y="4610590"/>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FC6525F8-A855-9442-8C4F-FAC4A3501768}"/>
              </a:ext>
            </a:extLst>
          </p:cNvPr>
          <p:cNvSpPr txBox="1"/>
          <p:nvPr/>
        </p:nvSpPr>
        <p:spPr>
          <a:xfrm>
            <a:off x="1144228" y="4694995"/>
            <a:ext cx="5645044"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Autonomic dysfunction</a:t>
            </a:r>
          </a:p>
        </p:txBody>
      </p:sp>
      <p:sp>
        <p:nvSpPr>
          <p:cNvPr id="22" name="Oval 21">
            <a:extLst>
              <a:ext uri="{FF2B5EF4-FFF2-40B4-BE49-F238E27FC236}">
                <a16:creationId xmlns:a16="http://schemas.microsoft.com/office/drawing/2014/main" id="{3B1568A9-EBA2-D553-4A87-7939BAA909D8}"/>
              </a:ext>
            </a:extLst>
          </p:cNvPr>
          <p:cNvSpPr/>
          <p:nvPr/>
        </p:nvSpPr>
        <p:spPr>
          <a:xfrm>
            <a:off x="525314" y="4565746"/>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3" name="Oval 22">
            <a:extLst>
              <a:ext uri="{FF2B5EF4-FFF2-40B4-BE49-F238E27FC236}">
                <a16:creationId xmlns:a16="http://schemas.microsoft.com/office/drawing/2014/main" id="{0B798320-877D-59CD-39A1-99003BBAA0E5}"/>
              </a:ext>
            </a:extLst>
          </p:cNvPr>
          <p:cNvSpPr/>
          <p:nvPr/>
        </p:nvSpPr>
        <p:spPr>
          <a:xfrm>
            <a:off x="640482" y="4683043"/>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4" name="Rounded Rectangle 23">
            <a:extLst>
              <a:ext uri="{FF2B5EF4-FFF2-40B4-BE49-F238E27FC236}">
                <a16:creationId xmlns:a16="http://schemas.microsoft.com/office/drawing/2014/main" id="{C0A8C802-AFFE-0E13-D2F1-CCBD79F8BAB5}"/>
              </a:ext>
            </a:extLst>
          </p:cNvPr>
          <p:cNvSpPr/>
          <p:nvPr/>
        </p:nvSpPr>
        <p:spPr>
          <a:xfrm>
            <a:off x="865912" y="5269794"/>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5" name="TextBox 24">
            <a:extLst>
              <a:ext uri="{FF2B5EF4-FFF2-40B4-BE49-F238E27FC236}">
                <a16:creationId xmlns:a16="http://schemas.microsoft.com/office/drawing/2014/main" id="{3072A76C-7993-C84A-B87D-5EF9ADE342E5}"/>
              </a:ext>
            </a:extLst>
          </p:cNvPr>
          <p:cNvSpPr txBox="1"/>
          <p:nvPr/>
        </p:nvSpPr>
        <p:spPr>
          <a:xfrm>
            <a:off x="1144228" y="5354199"/>
            <a:ext cx="5645044"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Neurological and other systemic manifestations</a:t>
            </a:r>
          </a:p>
        </p:txBody>
      </p:sp>
      <p:sp>
        <p:nvSpPr>
          <p:cNvPr id="26" name="Oval 25">
            <a:extLst>
              <a:ext uri="{FF2B5EF4-FFF2-40B4-BE49-F238E27FC236}">
                <a16:creationId xmlns:a16="http://schemas.microsoft.com/office/drawing/2014/main" id="{CC82E978-54AD-D949-62F2-EE444E8273B0}"/>
              </a:ext>
            </a:extLst>
          </p:cNvPr>
          <p:cNvSpPr/>
          <p:nvPr/>
        </p:nvSpPr>
        <p:spPr>
          <a:xfrm>
            <a:off x="525314" y="5224950"/>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7" name="Oval 26">
            <a:extLst>
              <a:ext uri="{FF2B5EF4-FFF2-40B4-BE49-F238E27FC236}">
                <a16:creationId xmlns:a16="http://schemas.microsoft.com/office/drawing/2014/main" id="{4D0B730F-5AB0-7B25-CD60-4AACDD20E784}"/>
              </a:ext>
            </a:extLst>
          </p:cNvPr>
          <p:cNvSpPr/>
          <p:nvPr/>
        </p:nvSpPr>
        <p:spPr>
          <a:xfrm>
            <a:off x="640482" y="5342247"/>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8" name="Rounded Rectangle 27">
            <a:extLst>
              <a:ext uri="{FF2B5EF4-FFF2-40B4-BE49-F238E27FC236}">
                <a16:creationId xmlns:a16="http://schemas.microsoft.com/office/drawing/2014/main" id="{7EA685CC-02B6-A893-0641-2BDD6E28777C}"/>
              </a:ext>
            </a:extLst>
          </p:cNvPr>
          <p:cNvSpPr/>
          <p:nvPr/>
        </p:nvSpPr>
        <p:spPr>
          <a:xfrm>
            <a:off x="865912" y="5920731"/>
            <a:ext cx="6024959"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9" name="TextBox 28">
            <a:extLst>
              <a:ext uri="{FF2B5EF4-FFF2-40B4-BE49-F238E27FC236}">
                <a16:creationId xmlns:a16="http://schemas.microsoft.com/office/drawing/2014/main" id="{3BC252AA-FD60-1318-B71E-9C0B6F1CFE97}"/>
              </a:ext>
            </a:extLst>
          </p:cNvPr>
          <p:cNvSpPr txBox="1"/>
          <p:nvPr/>
        </p:nvSpPr>
        <p:spPr>
          <a:xfrm>
            <a:off x="1144227" y="6005136"/>
            <a:ext cx="564085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Significant impact on daily life, education, employment, and quality of life</a:t>
            </a:r>
          </a:p>
        </p:txBody>
      </p:sp>
      <p:sp>
        <p:nvSpPr>
          <p:cNvPr id="30" name="Oval 29">
            <a:extLst>
              <a:ext uri="{FF2B5EF4-FFF2-40B4-BE49-F238E27FC236}">
                <a16:creationId xmlns:a16="http://schemas.microsoft.com/office/drawing/2014/main" id="{10EE3B4D-90C3-6314-CFAB-BCDCE27E61EF}"/>
              </a:ext>
            </a:extLst>
          </p:cNvPr>
          <p:cNvSpPr/>
          <p:nvPr/>
        </p:nvSpPr>
        <p:spPr>
          <a:xfrm>
            <a:off x="525314" y="587588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1" name="Oval 30">
            <a:extLst>
              <a:ext uri="{FF2B5EF4-FFF2-40B4-BE49-F238E27FC236}">
                <a16:creationId xmlns:a16="http://schemas.microsoft.com/office/drawing/2014/main" id="{10947166-DF84-E6BB-BE6D-8562DE7F599D}"/>
              </a:ext>
            </a:extLst>
          </p:cNvPr>
          <p:cNvSpPr/>
          <p:nvPr/>
        </p:nvSpPr>
        <p:spPr>
          <a:xfrm>
            <a:off x="640482" y="599318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2" name="Rounded Rectangle 31">
            <a:extLst>
              <a:ext uri="{FF2B5EF4-FFF2-40B4-BE49-F238E27FC236}">
                <a16:creationId xmlns:a16="http://schemas.microsoft.com/office/drawing/2014/main" id="{6429D23F-ED95-5E2A-3724-CE27E3E9C5E9}"/>
              </a:ext>
            </a:extLst>
          </p:cNvPr>
          <p:cNvSpPr/>
          <p:nvPr/>
        </p:nvSpPr>
        <p:spPr>
          <a:xfrm>
            <a:off x="7410660" y="1976948"/>
            <a:ext cx="3986469" cy="3745528"/>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3" name="TextBox 32">
            <a:extLst>
              <a:ext uri="{FF2B5EF4-FFF2-40B4-BE49-F238E27FC236}">
                <a16:creationId xmlns:a16="http://schemas.microsoft.com/office/drawing/2014/main" id="{4E87FF21-70B6-8788-BA44-3B472964D766}"/>
              </a:ext>
            </a:extLst>
          </p:cNvPr>
          <p:cNvSpPr txBox="1"/>
          <p:nvPr/>
        </p:nvSpPr>
        <p:spPr>
          <a:xfrm>
            <a:off x="8128004" y="3047664"/>
            <a:ext cx="3088839" cy="240065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There are currently </a:t>
            </a:r>
            <a:r>
              <a:rPr kumimoji="0" lang="en-US" sz="15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no disease-modifying therapies </a:t>
            </a:r>
            <a:r>
              <a:rPr kumimoji="0" lang="en-US" sz="15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approved for any types of EDS or HSD.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For hypermobile EDS (</a:t>
            </a:r>
            <a:r>
              <a:rPr kumimoji="0" lang="en-US" sz="15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hEDS</a:t>
            </a:r>
            <a:r>
              <a:rPr kumimoji="0" lang="en-US" sz="15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and HSD in particular, </a:t>
            </a:r>
            <a:r>
              <a:rPr kumimoji="0" lang="en-US" sz="15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significant gaps </a:t>
            </a:r>
            <a:r>
              <a:rPr kumimoji="0" lang="en-US" sz="15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remain in our understanding of disease mechanisms, biomarkers, patient subgroups, and targeted treatments.</a:t>
            </a:r>
          </a:p>
        </p:txBody>
      </p:sp>
      <p:pic>
        <p:nvPicPr>
          <p:cNvPr id="34" name="Picture 33">
            <a:extLst>
              <a:ext uri="{FF2B5EF4-FFF2-40B4-BE49-F238E27FC236}">
                <a16:creationId xmlns:a16="http://schemas.microsoft.com/office/drawing/2014/main" id="{F8E24CE0-8D60-D6ED-ACE9-37AEC5582631}"/>
              </a:ext>
            </a:extLst>
          </p:cNvPr>
          <p:cNvPicPr>
            <a:picLocks noChangeAspect="1"/>
          </p:cNvPicPr>
          <p:nvPr/>
        </p:nvPicPr>
        <p:blipFill>
          <a:blip r:embed="rId5"/>
          <a:stretch>
            <a:fillRect/>
          </a:stretch>
        </p:blipFill>
        <p:spPr>
          <a:xfrm>
            <a:off x="7629564" y="4040886"/>
            <a:ext cx="411186" cy="411186"/>
          </a:xfrm>
          <a:prstGeom prst="rect">
            <a:avLst/>
          </a:prstGeom>
        </p:spPr>
      </p:pic>
      <p:pic>
        <p:nvPicPr>
          <p:cNvPr id="35" name="Picture 34">
            <a:extLst>
              <a:ext uri="{FF2B5EF4-FFF2-40B4-BE49-F238E27FC236}">
                <a16:creationId xmlns:a16="http://schemas.microsoft.com/office/drawing/2014/main" id="{97304C0F-8CCE-0E1A-EF78-0AAAD264F561}"/>
              </a:ext>
            </a:extLst>
          </p:cNvPr>
          <p:cNvPicPr>
            <a:picLocks noChangeAspect="1"/>
          </p:cNvPicPr>
          <p:nvPr/>
        </p:nvPicPr>
        <p:blipFill>
          <a:blip r:embed="rId5"/>
          <a:stretch>
            <a:fillRect/>
          </a:stretch>
        </p:blipFill>
        <p:spPr>
          <a:xfrm>
            <a:off x="7629564" y="3122415"/>
            <a:ext cx="411186" cy="411186"/>
          </a:xfrm>
          <a:prstGeom prst="rect">
            <a:avLst/>
          </a:prstGeom>
        </p:spPr>
      </p:pic>
      <p:sp>
        <p:nvSpPr>
          <p:cNvPr id="36" name="TextBox 35">
            <a:extLst>
              <a:ext uri="{FF2B5EF4-FFF2-40B4-BE49-F238E27FC236}">
                <a16:creationId xmlns:a16="http://schemas.microsoft.com/office/drawing/2014/main" id="{51BB264E-91DC-36E6-833C-3958D499FAD4}"/>
              </a:ext>
            </a:extLst>
          </p:cNvPr>
          <p:cNvSpPr txBox="1"/>
          <p:nvPr/>
        </p:nvSpPr>
        <p:spPr>
          <a:xfrm>
            <a:off x="7410661" y="2212421"/>
            <a:ext cx="3986468"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Challenges with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insight &amp; treatment</a:t>
            </a:r>
          </a:p>
        </p:txBody>
      </p:sp>
    </p:spTree>
    <p:extLst>
      <p:ext uri="{BB962C8B-B14F-4D97-AF65-F5344CB8AC3E}">
        <p14:creationId xmlns:p14="http://schemas.microsoft.com/office/powerpoint/2010/main" val="2568886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24E8B-838F-5424-E956-F95F897DF768}"/>
            </a:ext>
          </a:extLst>
        </p:cNvPr>
        <p:cNvGrpSpPr/>
        <p:nvPr/>
      </p:nvGrpSpPr>
      <p:grpSpPr>
        <a:xfrm>
          <a:off x="0" y="0"/>
          <a:ext cx="0" cy="0"/>
          <a:chOff x="0" y="0"/>
          <a:chExt cx="0" cy="0"/>
        </a:xfrm>
      </p:grpSpPr>
      <p:sp>
        <p:nvSpPr>
          <p:cNvPr id="196" name="Rectangle 195">
            <a:extLst>
              <a:ext uri="{FF2B5EF4-FFF2-40B4-BE49-F238E27FC236}">
                <a16:creationId xmlns:a16="http://schemas.microsoft.com/office/drawing/2014/main" id="{A0BB420C-6CF8-381D-EBC7-D26A593F2B8F}"/>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pic>
        <p:nvPicPr>
          <p:cNvPr id="195" name="Picture 194">
            <a:extLst>
              <a:ext uri="{FF2B5EF4-FFF2-40B4-BE49-F238E27FC236}">
                <a16:creationId xmlns:a16="http://schemas.microsoft.com/office/drawing/2014/main" id="{C5D4B7D0-4C76-35DA-E2FB-851A634A4632}"/>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2" name="TextBox 1">
            <a:extLst>
              <a:ext uri="{FF2B5EF4-FFF2-40B4-BE49-F238E27FC236}">
                <a16:creationId xmlns:a16="http://schemas.microsoft.com/office/drawing/2014/main" id="{96BAB9F3-D9BB-4374-8F39-3833621FC975}"/>
              </a:ext>
            </a:extLst>
          </p:cNvPr>
          <p:cNvSpPr txBox="1"/>
          <p:nvPr/>
        </p:nvSpPr>
        <p:spPr>
          <a:xfrm>
            <a:off x="373008" y="265489"/>
            <a:ext cx="8094335"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Infrastructure to Accelerate Research</a:t>
            </a:r>
          </a:p>
        </p:txBody>
      </p:sp>
      <p:sp>
        <p:nvSpPr>
          <p:cNvPr id="3" name="TextBox 2">
            <a:extLst>
              <a:ext uri="{FF2B5EF4-FFF2-40B4-BE49-F238E27FC236}">
                <a16:creationId xmlns:a16="http://schemas.microsoft.com/office/drawing/2014/main" id="{DD640C6A-6864-8B66-3365-28017D854F42}"/>
              </a:ext>
            </a:extLst>
          </p:cNvPr>
          <p:cNvSpPr txBox="1"/>
          <p:nvPr/>
        </p:nvSpPr>
        <p:spPr>
          <a:xfrm>
            <a:off x="396761" y="819487"/>
            <a:ext cx="11301463" cy="173893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Ehlers-Danlos Society has developed a global research infrastructure designed to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accelerate understanding </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of the Ehlers-Danlos syndromes and Hypermobility Spectrum Disorders, where major gaps remain in disease mechanisms, diagnostics, biomarkers, treatment, and clinical care.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Our role is not limited to funding individual research studies. We bring together the patients, researchers, clinicians, data, biological samples, research networks, and infrastructure needed to help move the field from discovery toward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meaningful clinical application</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p:txBody>
      </p:sp>
      <p:sp>
        <p:nvSpPr>
          <p:cNvPr id="32" name="Rounded Rectangle 31">
            <a:extLst>
              <a:ext uri="{FF2B5EF4-FFF2-40B4-BE49-F238E27FC236}">
                <a16:creationId xmlns:a16="http://schemas.microsoft.com/office/drawing/2014/main" id="{73B944A4-A808-F134-ECE0-BD7C8F984F42}"/>
              </a:ext>
            </a:extLst>
          </p:cNvPr>
          <p:cNvSpPr/>
          <p:nvPr/>
        </p:nvSpPr>
        <p:spPr>
          <a:xfrm>
            <a:off x="853182" y="2886419"/>
            <a:ext cx="10216896" cy="3437993"/>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6" name="TextBox 35">
            <a:extLst>
              <a:ext uri="{FF2B5EF4-FFF2-40B4-BE49-F238E27FC236}">
                <a16:creationId xmlns:a16="http://schemas.microsoft.com/office/drawing/2014/main" id="{4FF00DB9-77D6-2C66-BF25-0E7B3E64A44A}"/>
              </a:ext>
            </a:extLst>
          </p:cNvPr>
          <p:cNvSpPr txBox="1"/>
          <p:nvPr/>
        </p:nvSpPr>
        <p:spPr>
          <a:xfrm>
            <a:off x="1281630" y="3144675"/>
            <a:ext cx="8993675"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An Alnylam × Ehlers-Danlos Society scientific exploration</a:t>
            </a:r>
          </a:p>
        </p:txBody>
      </p:sp>
      <p:sp>
        <p:nvSpPr>
          <p:cNvPr id="37" name="Rounded Rectangle 36">
            <a:extLst>
              <a:ext uri="{FF2B5EF4-FFF2-40B4-BE49-F238E27FC236}">
                <a16:creationId xmlns:a16="http://schemas.microsoft.com/office/drawing/2014/main" id="{37810FF4-E48E-FD2A-EEA7-9B6099570AF1}"/>
              </a:ext>
            </a:extLst>
          </p:cNvPr>
          <p:cNvSpPr/>
          <p:nvPr/>
        </p:nvSpPr>
        <p:spPr>
          <a:xfrm>
            <a:off x="1365535" y="3860716"/>
            <a:ext cx="2754835" cy="1963824"/>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8" name="TextBox 37">
            <a:extLst>
              <a:ext uri="{FF2B5EF4-FFF2-40B4-BE49-F238E27FC236}">
                <a16:creationId xmlns:a16="http://schemas.microsoft.com/office/drawing/2014/main" id="{DB721BF3-66B0-06BD-9541-990931CEB42D}"/>
              </a:ext>
            </a:extLst>
          </p:cNvPr>
          <p:cNvSpPr txBox="1"/>
          <p:nvPr/>
        </p:nvSpPr>
        <p:spPr>
          <a:xfrm>
            <a:off x="1365535" y="4065065"/>
            <a:ext cx="2754835" cy="3539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RNAi Expertise</a:t>
            </a:r>
          </a:p>
        </p:txBody>
      </p:sp>
      <p:sp>
        <p:nvSpPr>
          <p:cNvPr id="39" name="TextBox 38">
            <a:extLst>
              <a:ext uri="{FF2B5EF4-FFF2-40B4-BE49-F238E27FC236}">
                <a16:creationId xmlns:a16="http://schemas.microsoft.com/office/drawing/2014/main" id="{03FE6AEB-584E-A4C1-A484-FA64EA3AFB3A}"/>
              </a:ext>
            </a:extLst>
          </p:cNvPr>
          <p:cNvSpPr txBox="1"/>
          <p:nvPr/>
        </p:nvSpPr>
        <p:spPr>
          <a:xfrm>
            <a:off x="1620296" y="4526598"/>
            <a:ext cx="2245311"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 proven therapeutic platform with potential relevance to genetically driven disease.</a:t>
            </a:r>
          </a:p>
        </p:txBody>
      </p:sp>
      <p:sp>
        <p:nvSpPr>
          <p:cNvPr id="40" name="Rounded Rectangle 39">
            <a:extLst>
              <a:ext uri="{FF2B5EF4-FFF2-40B4-BE49-F238E27FC236}">
                <a16:creationId xmlns:a16="http://schemas.microsoft.com/office/drawing/2014/main" id="{1D7F5083-FCFA-D511-8C78-AA86589333EA}"/>
              </a:ext>
            </a:extLst>
          </p:cNvPr>
          <p:cNvSpPr/>
          <p:nvPr/>
        </p:nvSpPr>
        <p:spPr>
          <a:xfrm>
            <a:off x="4584213" y="3860716"/>
            <a:ext cx="2754835" cy="1963824"/>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1" name="Rounded Rectangle 40">
            <a:extLst>
              <a:ext uri="{FF2B5EF4-FFF2-40B4-BE49-F238E27FC236}">
                <a16:creationId xmlns:a16="http://schemas.microsoft.com/office/drawing/2014/main" id="{AAC730A9-3E70-3005-B183-6159321A7D2E}"/>
              </a:ext>
            </a:extLst>
          </p:cNvPr>
          <p:cNvSpPr/>
          <p:nvPr/>
        </p:nvSpPr>
        <p:spPr>
          <a:xfrm>
            <a:off x="7802891" y="3860716"/>
            <a:ext cx="2754835" cy="1963824"/>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2" name="TextBox 41">
            <a:extLst>
              <a:ext uri="{FF2B5EF4-FFF2-40B4-BE49-F238E27FC236}">
                <a16:creationId xmlns:a16="http://schemas.microsoft.com/office/drawing/2014/main" id="{6F0BC401-67B3-933A-2D17-B399843BF519}"/>
              </a:ext>
            </a:extLst>
          </p:cNvPr>
          <p:cNvSpPr txBox="1"/>
          <p:nvPr/>
        </p:nvSpPr>
        <p:spPr>
          <a:xfrm>
            <a:off x="4584213" y="4065065"/>
            <a:ext cx="2754835" cy="3539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Rare Disease Expertise</a:t>
            </a:r>
          </a:p>
        </p:txBody>
      </p:sp>
      <p:sp>
        <p:nvSpPr>
          <p:cNvPr id="43" name="TextBox 42">
            <a:extLst>
              <a:ext uri="{FF2B5EF4-FFF2-40B4-BE49-F238E27FC236}">
                <a16:creationId xmlns:a16="http://schemas.microsoft.com/office/drawing/2014/main" id="{29E86EA7-54B5-0363-A62B-6431F8E2FD6A}"/>
              </a:ext>
            </a:extLst>
          </p:cNvPr>
          <p:cNvSpPr txBox="1"/>
          <p:nvPr/>
        </p:nvSpPr>
        <p:spPr>
          <a:xfrm>
            <a:off x="4838974" y="4526598"/>
            <a:ext cx="2245311"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Experience translating genetic understanding into therapeutic development.</a:t>
            </a:r>
          </a:p>
        </p:txBody>
      </p:sp>
      <p:sp>
        <p:nvSpPr>
          <p:cNvPr id="44" name="TextBox 43">
            <a:extLst>
              <a:ext uri="{FF2B5EF4-FFF2-40B4-BE49-F238E27FC236}">
                <a16:creationId xmlns:a16="http://schemas.microsoft.com/office/drawing/2014/main" id="{2EC38755-503E-6A28-3683-F776707BC054}"/>
              </a:ext>
            </a:extLst>
          </p:cNvPr>
          <p:cNvSpPr txBox="1"/>
          <p:nvPr/>
        </p:nvSpPr>
        <p:spPr>
          <a:xfrm>
            <a:off x="7802891" y="4065065"/>
            <a:ext cx="2754835" cy="3539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EDS Opportunity</a:t>
            </a:r>
          </a:p>
        </p:txBody>
      </p:sp>
      <p:sp>
        <p:nvSpPr>
          <p:cNvPr id="45" name="TextBox 44">
            <a:extLst>
              <a:ext uri="{FF2B5EF4-FFF2-40B4-BE49-F238E27FC236}">
                <a16:creationId xmlns:a16="http://schemas.microsoft.com/office/drawing/2014/main" id="{21787D1F-B1E0-6511-0471-EDFC8A8CB84F}"/>
              </a:ext>
            </a:extLst>
          </p:cNvPr>
          <p:cNvSpPr txBox="1"/>
          <p:nvPr/>
        </p:nvSpPr>
        <p:spPr>
          <a:xfrm>
            <a:off x="7869812" y="4526598"/>
            <a:ext cx="2620991"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Multiple EDS subtypes have defined genetic causes, but significant unmet need around treatment.</a:t>
            </a:r>
          </a:p>
        </p:txBody>
      </p:sp>
    </p:spTree>
    <p:extLst>
      <p:ext uri="{BB962C8B-B14F-4D97-AF65-F5344CB8AC3E}">
        <p14:creationId xmlns:p14="http://schemas.microsoft.com/office/powerpoint/2010/main" val="200880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D2BE3-4EE4-A201-9719-E2E409F6DE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39AC55C-3EEA-23CD-1C8E-D7506EC8214F}"/>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49" name="TextBox 48">
            <a:extLst>
              <a:ext uri="{FF2B5EF4-FFF2-40B4-BE49-F238E27FC236}">
                <a16:creationId xmlns:a16="http://schemas.microsoft.com/office/drawing/2014/main" id="{8A01C5D1-5E2E-4E77-0B81-59C9A72F7A00}"/>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International Consortium</a:t>
            </a:r>
          </a:p>
        </p:txBody>
      </p:sp>
      <p:sp>
        <p:nvSpPr>
          <p:cNvPr id="50" name="TextBox 49">
            <a:extLst>
              <a:ext uri="{FF2B5EF4-FFF2-40B4-BE49-F238E27FC236}">
                <a16:creationId xmlns:a16="http://schemas.microsoft.com/office/drawing/2014/main" id="{23256878-5259-9C23-1D57-53610D2348F5}"/>
              </a:ext>
            </a:extLst>
          </p:cNvPr>
          <p:cNvSpPr txBox="1"/>
          <p:nvPr/>
        </p:nvSpPr>
        <p:spPr>
          <a:xfrm>
            <a:off x="396761" y="819487"/>
            <a:ext cx="1074338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the center of this work is the International Consortium on Ehlers-Danlos Syndromes and Hypermobility Spectrum Disorders, which brings together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international experts </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across genetics, clinical care, molecular biology, pediatrics, rehabilitation, pain, gastrointestinal disease, autonomic dysfunction, women's health, and other areas relevant to EDS and HSD.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Consortium provides a multidisciplinary scientific and clinical network that can help:</a:t>
            </a:r>
          </a:p>
        </p:txBody>
      </p:sp>
      <p:pic>
        <p:nvPicPr>
          <p:cNvPr id="195" name="Picture 194">
            <a:extLst>
              <a:ext uri="{FF2B5EF4-FFF2-40B4-BE49-F238E27FC236}">
                <a16:creationId xmlns:a16="http://schemas.microsoft.com/office/drawing/2014/main" id="{840EE11F-B324-2FB4-6A87-92641C09475C}"/>
              </a:ext>
            </a:extLst>
          </p:cNvPr>
          <p:cNvPicPr>
            <a:picLocks noChangeAspect="1"/>
          </p:cNvPicPr>
          <p:nvPr/>
        </p:nvPicPr>
        <p:blipFill>
          <a:blip r:embed="rId4"/>
          <a:stretch>
            <a:fillRect/>
          </a:stretch>
        </p:blipFill>
        <p:spPr>
          <a:xfrm>
            <a:off x="11252700" y="5982662"/>
            <a:ext cx="707885" cy="707885"/>
          </a:xfrm>
          <a:prstGeom prst="rect">
            <a:avLst/>
          </a:prstGeom>
        </p:spPr>
      </p:pic>
      <p:pic>
        <p:nvPicPr>
          <p:cNvPr id="3" name="Picture 2">
            <a:extLst>
              <a:ext uri="{FF2B5EF4-FFF2-40B4-BE49-F238E27FC236}">
                <a16:creationId xmlns:a16="http://schemas.microsoft.com/office/drawing/2014/main" id="{4CFE41B2-6743-A925-C7E6-C3CC700A5BCE}"/>
              </a:ext>
            </a:extLst>
          </p:cNvPr>
          <p:cNvPicPr>
            <a:picLocks noChangeAspect="1"/>
          </p:cNvPicPr>
          <p:nvPr/>
        </p:nvPicPr>
        <p:blipFill>
          <a:blip r:embed="rId5"/>
          <a:stretch>
            <a:fillRect/>
          </a:stretch>
        </p:blipFill>
        <p:spPr>
          <a:xfrm>
            <a:off x="7398130" y="2833802"/>
            <a:ext cx="4410569" cy="1585049"/>
          </a:xfrm>
          <a:prstGeom prst="rect">
            <a:avLst/>
          </a:prstGeom>
        </p:spPr>
      </p:pic>
      <p:sp>
        <p:nvSpPr>
          <p:cNvPr id="4" name="Rounded Rectangle 3">
            <a:extLst>
              <a:ext uri="{FF2B5EF4-FFF2-40B4-BE49-F238E27FC236}">
                <a16:creationId xmlns:a16="http://schemas.microsoft.com/office/drawing/2014/main" id="{1847D0A3-9175-8202-BDE7-62D5C25FFA41}"/>
              </a:ext>
            </a:extLst>
          </p:cNvPr>
          <p:cNvSpPr/>
          <p:nvPr/>
        </p:nvSpPr>
        <p:spPr>
          <a:xfrm>
            <a:off x="941263" y="2576254"/>
            <a:ext cx="623143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8B42B205-770B-4745-EE85-74120CD5C1A6}"/>
              </a:ext>
            </a:extLst>
          </p:cNvPr>
          <p:cNvSpPr txBox="1"/>
          <p:nvPr/>
        </p:nvSpPr>
        <p:spPr>
          <a:xfrm>
            <a:off x="1249458" y="2660659"/>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Identify the most important unanswered research questions</a:t>
            </a:r>
          </a:p>
        </p:txBody>
      </p:sp>
      <p:sp>
        <p:nvSpPr>
          <p:cNvPr id="6" name="Oval 5">
            <a:extLst>
              <a:ext uri="{FF2B5EF4-FFF2-40B4-BE49-F238E27FC236}">
                <a16:creationId xmlns:a16="http://schemas.microsoft.com/office/drawing/2014/main" id="{CDE26415-F025-E724-DA4F-B6C0CBF1D439}"/>
              </a:ext>
            </a:extLst>
          </p:cNvPr>
          <p:cNvSpPr/>
          <p:nvPr/>
        </p:nvSpPr>
        <p:spPr>
          <a:xfrm>
            <a:off x="600665" y="2531410"/>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Oval 6">
            <a:extLst>
              <a:ext uri="{FF2B5EF4-FFF2-40B4-BE49-F238E27FC236}">
                <a16:creationId xmlns:a16="http://schemas.microsoft.com/office/drawing/2014/main" id="{EDA86FBD-918F-DFDD-D3E8-116403A0EC62}"/>
              </a:ext>
            </a:extLst>
          </p:cNvPr>
          <p:cNvSpPr/>
          <p:nvPr/>
        </p:nvSpPr>
        <p:spPr>
          <a:xfrm>
            <a:off x="715833" y="2648707"/>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8" name="Rounded Rectangle 7">
            <a:extLst>
              <a:ext uri="{FF2B5EF4-FFF2-40B4-BE49-F238E27FC236}">
                <a16:creationId xmlns:a16="http://schemas.microsoft.com/office/drawing/2014/main" id="{D76AC3C4-25E1-2034-1CCF-B8E04D574A51}"/>
              </a:ext>
            </a:extLst>
          </p:cNvPr>
          <p:cNvSpPr/>
          <p:nvPr/>
        </p:nvSpPr>
        <p:spPr>
          <a:xfrm>
            <a:off x="941263" y="3235458"/>
            <a:ext cx="623143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9" name="TextBox 8">
            <a:extLst>
              <a:ext uri="{FF2B5EF4-FFF2-40B4-BE49-F238E27FC236}">
                <a16:creationId xmlns:a16="http://schemas.microsoft.com/office/drawing/2014/main" id="{D4CB0536-95B8-F65A-D39A-5DAB8191D9AE}"/>
              </a:ext>
            </a:extLst>
          </p:cNvPr>
          <p:cNvSpPr txBox="1"/>
          <p:nvPr/>
        </p:nvSpPr>
        <p:spPr>
          <a:xfrm>
            <a:off x="1249458" y="3319863"/>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Develop and refine research priorities</a:t>
            </a:r>
          </a:p>
        </p:txBody>
      </p:sp>
      <p:sp>
        <p:nvSpPr>
          <p:cNvPr id="10" name="Oval 9">
            <a:extLst>
              <a:ext uri="{FF2B5EF4-FFF2-40B4-BE49-F238E27FC236}">
                <a16:creationId xmlns:a16="http://schemas.microsoft.com/office/drawing/2014/main" id="{010B88F1-4B5A-AD4B-7526-823A1ECC9B98}"/>
              </a:ext>
            </a:extLst>
          </p:cNvPr>
          <p:cNvSpPr/>
          <p:nvPr/>
        </p:nvSpPr>
        <p:spPr>
          <a:xfrm>
            <a:off x="600665" y="3190614"/>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1" name="Oval 10">
            <a:extLst>
              <a:ext uri="{FF2B5EF4-FFF2-40B4-BE49-F238E27FC236}">
                <a16:creationId xmlns:a16="http://schemas.microsoft.com/office/drawing/2014/main" id="{870F53FE-1BE2-F67C-9018-7366424DD2BA}"/>
              </a:ext>
            </a:extLst>
          </p:cNvPr>
          <p:cNvSpPr/>
          <p:nvPr/>
        </p:nvSpPr>
        <p:spPr>
          <a:xfrm>
            <a:off x="715833" y="3307911"/>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2" name="Rounded Rectangle 11">
            <a:extLst>
              <a:ext uri="{FF2B5EF4-FFF2-40B4-BE49-F238E27FC236}">
                <a16:creationId xmlns:a16="http://schemas.microsoft.com/office/drawing/2014/main" id="{3E806709-983A-C050-3365-E02CE24F6D75}"/>
              </a:ext>
            </a:extLst>
          </p:cNvPr>
          <p:cNvSpPr/>
          <p:nvPr/>
        </p:nvSpPr>
        <p:spPr>
          <a:xfrm>
            <a:off x="941263" y="3891175"/>
            <a:ext cx="623143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 name="TextBox 12">
            <a:extLst>
              <a:ext uri="{FF2B5EF4-FFF2-40B4-BE49-F238E27FC236}">
                <a16:creationId xmlns:a16="http://schemas.microsoft.com/office/drawing/2014/main" id="{391035ED-6CE3-CE72-3DF9-D3A663C3BC39}"/>
              </a:ext>
            </a:extLst>
          </p:cNvPr>
          <p:cNvSpPr txBox="1"/>
          <p:nvPr/>
        </p:nvSpPr>
        <p:spPr>
          <a:xfrm>
            <a:off x="1249458" y="3975580"/>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Connect projects with appropriate scientific and clinical expertise</a:t>
            </a:r>
          </a:p>
        </p:txBody>
      </p:sp>
      <p:sp>
        <p:nvSpPr>
          <p:cNvPr id="14" name="Oval 13">
            <a:extLst>
              <a:ext uri="{FF2B5EF4-FFF2-40B4-BE49-F238E27FC236}">
                <a16:creationId xmlns:a16="http://schemas.microsoft.com/office/drawing/2014/main" id="{1DC7A89C-0AB4-1DA7-8B32-D55F32DDD887}"/>
              </a:ext>
            </a:extLst>
          </p:cNvPr>
          <p:cNvSpPr/>
          <p:nvPr/>
        </p:nvSpPr>
        <p:spPr>
          <a:xfrm>
            <a:off x="600665" y="3846331"/>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 name="Oval 14">
            <a:extLst>
              <a:ext uri="{FF2B5EF4-FFF2-40B4-BE49-F238E27FC236}">
                <a16:creationId xmlns:a16="http://schemas.microsoft.com/office/drawing/2014/main" id="{78A2895D-9D31-6884-DA74-0D96B9C1DEAF}"/>
              </a:ext>
            </a:extLst>
          </p:cNvPr>
          <p:cNvSpPr/>
          <p:nvPr/>
        </p:nvSpPr>
        <p:spPr>
          <a:xfrm>
            <a:off x="715833" y="3963628"/>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 name="Rounded Rectangle 15">
            <a:extLst>
              <a:ext uri="{FF2B5EF4-FFF2-40B4-BE49-F238E27FC236}">
                <a16:creationId xmlns:a16="http://schemas.microsoft.com/office/drawing/2014/main" id="{40C1B8A5-A43B-65C7-1630-B3383DC6A0FA}"/>
              </a:ext>
            </a:extLst>
          </p:cNvPr>
          <p:cNvSpPr/>
          <p:nvPr/>
        </p:nvSpPr>
        <p:spPr>
          <a:xfrm>
            <a:off x="941263" y="4548221"/>
            <a:ext cx="623143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 name="TextBox 16">
            <a:extLst>
              <a:ext uri="{FF2B5EF4-FFF2-40B4-BE49-F238E27FC236}">
                <a16:creationId xmlns:a16="http://schemas.microsoft.com/office/drawing/2014/main" id="{3992C1A0-AFA6-2829-B641-F3FE7382220A}"/>
              </a:ext>
            </a:extLst>
          </p:cNvPr>
          <p:cNvSpPr txBox="1"/>
          <p:nvPr/>
        </p:nvSpPr>
        <p:spPr>
          <a:xfrm>
            <a:off x="1249458" y="4632626"/>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Support study design and interpretation</a:t>
            </a:r>
          </a:p>
        </p:txBody>
      </p:sp>
      <p:sp>
        <p:nvSpPr>
          <p:cNvPr id="18" name="Oval 17">
            <a:extLst>
              <a:ext uri="{FF2B5EF4-FFF2-40B4-BE49-F238E27FC236}">
                <a16:creationId xmlns:a16="http://schemas.microsoft.com/office/drawing/2014/main" id="{1FFEEC29-AD34-0106-6FEB-02464378853B}"/>
              </a:ext>
            </a:extLst>
          </p:cNvPr>
          <p:cNvSpPr/>
          <p:nvPr/>
        </p:nvSpPr>
        <p:spPr>
          <a:xfrm>
            <a:off x="600665" y="450337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 name="Oval 18">
            <a:extLst>
              <a:ext uri="{FF2B5EF4-FFF2-40B4-BE49-F238E27FC236}">
                <a16:creationId xmlns:a16="http://schemas.microsoft.com/office/drawing/2014/main" id="{7BF72AEF-251A-1C72-984A-E8F263629744}"/>
              </a:ext>
            </a:extLst>
          </p:cNvPr>
          <p:cNvSpPr/>
          <p:nvPr/>
        </p:nvSpPr>
        <p:spPr>
          <a:xfrm>
            <a:off x="715833" y="462067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0" name="Rounded Rectangle 19">
            <a:extLst>
              <a:ext uri="{FF2B5EF4-FFF2-40B4-BE49-F238E27FC236}">
                <a16:creationId xmlns:a16="http://schemas.microsoft.com/office/drawing/2014/main" id="{242B6DAF-79EF-091A-9729-27DACD100607}"/>
              </a:ext>
            </a:extLst>
          </p:cNvPr>
          <p:cNvSpPr/>
          <p:nvPr/>
        </p:nvSpPr>
        <p:spPr>
          <a:xfrm>
            <a:off x="941263" y="5207425"/>
            <a:ext cx="623143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C60B72A0-98D7-49CA-79D6-816DAF8A68A7}"/>
              </a:ext>
            </a:extLst>
          </p:cNvPr>
          <p:cNvSpPr txBox="1"/>
          <p:nvPr/>
        </p:nvSpPr>
        <p:spPr>
          <a:xfrm>
            <a:off x="1249458" y="5291830"/>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Build international collaboration</a:t>
            </a:r>
          </a:p>
        </p:txBody>
      </p:sp>
      <p:sp>
        <p:nvSpPr>
          <p:cNvPr id="22" name="Oval 21">
            <a:extLst>
              <a:ext uri="{FF2B5EF4-FFF2-40B4-BE49-F238E27FC236}">
                <a16:creationId xmlns:a16="http://schemas.microsoft.com/office/drawing/2014/main" id="{B9415422-8B4F-DA51-C322-446A067EDF5F}"/>
              </a:ext>
            </a:extLst>
          </p:cNvPr>
          <p:cNvSpPr/>
          <p:nvPr/>
        </p:nvSpPr>
        <p:spPr>
          <a:xfrm>
            <a:off x="600665" y="5162581"/>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3" name="Oval 22">
            <a:extLst>
              <a:ext uri="{FF2B5EF4-FFF2-40B4-BE49-F238E27FC236}">
                <a16:creationId xmlns:a16="http://schemas.microsoft.com/office/drawing/2014/main" id="{BD65D5C9-97C7-AE1A-CEEA-F75EB7AAA7C6}"/>
              </a:ext>
            </a:extLst>
          </p:cNvPr>
          <p:cNvSpPr/>
          <p:nvPr/>
        </p:nvSpPr>
        <p:spPr>
          <a:xfrm>
            <a:off x="715833" y="5279878"/>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4" name="Rounded Rectangle 23">
            <a:extLst>
              <a:ext uri="{FF2B5EF4-FFF2-40B4-BE49-F238E27FC236}">
                <a16:creationId xmlns:a16="http://schemas.microsoft.com/office/drawing/2014/main" id="{4D45DDA4-F0C4-2BF2-F2E0-2B1DCC6F12F5}"/>
              </a:ext>
            </a:extLst>
          </p:cNvPr>
          <p:cNvSpPr/>
          <p:nvPr/>
        </p:nvSpPr>
        <p:spPr>
          <a:xfrm>
            <a:off x="941263" y="5858362"/>
            <a:ext cx="623143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5" name="TextBox 24">
            <a:extLst>
              <a:ext uri="{FF2B5EF4-FFF2-40B4-BE49-F238E27FC236}">
                <a16:creationId xmlns:a16="http://schemas.microsoft.com/office/drawing/2014/main" id="{2F251911-43AD-67BD-ECAA-01F04F63CB2D}"/>
              </a:ext>
            </a:extLst>
          </p:cNvPr>
          <p:cNvSpPr txBox="1"/>
          <p:nvPr/>
        </p:nvSpPr>
        <p:spPr>
          <a:xfrm>
            <a:off x="1249458" y="5942767"/>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Help ensure that research remains relevant to patients and clinical practice</a:t>
            </a:r>
          </a:p>
        </p:txBody>
      </p:sp>
      <p:sp>
        <p:nvSpPr>
          <p:cNvPr id="26" name="Oval 25">
            <a:extLst>
              <a:ext uri="{FF2B5EF4-FFF2-40B4-BE49-F238E27FC236}">
                <a16:creationId xmlns:a16="http://schemas.microsoft.com/office/drawing/2014/main" id="{ACD1D3F2-26AC-A216-FCA1-B2F2751C7900}"/>
              </a:ext>
            </a:extLst>
          </p:cNvPr>
          <p:cNvSpPr/>
          <p:nvPr/>
        </p:nvSpPr>
        <p:spPr>
          <a:xfrm>
            <a:off x="600665" y="5813518"/>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7" name="Oval 26">
            <a:extLst>
              <a:ext uri="{FF2B5EF4-FFF2-40B4-BE49-F238E27FC236}">
                <a16:creationId xmlns:a16="http://schemas.microsoft.com/office/drawing/2014/main" id="{7E015E6C-0E57-D126-C811-90B7C9F53618}"/>
              </a:ext>
            </a:extLst>
          </p:cNvPr>
          <p:cNvSpPr/>
          <p:nvPr/>
        </p:nvSpPr>
        <p:spPr>
          <a:xfrm>
            <a:off x="715833" y="5930815"/>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81156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B6CF0-3569-4A83-7DD4-C0169731AD5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52773B3-5699-C65C-9EAE-C2E7D09208A5}"/>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32" name="Rounded Rectangle 31">
            <a:extLst>
              <a:ext uri="{FF2B5EF4-FFF2-40B4-BE49-F238E27FC236}">
                <a16:creationId xmlns:a16="http://schemas.microsoft.com/office/drawing/2014/main" id="{7CB537DD-F078-D9AF-4A80-9291B5631980}"/>
              </a:ext>
            </a:extLst>
          </p:cNvPr>
          <p:cNvSpPr/>
          <p:nvPr/>
        </p:nvSpPr>
        <p:spPr>
          <a:xfrm>
            <a:off x="600661" y="5269510"/>
            <a:ext cx="6885837" cy="1288902"/>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9" name="TextBox 48">
            <a:extLst>
              <a:ext uri="{FF2B5EF4-FFF2-40B4-BE49-F238E27FC236}">
                <a16:creationId xmlns:a16="http://schemas.microsoft.com/office/drawing/2014/main" id="{231786C0-A56A-7158-49D7-DEE3544521E3}"/>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CORE Network of Excellence</a:t>
            </a:r>
          </a:p>
        </p:txBody>
      </p:sp>
      <p:sp>
        <p:nvSpPr>
          <p:cNvPr id="50" name="TextBox 49">
            <a:extLst>
              <a:ext uri="{FF2B5EF4-FFF2-40B4-BE49-F238E27FC236}">
                <a16:creationId xmlns:a16="http://schemas.microsoft.com/office/drawing/2014/main" id="{F6CFA2BC-0328-BD36-28B0-84491D4DDE71}"/>
              </a:ext>
            </a:extLst>
          </p:cNvPr>
          <p:cNvSpPr txBox="1"/>
          <p:nvPr/>
        </p:nvSpPr>
        <p:spPr>
          <a:xfrm>
            <a:off x="396760" y="819487"/>
            <a:ext cx="1128723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Our CORE Network of Excellence further expands The Society’s international network of expertise, convening more than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45 sites across 13 countries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This network brings together both highly specialized and multidisciplinary sites to support research, education, and outreach work requiring multi-site infrastructure. The CORE Network provides opportunities to:</a:t>
            </a:r>
          </a:p>
        </p:txBody>
      </p:sp>
      <p:pic>
        <p:nvPicPr>
          <p:cNvPr id="195" name="Picture 194">
            <a:extLst>
              <a:ext uri="{FF2B5EF4-FFF2-40B4-BE49-F238E27FC236}">
                <a16:creationId xmlns:a16="http://schemas.microsoft.com/office/drawing/2014/main" id="{3F940516-0AD8-F73A-60F1-5117E9F3BEE5}"/>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4" name="Rounded Rectangle 3">
            <a:extLst>
              <a:ext uri="{FF2B5EF4-FFF2-40B4-BE49-F238E27FC236}">
                <a16:creationId xmlns:a16="http://schemas.microsoft.com/office/drawing/2014/main" id="{8E80070A-F6B1-FCFC-C4E9-F51A54B10E93}"/>
              </a:ext>
            </a:extLst>
          </p:cNvPr>
          <p:cNvSpPr/>
          <p:nvPr/>
        </p:nvSpPr>
        <p:spPr>
          <a:xfrm>
            <a:off x="941263" y="1882991"/>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C8DFED17-ACFB-539F-8981-9A60FAFA5093}"/>
              </a:ext>
            </a:extLst>
          </p:cNvPr>
          <p:cNvSpPr txBox="1"/>
          <p:nvPr/>
        </p:nvSpPr>
        <p:spPr>
          <a:xfrm>
            <a:off x="1249458" y="1967396"/>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Support and develop guidance for HCPs new to EDS &amp; HSD</a:t>
            </a:r>
          </a:p>
        </p:txBody>
      </p:sp>
      <p:sp>
        <p:nvSpPr>
          <p:cNvPr id="6" name="Oval 5">
            <a:extLst>
              <a:ext uri="{FF2B5EF4-FFF2-40B4-BE49-F238E27FC236}">
                <a16:creationId xmlns:a16="http://schemas.microsoft.com/office/drawing/2014/main" id="{877A2D62-3A8B-EFC5-CD5E-3750030832EB}"/>
              </a:ext>
            </a:extLst>
          </p:cNvPr>
          <p:cNvSpPr/>
          <p:nvPr/>
        </p:nvSpPr>
        <p:spPr>
          <a:xfrm>
            <a:off x="600665" y="183814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Oval 6">
            <a:extLst>
              <a:ext uri="{FF2B5EF4-FFF2-40B4-BE49-F238E27FC236}">
                <a16:creationId xmlns:a16="http://schemas.microsoft.com/office/drawing/2014/main" id="{614C5B89-BB88-E7BC-D808-BD0D6AD70060}"/>
              </a:ext>
            </a:extLst>
          </p:cNvPr>
          <p:cNvSpPr/>
          <p:nvPr/>
        </p:nvSpPr>
        <p:spPr>
          <a:xfrm>
            <a:off x="715833" y="195544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8" name="Rounded Rectangle 7">
            <a:extLst>
              <a:ext uri="{FF2B5EF4-FFF2-40B4-BE49-F238E27FC236}">
                <a16:creationId xmlns:a16="http://schemas.microsoft.com/office/drawing/2014/main" id="{A9AC54D7-FB28-A787-149B-9D34EA69FC94}"/>
              </a:ext>
            </a:extLst>
          </p:cNvPr>
          <p:cNvSpPr/>
          <p:nvPr/>
        </p:nvSpPr>
        <p:spPr>
          <a:xfrm>
            <a:off x="941263" y="2542195"/>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9" name="TextBox 8">
            <a:extLst>
              <a:ext uri="{FF2B5EF4-FFF2-40B4-BE49-F238E27FC236}">
                <a16:creationId xmlns:a16="http://schemas.microsoft.com/office/drawing/2014/main" id="{9A55BC6E-D8C2-484B-1D01-E646E8D212E7}"/>
              </a:ext>
            </a:extLst>
          </p:cNvPr>
          <p:cNvSpPr txBox="1"/>
          <p:nvPr/>
        </p:nvSpPr>
        <p:spPr>
          <a:xfrm>
            <a:off x="1249458" y="2626600"/>
            <a:ext cx="6148672"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Develop, test and evaluate research questions across a variety of clinical settings</a:t>
            </a:r>
          </a:p>
        </p:txBody>
      </p:sp>
      <p:sp>
        <p:nvSpPr>
          <p:cNvPr id="10" name="Oval 9">
            <a:extLst>
              <a:ext uri="{FF2B5EF4-FFF2-40B4-BE49-F238E27FC236}">
                <a16:creationId xmlns:a16="http://schemas.microsoft.com/office/drawing/2014/main" id="{7BDA65ED-92BC-0820-7234-1A19A4DDB916}"/>
              </a:ext>
            </a:extLst>
          </p:cNvPr>
          <p:cNvSpPr/>
          <p:nvPr/>
        </p:nvSpPr>
        <p:spPr>
          <a:xfrm>
            <a:off x="600665" y="2497351"/>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1" name="Oval 10">
            <a:extLst>
              <a:ext uri="{FF2B5EF4-FFF2-40B4-BE49-F238E27FC236}">
                <a16:creationId xmlns:a16="http://schemas.microsoft.com/office/drawing/2014/main" id="{B8BDC6F6-9A7E-E787-B18F-23F234A5A186}"/>
              </a:ext>
            </a:extLst>
          </p:cNvPr>
          <p:cNvSpPr/>
          <p:nvPr/>
        </p:nvSpPr>
        <p:spPr>
          <a:xfrm>
            <a:off x="715833" y="2614648"/>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2" name="Rounded Rectangle 11">
            <a:extLst>
              <a:ext uri="{FF2B5EF4-FFF2-40B4-BE49-F238E27FC236}">
                <a16:creationId xmlns:a16="http://schemas.microsoft.com/office/drawing/2014/main" id="{9AC67D0E-58D9-7794-00A5-E51EE6B1345C}"/>
              </a:ext>
            </a:extLst>
          </p:cNvPr>
          <p:cNvSpPr/>
          <p:nvPr/>
        </p:nvSpPr>
        <p:spPr>
          <a:xfrm>
            <a:off x="941263" y="3197912"/>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 name="TextBox 12">
            <a:extLst>
              <a:ext uri="{FF2B5EF4-FFF2-40B4-BE49-F238E27FC236}">
                <a16:creationId xmlns:a16="http://schemas.microsoft.com/office/drawing/2014/main" id="{032A8B0F-05E4-A320-5E04-23C3D7FA1487}"/>
              </a:ext>
            </a:extLst>
          </p:cNvPr>
          <p:cNvSpPr txBox="1"/>
          <p:nvPr/>
        </p:nvSpPr>
        <p:spPr>
          <a:xfrm>
            <a:off x="1249458" y="3282317"/>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Support multisite education and/or research initiatives</a:t>
            </a:r>
          </a:p>
        </p:txBody>
      </p:sp>
      <p:sp>
        <p:nvSpPr>
          <p:cNvPr id="14" name="Oval 13">
            <a:extLst>
              <a:ext uri="{FF2B5EF4-FFF2-40B4-BE49-F238E27FC236}">
                <a16:creationId xmlns:a16="http://schemas.microsoft.com/office/drawing/2014/main" id="{CDAE1A45-D1D9-A860-8BF5-ACA89A38978D}"/>
              </a:ext>
            </a:extLst>
          </p:cNvPr>
          <p:cNvSpPr/>
          <p:nvPr/>
        </p:nvSpPr>
        <p:spPr>
          <a:xfrm>
            <a:off x="600665" y="3153068"/>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 name="Oval 14">
            <a:extLst>
              <a:ext uri="{FF2B5EF4-FFF2-40B4-BE49-F238E27FC236}">
                <a16:creationId xmlns:a16="http://schemas.microsoft.com/office/drawing/2014/main" id="{5F412347-C91C-F571-3B48-FDA77D9C5101}"/>
              </a:ext>
            </a:extLst>
          </p:cNvPr>
          <p:cNvSpPr/>
          <p:nvPr/>
        </p:nvSpPr>
        <p:spPr>
          <a:xfrm>
            <a:off x="715833" y="3270365"/>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 name="Rounded Rectangle 15">
            <a:extLst>
              <a:ext uri="{FF2B5EF4-FFF2-40B4-BE49-F238E27FC236}">
                <a16:creationId xmlns:a16="http://schemas.microsoft.com/office/drawing/2014/main" id="{2F58C67E-655E-B9CF-942C-4F9655AC0295}"/>
              </a:ext>
            </a:extLst>
          </p:cNvPr>
          <p:cNvSpPr/>
          <p:nvPr/>
        </p:nvSpPr>
        <p:spPr>
          <a:xfrm>
            <a:off x="941263" y="3854958"/>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 name="TextBox 16">
            <a:extLst>
              <a:ext uri="{FF2B5EF4-FFF2-40B4-BE49-F238E27FC236}">
                <a16:creationId xmlns:a16="http://schemas.microsoft.com/office/drawing/2014/main" id="{FAAC837B-B96D-A4FA-38A1-E4EA6F84DBA9}"/>
              </a:ext>
            </a:extLst>
          </p:cNvPr>
          <p:cNvSpPr txBox="1"/>
          <p:nvPr/>
        </p:nvSpPr>
        <p:spPr>
          <a:xfrm>
            <a:off x="1249458" y="3939363"/>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Contribute international real-world clinical evidence</a:t>
            </a:r>
          </a:p>
        </p:txBody>
      </p:sp>
      <p:sp>
        <p:nvSpPr>
          <p:cNvPr id="18" name="Oval 17">
            <a:extLst>
              <a:ext uri="{FF2B5EF4-FFF2-40B4-BE49-F238E27FC236}">
                <a16:creationId xmlns:a16="http://schemas.microsoft.com/office/drawing/2014/main" id="{039605F8-9B73-CCD2-3AE3-D93C76A02765}"/>
              </a:ext>
            </a:extLst>
          </p:cNvPr>
          <p:cNvSpPr/>
          <p:nvPr/>
        </p:nvSpPr>
        <p:spPr>
          <a:xfrm>
            <a:off x="600665" y="3810114"/>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 name="Oval 18">
            <a:extLst>
              <a:ext uri="{FF2B5EF4-FFF2-40B4-BE49-F238E27FC236}">
                <a16:creationId xmlns:a16="http://schemas.microsoft.com/office/drawing/2014/main" id="{35508EC9-FBEF-AB70-E560-39BE2F6F52E9}"/>
              </a:ext>
            </a:extLst>
          </p:cNvPr>
          <p:cNvSpPr/>
          <p:nvPr/>
        </p:nvSpPr>
        <p:spPr>
          <a:xfrm>
            <a:off x="715833" y="3927411"/>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0" name="Rounded Rectangle 19">
            <a:extLst>
              <a:ext uri="{FF2B5EF4-FFF2-40B4-BE49-F238E27FC236}">
                <a16:creationId xmlns:a16="http://schemas.microsoft.com/office/drawing/2014/main" id="{D56E41A4-3BEE-0339-3729-B96DD32EC919}"/>
              </a:ext>
            </a:extLst>
          </p:cNvPr>
          <p:cNvSpPr/>
          <p:nvPr/>
        </p:nvSpPr>
        <p:spPr>
          <a:xfrm>
            <a:off x="941263" y="4514162"/>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65547674-254A-8827-1071-B7E16BD29402}"/>
              </a:ext>
            </a:extLst>
          </p:cNvPr>
          <p:cNvSpPr txBox="1"/>
          <p:nvPr/>
        </p:nvSpPr>
        <p:spPr>
          <a:xfrm>
            <a:off x="1249458" y="4598567"/>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Translate findings and frameworks into clinical practice </a:t>
            </a:r>
          </a:p>
        </p:txBody>
      </p:sp>
      <p:sp>
        <p:nvSpPr>
          <p:cNvPr id="22" name="Oval 21">
            <a:extLst>
              <a:ext uri="{FF2B5EF4-FFF2-40B4-BE49-F238E27FC236}">
                <a16:creationId xmlns:a16="http://schemas.microsoft.com/office/drawing/2014/main" id="{BBD92F4E-42FF-B1B5-3921-A2F9C97B3DA4}"/>
              </a:ext>
            </a:extLst>
          </p:cNvPr>
          <p:cNvSpPr/>
          <p:nvPr/>
        </p:nvSpPr>
        <p:spPr>
          <a:xfrm>
            <a:off x="600665" y="4469318"/>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3" name="Oval 22">
            <a:extLst>
              <a:ext uri="{FF2B5EF4-FFF2-40B4-BE49-F238E27FC236}">
                <a16:creationId xmlns:a16="http://schemas.microsoft.com/office/drawing/2014/main" id="{D8C8696D-B3E5-BE2D-AA09-0571D15CF7E0}"/>
              </a:ext>
            </a:extLst>
          </p:cNvPr>
          <p:cNvSpPr/>
          <p:nvPr/>
        </p:nvSpPr>
        <p:spPr>
          <a:xfrm>
            <a:off x="715833" y="4586615"/>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9" name="TextBox 28">
            <a:extLst>
              <a:ext uri="{FF2B5EF4-FFF2-40B4-BE49-F238E27FC236}">
                <a16:creationId xmlns:a16="http://schemas.microsoft.com/office/drawing/2014/main" id="{1DD80162-BC7D-17CE-3427-0A87D29DD8CB}"/>
              </a:ext>
            </a:extLst>
          </p:cNvPr>
          <p:cNvSpPr txBox="1"/>
          <p:nvPr/>
        </p:nvSpPr>
        <p:spPr>
          <a:xfrm>
            <a:off x="1056925" y="5438323"/>
            <a:ext cx="628815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The Network supplies a pathway for research questions to progress beyond one-off studies and be investigated collaboratively across an international cohort of HCPs. This infrastructure also permits collaboration between other Society assets such as the International Consortium, Registry, and Biobank.</a:t>
            </a:r>
          </a:p>
        </p:txBody>
      </p:sp>
      <p:pic>
        <p:nvPicPr>
          <p:cNvPr id="30" name="Picture 29">
            <a:extLst>
              <a:ext uri="{FF2B5EF4-FFF2-40B4-BE49-F238E27FC236}">
                <a16:creationId xmlns:a16="http://schemas.microsoft.com/office/drawing/2014/main" id="{0E9F8998-8BE9-7315-1678-BA1E7C937AF8}"/>
              </a:ext>
            </a:extLst>
          </p:cNvPr>
          <p:cNvPicPr>
            <a:picLocks noChangeAspect="1"/>
          </p:cNvPicPr>
          <p:nvPr/>
        </p:nvPicPr>
        <p:blipFill>
          <a:blip r:embed="rId5"/>
          <a:stretch>
            <a:fillRect/>
          </a:stretch>
        </p:blipFill>
        <p:spPr>
          <a:xfrm>
            <a:off x="7694983" y="3212135"/>
            <a:ext cx="4018896" cy="1173198"/>
          </a:xfrm>
          <a:prstGeom prst="rect">
            <a:avLst/>
          </a:prstGeom>
        </p:spPr>
      </p:pic>
      <p:pic>
        <p:nvPicPr>
          <p:cNvPr id="34" name="Picture 33">
            <a:extLst>
              <a:ext uri="{FF2B5EF4-FFF2-40B4-BE49-F238E27FC236}">
                <a16:creationId xmlns:a16="http://schemas.microsoft.com/office/drawing/2014/main" id="{59969B8E-4FE0-8DA2-0FC1-FE2A4AE98BCF}"/>
              </a:ext>
            </a:extLst>
          </p:cNvPr>
          <p:cNvPicPr>
            <a:picLocks noChangeAspect="1"/>
          </p:cNvPicPr>
          <p:nvPr/>
        </p:nvPicPr>
        <p:blipFill>
          <a:blip r:embed="rId6"/>
          <a:stretch>
            <a:fillRect/>
          </a:stretch>
        </p:blipFill>
        <p:spPr>
          <a:xfrm>
            <a:off x="783768" y="5520998"/>
            <a:ext cx="267181" cy="256965"/>
          </a:xfrm>
          <a:prstGeom prst="rect">
            <a:avLst/>
          </a:prstGeom>
        </p:spPr>
      </p:pic>
    </p:spTree>
    <p:extLst>
      <p:ext uri="{BB962C8B-B14F-4D97-AF65-F5344CB8AC3E}">
        <p14:creationId xmlns:p14="http://schemas.microsoft.com/office/powerpoint/2010/main" val="2643585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3E279-3646-460D-7D44-2AA7658D418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505E40C-9F6E-B3A4-A963-AAF731B93B13}"/>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pic>
        <p:nvPicPr>
          <p:cNvPr id="199" name="Picture 198">
            <a:extLst>
              <a:ext uri="{FF2B5EF4-FFF2-40B4-BE49-F238E27FC236}">
                <a16:creationId xmlns:a16="http://schemas.microsoft.com/office/drawing/2014/main" id="{05BA9322-187C-3F6D-1FB4-D846962198BE}"/>
              </a:ext>
            </a:extLst>
          </p:cNvPr>
          <p:cNvPicPr>
            <a:picLocks noChangeAspect="1"/>
          </p:cNvPicPr>
          <p:nvPr/>
        </p:nvPicPr>
        <p:blipFill>
          <a:blip r:embed="rId4"/>
          <a:stretch>
            <a:fillRect/>
          </a:stretch>
        </p:blipFill>
        <p:spPr>
          <a:xfrm>
            <a:off x="7761041" y="2891182"/>
            <a:ext cx="3886780" cy="2243732"/>
          </a:xfrm>
          <a:prstGeom prst="rect">
            <a:avLst/>
          </a:prstGeom>
        </p:spPr>
      </p:pic>
      <p:sp>
        <p:nvSpPr>
          <p:cNvPr id="49" name="TextBox 48">
            <a:extLst>
              <a:ext uri="{FF2B5EF4-FFF2-40B4-BE49-F238E27FC236}">
                <a16:creationId xmlns:a16="http://schemas.microsoft.com/office/drawing/2014/main" id="{16223222-E50B-9B0C-1CDA-6B87113CF2A5}"/>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DICE Global Registry</a:t>
            </a:r>
          </a:p>
        </p:txBody>
      </p:sp>
      <p:sp>
        <p:nvSpPr>
          <p:cNvPr id="50" name="TextBox 49">
            <a:extLst>
              <a:ext uri="{FF2B5EF4-FFF2-40B4-BE49-F238E27FC236}">
                <a16:creationId xmlns:a16="http://schemas.microsoft.com/office/drawing/2014/main" id="{78718059-9020-1CCA-3758-B5D222658794}"/>
              </a:ext>
            </a:extLst>
          </p:cNvPr>
          <p:cNvSpPr txBox="1"/>
          <p:nvPr/>
        </p:nvSpPr>
        <p:spPr>
          <a:xfrm>
            <a:off x="396760" y="819487"/>
            <a:ext cx="11155757" cy="173893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DICE Global Registry is a large,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patient-reported registry </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available online for those with EDS &amp; HSD around the world. The Registry captures phenotypic information and data about lived experience, resulting in a broad and contextualized dataset. Using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clinically validated surveys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the DICE Registry captures multidimensional data, including phenotypic information, lived experience, and topic specific inquiry through administration of supplemental survey work.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Our Registry provides a tiered access structure to allow researchers access to cohorts for recruitment and/or further investigation of:</a:t>
            </a:r>
          </a:p>
        </p:txBody>
      </p:sp>
      <p:pic>
        <p:nvPicPr>
          <p:cNvPr id="195" name="Picture 194">
            <a:extLst>
              <a:ext uri="{FF2B5EF4-FFF2-40B4-BE49-F238E27FC236}">
                <a16:creationId xmlns:a16="http://schemas.microsoft.com/office/drawing/2014/main" id="{638A3541-0944-C06A-31C4-EB55E81EAA0D}"/>
              </a:ext>
            </a:extLst>
          </p:cNvPr>
          <p:cNvPicPr>
            <a:picLocks noChangeAspect="1"/>
          </p:cNvPicPr>
          <p:nvPr/>
        </p:nvPicPr>
        <p:blipFill>
          <a:blip r:embed="rId5"/>
          <a:stretch>
            <a:fillRect/>
          </a:stretch>
        </p:blipFill>
        <p:spPr>
          <a:xfrm>
            <a:off x="11252700" y="5982662"/>
            <a:ext cx="707885" cy="707885"/>
          </a:xfrm>
          <a:prstGeom prst="rect">
            <a:avLst/>
          </a:prstGeom>
        </p:spPr>
      </p:pic>
      <p:sp>
        <p:nvSpPr>
          <p:cNvPr id="46" name="Rounded Rectangle 45">
            <a:extLst>
              <a:ext uri="{FF2B5EF4-FFF2-40B4-BE49-F238E27FC236}">
                <a16:creationId xmlns:a16="http://schemas.microsoft.com/office/drawing/2014/main" id="{AC359BBA-3D21-CBBE-6359-056636DBEA01}"/>
              </a:ext>
            </a:extLst>
          </p:cNvPr>
          <p:cNvSpPr/>
          <p:nvPr/>
        </p:nvSpPr>
        <p:spPr>
          <a:xfrm>
            <a:off x="941263" y="2952775"/>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7" name="TextBox 46">
            <a:extLst>
              <a:ext uri="{FF2B5EF4-FFF2-40B4-BE49-F238E27FC236}">
                <a16:creationId xmlns:a16="http://schemas.microsoft.com/office/drawing/2014/main" id="{930B2945-9D36-E7BE-61A5-6C6F7348B9FE}"/>
              </a:ext>
            </a:extLst>
          </p:cNvPr>
          <p:cNvSpPr txBox="1"/>
          <p:nvPr/>
        </p:nvSpPr>
        <p:spPr>
          <a:xfrm>
            <a:off x="1249458" y="3037180"/>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Natural history, symptoms, and comorbidities</a:t>
            </a:r>
          </a:p>
        </p:txBody>
      </p:sp>
      <p:sp>
        <p:nvSpPr>
          <p:cNvPr id="48" name="Oval 47">
            <a:extLst>
              <a:ext uri="{FF2B5EF4-FFF2-40B4-BE49-F238E27FC236}">
                <a16:creationId xmlns:a16="http://schemas.microsoft.com/office/drawing/2014/main" id="{CE7D8781-1592-AEAD-8798-A12B37EAAE35}"/>
              </a:ext>
            </a:extLst>
          </p:cNvPr>
          <p:cNvSpPr/>
          <p:nvPr/>
        </p:nvSpPr>
        <p:spPr>
          <a:xfrm>
            <a:off x="600665" y="2907931"/>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1" name="Oval 50">
            <a:extLst>
              <a:ext uri="{FF2B5EF4-FFF2-40B4-BE49-F238E27FC236}">
                <a16:creationId xmlns:a16="http://schemas.microsoft.com/office/drawing/2014/main" id="{2E5C3DEC-81E4-0BAD-2FE3-FEC8E0019A5D}"/>
              </a:ext>
            </a:extLst>
          </p:cNvPr>
          <p:cNvSpPr/>
          <p:nvPr/>
        </p:nvSpPr>
        <p:spPr>
          <a:xfrm>
            <a:off x="715833" y="3025228"/>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2" name="Rounded Rectangle 51">
            <a:extLst>
              <a:ext uri="{FF2B5EF4-FFF2-40B4-BE49-F238E27FC236}">
                <a16:creationId xmlns:a16="http://schemas.microsoft.com/office/drawing/2014/main" id="{AE89B7FD-A31A-1CB1-3C6E-DA62D860B684}"/>
              </a:ext>
            </a:extLst>
          </p:cNvPr>
          <p:cNvSpPr/>
          <p:nvPr/>
        </p:nvSpPr>
        <p:spPr>
          <a:xfrm>
            <a:off x="941263" y="3611979"/>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3" name="TextBox 52">
            <a:extLst>
              <a:ext uri="{FF2B5EF4-FFF2-40B4-BE49-F238E27FC236}">
                <a16:creationId xmlns:a16="http://schemas.microsoft.com/office/drawing/2014/main" id="{5B515410-AB98-0AFB-F623-C98BB6B79D68}"/>
              </a:ext>
            </a:extLst>
          </p:cNvPr>
          <p:cNvSpPr txBox="1"/>
          <p:nvPr/>
        </p:nvSpPr>
        <p:spPr>
          <a:xfrm>
            <a:off x="1249458" y="3696384"/>
            <a:ext cx="6148672"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Medications, therapeutic tools, and other treatments</a:t>
            </a:r>
          </a:p>
        </p:txBody>
      </p:sp>
      <p:sp>
        <p:nvSpPr>
          <p:cNvPr id="54" name="Oval 53">
            <a:extLst>
              <a:ext uri="{FF2B5EF4-FFF2-40B4-BE49-F238E27FC236}">
                <a16:creationId xmlns:a16="http://schemas.microsoft.com/office/drawing/2014/main" id="{289638F7-90D3-3040-2BBA-0A8EC0DD5DB0}"/>
              </a:ext>
            </a:extLst>
          </p:cNvPr>
          <p:cNvSpPr/>
          <p:nvPr/>
        </p:nvSpPr>
        <p:spPr>
          <a:xfrm>
            <a:off x="600665" y="3567135"/>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5" name="Oval 54">
            <a:extLst>
              <a:ext uri="{FF2B5EF4-FFF2-40B4-BE49-F238E27FC236}">
                <a16:creationId xmlns:a16="http://schemas.microsoft.com/office/drawing/2014/main" id="{C11CD683-A346-F4E7-1A64-86F7C8990045}"/>
              </a:ext>
            </a:extLst>
          </p:cNvPr>
          <p:cNvSpPr/>
          <p:nvPr/>
        </p:nvSpPr>
        <p:spPr>
          <a:xfrm>
            <a:off x="715833" y="3684432"/>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6" name="Rounded Rectangle 55">
            <a:extLst>
              <a:ext uri="{FF2B5EF4-FFF2-40B4-BE49-F238E27FC236}">
                <a16:creationId xmlns:a16="http://schemas.microsoft.com/office/drawing/2014/main" id="{9994A5C3-575D-7E16-DBA2-B1566489AFDD}"/>
              </a:ext>
            </a:extLst>
          </p:cNvPr>
          <p:cNvSpPr/>
          <p:nvPr/>
        </p:nvSpPr>
        <p:spPr>
          <a:xfrm>
            <a:off x="941263" y="4267696"/>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7" name="TextBox 56">
            <a:extLst>
              <a:ext uri="{FF2B5EF4-FFF2-40B4-BE49-F238E27FC236}">
                <a16:creationId xmlns:a16="http://schemas.microsoft.com/office/drawing/2014/main" id="{620B5B1E-CC8B-D6AB-A977-F47F35B027A9}"/>
              </a:ext>
            </a:extLst>
          </p:cNvPr>
          <p:cNvSpPr txBox="1"/>
          <p:nvPr/>
        </p:nvSpPr>
        <p:spPr>
          <a:xfrm>
            <a:off x="1249458" y="4352101"/>
            <a:ext cx="5743929"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Experiences of diagnosis, management, and daily life</a:t>
            </a:r>
          </a:p>
        </p:txBody>
      </p:sp>
      <p:sp>
        <p:nvSpPr>
          <p:cNvPr id="58" name="Oval 57">
            <a:extLst>
              <a:ext uri="{FF2B5EF4-FFF2-40B4-BE49-F238E27FC236}">
                <a16:creationId xmlns:a16="http://schemas.microsoft.com/office/drawing/2014/main" id="{45212E7E-9BDE-D3F0-46F8-0B65C688C843}"/>
              </a:ext>
            </a:extLst>
          </p:cNvPr>
          <p:cNvSpPr/>
          <p:nvPr/>
        </p:nvSpPr>
        <p:spPr>
          <a:xfrm>
            <a:off x="600665" y="4222852"/>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9" name="Oval 58">
            <a:extLst>
              <a:ext uri="{FF2B5EF4-FFF2-40B4-BE49-F238E27FC236}">
                <a16:creationId xmlns:a16="http://schemas.microsoft.com/office/drawing/2014/main" id="{8F401D01-C336-E809-B5A7-9B719B39BE77}"/>
              </a:ext>
            </a:extLst>
          </p:cNvPr>
          <p:cNvSpPr/>
          <p:nvPr/>
        </p:nvSpPr>
        <p:spPr>
          <a:xfrm>
            <a:off x="715833" y="4340149"/>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0" name="Rounded Rectangle 59">
            <a:extLst>
              <a:ext uri="{FF2B5EF4-FFF2-40B4-BE49-F238E27FC236}">
                <a16:creationId xmlns:a16="http://schemas.microsoft.com/office/drawing/2014/main" id="{9697AE18-9F82-D5E1-DE07-773A1C26401D}"/>
              </a:ext>
            </a:extLst>
          </p:cNvPr>
          <p:cNvSpPr/>
          <p:nvPr/>
        </p:nvSpPr>
        <p:spPr>
          <a:xfrm>
            <a:off x="941263" y="4924742"/>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1" name="TextBox 60">
            <a:extLst>
              <a:ext uri="{FF2B5EF4-FFF2-40B4-BE49-F238E27FC236}">
                <a16:creationId xmlns:a16="http://schemas.microsoft.com/office/drawing/2014/main" id="{C4D20B59-E25E-1B25-32F5-D33DE336BA17}"/>
              </a:ext>
            </a:extLst>
          </p:cNvPr>
          <p:cNvSpPr txBox="1"/>
          <p:nvPr/>
        </p:nvSpPr>
        <p:spPr>
          <a:xfrm>
            <a:off x="1249458" y="5009147"/>
            <a:ext cx="5958166"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Specific topics affecting the EDS &amp; HSD community (e.g. COVID-19, Fatigue)</a:t>
            </a:r>
          </a:p>
        </p:txBody>
      </p:sp>
      <p:sp>
        <p:nvSpPr>
          <p:cNvPr id="62" name="Oval 61">
            <a:extLst>
              <a:ext uri="{FF2B5EF4-FFF2-40B4-BE49-F238E27FC236}">
                <a16:creationId xmlns:a16="http://schemas.microsoft.com/office/drawing/2014/main" id="{C7D6A758-0B51-5F60-6391-FEFB6502873B}"/>
              </a:ext>
            </a:extLst>
          </p:cNvPr>
          <p:cNvSpPr/>
          <p:nvPr/>
        </p:nvSpPr>
        <p:spPr>
          <a:xfrm>
            <a:off x="600665" y="4879898"/>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3" name="Oval 62">
            <a:extLst>
              <a:ext uri="{FF2B5EF4-FFF2-40B4-BE49-F238E27FC236}">
                <a16:creationId xmlns:a16="http://schemas.microsoft.com/office/drawing/2014/main" id="{7F34C136-5F8B-D5B5-E957-21ACF1C946E0}"/>
              </a:ext>
            </a:extLst>
          </p:cNvPr>
          <p:cNvSpPr/>
          <p:nvPr/>
        </p:nvSpPr>
        <p:spPr>
          <a:xfrm>
            <a:off x="715833" y="4997195"/>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2" name="Rounded Rectangle 191">
            <a:extLst>
              <a:ext uri="{FF2B5EF4-FFF2-40B4-BE49-F238E27FC236}">
                <a16:creationId xmlns:a16="http://schemas.microsoft.com/office/drawing/2014/main" id="{B53F52D3-BED1-38EF-DEB3-10D99C05A342}"/>
              </a:ext>
            </a:extLst>
          </p:cNvPr>
          <p:cNvSpPr/>
          <p:nvPr/>
        </p:nvSpPr>
        <p:spPr>
          <a:xfrm>
            <a:off x="941263" y="5583946"/>
            <a:ext cx="654523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3" name="TextBox 192">
            <a:extLst>
              <a:ext uri="{FF2B5EF4-FFF2-40B4-BE49-F238E27FC236}">
                <a16:creationId xmlns:a16="http://schemas.microsoft.com/office/drawing/2014/main" id="{AE18E5BB-E32D-72B7-7FDC-2FF18CAC82B8}"/>
              </a:ext>
            </a:extLst>
          </p:cNvPr>
          <p:cNvSpPr txBox="1"/>
          <p:nvPr/>
        </p:nvSpPr>
        <p:spPr>
          <a:xfrm>
            <a:off x="1249459" y="5566753"/>
            <a:ext cx="5898400"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Patterns, unmet needs, and research questions that complement discovery and translational research</a:t>
            </a:r>
          </a:p>
        </p:txBody>
      </p:sp>
      <p:sp>
        <p:nvSpPr>
          <p:cNvPr id="194" name="Oval 193">
            <a:extLst>
              <a:ext uri="{FF2B5EF4-FFF2-40B4-BE49-F238E27FC236}">
                <a16:creationId xmlns:a16="http://schemas.microsoft.com/office/drawing/2014/main" id="{65A70013-6C6A-FD89-EF71-A9615031B7B1}"/>
              </a:ext>
            </a:extLst>
          </p:cNvPr>
          <p:cNvSpPr/>
          <p:nvPr/>
        </p:nvSpPr>
        <p:spPr>
          <a:xfrm>
            <a:off x="600665" y="5539102"/>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6" name="Oval 195">
            <a:extLst>
              <a:ext uri="{FF2B5EF4-FFF2-40B4-BE49-F238E27FC236}">
                <a16:creationId xmlns:a16="http://schemas.microsoft.com/office/drawing/2014/main" id="{48AF5652-E3B4-DC66-2A20-2ED258E129EF}"/>
              </a:ext>
            </a:extLst>
          </p:cNvPr>
          <p:cNvSpPr/>
          <p:nvPr/>
        </p:nvSpPr>
        <p:spPr>
          <a:xfrm>
            <a:off x="715833" y="5656399"/>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Tree>
    <p:extLst>
      <p:ext uri="{BB962C8B-B14F-4D97-AF65-F5344CB8AC3E}">
        <p14:creationId xmlns:p14="http://schemas.microsoft.com/office/powerpoint/2010/main" val="541373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05D23-9518-7A34-DCE0-142385256703}"/>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4C65F21B-1F8C-9350-1E14-3E991B120D18}"/>
              </a:ext>
            </a:extLst>
          </p:cNvPr>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26" name="Rounded Rectangle 25">
            <a:extLst>
              <a:ext uri="{FF2B5EF4-FFF2-40B4-BE49-F238E27FC236}">
                <a16:creationId xmlns:a16="http://schemas.microsoft.com/office/drawing/2014/main" id="{9B5BC5C4-F98D-0D9B-6329-30A145C0D109}"/>
              </a:ext>
            </a:extLst>
          </p:cNvPr>
          <p:cNvSpPr/>
          <p:nvPr/>
        </p:nvSpPr>
        <p:spPr>
          <a:xfrm>
            <a:off x="591168" y="5091953"/>
            <a:ext cx="5087581" cy="1278965"/>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9" name="TextBox 48">
            <a:extLst>
              <a:ext uri="{FF2B5EF4-FFF2-40B4-BE49-F238E27FC236}">
                <a16:creationId xmlns:a16="http://schemas.microsoft.com/office/drawing/2014/main" id="{4F111998-844C-0C45-1542-58FAD7B557CF}"/>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Global Biobank</a:t>
            </a:r>
          </a:p>
        </p:txBody>
      </p:sp>
      <p:sp>
        <p:nvSpPr>
          <p:cNvPr id="50" name="TextBox 49">
            <a:extLst>
              <a:ext uri="{FF2B5EF4-FFF2-40B4-BE49-F238E27FC236}">
                <a16:creationId xmlns:a16="http://schemas.microsoft.com/office/drawing/2014/main" id="{F6DE3807-1304-462C-89C5-FFA9F85256D5}"/>
              </a:ext>
            </a:extLst>
          </p:cNvPr>
          <p:cNvSpPr txBox="1"/>
          <p:nvPr/>
        </p:nvSpPr>
        <p:spPr>
          <a:xfrm>
            <a:off x="396760" y="819487"/>
            <a:ext cx="1121552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Society's Global Biobank provides another critical component of the research infrastructure by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collecting and managing biological samples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from people affected by EDS and HSD.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Biobank can support research requiring access to human biospecimens and provides an infrastructure through which investigators can explore:</a:t>
            </a:r>
          </a:p>
        </p:txBody>
      </p:sp>
      <p:sp>
        <p:nvSpPr>
          <p:cNvPr id="176" name="Rounded Rectangle 175">
            <a:extLst>
              <a:ext uri="{FF2B5EF4-FFF2-40B4-BE49-F238E27FC236}">
                <a16:creationId xmlns:a16="http://schemas.microsoft.com/office/drawing/2014/main" id="{437A11DB-9553-49B5-2C33-2672EAACC5AD}"/>
              </a:ext>
            </a:extLst>
          </p:cNvPr>
          <p:cNvSpPr/>
          <p:nvPr/>
        </p:nvSpPr>
        <p:spPr>
          <a:xfrm>
            <a:off x="931766" y="2303127"/>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7" name="TextBox 176">
            <a:extLst>
              <a:ext uri="{FF2B5EF4-FFF2-40B4-BE49-F238E27FC236}">
                <a16:creationId xmlns:a16="http://schemas.microsoft.com/office/drawing/2014/main" id="{48DD237C-C02D-BF6C-9F77-897CC3E2AE62}"/>
              </a:ext>
            </a:extLst>
          </p:cNvPr>
          <p:cNvSpPr txBox="1"/>
          <p:nvPr/>
        </p:nvSpPr>
        <p:spPr>
          <a:xfrm>
            <a:off x="1228009" y="238753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Biomarker discovery</a:t>
            </a:r>
          </a:p>
        </p:txBody>
      </p:sp>
      <p:sp>
        <p:nvSpPr>
          <p:cNvPr id="178" name="Oval 177">
            <a:extLst>
              <a:ext uri="{FF2B5EF4-FFF2-40B4-BE49-F238E27FC236}">
                <a16:creationId xmlns:a16="http://schemas.microsoft.com/office/drawing/2014/main" id="{65C8553D-F92D-B891-824C-B7AE605D4924}"/>
              </a:ext>
            </a:extLst>
          </p:cNvPr>
          <p:cNvSpPr/>
          <p:nvPr/>
        </p:nvSpPr>
        <p:spPr>
          <a:xfrm>
            <a:off x="591168" y="225828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9" name="Oval 178">
            <a:extLst>
              <a:ext uri="{FF2B5EF4-FFF2-40B4-BE49-F238E27FC236}">
                <a16:creationId xmlns:a16="http://schemas.microsoft.com/office/drawing/2014/main" id="{40AE5BDD-C2F7-BCEE-4502-477F023BB7FC}"/>
              </a:ext>
            </a:extLst>
          </p:cNvPr>
          <p:cNvSpPr/>
          <p:nvPr/>
        </p:nvSpPr>
        <p:spPr>
          <a:xfrm>
            <a:off x="706336" y="237558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0" name="Rounded Rectangle 179">
            <a:extLst>
              <a:ext uri="{FF2B5EF4-FFF2-40B4-BE49-F238E27FC236}">
                <a16:creationId xmlns:a16="http://schemas.microsoft.com/office/drawing/2014/main" id="{507C0957-54CE-7DF3-D10A-0CAC91B93F96}"/>
              </a:ext>
            </a:extLst>
          </p:cNvPr>
          <p:cNvSpPr/>
          <p:nvPr/>
        </p:nvSpPr>
        <p:spPr>
          <a:xfrm>
            <a:off x="931766" y="2962331"/>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1" name="TextBox 180">
            <a:extLst>
              <a:ext uri="{FF2B5EF4-FFF2-40B4-BE49-F238E27FC236}">
                <a16:creationId xmlns:a16="http://schemas.microsoft.com/office/drawing/2014/main" id="{D749B407-D462-A416-BACE-F1B0488F433B}"/>
              </a:ext>
            </a:extLst>
          </p:cNvPr>
          <p:cNvSpPr txBox="1"/>
          <p:nvPr/>
        </p:nvSpPr>
        <p:spPr>
          <a:xfrm>
            <a:off x="1228009" y="3046736"/>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Proteomics</a:t>
            </a:r>
          </a:p>
        </p:txBody>
      </p:sp>
      <p:sp>
        <p:nvSpPr>
          <p:cNvPr id="182" name="Oval 181">
            <a:extLst>
              <a:ext uri="{FF2B5EF4-FFF2-40B4-BE49-F238E27FC236}">
                <a16:creationId xmlns:a16="http://schemas.microsoft.com/office/drawing/2014/main" id="{83A177EE-9126-4C5F-7DFA-10D82803BB59}"/>
              </a:ext>
            </a:extLst>
          </p:cNvPr>
          <p:cNvSpPr/>
          <p:nvPr/>
        </p:nvSpPr>
        <p:spPr>
          <a:xfrm>
            <a:off x="591168" y="291748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3" name="Oval 182">
            <a:extLst>
              <a:ext uri="{FF2B5EF4-FFF2-40B4-BE49-F238E27FC236}">
                <a16:creationId xmlns:a16="http://schemas.microsoft.com/office/drawing/2014/main" id="{ABBD5789-431B-8E5B-E7D5-CD43F6CE0E47}"/>
              </a:ext>
            </a:extLst>
          </p:cNvPr>
          <p:cNvSpPr/>
          <p:nvPr/>
        </p:nvSpPr>
        <p:spPr>
          <a:xfrm>
            <a:off x="706336" y="303478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4" name="Rounded Rectangle 183">
            <a:extLst>
              <a:ext uri="{FF2B5EF4-FFF2-40B4-BE49-F238E27FC236}">
                <a16:creationId xmlns:a16="http://schemas.microsoft.com/office/drawing/2014/main" id="{385556A7-EC17-EC78-9537-560BC2DFF793}"/>
              </a:ext>
            </a:extLst>
          </p:cNvPr>
          <p:cNvSpPr/>
          <p:nvPr/>
        </p:nvSpPr>
        <p:spPr>
          <a:xfrm>
            <a:off x="931766" y="3613268"/>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5" name="TextBox 184">
            <a:extLst>
              <a:ext uri="{FF2B5EF4-FFF2-40B4-BE49-F238E27FC236}">
                <a16:creationId xmlns:a16="http://schemas.microsoft.com/office/drawing/2014/main" id="{25E6878A-CB75-361A-17D9-8AFD6557E598}"/>
              </a:ext>
            </a:extLst>
          </p:cNvPr>
          <p:cNvSpPr txBox="1"/>
          <p:nvPr/>
        </p:nvSpPr>
        <p:spPr>
          <a:xfrm>
            <a:off x="1228009" y="3697673"/>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Genomics</a:t>
            </a:r>
          </a:p>
        </p:txBody>
      </p:sp>
      <p:sp>
        <p:nvSpPr>
          <p:cNvPr id="186" name="Oval 185">
            <a:extLst>
              <a:ext uri="{FF2B5EF4-FFF2-40B4-BE49-F238E27FC236}">
                <a16:creationId xmlns:a16="http://schemas.microsoft.com/office/drawing/2014/main" id="{8955F237-57B5-2B60-F586-D93FA4FF533C}"/>
              </a:ext>
            </a:extLst>
          </p:cNvPr>
          <p:cNvSpPr/>
          <p:nvPr/>
        </p:nvSpPr>
        <p:spPr>
          <a:xfrm>
            <a:off x="591168" y="3568424"/>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7" name="Oval 186">
            <a:extLst>
              <a:ext uri="{FF2B5EF4-FFF2-40B4-BE49-F238E27FC236}">
                <a16:creationId xmlns:a16="http://schemas.microsoft.com/office/drawing/2014/main" id="{26F9D85C-A406-8E08-4BFA-BBA41C16EAF5}"/>
              </a:ext>
            </a:extLst>
          </p:cNvPr>
          <p:cNvSpPr/>
          <p:nvPr/>
        </p:nvSpPr>
        <p:spPr>
          <a:xfrm>
            <a:off x="706336" y="3685721"/>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pic>
        <p:nvPicPr>
          <p:cNvPr id="195" name="Picture 194">
            <a:extLst>
              <a:ext uri="{FF2B5EF4-FFF2-40B4-BE49-F238E27FC236}">
                <a16:creationId xmlns:a16="http://schemas.microsoft.com/office/drawing/2014/main" id="{A8003895-DD63-4D28-F141-B7141E7ED902}"/>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2" name="Rounded Rectangle 1">
            <a:extLst>
              <a:ext uri="{FF2B5EF4-FFF2-40B4-BE49-F238E27FC236}">
                <a16:creationId xmlns:a16="http://schemas.microsoft.com/office/drawing/2014/main" id="{F4648C32-1538-B1E6-B097-B26C61E3B095}"/>
              </a:ext>
            </a:extLst>
          </p:cNvPr>
          <p:cNvSpPr/>
          <p:nvPr/>
        </p:nvSpPr>
        <p:spPr>
          <a:xfrm>
            <a:off x="931766" y="4258957"/>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 name="TextBox 2">
            <a:extLst>
              <a:ext uri="{FF2B5EF4-FFF2-40B4-BE49-F238E27FC236}">
                <a16:creationId xmlns:a16="http://schemas.microsoft.com/office/drawing/2014/main" id="{8952781E-DEF7-D4FF-3B29-76AD292FC34C}"/>
              </a:ext>
            </a:extLst>
          </p:cNvPr>
          <p:cNvSpPr txBox="1"/>
          <p:nvPr/>
        </p:nvSpPr>
        <p:spPr>
          <a:xfrm>
            <a:off x="1228009" y="434336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Immunology</a:t>
            </a:r>
          </a:p>
        </p:txBody>
      </p:sp>
      <p:sp>
        <p:nvSpPr>
          <p:cNvPr id="4" name="Oval 3">
            <a:extLst>
              <a:ext uri="{FF2B5EF4-FFF2-40B4-BE49-F238E27FC236}">
                <a16:creationId xmlns:a16="http://schemas.microsoft.com/office/drawing/2014/main" id="{C706C0D1-DD3F-B45D-FA05-DE6AD8043E54}"/>
              </a:ext>
            </a:extLst>
          </p:cNvPr>
          <p:cNvSpPr/>
          <p:nvPr/>
        </p:nvSpPr>
        <p:spPr>
          <a:xfrm>
            <a:off x="591168" y="421411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 name="Oval 4">
            <a:extLst>
              <a:ext uri="{FF2B5EF4-FFF2-40B4-BE49-F238E27FC236}">
                <a16:creationId xmlns:a16="http://schemas.microsoft.com/office/drawing/2014/main" id="{6C2CD600-7A38-1175-DC9F-AD7509D39B0D}"/>
              </a:ext>
            </a:extLst>
          </p:cNvPr>
          <p:cNvSpPr/>
          <p:nvPr/>
        </p:nvSpPr>
        <p:spPr>
          <a:xfrm>
            <a:off x="706336" y="433141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 name="Rounded Rectangle 5">
            <a:extLst>
              <a:ext uri="{FF2B5EF4-FFF2-40B4-BE49-F238E27FC236}">
                <a16:creationId xmlns:a16="http://schemas.microsoft.com/office/drawing/2014/main" id="{AC2ECD70-D332-5168-836F-6E49EACDA2E6}"/>
              </a:ext>
            </a:extLst>
          </p:cNvPr>
          <p:cNvSpPr/>
          <p:nvPr/>
        </p:nvSpPr>
        <p:spPr>
          <a:xfrm>
            <a:off x="6572377" y="2303127"/>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12B8BE2E-1608-6D43-C2C7-1F906559539F}"/>
              </a:ext>
            </a:extLst>
          </p:cNvPr>
          <p:cNvSpPr txBox="1"/>
          <p:nvPr/>
        </p:nvSpPr>
        <p:spPr>
          <a:xfrm>
            <a:off x="6868620" y="238753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Metabolomics</a:t>
            </a:r>
          </a:p>
        </p:txBody>
      </p:sp>
      <p:sp>
        <p:nvSpPr>
          <p:cNvPr id="8" name="Oval 7">
            <a:extLst>
              <a:ext uri="{FF2B5EF4-FFF2-40B4-BE49-F238E27FC236}">
                <a16:creationId xmlns:a16="http://schemas.microsoft.com/office/drawing/2014/main" id="{3294606D-A13D-1EF3-71A1-96E9A1DDF717}"/>
              </a:ext>
            </a:extLst>
          </p:cNvPr>
          <p:cNvSpPr/>
          <p:nvPr/>
        </p:nvSpPr>
        <p:spPr>
          <a:xfrm>
            <a:off x="6231779" y="225828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9" name="Oval 8">
            <a:extLst>
              <a:ext uri="{FF2B5EF4-FFF2-40B4-BE49-F238E27FC236}">
                <a16:creationId xmlns:a16="http://schemas.microsoft.com/office/drawing/2014/main" id="{EB742470-16DF-ECC7-3767-1FF865F47B6C}"/>
              </a:ext>
            </a:extLst>
          </p:cNvPr>
          <p:cNvSpPr/>
          <p:nvPr/>
        </p:nvSpPr>
        <p:spPr>
          <a:xfrm>
            <a:off x="6346947" y="237558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0" name="Rounded Rectangle 9">
            <a:extLst>
              <a:ext uri="{FF2B5EF4-FFF2-40B4-BE49-F238E27FC236}">
                <a16:creationId xmlns:a16="http://schemas.microsoft.com/office/drawing/2014/main" id="{3D878241-D361-0CDC-3844-8CF26E824CC4}"/>
              </a:ext>
            </a:extLst>
          </p:cNvPr>
          <p:cNvSpPr/>
          <p:nvPr/>
        </p:nvSpPr>
        <p:spPr>
          <a:xfrm>
            <a:off x="6572377" y="2962331"/>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1" name="TextBox 10">
            <a:extLst>
              <a:ext uri="{FF2B5EF4-FFF2-40B4-BE49-F238E27FC236}">
                <a16:creationId xmlns:a16="http://schemas.microsoft.com/office/drawing/2014/main" id="{E5B69B44-523E-88A4-77C2-B7A2D85B0455}"/>
              </a:ext>
            </a:extLst>
          </p:cNvPr>
          <p:cNvSpPr txBox="1"/>
          <p:nvPr/>
        </p:nvSpPr>
        <p:spPr>
          <a:xfrm>
            <a:off x="6868620" y="3046736"/>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Molecular disease mechanisms</a:t>
            </a:r>
          </a:p>
        </p:txBody>
      </p:sp>
      <p:sp>
        <p:nvSpPr>
          <p:cNvPr id="12" name="Oval 11">
            <a:extLst>
              <a:ext uri="{FF2B5EF4-FFF2-40B4-BE49-F238E27FC236}">
                <a16:creationId xmlns:a16="http://schemas.microsoft.com/office/drawing/2014/main" id="{132FBC81-26A2-38EA-0F5F-4F7679AAB92E}"/>
              </a:ext>
            </a:extLst>
          </p:cNvPr>
          <p:cNvSpPr/>
          <p:nvPr/>
        </p:nvSpPr>
        <p:spPr>
          <a:xfrm>
            <a:off x="6231779" y="291748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 name="Oval 12">
            <a:extLst>
              <a:ext uri="{FF2B5EF4-FFF2-40B4-BE49-F238E27FC236}">
                <a16:creationId xmlns:a16="http://schemas.microsoft.com/office/drawing/2014/main" id="{CFD46A10-3B91-80D9-7945-EA9EBEF6C99D}"/>
              </a:ext>
            </a:extLst>
          </p:cNvPr>
          <p:cNvSpPr/>
          <p:nvPr/>
        </p:nvSpPr>
        <p:spPr>
          <a:xfrm>
            <a:off x="6346947" y="303478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 name="Rounded Rectangle 13">
            <a:extLst>
              <a:ext uri="{FF2B5EF4-FFF2-40B4-BE49-F238E27FC236}">
                <a16:creationId xmlns:a16="http://schemas.microsoft.com/office/drawing/2014/main" id="{D9293949-6EBF-0067-6002-F54D8D5EA444}"/>
              </a:ext>
            </a:extLst>
          </p:cNvPr>
          <p:cNvSpPr/>
          <p:nvPr/>
        </p:nvSpPr>
        <p:spPr>
          <a:xfrm>
            <a:off x="6572377" y="3613268"/>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 name="TextBox 14">
            <a:extLst>
              <a:ext uri="{FF2B5EF4-FFF2-40B4-BE49-F238E27FC236}">
                <a16:creationId xmlns:a16="http://schemas.microsoft.com/office/drawing/2014/main" id="{EB882754-DD71-976F-FECB-FDFA25CCDDD8}"/>
              </a:ext>
            </a:extLst>
          </p:cNvPr>
          <p:cNvSpPr txBox="1"/>
          <p:nvPr/>
        </p:nvSpPr>
        <p:spPr>
          <a:xfrm>
            <a:off x="6868620" y="3697673"/>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Validation of findings from other studies</a:t>
            </a:r>
          </a:p>
        </p:txBody>
      </p:sp>
      <p:sp>
        <p:nvSpPr>
          <p:cNvPr id="16" name="Oval 15">
            <a:extLst>
              <a:ext uri="{FF2B5EF4-FFF2-40B4-BE49-F238E27FC236}">
                <a16:creationId xmlns:a16="http://schemas.microsoft.com/office/drawing/2014/main" id="{ED304B50-36D3-9FBE-A042-0C54697D2BD1}"/>
              </a:ext>
            </a:extLst>
          </p:cNvPr>
          <p:cNvSpPr/>
          <p:nvPr/>
        </p:nvSpPr>
        <p:spPr>
          <a:xfrm>
            <a:off x="6231779" y="3568424"/>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 name="Oval 16">
            <a:extLst>
              <a:ext uri="{FF2B5EF4-FFF2-40B4-BE49-F238E27FC236}">
                <a16:creationId xmlns:a16="http://schemas.microsoft.com/office/drawing/2014/main" id="{111BECA4-4C80-D60A-C8E2-4B01C70103BD}"/>
              </a:ext>
            </a:extLst>
          </p:cNvPr>
          <p:cNvSpPr/>
          <p:nvPr/>
        </p:nvSpPr>
        <p:spPr>
          <a:xfrm>
            <a:off x="6346947" y="3685721"/>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 name="Rounded Rectangle 17">
            <a:extLst>
              <a:ext uri="{FF2B5EF4-FFF2-40B4-BE49-F238E27FC236}">
                <a16:creationId xmlns:a16="http://schemas.microsoft.com/office/drawing/2014/main" id="{375125D0-5AFC-FB48-7419-CE3CA97760DF}"/>
              </a:ext>
            </a:extLst>
          </p:cNvPr>
          <p:cNvSpPr/>
          <p:nvPr/>
        </p:nvSpPr>
        <p:spPr>
          <a:xfrm>
            <a:off x="6572377" y="4258957"/>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 name="TextBox 18">
            <a:extLst>
              <a:ext uri="{FF2B5EF4-FFF2-40B4-BE49-F238E27FC236}">
                <a16:creationId xmlns:a16="http://schemas.microsoft.com/office/drawing/2014/main" id="{2FB502ED-6DE7-8C45-C567-CA359F73B69B}"/>
              </a:ext>
            </a:extLst>
          </p:cNvPr>
          <p:cNvSpPr txBox="1"/>
          <p:nvPr/>
        </p:nvSpPr>
        <p:spPr>
          <a:xfrm>
            <a:off x="6868620" y="434336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Development of diagnostic or therapeutic hypotheses</a:t>
            </a:r>
          </a:p>
        </p:txBody>
      </p:sp>
      <p:sp>
        <p:nvSpPr>
          <p:cNvPr id="20" name="Oval 19">
            <a:extLst>
              <a:ext uri="{FF2B5EF4-FFF2-40B4-BE49-F238E27FC236}">
                <a16:creationId xmlns:a16="http://schemas.microsoft.com/office/drawing/2014/main" id="{4C6DCB12-3DCF-B8E7-9C36-E3EAED07B412}"/>
              </a:ext>
            </a:extLst>
          </p:cNvPr>
          <p:cNvSpPr/>
          <p:nvPr/>
        </p:nvSpPr>
        <p:spPr>
          <a:xfrm>
            <a:off x="6231779" y="421411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Oval 20">
            <a:extLst>
              <a:ext uri="{FF2B5EF4-FFF2-40B4-BE49-F238E27FC236}">
                <a16:creationId xmlns:a16="http://schemas.microsoft.com/office/drawing/2014/main" id="{7666BFE6-30A0-3499-1640-D925E75AAED7}"/>
              </a:ext>
            </a:extLst>
          </p:cNvPr>
          <p:cNvSpPr/>
          <p:nvPr/>
        </p:nvSpPr>
        <p:spPr>
          <a:xfrm>
            <a:off x="6346947" y="433141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4" name="TextBox 23">
            <a:extLst>
              <a:ext uri="{FF2B5EF4-FFF2-40B4-BE49-F238E27FC236}">
                <a16:creationId xmlns:a16="http://schemas.microsoft.com/office/drawing/2014/main" id="{2272EEA2-8F2D-606D-8ECF-6400F5244195}"/>
              </a:ext>
            </a:extLst>
          </p:cNvPr>
          <p:cNvSpPr txBox="1"/>
          <p:nvPr/>
        </p:nvSpPr>
        <p:spPr>
          <a:xfrm>
            <a:off x="1107145" y="5268127"/>
            <a:ext cx="442109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Importantly, the Biobank allows researchers to begin asking biological questions without having to create a new sample collection infrastructure for every individual project.</a:t>
            </a:r>
          </a:p>
        </p:txBody>
      </p:sp>
      <p:pic>
        <p:nvPicPr>
          <p:cNvPr id="22" name="Picture 21">
            <a:extLst>
              <a:ext uri="{FF2B5EF4-FFF2-40B4-BE49-F238E27FC236}">
                <a16:creationId xmlns:a16="http://schemas.microsoft.com/office/drawing/2014/main" id="{D28A29AF-52DB-E642-C7FF-1376B0B0A437}"/>
              </a:ext>
            </a:extLst>
          </p:cNvPr>
          <p:cNvPicPr>
            <a:picLocks noChangeAspect="1"/>
          </p:cNvPicPr>
          <p:nvPr/>
        </p:nvPicPr>
        <p:blipFill>
          <a:blip r:embed="rId5"/>
          <a:stretch>
            <a:fillRect/>
          </a:stretch>
        </p:blipFill>
        <p:spPr>
          <a:xfrm>
            <a:off x="7147859" y="5002892"/>
            <a:ext cx="3053977" cy="1421814"/>
          </a:xfrm>
          <a:prstGeom prst="rect">
            <a:avLst/>
          </a:prstGeom>
        </p:spPr>
      </p:pic>
      <p:pic>
        <p:nvPicPr>
          <p:cNvPr id="32" name="Picture 31">
            <a:extLst>
              <a:ext uri="{FF2B5EF4-FFF2-40B4-BE49-F238E27FC236}">
                <a16:creationId xmlns:a16="http://schemas.microsoft.com/office/drawing/2014/main" id="{6ABA7644-50C8-CBDF-4672-F7183C2EC94F}"/>
              </a:ext>
            </a:extLst>
          </p:cNvPr>
          <p:cNvPicPr>
            <a:picLocks noChangeAspect="1"/>
          </p:cNvPicPr>
          <p:nvPr/>
        </p:nvPicPr>
        <p:blipFill>
          <a:blip r:embed="rId6"/>
          <a:stretch>
            <a:fillRect/>
          </a:stretch>
        </p:blipFill>
        <p:spPr>
          <a:xfrm>
            <a:off x="783768" y="5365614"/>
            <a:ext cx="267181" cy="256965"/>
          </a:xfrm>
          <a:prstGeom prst="rect">
            <a:avLst/>
          </a:prstGeom>
        </p:spPr>
      </p:pic>
    </p:spTree>
    <p:extLst>
      <p:ext uri="{BB962C8B-B14F-4D97-AF65-F5344CB8AC3E}">
        <p14:creationId xmlns:p14="http://schemas.microsoft.com/office/powerpoint/2010/main" val="1947360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3D45D-8AC2-BD76-9D72-F837175577A4}"/>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CEEAB1E0-D211-5477-8765-A979401C54CE}"/>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26" name="Rounded Rectangle 25">
            <a:extLst>
              <a:ext uri="{FF2B5EF4-FFF2-40B4-BE49-F238E27FC236}">
                <a16:creationId xmlns:a16="http://schemas.microsoft.com/office/drawing/2014/main" id="{ADE255FF-BFC4-E271-4CA9-6C40A57EEF99}"/>
              </a:ext>
            </a:extLst>
          </p:cNvPr>
          <p:cNvSpPr/>
          <p:nvPr/>
        </p:nvSpPr>
        <p:spPr>
          <a:xfrm>
            <a:off x="591168" y="5229412"/>
            <a:ext cx="5087581" cy="1141506"/>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9" name="TextBox 48">
            <a:extLst>
              <a:ext uri="{FF2B5EF4-FFF2-40B4-BE49-F238E27FC236}">
                <a16:creationId xmlns:a16="http://schemas.microsoft.com/office/drawing/2014/main" id="{89E811A9-71C9-8777-9FF1-E50CC6310CC4}"/>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HEDGE: Deep Human Genetic and Phenotypic Data</a:t>
            </a:r>
          </a:p>
        </p:txBody>
      </p:sp>
      <p:sp>
        <p:nvSpPr>
          <p:cNvPr id="50" name="TextBox 49">
            <a:extLst>
              <a:ext uri="{FF2B5EF4-FFF2-40B4-BE49-F238E27FC236}">
                <a16:creationId xmlns:a16="http://schemas.microsoft.com/office/drawing/2014/main" id="{2D4FA669-45A2-15EC-CBEA-92E2F8D4DA03}"/>
              </a:ext>
            </a:extLst>
          </p:cNvPr>
          <p:cNvSpPr txBox="1"/>
          <p:nvPr/>
        </p:nvSpPr>
        <p:spPr>
          <a:xfrm>
            <a:off x="396760" y="819487"/>
            <a:ext cx="1111392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Hypermobile Ehlers-Danlos Genetic Evaluation, or HEDGE, study represents one of the largest efforts to investigate the genetic architecture of </a:t>
            </a:r>
            <a:r>
              <a:rPr kumimoji="0" lang="en-US"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hEDS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The cohort includes more than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1,000 people with </a:t>
            </a:r>
            <a:r>
              <a:rPr kumimoji="0" lang="en-US" sz="16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hEDS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alongside individuals with HSD, with extensive genetic and phenotypic information collected through the study.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This creates an important resource for research into:</a:t>
            </a:r>
          </a:p>
        </p:txBody>
      </p:sp>
      <p:sp>
        <p:nvSpPr>
          <p:cNvPr id="176" name="Rounded Rectangle 175">
            <a:extLst>
              <a:ext uri="{FF2B5EF4-FFF2-40B4-BE49-F238E27FC236}">
                <a16:creationId xmlns:a16="http://schemas.microsoft.com/office/drawing/2014/main" id="{9E179B31-774B-1AE8-4031-4C0B256D206F}"/>
              </a:ext>
            </a:extLst>
          </p:cNvPr>
          <p:cNvSpPr/>
          <p:nvPr/>
        </p:nvSpPr>
        <p:spPr>
          <a:xfrm>
            <a:off x="931766" y="2303127"/>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7" name="TextBox 176">
            <a:extLst>
              <a:ext uri="{FF2B5EF4-FFF2-40B4-BE49-F238E27FC236}">
                <a16:creationId xmlns:a16="http://schemas.microsoft.com/office/drawing/2014/main" id="{7F064F49-72C6-5EF8-8F1D-3275DAE6024D}"/>
              </a:ext>
            </a:extLst>
          </p:cNvPr>
          <p:cNvSpPr txBox="1"/>
          <p:nvPr/>
        </p:nvSpPr>
        <p:spPr>
          <a:xfrm>
            <a:off x="1228009" y="238753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Genetic architecture</a:t>
            </a:r>
          </a:p>
        </p:txBody>
      </p:sp>
      <p:sp>
        <p:nvSpPr>
          <p:cNvPr id="178" name="Oval 177">
            <a:extLst>
              <a:ext uri="{FF2B5EF4-FFF2-40B4-BE49-F238E27FC236}">
                <a16:creationId xmlns:a16="http://schemas.microsoft.com/office/drawing/2014/main" id="{C9E6C903-BCC9-8D30-DA93-FA2B4DDD2959}"/>
              </a:ext>
            </a:extLst>
          </p:cNvPr>
          <p:cNvSpPr/>
          <p:nvPr/>
        </p:nvSpPr>
        <p:spPr>
          <a:xfrm>
            <a:off x="591168" y="225828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9" name="Oval 178">
            <a:extLst>
              <a:ext uri="{FF2B5EF4-FFF2-40B4-BE49-F238E27FC236}">
                <a16:creationId xmlns:a16="http://schemas.microsoft.com/office/drawing/2014/main" id="{F2B57BF5-C21A-E45B-7199-AEF76255A7CB}"/>
              </a:ext>
            </a:extLst>
          </p:cNvPr>
          <p:cNvSpPr/>
          <p:nvPr/>
        </p:nvSpPr>
        <p:spPr>
          <a:xfrm>
            <a:off x="706336" y="237558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0" name="Rounded Rectangle 179">
            <a:extLst>
              <a:ext uri="{FF2B5EF4-FFF2-40B4-BE49-F238E27FC236}">
                <a16:creationId xmlns:a16="http://schemas.microsoft.com/office/drawing/2014/main" id="{1414E315-3C7E-CBAF-2A0A-A6A123173C19}"/>
              </a:ext>
            </a:extLst>
          </p:cNvPr>
          <p:cNvSpPr/>
          <p:nvPr/>
        </p:nvSpPr>
        <p:spPr>
          <a:xfrm>
            <a:off x="931766" y="2962331"/>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1" name="TextBox 180">
            <a:extLst>
              <a:ext uri="{FF2B5EF4-FFF2-40B4-BE49-F238E27FC236}">
                <a16:creationId xmlns:a16="http://schemas.microsoft.com/office/drawing/2014/main" id="{7D16F67F-9B39-4414-31F3-6F39FC4A8B84}"/>
              </a:ext>
            </a:extLst>
          </p:cNvPr>
          <p:cNvSpPr txBox="1"/>
          <p:nvPr/>
        </p:nvSpPr>
        <p:spPr>
          <a:xfrm>
            <a:off x="1228009" y="3046736"/>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Rare and common genetic variation</a:t>
            </a:r>
          </a:p>
        </p:txBody>
      </p:sp>
      <p:sp>
        <p:nvSpPr>
          <p:cNvPr id="182" name="Oval 181">
            <a:extLst>
              <a:ext uri="{FF2B5EF4-FFF2-40B4-BE49-F238E27FC236}">
                <a16:creationId xmlns:a16="http://schemas.microsoft.com/office/drawing/2014/main" id="{CBE2A8B2-F478-D254-DA7E-15D4DE10235C}"/>
              </a:ext>
            </a:extLst>
          </p:cNvPr>
          <p:cNvSpPr/>
          <p:nvPr/>
        </p:nvSpPr>
        <p:spPr>
          <a:xfrm>
            <a:off x="591168" y="291748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3" name="Oval 182">
            <a:extLst>
              <a:ext uri="{FF2B5EF4-FFF2-40B4-BE49-F238E27FC236}">
                <a16:creationId xmlns:a16="http://schemas.microsoft.com/office/drawing/2014/main" id="{4093D447-F7A3-CB07-5E39-A4FAE0E593B3}"/>
              </a:ext>
            </a:extLst>
          </p:cNvPr>
          <p:cNvSpPr/>
          <p:nvPr/>
        </p:nvSpPr>
        <p:spPr>
          <a:xfrm>
            <a:off x="706336" y="303478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4" name="Rounded Rectangle 183">
            <a:extLst>
              <a:ext uri="{FF2B5EF4-FFF2-40B4-BE49-F238E27FC236}">
                <a16:creationId xmlns:a16="http://schemas.microsoft.com/office/drawing/2014/main" id="{A6E34EFA-009F-655B-8636-7C2BE92AF3C9}"/>
              </a:ext>
            </a:extLst>
          </p:cNvPr>
          <p:cNvSpPr/>
          <p:nvPr/>
        </p:nvSpPr>
        <p:spPr>
          <a:xfrm>
            <a:off x="931766" y="3613268"/>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5" name="TextBox 184">
            <a:extLst>
              <a:ext uri="{FF2B5EF4-FFF2-40B4-BE49-F238E27FC236}">
                <a16:creationId xmlns:a16="http://schemas.microsoft.com/office/drawing/2014/main" id="{67D1E1F8-3046-95E2-4D68-13BA6B3245BB}"/>
              </a:ext>
            </a:extLst>
          </p:cNvPr>
          <p:cNvSpPr txBox="1"/>
          <p:nvPr/>
        </p:nvSpPr>
        <p:spPr>
          <a:xfrm>
            <a:off x="1228009" y="3697673"/>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Genotype-phenotype relationships</a:t>
            </a:r>
          </a:p>
        </p:txBody>
      </p:sp>
      <p:sp>
        <p:nvSpPr>
          <p:cNvPr id="186" name="Oval 185">
            <a:extLst>
              <a:ext uri="{FF2B5EF4-FFF2-40B4-BE49-F238E27FC236}">
                <a16:creationId xmlns:a16="http://schemas.microsoft.com/office/drawing/2014/main" id="{A39A2AFF-3184-4631-5871-957DC038B185}"/>
              </a:ext>
            </a:extLst>
          </p:cNvPr>
          <p:cNvSpPr/>
          <p:nvPr/>
        </p:nvSpPr>
        <p:spPr>
          <a:xfrm>
            <a:off x="591168" y="3568424"/>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7" name="Oval 186">
            <a:extLst>
              <a:ext uri="{FF2B5EF4-FFF2-40B4-BE49-F238E27FC236}">
                <a16:creationId xmlns:a16="http://schemas.microsoft.com/office/drawing/2014/main" id="{045E6AE6-4FF6-E0D4-9F89-9550C0D4DF66}"/>
              </a:ext>
            </a:extLst>
          </p:cNvPr>
          <p:cNvSpPr/>
          <p:nvPr/>
        </p:nvSpPr>
        <p:spPr>
          <a:xfrm>
            <a:off x="706336" y="3685721"/>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pic>
        <p:nvPicPr>
          <p:cNvPr id="195" name="Picture 194">
            <a:extLst>
              <a:ext uri="{FF2B5EF4-FFF2-40B4-BE49-F238E27FC236}">
                <a16:creationId xmlns:a16="http://schemas.microsoft.com/office/drawing/2014/main" id="{C0735D11-941C-5EB0-3913-A61B2F9B178C}"/>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2" name="Rounded Rectangle 1">
            <a:extLst>
              <a:ext uri="{FF2B5EF4-FFF2-40B4-BE49-F238E27FC236}">
                <a16:creationId xmlns:a16="http://schemas.microsoft.com/office/drawing/2014/main" id="{3DF53173-C556-0F17-88A2-408D481A7260}"/>
              </a:ext>
            </a:extLst>
          </p:cNvPr>
          <p:cNvSpPr/>
          <p:nvPr/>
        </p:nvSpPr>
        <p:spPr>
          <a:xfrm>
            <a:off x="931766" y="4258957"/>
            <a:ext cx="4723148"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 name="TextBox 2">
            <a:extLst>
              <a:ext uri="{FF2B5EF4-FFF2-40B4-BE49-F238E27FC236}">
                <a16:creationId xmlns:a16="http://schemas.microsoft.com/office/drawing/2014/main" id="{9886121E-772E-7CC7-3537-979E471F9CBF}"/>
              </a:ext>
            </a:extLst>
          </p:cNvPr>
          <p:cNvSpPr txBox="1"/>
          <p:nvPr/>
        </p:nvSpPr>
        <p:spPr>
          <a:xfrm>
            <a:off x="1228009" y="434336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 subgroups</a:t>
            </a:r>
          </a:p>
        </p:txBody>
      </p:sp>
      <p:sp>
        <p:nvSpPr>
          <p:cNvPr id="4" name="Oval 3">
            <a:extLst>
              <a:ext uri="{FF2B5EF4-FFF2-40B4-BE49-F238E27FC236}">
                <a16:creationId xmlns:a16="http://schemas.microsoft.com/office/drawing/2014/main" id="{4C8177A0-6B55-EA1B-3E37-A2E470E88F87}"/>
              </a:ext>
            </a:extLst>
          </p:cNvPr>
          <p:cNvSpPr/>
          <p:nvPr/>
        </p:nvSpPr>
        <p:spPr>
          <a:xfrm>
            <a:off x="591168" y="421411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 name="Oval 4">
            <a:extLst>
              <a:ext uri="{FF2B5EF4-FFF2-40B4-BE49-F238E27FC236}">
                <a16:creationId xmlns:a16="http://schemas.microsoft.com/office/drawing/2014/main" id="{A804E6DF-4886-4969-B417-38AEE613FEFA}"/>
              </a:ext>
            </a:extLst>
          </p:cNvPr>
          <p:cNvSpPr/>
          <p:nvPr/>
        </p:nvSpPr>
        <p:spPr>
          <a:xfrm>
            <a:off x="706336" y="433141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 name="Rounded Rectangle 5">
            <a:extLst>
              <a:ext uri="{FF2B5EF4-FFF2-40B4-BE49-F238E27FC236}">
                <a16:creationId xmlns:a16="http://schemas.microsoft.com/office/drawing/2014/main" id="{566F0501-118C-2E7B-C0A6-7F6FBFF88A15}"/>
              </a:ext>
            </a:extLst>
          </p:cNvPr>
          <p:cNvSpPr/>
          <p:nvPr/>
        </p:nvSpPr>
        <p:spPr>
          <a:xfrm>
            <a:off x="6512613" y="2303127"/>
            <a:ext cx="491328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A26B2328-AFE7-B958-DEA1-941E36404960}"/>
              </a:ext>
            </a:extLst>
          </p:cNvPr>
          <p:cNvSpPr txBox="1"/>
          <p:nvPr/>
        </p:nvSpPr>
        <p:spPr>
          <a:xfrm>
            <a:off x="6808857" y="2387532"/>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Candidate biological pathways</a:t>
            </a:r>
          </a:p>
        </p:txBody>
      </p:sp>
      <p:sp>
        <p:nvSpPr>
          <p:cNvPr id="8" name="Oval 7">
            <a:extLst>
              <a:ext uri="{FF2B5EF4-FFF2-40B4-BE49-F238E27FC236}">
                <a16:creationId xmlns:a16="http://schemas.microsoft.com/office/drawing/2014/main" id="{9B0B3EB0-5C3B-9079-A283-A131D78E9DDF}"/>
              </a:ext>
            </a:extLst>
          </p:cNvPr>
          <p:cNvSpPr/>
          <p:nvPr/>
        </p:nvSpPr>
        <p:spPr>
          <a:xfrm>
            <a:off x="6172016" y="225828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9" name="Oval 8">
            <a:extLst>
              <a:ext uri="{FF2B5EF4-FFF2-40B4-BE49-F238E27FC236}">
                <a16:creationId xmlns:a16="http://schemas.microsoft.com/office/drawing/2014/main" id="{661826DA-AA3D-E113-C5DF-A0660A916E8F}"/>
              </a:ext>
            </a:extLst>
          </p:cNvPr>
          <p:cNvSpPr/>
          <p:nvPr/>
        </p:nvSpPr>
        <p:spPr>
          <a:xfrm>
            <a:off x="6287184" y="237558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0" name="Rounded Rectangle 9">
            <a:extLst>
              <a:ext uri="{FF2B5EF4-FFF2-40B4-BE49-F238E27FC236}">
                <a16:creationId xmlns:a16="http://schemas.microsoft.com/office/drawing/2014/main" id="{68FA2893-623E-8DAF-E171-448BC71CBBF8}"/>
              </a:ext>
            </a:extLst>
          </p:cNvPr>
          <p:cNvSpPr/>
          <p:nvPr/>
        </p:nvSpPr>
        <p:spPr>
          <a:xfrm>
            <a:off x="6512613" y="2962331"/>
            <a:ext cx="491328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1" name="TextBox 10">
            <a:extLst>
              <a:ext uri="{FF2B5EF4-FFF2-40B4-BE49-F238E27FC236}">
                <a16:creationId xmlns:a16="http://schemas.microsoft.com/office/drawing/2014/main" id="{3C411244-7016-C8D4-8B10-FA008B02424B}"/>
              </a:ext>
            </a:extLst>
          </p:cNvPr>
          <p:cNvSpPr txBox="1"/>
          <p:nvPr/>
        </p:nvSpPr>
        <p:spPr>
          <a:xfrm>
            <a:off x="6808857" y="3046736"/>
            <a:ext cx="4169917"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Molecular mechanisms</a:t>
            </a:r>
          </a:p>
        </p:txBody>
      </p:sp>
      <p:sp>
        <p:nvSpPr>
          <p:cNvPr id="12" name="Oval 11">
            <a:extLst>
              <a:ext uri="{FF2B5EF4-FFF2-40B4-BE49-F238E27FC236}">
                <a16:creationId xmlns:a16="http://schemas.microsoft.com/office/drawing/2014/main" id="{84D493CF-48D1-E2DD-B145-FB98980F5AA3}"/>
              </a:ext>
            </a:extLst>
          </p:cNvPr>
          <p:cNvSpPr/>
          <p:nvPr/>
        </p:nvSpPr>
        <p:spPr>
          <a:xfrm>
            <a:off x="6172016" y="2917487"/>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 name="Oval 12">
            <a:extLst>
              <a:ext uri="{FF2B5EF4-FFF2-40B4-BE49-F238E27FC236}">
                <a16:creationId xmlns:a16="http://schemas.microsoft.com/office/drawing/2014/main" id="{79CC0415-101B-C9D1-DA28-A81DD21E6C7E}"/>
              </a:ext>
            </a:extLst>
          </p:cNvPr>
          <p:cNvSpPr/>
          <p:nvPr/>
        </p:nvSpPr>
        <p:spPr>
          <a:xfrm>
            <a:off x="6287184" y="3034784"/>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 name="Rounded Rectangle 13">
            <a:extLst>
              <a:ext uri="{FF2B5EF4-FFF2-40B4-BE49-F238E27FC236}">
                <a16:creationId xmlns:a16="http://schemas.microsoft.com/office/drawing/2014/main" id="{35C91DC5-6BDF-F8AB-1F9B-D9BEE578696F}"/>
              </a:ext>
            </a:extLst>
          </p:cNvPr>
          <p:cNvSpPr/>
          <p:nvPr/>
        </p:nvSpPr>
        <p:spPr>
          <a:xfrm>
            <a:off x="6512613" y="3613268"/>
            <a:ext cx="4913287"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 name="TextBox 14">
            <a:extLst>
              <a:ext uri="{FF2B5EF4-FFF2-40B4-BE49-F238E27FC236}">
                <a16:creationId xmlns:a16="http://schemas.microsoft.com/office/drawing/2014/main" id="{B535046D-35B2-9720-02BC-42BA1D37F9A8}"/>
              </a:ext>
            </a:extLst>
          </p:cNvPr>
          <p:cNvSpPr txBox="1"/>
          <p:nvPr/>
        </p:nvSpPr>
        <p:spPr>
          <a:xfrm>
            <a:off x="6808857" y="3697673"/>
            <a:ext cx="4516556"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Future biomarker and therapeutic hypothesis development</a:t>
            </a:r>
          </a:p>
        </p:txBody>
      </p:sp>
      <p:sp>
        <p:nvSpPr>
          <p:cNvPr id="16" name="Oval 15">
            <a:extLst>
              <a:ext uri="{FF2B5EF4-FFF2-40B4-BE49-F238E27FC236}">
                <a16:creationId xmlns:a16="http://schemas.microsoft.com/office/drawing/2014/main" id="{6879EA0D-A67C-B549-5788-A15B8E5D2CD0}"/>
              </a:ext>
            </a:extLst>
          </p:cNvPr>
          <p:cNvSpPr/>
          <p:nvPr/>
        </p:nvSpPr>
        <p:spPr>
          <a:xfrm>
            <a:off x="6172016" y="3568424"/>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 name="Oval 16">
            <a:extLst>
              <a:ext uri="{FF2B5EF4-FFF2-40B4-BE49-F238E27FC236}">
                <a16:creationId xmlns:a16="http://schemas.microsoft.com/office/drawing/2014/main" id="{B8E905C7-C8E2-A96C-B86D-5AC7B63E0EBF}"/>
              </a:ext>
            </a:extLst>
          </p:cNvPr>
          <p:cNvSpPr/>
          <p:nvPr/>
        </p:nvSpPr>
        <p:spPr>
          <a:xfrm>
            <a:off x="6287184" y="3685721"/>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4" name="TextBox 23">
            <a:extLst>
              <a:ext uri="{FF2B5EF4-FFF2-40B4-BE49-F238E27FC236}">
                <a16:creationId xmlns:a16="http://schemas.microsoft.com/office/drawing/2014/main" id="{A4D8A994-C649-F224-1167-955471AA1849}"/>
              </a:ext>
            </a:extLst>
          </p:cNvPr>
          <p:cNvSpPr txBox="1"/>
          <p:nvPr/>
        </p:nvSpPr>
        <p:spPr>
          <a:xfrm>
            <a:off x="1137025" y="5429880"/>
            <a:ext cx="4243861"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The value of HEDGE is not only the size of the cohort, but the ability to connect genomic information with detailed clinical characterization.</a:t>
            </a:r>
          </a:p>
        </p:txBody>
      </p:sp>
      <p:pic>
        <p:nvPicPr>
          <p:cNvPr id="23" name="Picture 22">
            <a:extLst>
              <a:ext uri="{FF2B5EF4-FFF2-40B4-BE49-F238E27FC236}">
                <a16:creationId xmlns:a16="http://schemas.microsoft.com/office/drawing/2014/main" id="{620FA032-1250-6238-7012-00C46955D1DE}"/>
              </a:ext>
            </a:extLst>
          </p:cNvPr>
          <p:cNvPicPr>
            <a:picLocks noChangeAspect="1"/>
          </p:cNvPicPr>
          <p:nvPr/>
        </p:nvPicPr>
        <p:blipFill>
          <a:blip r:embed="rId5"/>
          <a:stretch>
            <a:fillRect/>
          </a:stretch>
        </p:blipFill>
        <p:spPr>
          <a:xfrm>
            <a:off x="7267892" y="4635750"/>
            <a:ext cx="3358799" cy="1763370"/>
          </a:xfrm>
          <a:prstGeom prst="rect">
            <a:avLst/>
          </a:prstGeom>
        </p:spPr>
      </p:pic>
      <p:pic>
        <p:nvPicPr>
          <p:cNvPr id="27" name="Picture 26">
            <a:extLst>
              <a:ext uri="{FF2B5EF4-FFF2-40B4-BE49-F238E27FC236}">
                <a16:creationId xmlns:a16="http://schemas.microsoft.com/office/drawing/2014/main" id="{C8D76815-04FD-560B-639F-47E29E1E54A4}"/>
              </a:ext>
            </a:extLst>
          </p:cNvPr>
          <p:cNvPicPr>
            <a:picLocks noChangeAspect="1"/>
          </p:cNvPicPr>
          <p:nvPr/>
        </p:nvPicPr>
        <p:blipFill>
          <a:blip r:embed="rId6"/>
          <a:stretch>
            <a:fillRect/>
          </a:stretch>
        </p:blipFill>
        <p:spPr>
          <a:xfrm>
            <a:off x="783768" y="5509046"/>
            <a:ext cx="267181" cy="256965"/>
          </a:xfrm>
          <a:prstGeom prst="rect">
            <a:avLst/>
          </a:prstGeom>
        </p:spPr>
      </p:pic>
    </p:spTree>
    <p:extLst>
      <p:ext uri="{BB962C8B-B14F-4D97-AF65-F5344CB8AC3E}">
        <p14:creationId xmlns:p14="http://schemas.microsoft.com/office/powerpoint/2010/main" val="4190201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0BB50-DDC5-399F-624F-CDE1D5248A1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4FFF7B0B-BCF2-C84D-6250-14975CFE46F3}"/>
              </a:ext>
            </a:extLst>
          </p:cNvPr>
          <p:cNvSpPr>
            <a:spLocks noGrp="1" noRot="1" noMove="1" noResize="1" noEditPoints="1" noAdjustHandles="1" noChangeArrowheads="1" noChangeShapeType="1"/>
          </p:cNvSpPr>
          <p:nvPr/>
        </p:nvSpPr>
        <p:spPr>
          <a:xfrm>
            <a:off x="-2"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12" name="TextBox 11">
            <a:extLst>
              <a:ext uri="{FF2B5EF4-FFF2-40B4-BE49-F238E27FC236}">
                <a16:creationId xmlns:a16="http://schemas.microsoft.com/office/drawing/2014/main" id="{F266AD3D-4CDF-3DB9-BFFD-2E09BA3D63C2}"/>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HEDGE: Biological Samples</a:t>
            </a:r>
          </a:p>
        </p:txBody>
      </p:sp>
      <p:pic>
        <p:nvPicPr>
          <p:cNvPr id="3" name="Picture 2">
            <a:extLst>
              <a:ext uri="{FF2B5EF4-FFF2-40B4-BE49-F238E27FC236}">
                <a16:creationId xmlns:a16="http://schemas.microsoft.com/office/drawing/2014/main" id="{E5E03FB5-E57D-3560-19D4-418A84042D5D}"/>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5" name="Rounded Rectangle 4">
            <a:extLst>
              <a:ext uri="{FF2B5EF4-FFF2-40B4-BE49-F238E27FC236}">
                <a16:creationId xmlns:a16="http://schemas.microsoft.com/office/drawing/2014/main" id="{2F2917CB-1933-1ED8-EE55-6B5755F831A4}"/>
              </a:ext>
            </a:extLst>
          </p:cNvPr>
          <p:cNvSpPr/>
          <p:nvPr/>
        </p:nvSpPr>
        <p:spPr>
          <a:xfrm>
            <a:off x="3719223" y="2704432"/>
            <a:ext cx="4585580" cy="1067806"/>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0" name="TextBox 9">
            <a:extLst>
              <a:ext uri="{FF2B5EF4-FFF2-40B4-BE49-F238E27FC236}">
                <a16:creationId xmlns:a16="http://schemas.microsoft.com/office/drawing/2014/main" id="{1C7783E5-415A-3B42-C4B6-92C51A7A1ED6}"/>
              </a:ext>
            </a:extLst>
          </p:cNvPr>
          <p:cNvSpPr txBox="1"/>
          <p:nvPr/>
        </p:nvSpPr>
        <p:spPr>
          <a:xfrm>
            <a:off x="3763549" y="2924583"/>
            <a:ext cx="4496928" cy="61555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Together, the HEDGE data and samples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allow researchers to move from:</a:t>
            </a:r>
          </a:p>
        </p:txBody>
      </p:sp>
      <p:sp>
        <p:nvSpPr>
          <p:cNvPr id="11" name="Rounded Rectangle 10">
            <a:extLst>
              <a:ext uri="{FF2B5EF4-FFF2-40B4-BE49-F238E27FC236}">
                <a16:creationId xmlns:a16="http://schemas.microsoft.com/office/drawing/2014/main" id="{5B05B88C-F0FD-A3B9-E74F-43CE943C52B3}"/>
              </a:ext>
            </a:extLst>
          </p:cNvPr>
          <p:cNvSpPr/>
          <p:nvPr/>
        </p:nvSpPr>
        <p:spPr>
          <a:xfrm>
            <a:off x="1069077" y="4188735"/>
            <a:ext cx="1802456" cy="1067806"/>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 name="TextBox 13">
            <a:extLst>
              <a:ext uri="{FF2B5EF4-FFF2-40B4-BE49-F238E27FC236}">
                <a16:creationId xmlns:a16="http://schemas.microsoft.com/office/drawing/2014/main" id="{AB7BAD1B-DA88-9042-9E05-9F4236FD7C65}"/>
              </a:ext>
            </a:extLst>
          </p:cNvPr>
          <p:cNvSpPr txBox="1"/>
          <p:nvPr/>
        </p:nvSpPr>
        <p:spPr>
          <a:xfrm>
            <a:off x="1166061" y="4430250"/>
            <a:ext cx="160848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Clinical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Phenotype</a:t>
            </a:r>
          </a:p>
        </p:txBody>
      </p:sp>
      <p:sp>
        <p:nvSpPr>
          <p:cNvPr id="32" name="Rounded Rectangle 31">
            <a:extLst>
              <a:ext uri="{FF2B5EF4-FFF2-40B4-BE49-F238E27FC236}">
                <a16:creationId xmlns:a16="http://schemas.microsoft.com/office/drawing/2014/main" id="{38AE92A4-01CA-E2A6-6B17-A60116D95052}"/>
              </a:ext>
            </a:extLst>
          </p:cNvPr>
          <p:cNvSpPr/>
          <p:nvPr/>
        </p:nvSpPr>
        <p:spPr>
          <a:xfrm>
            <a:off x="3763549" y="4188735"/>
            <a:ext cx="1802456" cy="1067806"/>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3" name="TextBox 32">
            <a:extLst>
              <a:ext uri="{FF2B5EF4-FFF2-40B4-BE49-F238E27FC236}">
                <a16:creationId xmlns:a16="http://schemas.microsoft.com/office/drawing/2014/main" id="{0C97484F-15F7-07F2-0A1A-B60F2C37E7EF}"/>
              </a:ext>
            </a:extLst>
          </p:cNvPr>
          <p:cNvSpPr txBox="1"/>
          <p:nvPr/>
        </p:nvSpPr>
        <p:spPr>
          <a:xfrm>
            <a:off x="3860533" y="4430250"/>
            <a:ext cx="160848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Genomic Signal</a:t>
            </a:r>
          </a:p>
        </p:txBody>
      </p:sp>
      <p:sp>
        <p:nvSpPr>
          <p:cNvPr id="34" name="Rounded Rectangle 33">
            <a:extLst>
              <a:ext uri="{FF2B5EF4-FFF2-40B4-BE49-F238E27FC236}">
                <a16:creationId xmlns:a16="http://schemas.microsoft.com/office/drawing/2014/main" id="{586BAF9B-B624-7E28-22CE-13B83776DEE1}"/>
              </a:ext>
            </a:extLst>
          </p:cNvPr>
          <p:cNvSpPr/>
          <p:nvPr/>
        </p:nvSpPr>
        <p:spPr>
          <a:xfrm>
            <a:off x="6458021" y="4188735"/>
            <a:ext cx="1802456" cy="1067806"/>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5" name="TextBox 34">
            <a:extLst>
              <a:ext uri="{FF2B5EF4-FFF2-40B4-BE49-F238E27FC236}">
                <a16:creationId xmlns:a16="http://schemas.microsoft.com/office/drawing/2014/main" id="{82858275-B472-E09B-5D98-81B5087AEC77}"/>
              </a:ext>
            </a:extLst>
          </p:cNvPr>
          <p:cNvSpPr txBox="1"/>
          <p:nvPr/>
        </p:nvSpPr>
        <p:spPr>
          <a:xfrm>
            <a:off x="6555005" y="4430250"/>
            <a:ext cx="160848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Biological Hypothesis</a:t>
            </a:r>
          </a:p>
        </p:txBody>
      </p:sp>
      <p:sp>
        <p:nvSpPr>
          <p:cNvPr id="36" name="Rounded Rectangle 35">
            <a:extLst>
              <a:ext uri="{FF2B5EF4-FFF2-40B4-BE49-F238E27FC236}">
                <a16:creationId xmlns:a16="http://schemas.microsoft.com/office/drawing/2014/main" id="{6134AC96-61C0-57D6-D92C-EFD0CB1AD59D}"/>
              </a:ext>
            </a:extLst>
          </p:cNvPr>
          <p:cNvSpPr/>
          <p:nvPr/>
        </p:nvSpPr>
        <p:spPr>
          <a:xfrm>
            <a:off x="9115337" y="4188735"/>
            <a:ext cx="1802456" cy="1067806"/>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7" name="TextBox 36">
            <a:extLst>
              <a:ext uri="{FF2B5EF4-FFF2-40B4-BE49-F238E27FC236}">
                <a16:creationId xmlns:a16="http://schemas.microsoft.com/office/drawing/2014/main" id="{5D726614-07BC-607D-3686-237419141774}"/>
              </a:ext>
            </a:extLst>
          </p:cNvPr>
          <p:cNvSpPr txBox="1"/>
          <p:nvPr/>
        </p:nvSpPr>
        <p:spPr>
          <a:xfrm>
            <a:off x="9212321" y="4430250"/>
            <a:ext cx="160848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Laboratory Validation</a:t>
            </a:r>
          </a:p>
        </p:txBody>
      </p:sp>
      <p:sp>
        <p:nvSpPr>
          <p:cNvPr id="38" name="Right Arrow 37">
            <a:extLst>
              <a:ext uri="{FF2B5EF4-FFF2-40B4-BE49-F238E27FC236}">
                <a16:creationId xmlns:a16="http://schemas.microsoft.com/office/drawing/2014/main" id="{E4B2FD14-91EE-11B5-E699-5D1AD0AE12B3}"/>
              </a:ext>
            </a:extLst>
          </p:cNvPr>
          <p:cNvSpPr/>
          <p:nvPr/>
        </p:nvSpPr>
        <p:spPr>
          <a:xfrm>
            <a:off x="3037460" y="4540356"/>
            <a:ext cx="560161" cy="364564"/>
          </a:xfrm>
          <a:prstGeom prst="rightArrow">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9" name="Right Arrow 38">
            <a:extLst>
              <a:ext uri="{FF2B5EF4-FFF2-40B4-BE49-F238E27FC236}">
                <a16:creationId xmlns:a16="http://schemas.microsoft.com/office/drawing/2014/main" id="{619D63F8-4C04-9071-2F78-229385D8CCEA}"/>
              </a:ext>
            </a:extLst>
          </p:cNvPr>
          <p:cNvSpPr/>
          <p:nvPr/>
        </p:nvSpPr>
        <p:spPr>
          <a:xfrm>
            <a:off x="5786229" y="4540356"/>
            <a:ext cx="560161" cy="364564"/>
          </a:xfrm>
          <a:prstGeom prst="rightArrow">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0" name="Right Arrow 39">
            <a:extLst>
              <a:ext uri="{FF2B5EF4-FFF2-40B4-BE49-F238E27FC236}">
                <a16:creationId xmlns:a16="http://schemas.microsoft.com/office/drawing/2014/main" id="{D4F0A101-03ED-2214-77BD-40B40B7CBDF6}"/>
              </a:ext>
            </a:extLst>
          </p:cNvPr>
          <p:cNvSpPr/>
          <p:nvPr/>
        </p:nvSpPr>
        <p:spPr>
          <a:xfrm>
            <a:off x="8407826" y="4540356"/>
            <a:ext cx="560161" cy="364564"/>
          </a:xfrm>
          <a:prstGeom prst="rightArrow">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 name="TextBox 5">
            <a:extLst>
              <a:ext uri="{FF2B5EF4-FFF2-40B4-BE49-F238E27FC236}">
                <a16:creationId xmlns:a16="http://schemas.microsoft.com/office/drawing/2014/main" id="{8E95CFB5-FF8B-06C7-55E2-85E2F891762D}"/>
              </a:ext>
            </a:extLst>
          </p:cNvPr>
          <p:cNvSpPr txBox="1"/>
          <p:nvPr/>
        </p:nvSpPr>
        <p:spPr>
          <a:xfrm>
            <a:off x="396761" y="819487"/>
            <a:ext cx="11386602" cy="12157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Alongside the HEDGE dataset, biological samples collected through the program provide an opportunity to move beyond computational findings and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test hypotheses directly in human material</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These samples can support validation and replication studies, biomarker research, protein and molecular analyses, and investigations of biological pathways identified through genomic or other research.</a:t>
            </a:r>
          </a:p>
        </p:txBody>
      </p:sp>
    </p:spTree>
    <p:extLst>
      <p:ext uri="{BB962C8B-B14F-4D97-AF65-F5344CB8AC3E}">
        <p14:creationId xmlns:p14="http://schemas.microsoft.com/office/powerpoint/2010/main" val="797195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09CA0-3833-895E-E900-692E00C0A730}"/>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1C7DB205-FD3F-1A3F-5BFE-D3097E76F170}"/>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49" name="TextBox 48">
            <a:extLst>
              <a:ext uri="{FF2B5EF4-FFF2-40B4-BE49-F238E27FC236}">
                <a16:creationId xmlns:a16="http://schemas.microsoft.com/office/drawing/2014/main" id="{713FE86E-2B62-DAF2-93A2-8654E6442F51}"/>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 Community</a:t>
            </a:r>
          </a:p>
        </p:txBody>
      </p:sp>
      <p:sp>
        <p:nvSpPr>
          <p:cNvPr id="176" name="Rounded Rectangle 175">
            <a:extLst>
              <a:ext uri="{FF2B5EF4-FFF2-40B4-BE49-F238E27FC236}">
                <a16:creationId xmlns:a16="http://schemas.microsoft.com/office/drawing/2014/main" id="{D4C5618D-B150-F59A-EC6B-6652B19F8579}"/>
              </a:ext>
            </a:extLst>
          </p:cNvPr>
          <p:cNvSpPr/>
          <p:nvPr/>
        </p:nvSpPr>
        <p:spPr>
          <a:xfrm>
            <a:off x="877982" y="2002563"/>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7" name="TextBox 176">
            <a:extLst>
              <a:ext uri="{FF2B5EF4-FFF2-40B4-BE49-F238E27FC236}">
                <a16:creationId xmlns:a16="http://schemas.microsoft.com/office/drawing/2014/main" id="{5BF2707B-CD10-79F6-DDE5-E5E2D2D9EA1F}"/>
              </a:ext>
            </a:extLst>
          </p:cNvPr>
          <p:cNvSpPr txBox="1"/>
          <p:nvPr/>
        </p:nvSpPr>
        <p:spPr>
          <a:xfrm>
            <a:off x="1204105" y="2075016"/>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Early patient involvement</a:t>
            </a:r>
          </a:p>
        </p:txBody>
      </p:sp>
      <p:sp>
        <p:nvSpPr>
          <p:cNvPr id="178" name="Oval 177">
            <a:extLst>
              <a:ext uri="{FF2B5EF4-FFF2-40B4-BE49-F238E27FC236}">
                <a16:creationId xmlns:a16="http://schemas.microsoft.com/office/drawing/2014/main" id="{3EB277B8-FCA1-17B5-769B-23768BA8A791}"/>
              </a:ext>
            </a:extLst>
          </p:cNvPr>
          <p:cNvSpPr/>
          <p:nvPr/>
        </p:nvSpPr>
        <p:spPr>
          <a:xfrm>
            <a:off x="537384" y="1957719"/>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9" name="Oval 178">
            <a:extLst>
              <a:ext uri="{FF2B5EF4-FFF2-40B4-BE49-F238E27FC236}">
                <a16:creationId xmlns:a16="http://schemas.microsoft.com/office/drawing/2014/main" id="{DB959048-93D9-7849-3FF5-C276EB240DAA}"/>
              </a:ext>
            </a:extLst>
          </p:cNvPr>
          <p:cNvSpPr/>
          <p:nvPr/>
        </p:nvSpPr>
        <p:spPr>
          <a:xfrm>
            <a:off x="652552" y="2075016"/>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0" name="Rounded Rectangle 179">
            <a:extLst>
              <a:ext uri="{FF2B5EF4-FFF2-40B4-BE49-F238E27FC236}">
                <a16:creationId xmlns:a16="http://schemas.microsoft.com/office/drawing/2014/main" id="{8201CCCD-4E51-ACB2-D950-CC13D6800477}"/>
              </a:ext>
            </a:extLst>
          </p:cNvPr>
          <p:cNvSpPr/>
          <p:nvPr/>
        </p:nvSpPr>
        <p:spPr>
          <a:xfrm>
            <a:off x="877982" y="2661767"/>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1" name="TextBox 180">
            <a:extLst>
              <a:ext uri="{FF2B5EF4-FFF2-40B4-BE49-F238E27FC236}">
                <a16:creationId xmlns:a16="http://schemas.microsoft.com/office/drawing/2014/main" id="{CDB14BE1-592A-3AC2-9102-D9C441C5C02A}"/>
              </a:ext>
            </a:extLst>
          </p:cNvPr>
          <p:cNvSpPr txBox="1"/>
          <p:nvPr/>
        </p:nvSpPr>
        <p:spPr>
          <a:xfrm>
            <a:off x="1204105" y="2734220"/>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Understanding unmet needs</a:t>
            </a:r>
          </a:p>
        </p:txBody>
      </p:sp>
      <p:sp>
        <p:nvSpPr>
          <p:cNvPr id="182" name="Oval 181">
            <a:extLst>
              <a:ext uri="{FF2B5EF4-FFF2-40B4-BE49-F238E27FC236}">
                <a16:creationId xmlns:a16="http://schemas.microsoft.com/office/drawing/2014/main" id="{A0031AF4-B178-2C8B-40AD-435CF8CE8B0F}"/>
              </a:ext>
            </a:extLst>
          </p:cNvPr>
          <p:cNvSpPr/>
          <p:nvPr/>
        </p:nvSpPr>
        <p:spPr>
          <a:xfrm>
            <a:off x="537384" y="261692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3" name="Oval 182">
            <a:extLst>
              <a:ext uri="{FF2B5EF4-FFF2-40B4-BE49-F238E27FC236}">
                <a16:creationId xmlns:a16="http://schemas.microsoft.com/office/drawing/2014/main" id="{98B69F66-6864-C40B-8216-0E003298591F}"/>
              </a:ext>
            </a:extLst>
          </p:cNvPr>
          <p:cNvSpPr/>
          <p:nvPr/>
        </p:nvSpPr>
        <p:spPr>
          <a:xfrm>
            <a:off x="652552" y="273422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4" name="Rounded Rectangle 183">
            <a:extLst>
              <a:ext uri="{FF2B5EF4-FFF2-40B4-BE49-F238E27FC236}">
                <a16:creationId xmlns:a16="http://schemas.microsoft.com/office/drawing/2014/main" id="{8FCC50A7-DD2B-55CE-24E0-CF7564F60185}"/>
              </a:ext>
            </a:extLst>
          </p:cNvPr>
          <p:cNvSpPr/>
          <p:nvPr/>
        </p:nvSpPr>
        <p:spPr>
          <a:xfrm>
            <a:off x="877982" y="3312704"/>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5" name="TextBox 184">
            <a:extLst>
              <a:ext uri="{FF2B5EF4-FFF2-40B4-BE49-F238E27FC236}">
                <a16:creationId xmlns:a16="http://schemas.microsoft.com/office/drawing/2014/main" id="{023C1953-B58D-3642-E58F-F38D57C5BC28}"/>
              </a:ext>
            </a:extLst>
          </p:cNvPr>
          <p:cNvSpPr txBox="1"/>
          <p:nvPr/>
        </p:nvSpPr>
        <p:spPr>
          <a:xfrm>
            <a:off x="1204105" y="3385157"/>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Patient-informed study design</a:t>
            </a:r>
          </a:p>
        </p:txBody>
      </p:sp>
      <p:sp>
        <p:nvSpPr>
          <p:cNvPr id="186" name="Oval 185">
            <a:extLst>
              <a:ext uri="{FF2B5EF4-FFF2-40B4-BE49-F238E27FC236}">
                <a16:creationId xmlns:a16="http://schemas.microsoft.com/office/drawing/2014/main" id="{F7A47A82-E9F7-4F0B-52A2-FE830A17C470}"/>
              </a:ext>
            </a:extLst>
          </p:cNvPr>
          <p:cNvSpPr/>
          <p:nvPr/>
        </p:nvSpPr>
        <p:spPr>
          <a:xfrm>
            <a:off x="537384" y="3267860"/>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7" name="Oval 186">
            <a:extLst>
              <a:ext uri="{FF2B5EF4-FFF2-40B4-BE49-F238E27FC236}">
                <a16:creationId xmlns:a16="http://schemas.microsoft.com/office/drawing/2014/main" id="{F4B456C2-B08D-BDFC-0AD4-81461335F8F0}"/>
              </a:ext>
            </a:extLst>
          </p:cNvPr>
          <p:cNvSpPr/>
          <p:nvPr/>
        </p:nvSpPr>
        <p:spPr>
          <a:xfrm>
            <a:off x="652552" y="3385157"/>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pic>
        <p:nvPicPr>
          <p:cNvPr id="195" name="Picture 194">
            <a:extLst>
              <a:ext uri="{FF2B5EF4-FFF2-40B4-BE49-F238E27FC236}">
                <a16:creationId xmlns:a16="http://schemas.microsoft.com/office/drawing/2014/main" id="{DF9A1673-6825-36DF-BF6F-94FFB3F44CEF}"/>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2" name="Rounded Rectangle 1">
            <a:extLst>
              <a:ext uri="{FF2B5EF4-FFF2-40B4-BE49-F238E27FC236}">
                <a16:creationId xmlns:a16="http://schemas.microsoft.com/office/drawing/2014/main" id="{6E3F167B-9629-859F-D957-CA325C56B81A}"/>
              </a:ext>
            </a:extLst>
          </p:cNvPr>
          <p:cNvSpPr/>
          <p:nvPr/>
        </p:nvSpPr>
        <p:spPr>
          <a:xfrm>
            <a:off x="877982" y="3927742"/>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 name="Oval 3">
            <a:extLst>
              <a:ext uri="{FF2B5EF4-FFF2-40B4-BE49-F238E27FC236}">
                <a16:creationId xmlns:a16="http://schemas.microsoft.com/office/drawing/2014/main" id="{D96D6844-E2CF-A3D5-C169-830CC1D899DE}"/>
              </a:ext>
            </a:extLst>
          </p:cNvPr>
          <p:cNvSpPr/>
          <p:nvPr/>
        </p:nvSpPr>
        <p:spPr>
          <a:xfrm>
            <a:off x="537384" y="3882898"/>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5" name="Oval 4">
            <a:extLst>
              <a:ext uri="{FF2B5EF4-FFF2-40B4-BE49-F238E27FC236}">
                <a16:creationId xmlns:a16="http://schemas.microsoft.com/office/drawing/2014/main" id="{65C6C431-B3B9-9EC7-F3D0-C482AEE98D6C}"/>
              </a:ext>
            </a:extLst>
          </p:cNvPr>
          <p:cNvSpPr/>
          <p:nvPr/>
        </p:nvSpPr>
        <p:spPr>
          <a:xfrm>
            <a:off x="652552" y="4000195"/>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 name="Rounded Rectangle 5">
            <a:extLst>
              <a:ext uri="{FF2B5EF4-FFF2-40B4-BE49-F238E27FC236}">
                <a16:creationId xmlns:a16="http://schemas.microsoft.com/office/drawing/2014/main" id="{1452792A-1C72-E00C-C130-FB8DF9B9F606}"/>
              </a:ext>
            </a:extLst>
          </p:cNvPr>
          <p:cNvSpPr/>
          <p:nvPr/>
        </p:nvSpPr>
        <p:spPr>
          <a:xfrm>
            <a:off x="6482734" y="2002563"/>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EE6B6800-EE2E-9337-3D6F-34FA1051E5C9}"/>
              </a:ext>
            </a:extLst>
          </p:cNvPr>
          <p:cNvSpPr txBox="1"/>
          <p:nvPr/>
        </p:nvSpPr>
        <p:spPr>
          <a:xfrm>
            <a:off x="6808857" y="2075016"/>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Research recruitment</a:t>
            </a:r>
          </a:p>
        </p:txBody>
      </p:sp>
      <p:sp>
        <p:nvSpPr>
          <p:cNvPr id="8" name="Oval 7">
            <a:extLst>
              <a:ext uri="{FF2B5EF4-FFF2-40B4-BE49-F238E27FC236}">
                <a16:creationId xmlns:a16="http://schemas.microsoft.com/office/drawing/2014/main" id="{B0F96888-C35D-3B3F-502A-DC6709769B8D}"/>
              </a:ext>
            </a:extLst>
          </p:cNvPr>
          <p:cNvSpPr/>
          <p:nvPr/>
        </p:nvSpPr>
        <p:spPr>
          <a:xfrm>
            <a:off x="6142136" y="1957719"/>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9" name="Oval 8">
            <a:extLst>
              <a:ext uri="{FF2B5EF4-FFF2-40B4-BE49-F238E27FC236}">
                <a16:creationId xmlns:a16="http://schemas.microsoft.com/office/drawing/2014/main" id="{2E7DB9FC-C072-C3CC-4138-D80C07708432}"/>
              </a:ext>
            </a:extLst>
          </p:cNvPr>
          <p:cNvSpPr/>
          <p:nvPr/>
        </p:nvSpPr>
        <p:spPr>
          <a:xfrm>
            <a:off x="6257304" y="2075016"/>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0" name="Rounded Rectangle 9">
            <a:extLst>
              <a:ext uri="{FF2B5EF4-FFF2-40B4-BE49-F238E27FC236}">
                <a16:creationId xmlns:a16="http://schemas.microsoft.com/office/drawing/2014/main" id="{93E0B049-06D3-0472-51A2-C57A88F2B575}"/>
              </a:ext>
            </a:extLst>
          </p:cNvPr>
          <p:cNvSpPr/>
          <p:nvPr/>
        </p:nvSpPr>
        <p:spPr>
          <a:xfrm>
            <a:off x="6482734" y="2661767"/>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1" name="TextBox 10">
            <a:extLst>
              <a:ext uri="{FF2B5EF4-FFF2-40B4-BE49-F238E27FC236}">
                <a16:creationId xmlns:a16="http://schemas.microsoft.com/office/drawing/2014/main" id="{13F9115F-5561-ABFB-E5A4-27FC0F92272B}"/>
              </a:ext>
            </a:extLst>
          </p:cNvPr>
          <p:cNvSpPr txBox="1"/>
          <p:nvPr/>
        </p:nvSpPr>
        <p:spPr>
          <a:xfrm>
            <a:off x="6808857" y="2734220"/>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Clinical trial education and awareness</a:t>
            </a:r>
          </a:p>
        </p:txBody>
      </p:sp>
      <p:sp>
        <p:nvSpPr>
          <p:cNvPr id="12" name="Oval 11">
            <a:extLst>
              <a:ext uri="{FF2B5EF4-FFF2-40B4-BE49-F238E27FC236}">
                <a16:creationId xmlns:a16="http://schemas.microsoft.com/office/drawing/2014/main" id="{CBCE00D5-8351-AD5D-B378-A2C791F82511}"/>
              </a:ext>
            </a:extLst>
          </p:cNvPr>
          <p:cNvSpPr/>
          <p:nvPr/>
        </p:nvSpPr>
        <p:spPr>
          <a:xfrm>
            <a:off x="6142136" y="2616923"/>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 name="Oval 12">
            <a:extLst>
              <a:ext uri="{FF2B5EF4-FFF2-40B4-BE49-F238E27FC236}">
                <a16:creationId xmlns:a16="http://schemas.microsoft.com/office/drawing/2014/main" id="{B29691DD-D925-8A61-9594-04C8B78705ED}"/>
              </a:ext>
            </a:extLst>
          </p:cNvPr>
          <p:cNvSpPr/>
          <p:nvPr/>
        </p:nvSpPr>
        <p:spPr>
          <a:xfrm>
            <a:off x="6257304" y="2734220"/>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 name="Rounded Rectangle 13">
            <a:extLst>
              <a:ext uri="{FF2B5EF4-FFF2-40B4-BE49-F238E27FC236}">
                <a16:creationId xmlns:a16="http://schemas.microsoft.com/office/drawing/2014/main" id="{6BB81D8E-B5E2-31E1-923C-C862BAAB8ED0}"/>
              </a:ext>
            </a:extLst>
          </p:cNvPr>
          <p:cNvSpPr/>
          <p:nvPr/>
        </p:nvSpPr>
        <p:spPr>
          <a:xfrm>
            <a:off x="6482734" y="3312704"/>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 name="TextBox 14">
            <a:extLst>
              <a:ext uri="{FF2B5EF4-FFF2-40B4-BE49-F238E27FC236}">
                <a16:creationId xmlns:a16="http://schemas.microsoft.com/office/drawing/2014/main" id="{D330A2C2-357B-3322-E0D9-993424728937}"/>
              </a:ext>
            </a:extLst>
          </p:cNvPr>
          <p:cNvSpPr txBox="1"/>
          <p:nvPr/>
        </p:nvSpPr>
        <p:spPr>
          <a:xfrm>
            <a:off x="6808857" y="3385157"/>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Rapid communication with the community</a:t>
            </a:r>
          </a:p>
        </p:txBody>
      </p:sp>
      <p:sp>
        <p:nvSpPr>
          <p:cNvPr id="16" name="Oval 15">
            <a:extLst>
              <a:ext uri="{FF2B5EF4-FFF2-40B4-BE49-F238E27FC236}">
                <a16:creationId xmlns:a16="http://schemas.microsoft.com/office/drawing/2014/main" id="{AE8F27B8-E710-B421-6328-1106B6F775AA}"/>
              </a:ext>
            </a:extLst>
          </p:cNvPr>
          <p:cNvSpPr/>
          <p:nvPr/>
        </p:nvSpPr>
        <p:spPr>
          <a:xfrm>
            <a:off x="6142136" y="3267860"/>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 name="Oval 16">
            <a:extLst>
              <a:ext uri="{FF2B5EF4-FFF2-40B4-BE49-F238E27FC236}">
                <a16:creationId xmlns:a16="http://schemas.microsoft.com/office/drawing/2014/main" id="{964C6775-3B81-F653-B981-AD7DFB9D8207}"/>
              </a:ext>
            </a:extLst>
          </p:cNvPr>
          <p:cNvSpPr/>
          <p:nvPr/>
        </p:nvSpPr>
        <p:spPr>
          <a:xfrm>
            <a:off x="6257304" y="3385157"/>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 name="Rounded Rectangle 17">
            <a:extLst>
              <a:ext uri="{FF2B5EF4-FFF2-40B4-BE49-F238E27FC236}">
                <a16:creationId xmlns:a16="http://schemas.microsoft.com/office/drawing/2014/main" id="{9B1CC0FC-5D15-E7D6-C848-5A2FBFD0947F}"/>
              </a:ext>
            </a:extLst>
          </p:cNvPr>
          <p:cNvSpPr/>
          <p:nvPr/>
        </p:nvSpPr>
        <p:spPr>
          <a:xfrm>
            <a:off x="6482734" y="3927742"/>
            <a:ext cx="5038724" cy="452682"/>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 name="TextBox 18">
            <a:extLst>
              <a:ext uri="{FF2B5EF4-FFF2-40B4-BE49-F238E27FC236}">
                <a16:creationId xmlns:a16="http://schemas.microsoft.com/office/drawing/2014/main" id="{4BD7783A-030B-36EB-E442-EB606AA1ABBC}"/>
              </a:ext>
            </a:extLst>
          </p:cNvPr>
          <p:cNvSpPr txBox="1"/>
          <p:nvPr/>
        </p:nvSpPr>
        <p:spPr>
          <a:xfrm>
            <a:off x="6808857" y="4000195"/>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Long-term engagement throughout development</a:t>
            </a:r>
          </a:p>
        </p:txBody>
      </p:sp>
      <p:sp>
        <p:nvSpPr>
          <p:cNvPr id="20" name="Oval 19">
            <a:extLst>
              <a:ext uri="{FF2B5EF4-FFF2-40B4-BE49-F238E27FC236}">
                <a16:creationId xmlns:a16="http://schemas.microsoft.com/office/drawing/2014/main" id="{5539E8D1-1B4F-806C-9678-2A9CA6A0A3D9}"/>
              </a:ext>
            </a:extLst>
          </p:cNvPr>
          <p:cNvSpPr/>
          <p:nvPr/>
        </p:nvSpPr>
        <p:spPr>
          <a:xfrm>
            <a:off x="6142136" y="3882898"/>
            <a:ext cx="545857" cy="545857"/>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Oval 20">
            <a:extLst>
              <a:ext uri="{FF2B5EF4-FFF2-40B4-BE49-F238E27FC236}">
                <a16:creationId xmlns:a16="http://schemas.microsoft.com/office/drawing/2014/main" id="{B0E44ACF-CD39-BA28-3A53-4E6374CB82C0}"/>
              </a:ext>
            </a:extLst>
          </p:cNvPr>
          <p:cNvSpPr/>
          <p:nvPr/>
        </p:nvSpPr>
        <p:spPr>
          <a:xfrm>
            <a:off x="6257304" y="4000195"/>
            <a:ext cx="318416" cy="31841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3" name="Rounded Rectangle 22">
            <a:extLst>
              <a:ext uri="{FF2B5EF4-FFF2-40B4-BE49-F238E27FC236}">
                <a16:creationId xmlns:a16="http://schemas.microsoft.com/office/drawing/2014/main" id="{671C40B7-31A7-8543-6D3C-7F58E7455C9E}"/>
              </a:ext>
            </a:extLst>
          </p:cNvPr>
          <p:cNvSpPr/>
          <p:nvPr/>
        </p:nvSpPr>
        <p:spPr>
          <a:xfrm>
            <a:off x="1250591" y="4839312"/>
            <a:ext cx="2178308" cy="1422115"/>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2" name="TextBox 21">
            <a:extLst>
              <a:ext uri="{FF2B5EF4-FFF2-40B4-BE49-F238E27FC236}">
                <a16:creationId xmlns:a16="http://schemas.microsoft.com/office/drawing/2014/main" id="{39C1CDF6-70AD-2B1E-4E53-D085537B2D30}"/>
              </a:ext>
            </a:extLst>
          </p:cNvPr>
          <p:cNvSpPr txBox="1"/>
          <p:nvPr/>
        </p:nvSpPr>
        <p:spPr>
          <a:xfrm>
            <a:off x="1204105" y="4000194"/>
            <a:ext cx="450342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Identification of meaningful outcomes</a:t>
            </a:r>
          </a:p>
        </p:txBody>
      </p:sp>
      <p:sp>
        <p:nvSpPr>
          <p:cNvPr id="3" name="TextBox 2">
            <a:extLst>
              <a:ext uri="{FF2B5EF4-FFF2-40B4-BE49-F238E27FC236}">
                <a16:creationId xmlns:a16="http://schemas.microsoft.com/office/drawing/2014/main" id="{71FBA73A-043D-0795-E7CE-5A9B72D69C79}"/>
              </a:ext>
            </a:extLst>
          </p:cNvPr>
          <p:cNvSpPr txBox="1"/>
          <p:nvPr/>
        </p:nvSpPr>
        <p:spPr>
          <a:xfrm>
            <a:off x="1250590" y="4977272"/>
            <a:ext cx="21783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478,000</a:t>
            </a:r>
            <a:endParaRPr kumimoji="0" lang="en-US" sz="28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D66F43D3-79FA-5606-3DF6-BBA454A50239}"/>
              </a:ext>
            </a:extLst>
          </p:cNvPr>
          <p:cNvSpPr txBox="1"/>
          <p:nvPr/>
        </p:nvSpPr>
        <p:spPr>
          <a:xfrm>
            <a:off x="1250589" y="5568024"/>
            <a:ext cx="21783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SOCIAL</a:t>
            </a:r>
            <a:b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FOLLOWERS</a:t>
            </a:r>
          </a:p>
        </p:txBody>
      </p:sp>
      <p:sp>
        <p:nvSpPr>
          <p:cNvPr id="24" name="TextBox 23">
            <a:extLst>
              <a:ext uri="{FF2B5EF4-FFF2-40B4-BE49-F238E27FC236}">
                <a16:creationId xmlns:a16="http://schemas.microsoft.com/office/drawing/2014/main" id="{0F138003-DE40-221C-2523-2E329DE3FAA1}"/>
              </a:ext>
            </a:extLst>
          </p:cNvPr>
          <p:cNvSpPr txBox="1"/>
          <p:nvPr/>
        </p:nvSpPr>
        <p:spPr>
          <a:xfrm>
            <a:off x="396761" y="819487"/>
            <a:ext cx="1112469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Research infrastructure is only valuable if it can ultimately connect back to patients.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Society has an established international community of people living with EDS and HSD who are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highly engaged </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 research. This creates opportunities for:</a:t>
            </a:r>
          </a:p>
        </p:txBody>
      </p:sp>
      <p:sp>
        <p:nvSpPr>
          <p:cNvPr id="39" name="Rounded Rectangle 38">
            <a:extLst>
              <a:ext uri="{FF2B5EF4-FFF2-40B4-BE49-F238E27FC236}">
                <a16:creationId xmlns:a16="http://schemas.microsoft.com/office/drawing/2014/main" id="{EA998249-07C9-B761-CE27-370CD18FDBE8}"/>
              </a:ext>
            </a:extLst>
          </p:cNvPr>
          <p:cNvSpPr/>
          <p:nvPr/>
        </p:nvSpPr>
        <p:spPr>
          <a:xfrm>
            <a:off x="3721862" y="4839312"/>
            <a:ext cx="2178308" cy="1422115"/>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0" name="TextBox 39">
            <a:extLst>
              <a:ext uri="{FF2B5EF4-FFF2-40B4-BE49-F238E27FC236}">
                <a16:creationId xmlns:a16="http://schemas.microsoft.com/office/drawing/2014/main" id="{B03C9DD2-3DF6-6CC0-F125-49BC036C5F0B}"/>
              </a:ext>
            </a:extLst>
          </p:cNvPr>
          <p:cNvSpPr txBox="1"/>
          <p:nvPr/>
        </p:nvSpPr>
        <p:spPr>
          <a:xfrm>
            <a:off x="3721861" y="4977272"/>
            <a:ext cx="21783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45</a:t>
            </a:r>
            <a:r>
              <a:rPr kumimoji="0" lang="en-US" sz="18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MILLION</a:t>
            </a:r>
            <a:endParaRPr kumimoji="0" lang="en-US" sz="16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3FF40CCF-78FE-EC6C-8F5E-D7BA1421242A}"/>
              </a:ext>
            </a:extLst>
          </p:cNvPr>
          <p:cNvSpPr txBox="1"/>
          <p:nvPr/>
        </p:nvSpPr>
        <p:spPr>
          <a:xfrm>
            <a:off x="3721860" y="5568024"/>
            <a:ext cx="21783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SOCIAL REACH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 2025</a:t>
            </a:r>
          </a:p>
        </p:txBody>
      </p:sp>
      <p:sp>
        <p:nvSpPr>
          <p:cNvPr id="42" name="Rounded Rectangle 41">
            <a:extLst>
              <a:ext uri="{FF2B5EF4-FFF2-40B4-BE49-F238E27FC236}">
                <a16:creationId xmlns:a16="http://schemas.microsoft.com/office/drawing/2014/main" id="{C78FAE32-E3D5-CAD0-6265-77EA167924B4}"/>
              </a:ext>
            </a:extLst>
          </p:cNvPr>
          <p:cNvSpPr/>
          <p:nvPr/>
        </p:nvSpPr>
        <p:spPr>
          <a:xfrm>
            <a:off x="6193131" y="4839312"/>
            <a:ext cx="2178308" cy="1422115"/>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3" name="TextBox 42">
            <a:extLst>
              <a:ext uri="{FF2B5EF4-FFF2-40B4-BE49-F238E27FC236}">
                <a16:creationId xmlns:a16="http://schemas.microsoft.com/office/drawing/2014/main" id="{B341F78A-7758-9113-7307-8C71666A7ABB}"/>
              </a:ext>
            </a:extLst>
          </p:cNvPr>
          <p:cNvSpPr txBox="1"/>
          <p:nvPr/>
        </p:nvSpPr>
        <p:spPr>
          <a:xfrm>
            <a:off x="6193130" y="4977272"/>
            <a:ext cx="21783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13 </a:t>
            </a:r>
            <a:r>
              <a:rPr kumimoji="0" lang="en-US" sz="20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MILLION</a:t>
            </a:r>
            <a:endParaRPr kumimoji="0" lang="en-US" sz="24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0BE40615-A1AF-A4E9-3F9A-55D0DB56CC93}"/>
              </a:ext>
            </a:extLst>
          </p:cNvPr>
          <p:cNvSpPr txBox="1"/>
          <p:nvPr/>
        </p:nvSpPr>
        <p:spPr>
          <a:xfrm>
            <a:off x="6193129" y="5568024"/>
            <a:ext cx="21783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2025 INCREASE IN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SOCIAL REACH</a:t>
            </a:r>
          </a:p>
        </p:txBody>
      </p:sp>
      <p:sp>
        <p:nvSpPr>
          <p:cNvPr id="45" name="Rounded Rectangle 44">
            <a:extLst>
              <a:ext uri="{FF2B5EF4-FFF2-40B4-BE49-F238E27FC236}">
                <a16:creationId xmlns:a16="http://schemas.microsoft.com/office/drawing/2014/main" id="{F6BAC9E7-350D-227A-6DC9-D20C2EBE9621}"/>
              </a:ext>
            </a:extLst>
          </p:cNvPr>
          <p:cNvSpPr/>
          <p:nvPr/>
        </p:nvSpPr>
        <p:spPr>
          <a:xfrm>
            <a:off x="8664398" y="4839312"/>
            <a:ext cx="2178308" cy="1422115"/>
          </a:xfrm>
          <a:prstGeom prst="roundRect">
            <a:avLst>
              <a:gd name="adj" fmla="val 2102"/>
            </a:avLst>
          </a:prstGeom>
          <a:solidFill>
            <a:schemeClr val="bg1"/>
          </a:solidFill>
          <a:ln w="28575">
            <a:solidFill>
              <a:schemeClr val="accent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46" name="TextBox 45">
            <a:extLst>
              <a:ext uri="{FF2B5EF4-FFF2-40B4-BE49-F238E27FC236}">
                <a16:creationId xmlns:a16="http://schemas.microsoft.com/office/drawing/2014/main" id="{ED2E64AB-4235-941E-47D1-946110888A1D}"/>
              </a:ext>
            </a:extLst>
          </p:cNvPr>
          <p:cNvSpPr txBox="1"/>
          <p:nvPr/>
        </p:nvSpPr>
        <p:spPr>
          <a:xfrm>
            <a:off x="8664397" y="4977272"/>
            <a:ext cx="21783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1.8 </a:t>
            </a:r>
            <a:r>
              <a:rPr kumimoji="0" lang="en-US" sz="20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rPr>
              <a:t>MILLION</a:t>
            </a:r>
            <a:endParaRPr kumimoji="0" lang="en-US" sz="2400" b="1" i="0" u="none" strike="noStrike" kern="1200" cap="none" spc="0" normalizeH="0" baseline="0" noProof="0" dirty="0">
              <a:ln>
                <a:noFill/>
              </a:ln>
              <a:solidFill>
                <a:srgbClr val="2A8583"/>
              </a:solidFill>
              <a:effectLst/>
              <a:uLnTx/>
              <a:uFillTx/>
              <a:latin typeface="Arial" panose="020B060402020202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A92E13F0-DBDB-FDA3-3AAE-A5DBFD749634}"/>
              </a:ext>
            </a:extLst>
          </p:cNvPr>
          <p:cNvSpPr txBox="1"/>
          <p:nvPr/>
        </p:nvSpPr>
        <p:spPr>
          <a:xfrm>
            <a:off x="8664396" y="5568024"/>
            <a:ext cx="21783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WEBSITE USERS</a:t>
            </a:r>
            <a:b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 2025</a:t>
            </a:r>
          </a:p>
        </p:txBody>
      </p:sp>
    </p:spTree>
    <p:extLst>
      <p:ext uri="{BB962C8B-B14F-4D97-AF65-F5344CB8AC3E}">
        <p14:creationId xmlns:p14="http://schemas.microsoft.com/office/powerpoint/2010/main" val="620748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45DBA-C5E3-48C0-5566-EEE616A9DB53}"/>
            </a:ext>
          </a:extLst>
        </p:cNvPr>
        <p:cNvGrpSpPr/>
        <p:nvPr/>
      </p:nvGrpSpPr>
      <p:grpSpPr>
        <a:xfrm>
          <a:off x="0" y="0"/>
          <a:ext cx="0" cy="0"/>
          <a:chOff x="0" y="0"/>
          <a:chExt cx="0" cy="0"/>
        </a:xfrm>
      </p:grpSpPr>
      <p:sp>
        <p:nvSpPr>
          <p:cNvPr id="196" name="Rectangle 195">
            <a:extLst>
              <a:ext uri="{FF2B5EF4-FFF2-40B4-BE49-F238E27FC236}">
                <a16:creationId xmlns:a16="http://schemas.microsoft.com/office/drawing/2014/main" id="{9977D139-7627-4429-4060-33E2B05B98C9}"/>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2" name="TextBox 1">
            <a:extLst>
              <a:ext uri="{FF2B5EF4-FFF2-40B4-BE49-F238E27FC236}">
                <a16:creationId xmlns:a16="http://schemas.microsoft.com/office/drawing/2014/main" id="{9BD72532-8DE4-DB39-9079-F895F1902F5A}"/>
              </a:ext>
            </a:extLst>
          </p:cNvPr>
          <p:cNvSpPr txBox="1"/>
          <p:nvPr/>
        </p:nvSpPr>
        <p:spPr>
          <a:xfrm>
            <a:off x="373008" y="265489"/>
            <a:ext cx="8094335"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Opportunity</a:t>
            </a:r>
          </a:p>
        </p:txBody>
      </p:sp>
      <p:sp>
        <p:nvSpPr>
          <p:cNvPr id="3" name="TextBox 2">
            <a:extLst>
              <a:ext uri="{FF2B5EF4-FFF2-40B4-BE49-F238E27FC236}">
                <a16:creationId xmlns:a16="http://schemas.microsoft.com/office/drawing/2014/main" id="{B77B490A-D48A-077D-57DA-EA31142C12FA}"/>
              </a:ext>
            </a:extLst>
          </p:cNvPr>
          <p:cNvSpPr txBox="1"/>
          <p:nvPr/>
        </p:nvSpPr>
        <p:spPr>
          <a:xfrm>
            <a:off x="396761" y="819487"/>
            <a:ext cx="11179543"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For companies considering research in EDS and HSD, one of the biggest challenges is often knowing where to begin.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Society has spent years building much of the infrastructure required to answer that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We can help partners access expertise, understand the patient population, interrogate existing human data, investigate biological samples, identify research gaps, develop appropriate studies, and ultimately engage a </a:t>
            </a: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highly motivated patient community</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Partner with an established research ecosystem capable of helping move an idea from scientific hypothesis toward clinical impact.</a:t>
            </a:r>
          </a:p>
        </p:txBody>
      </p:sp>
      <p:sp>
        <p:nvSpPr>
          <p:cNvPr id="20" name="Rounded Rectangle 19">
            <a:extLst>
              <a:ext uri="{FF2B5EF4-FFF2-40B4-BE49-F238E27FC236}">
                <a16:creationId xmlns:a16="http://schemas.microsoft.com/office/drawing/2014/main" id="{9F485286-E4A1-D9FF-C99F-560CC43BEFEC}"/>
              </a:ext>
            </a:extLst>
          </p:cNvPr>
          <p:cNvSpPr/>
          <p:nvPr/>
        </p:nvSpPr>
        <p:spPr>
          <a:xfrm>
            <a:off x="506229" y="3011425"/>
            <a:ext cx="11179542" cy="3404428"/>
          </a:xfrm>
          <a:prstGeom prst="roundRect">
            <a:avLst>
              <a:gd name="adj" fmla="val 2102"/>
            </a:avLst>
          </a:prstGeom>
          <a:gradFill>
            <a:gsLst>
              <a:gs pos="0">
                <a:schemeClr val="accent1"/>
              </a:gs>
              <a:gs pos="100000">
                <a:schemeClr val="accent2"/>
              </a:gs>
            </a:gsLst>
            <a:lin ang="18900000" scaled="1"/>
          </a:gradFill>
          <a:ln w="38100">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E5ABB5B8-2C91-2BD9-EBD7-43AC85E7987A}"/>
              </a:ext>
            </a:extLst>
          </p:cNvPr>
          <p:cNvSpPr txBox="1"/>
          <p:nvPr/>
        </p:nvSpPr>
        <p:spPr>
          <a:xfrm>
            <a:off x="1599162" y="3154264"/>
            <a:ext cx="899367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Could RNAi have a role in genetically defined EDS?</a:t>
            </a:r>
          </a:p>
        </p:txBody>
      </p:sp>
      <p:sp>
        <p:nvSpPr>
          <p:cNvPr id="22" name="Rounded Rectangle 21">
            <a:extLst>
              <a:ext uri="{FF2B5EF4-FFF2-40B4-BE49-F238E27FC236}">
                <a16:creationId xmlns:a16="http://schemas.microsoft.com/office/drawing/2014/main" id="{4A1F3E6C-1FB5-EF3E-923E-CE588F8FA782}"/>
              </a:ext>
            </a:extLst>
          </p:cNvPr>
          <p:cNvSpPr/>
          <p:nvPr/>
        </p:nvSpPr>
        <p:spPr>
          <a:xfrm>
            <a:off x="768128" y="4240629"/>
            <a:ext cx="2458923" cy="1898896"/>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23" name="TextBox 22">
            <a:extLst>
              <a:ext uri="{FF2B5EF4-FFF2-40B4-BE49-F238E27FC236}">
                <a16:creationId xmlns:a16="http://schemas.microsoft.com/office/drawing/2014/main" id="{4538C215-7B5A-DC5D-D06B-2F7D39633951}"/>
              </a:ext>
            </a:extLst>
          </p:cNvPr>
          <p:cNvSpPr txBox="1"/>
          <p:nvPr/>
        </p:nvSpPr>
        <p:spPr>
          <a:xfrm>
            <a:off x="768127" y="4324288"/>
            <a:ext cx="245892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Scientific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Engagement</a:t>
            </a:r>
          </a:p>
        </p:txBody>
      </p:sp>
      <p:sp>
        <p:nvSpPr>
          <p:cNvPr id="24" name="TextBox 23">
            <a:extLst>
              <a:ext uri="{FF2B5EF4-FFF2-40B4-BE49-F238E27FC236}">
                <a16:creationId xmlns:a16="http://schemas.microsoft.com/office/drawing/2014/main" id="{152A9714-FF12-E46A-8326-49520DE7CB93}"/>
              </a:ext>
            </a:extLst>
          </p:cNvPr>
          <p:cNvSpPr txBox="1"/>
          <p:nvPr/>
        </p:nvSpPr>
        <p:spPr>
          <a:xfrm>
            <a:off x="768126" y="4909062"/>
            <a:ext cx="245892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Explore the potential application of RNAi in genetically defined EDS.</a:t>
            </a:r>
          </a:p>
        </p:txBody>
      </p:sp>
      <p:sp>
        <p:nvSpPr>
          <p:cNvPr id="31" name="Rounded Rectangle 30">
            <a:extLst>
              <a:ext uri="{FF2B5EF4-FFF2-40B4-BE49-F238E27FC236}">
                <a16:creationId xmlns:a16="http://schemas.microsoft.com/office/drawing/2014/main" id="{9D4EF64B-7317-CE89-9D1C-CBB3E0FC1FC0}"/>
              </a:ext>
            </a:extLst>
          </p:cNvPr>
          <p:cNvSpPr/>
          <p:nvPr/>
        </p:nvSpPr>
        <p:spPr>
          <a:xfrm>
            <a:off x="3477800" y="4240629"/>
            <a:ext cx="2458923" cy="1898896"/>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3" name="Rounded Rectangle 32">
            <a:extLst>
              <a:ext uri="{FF2B5EF4-FFF2-40B4-BE49-F238E27FC236}">
                <a16:creationId xmlns:a16="http://schemas.microsoft.com/office/drawing/2014/main" id="{32571790-7BC7-6991-1510-B219AB7A882B}"/>
              </a:ext>
            </a:extLst>
          </p:cNvPr>
          <p:cNvSpPr/>
          <p:nvPr/>
        </p:nvSpPr>
        <p:spPr>
          <a:xfrm>
            <a:off x="6230925" y="4240629"/>
            <a:ext cx="2458923" cy="1898896"/>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4" name="Rounded Rectangle 33">
            <a:extLst>
              <a:ext uri="{FF2B5EF4-FFF2-40B4-BE49-F238E27FC236}">
                <a16:creationId xmlns:a16="http://schemas.microsoft.com/office/drawing/2014/main" id="{BE72EB7D-3C0F-4814-5DDD-6FF962316FA5}"/>
              </a:ext>
            </a:extLst>
          </p:cNvPr>
          <p:cNvSpPr/>
          <p:nvPr/>
        </p:nvSpPr>
        <p:spPr>
          <a:xfrm>
            <a:off x="8940597" y="4240629"/>
            <a:ext cx="2458923" cy="1898896"/>
          </a:xfrm>
          <a:prstGeom prst="roundRect">
            <a:avLst>
              <a:gd name="adj" fmla="val 2102"/>
            </a:avLst>
          </a:prstGeom>
          <a:solidFill>
            <a:schemeClr val="bg1"/>
          </a:solidFill>
          <a:ln w="28575">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35" name="TextBox 34">
            <a:extLst>
              <a:ext uri="{FF2B5EF4-FFF2-40B4-BE49-F238E27FC236}">
                <a16:creationId xmlns:a16="http://schemas.microsoft.com/office/drawing/2014/main" id="{067B481E-9B1E-F514-75BA-82DD58C9E548}"/>
              </a:ext>
            </a:extLst>
          </p:cNvPr>
          <p:cNvSpPr txBox="1"/>
          <p:nvPr/>
        </p:nvSpPr>
        <p:spPr>
          <a:xfrm>
            <a:off x="1599162" y="3526019"/>
            <a:ext cx="89936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We want to explore whether RNAi could offer a viable therapeutic approach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for one or more genetically defined EDS subtypes.</a:t>
            </a:r>
          </a:p>
        </p:txBody>
      </p:sp>
      <p:sp>
        <p:nvSpPr>
          <p:cNvPr id="46" name="TextBox 45">
            <a:extLst>
              <a:ext uri="{FF2B5EF4-FFF2-40B4-BE49-F238E27FC236}">
                <a16:creationId xmlns:a16="http://schemas.microsoft.com/office/drawing/2014/main" id="{FD1CCE3E-0409-DA5C-8132-982613B2D850}"/>
              </a:ext>
            </a:extLst>
          </p:cNvPr>
          <p:cNvSpPr txBox="1"/>
          <p:nvPr/>
        </p:nvSpPr>
        <p:spPr>
          <a:xfrm>
            <a:off x="8940596" y="4324287"/>
            <a:ext cx="245892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RNAi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Expertise</a:t>
            </a:r>
          </a:p>
        </p:txBody>
      </p:sp>
      <p:sp>
        <p:nvSpPr>
          <p:cNvPr id="47" name="TextBox 46">
            <a:extLst>
              <a:ext uri="{FF2B5EF4-FFF2-40B4-BE49-F238E27FC236}">
                <a16:creationId xmlns:a16="http://schemas.microsoft.com/office/drawing/2014/main" id="{7988DAEE-87E3-8418-02CF-D1D25E58C4A5}"/>
              </a:ext>
            </a:extLst>
          </p:cNvPr>
          <p:cNvSpPr txBox="1"/>
          <p:nvPr/>
        </p:nvSpPr>
        <p:spPr>
          <a:xfrm>
            <a:off x="8940596" y="4899363"/>
            <a:ext cx="245892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If the science supports it, consider opportunities to progress towards therapeutic development.</a:t>
            </a:r>
          </a:p>
        </p:txBody>
      </p:sp>
      <p:sp>
        <p:nvSpPr>
          <p:cNvPr id="48" name="TextBox 47">
            <a:extLst>
              <a:ext uri="{FF2B5EF4-FFF2-40B4-BE49-F238E27FC236}">
                <a16:creationId xmlns:a16="http://schemas.microsoft.com/office/drawing/2014/main" id="{5D4F12F5-7AFA-D4A0-390D-3F8738AF1FC1}"/>
              </a:ext>
            </a:extLst>
          </p:cNvPr>
          <p:cNvSpPr txBox="1"/>
          <p:nvPr/>
        </p:nvSpPr>
        <p:spPr>
          <a:xfrm>
            <a:off x="3477800" y="4326375"/>
            <a:ext cx="245892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Collaborative Assessment</a:t>
            </a:r>
          </a:p>
        </p:txBody>
      </p:sp>
      <p:sp>
        <p:nvSpPr>
          <p:cNvPr id="49" name="TextBox 48">
            <a:extLst>
              <a:ext uri="{FF2B5EF4-FFF2-40B4-BE49-F238E27FC236}">
                <a16:creationId xmlns:a16="http://schemas.microsoft.com/office/drawing/2014/main" id="{08D2CA56-D0D9-7ACD-CAA5-22D9A6521CB5}"/>
              </a:ext>
            </a:extLst>
          </p:cNvPr>
          <p:cNvSpPr txBox="1"/>
          <p:nvPr/>
        </p:nvSpPr>
        <p:spPr>
          <a:xfrm>
            <a:off x="3477799" y="4899364"/>
            <a:ext cx="245892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Work with our experts to identify the most compelling biological opportunities and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evidence gaps.</a:t>
            </a:r>
          </a:p>
        </p:txBody>
      </p:sp>
      <p:sp>
        <p:nvSpPr>
          <p:cNvPr id="50" name="TextBox 49">
            <a:extLst>
              <a:ext uri="{FF2B5EF4-FFF2-40B4-BE49-F238E27FC236}">
                <a16:creationId xmlns:a16="http://schemas.microsoft.com/office/drawing/2014/main" id="{F83D22B3-6848-E585-098F-690B022D3495}"/>
              </a:ext>
            </a:extLst>
          </p:cNvPr>
          <p:cNvSpPr txBox="1"/>
          <p:nvPr/>
        </p:nvSpPr>
        <p:spPr>
          <a:xfrm>
            <a:off x="6230924" y="4324287"/>
            <a:ext cx="245892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Research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Exploration</a:t>
            </a:r>
          </a:p>
        </p:txBody>
      </p:sp>
      <p:sp>
        <p:nvSpPr>
          <p:cNvPr id="51" name="TextBox 50">
            <a:extLst>
              <a:ext uri="{FF2B5EF4-FFF2-40B4-BE49-F238E27FC236}">
                <a16:creationId xmlns:a16="http://schemas.microsoft.com/office/drawing/2014/main" id="{6E9F0949-1538-82E5-9666-AB267ACD67DB}"/>
              </a:ext>
            </a:extLst>
          </p:cNvPr>
          <p:cNvSpPr txBox="1"/>
          <p:nvPr/>
        </p:nvSpPr>
        <p:spPr>
          <a:xfrm>
            <a:off x="6230924" y="4899363"/>
            <a:ext cx="2458923" cy="11695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If there is scientific rationale, explore a jointly developed pilot to generate the evidence needed to move forward.</a:t>
            </a:r>
          </a:p>
        </p:txBody>
      </p:sp>
    </p:spTree>
    <p:extLst>
      <p:ext uri="{BB962C8B-B14F-4D97-AF65-F5344CB8AC3E}">
        <p14:creationId xmlns:p14="http://schemas.microsoft.com/office/powerpoint/2010/main" val="81218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C1E3A-F988-3ACB-0625-EC381FDB5799}"/>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E8A7AD3D-F9CD-7E16-D2E4-B32FD6CE7985}"/>
              </a:ext>
            </a:extLst>
          </p:cNvPr>
          <p:cNvSpPr>
            <a:spLocks noGrp="1" noRot="1" noMove="1" noResize="1" noEditPoints="1" noAdjustHandles="1" noChangeArrowheads="1" noChangeShapeType="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sp>
        <p:nvSpPr>
          <p:cNvPr id="49" name="TextBox 48">
            <a:extLst>
              <a:ext uri="{FF2B5EF4-FFF2-40B4-BE49-F238E27FC236}">
                <a16:creationId xmlns:a16="http://schemas.microsoft.com/office/drawing/2014/main" id="{DA3E0A15-1F94-451D-A1A3-9EA97466DB68}"/>
              </a:ext>
            </a:extLst>
          </p:cNvPr>
          <p:cNvSpPr txBox="1"/>
          <p:nvPr/>
        </p:nvSpPr>
        <p:spPr>
          <a:xfrm>
            <a:off x="373009" y="265489"/>
            <a:ext cx="1138660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Opportunity</a:t>
            </a:r>
          </a:p>
        </p:txBody>
      </p:sp>
      <p:sp>
        <p:nvSpPr>
          <p:cNvPr id="50" name="TextBox 49">
            <a:extLst>
              <a:ext uri="{FF2B5EF4-FFF2-40B4-BE49-F238E27FC236}">
                <a16:creationId xmlns:a16="http://schemas.microsoft.com/office/drawing/2014/main" id="{54D0EF53-BF7E-6982-0A88-B7FF6942A7B7}"/>
              </a:ext>
            </a:extLst>
          </p:cNvPr>
          <p:cNvSpPr txBox="1"/>
          <p:nvPr/>
        </p:nvSpPr>
        <p:spPr>
          <a:xfrm>
            <a:off x="396761" y="819487"/>
            <a:ext cx="881895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We are looking for partners who want to help advance understanding, diagnosis, care, and treatment of EDS and HSD. Potential areas of collaboration include:</a:t>
            </a:r>
          </a:p>
        </p:txBody>
      </p:sp>
      <p:sp>
        <p:nvSpPr>
          <p:cNvPr id="176" name="Rounded Rectangle 175">
            <a:extLst>
              <a:ext uri="{FF2B5EF4-FFF2-40B4-BE49-F238E27FC236}">
                <a16:creationId xmlns:a16="http://schemas.microsoft.com/office/drawing/2014/main" id="{C4745684-B195-3561-699B-46414058A3F5}"/>
              </a:ext>
            </a:extLst>
          </p:cNvPr>
          <p:cNvSpPr/>
          <p:nvPr/>
        </p:nvSpPr>
        <p:spPr>
          <a:xfrm>
            <a:off x="823209" y="1643984"/>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7" name="TextBox 176">
            <a:extLst>
              <a:ext uri="{FF2B5EF4-FFF2-40B4-BE49-F238E27FC236}">
                <a16:creationId xmlns:a16="http://schemas.microsoft.com/office/drawing/2014/main" id="{F6129CA5-EDFE-8D04-38D5-5BF194C84A92}"/>
              </a:ext>
            </a:extLst>
          </p:cNvPr>
          <p:cNvSpPr txBox="1"/>
          <p:nvPr/>
        </p:nvSpPr>
        <p:spPr>
          <a:xfrm>
            <a:off x="986636" y="1696801"/>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Research collaborations using existing data, cohorts, or biospecimens</a:t>
            </a:r>
          </a:p>
        </p:txBody>
      </p:sp>
      <p:sp>
        <p:nvSpPr>
          <p:cNvPr id="178" name="Oval 177">
            <a:extLst>
              <a:ext uri="{FF2B5EF4-FFF2-40B4-BE49-F238E27FC236}">
                <a16:creationId xmlns:a16="http://schemas.microsoft.com/office/drawing/2014/main" id="{7A5AD7FA-BB9A-6AB3-381F-3526C82BF016}"/>
              </a:ext>
            </a:extLst>
          </p:cNvPr>
          <p:cNvSpPr/>
          <p:nvPr/>
        </p:nvSpPr>
        <p:spPr>
          <a:xfrm>
            <a:off x="482612" y="1599140"/>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9" name="Oval 178">
            <a:extLst>
              <a:ext uri="{FF2B5EF4-FFF2-40B4-BE49-F238E27FC236}">
                <a16:creationId xmlns:a16="http://schemas.microsoft.com/office/drawing/2014/main" id="{3ED9D078-945C-E9A6-E485-4D34FC63AD61}"/>
              </a:ext>
            </a:extLst>
          </p:cNvPr>
          <p:cNvSpPr/>
          <p:nvPr/>
        </p:nvSpPr>
        <p:spPr>
          <a:xfrm>
            <a:off x="579770" y="1694402"/>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pic>
        <p:nvPicPr>
          <p:cNvPr id="195" name="Picture 194">
            <a:extLst>
              <a:ext uri="{FF2B5EF4-FFF2-40B4-BE49-F238E27FC236}">
                <a16:creationId xmlns:a16="http://schemas.microsoft.com/office/drawing/2014/main" id="{4B40EB66-455B-5E61-5842-6E8B80099B09}"/>
              </a:ext>
            </a:extLst>
          </p:cNvPr>
          <p:cNvPicPr>
            <a:picLocks noChangeAspect="1"/>
          </p:cNvPicPr>
          <p:nvPr/>
        </p:nvPicPr>
        <p:blipFill>
          <a:blip r:embed="rId4"/>
          <a:stretch>
            <a:fillRect/>
          </a:stretch>
        </p:blipFill>
        <p:spPr>
          <a:xfrm>
            <a:off x="11252700" y="5982662"/>
            <a:ext cx="707885" cy="707885"/>
          </a:xfrm>
          <a:prstGeom prst="rect">
            <a:avLst/>
          </a:prstGeom>
        </p:spPr>
      </p:pic>
      <p:sp>
        <p:nvSpPr>
          <p:cNvPr id="59" name="Rounded Rectangle 58">
            <a:extLst>
              <a:ext uri="{FF2B5EF4-FFF2-40B4-BE49-F238E27FC236}">
                <a16:creationId xmlns:a16="http://schemas.microsoft.com/office/drawing/2014/main" id="{AACF3D09-4134-1C1C-E1B7-486995DADD2D}"/>
              </a:ext>
            </a:extLst>
          </p:cNvPr>
          <p:cNvSpPr/>
          <p:nvPr/>
        </p:nvSpPr>
        <p:spPr>
          <a:xfrm>
            <a:off x="6583428" y="1643984"/>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0" name="TextBox 59">
            <a:extLst>
              <a:ext uri="{FF2B5EF4-FFF2-40B4-BE49-F238E27FC236}">
                <a16:creationId xmlns:a16="http://schemas.microsoft.com/office/drawing/2014/main" id="{4F819120-A534-9099-DE1D-D461D5D1F951}"/>
              </a:ext>
            </a:extLst>
          </p:cNvPr>
          <p:cNvSpPr txBox="1"/>
          <p:nvPr/>
        </p:nvSpPr>
        <p:spPr>
          <a:xfrm>
            <a:off x="6746855" y="1696801"/>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Genetic and genomic research</a:t>
            </a:r>
          </a:p>
        </p:txBody>
      </p:sp>
      <p:sp>
        <p:nvSpPr>
          <p:cNvPr id="61" name="Oval 60">
            <a:extLst>
              <a:ext uri="{FF2B5EF4-FFF2-40B4-BE49-F238E27FC236}">
                <a16:creationId xmlns:a16="http://schemas.microsoft.com/office/drawing/2014/main" id="{2A220132-3503-AF1F-7A31-FC203C64552B}"/>
              </a:ext>
            </a:extLst>
          </p:cNvPr>
          <p:cNvSpPr/>
          <p:nvPr/>
        </p:nvSpPr>
        <p:spPr>
          <a:xfrm>
            <a:off x="6242831" y="1599140"/>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2" name="Oval 61">
            <a:extLst>
              <a:ext uri="{FF2B5EF4-FFF2-40B4-BE49-F238E27FC236}">
                <a16:creationId xmlns:a16="http://schemas.microsoft.com/office/drawing/2014/main" id="{4CB809C7-A2D9-5773-447B-AD150B84E983}"/>
              </a:ext>
            </a:extLst>
          </p:cNvPr>
          <p:cNvSpPr/>
          <p:nvPr/>
        </p:nvSpPr>
        <p:spPr>
          <a:xfrm>
            <a:off x="6339989" y="1694402"/>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63" name="Rounded Rectangle 62">
            <a:extLst>
              <a:ext uri="{FF2B5EF4-FFF2-40B4-BE49-F238E27FC236}">
                <a16:creationId xmlns:a16="http://schemas.microsoft.com/office/drawing/2014/main" id="{DD822341-C978-7899-6502-C97344CABB3A}"/>
              </a:ext>
            </a:extLst>
          </p:cNvPr>
          <p:cNvSpPr/>
          <p:nvPr/>
        </p:nvSpPr>
        <p:spPr>
          <a:xfrm>
            <a:off x="823209" y="2186472"/>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28" name="TextBox 127">
            <a:extLst>
              <a:ext uri="{FF2B5EF4-FFF2-40B4-BE49-F238E27FC236}">
                <a16:creationId xmlns:a16="http://schemas.microsoft.com/office/drawing/2014/main" id="{F10F43A6-F094-3FEB-0390-47ABF5B9C4A5}"/>
              </a:ext>
            </a:extLst>
          </p:cNvPr>
          <p:cNvSpPr txBox="1"/>
          <p:nvPr/>
        </p:nvSpPr>
        <p:spPr>
          <a:xfrm>
            <a:off x="986636" y="2239289"/>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Biomarker discovery and validation</a:t>
            </a:r>
          </a:p>
        </p:txBody>
      </p:sp>
      <p:sp>
        <p:nvSpPr>
          <p:cNvPr id="129" name="Oval 128">
            <a:extLst>
              <a:ext uri="{FF2B5EF4-FFF2-40B4-BE49-F238E27FC236}">
                <a16:creationId xmlns:a16="http://schemas.microsoft.com/office/drawing/2014/main" id="{B30D312A-C2B5-0CCD-7D56-CE4A2EEE7775}"/>
              </a:ext>
            </a:extLst>
          </p:cNvPr>
          <p:cNvSpPr/>
          <p:nvPr/>
        </p:nvSpPr>
        <p:spPr>
          <a:xfrm>
            <a:off x="482612" y="2141628"/>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0" name="Oval 129">
            <a:extLst>
              <a:ext uri="{FF2B5EF4-FFF2-40B4-BE49-F238E27FC236}">
                <a16:creationId xmlns:a16="http://schemas.microsoft.com/office/drawing/2014/main" id="{89B571C6-878D-616C-1420-AF4B52CAC1B5}"/>
              </a:ext>
            </a:extLst>
          </p:cNvPr>
          <p:cNvSpPr/>
          <p:nvPr/>
        </p:nvSpPr>
        <p:spPr>
          <a:xfrm>
            <a:off x="579770" y="2236890"/>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1" name="Rounded Rectangle 130">
            <a:extLst>
              <a:ext uri="{FF2B5EF4-FFF2-40B4-BE49-F238E27FC236}">
                <a16:creationId xmlns:a16="http://schemas.microsoft.com/office/drawing/2014/main" id="{506A1B0C-B951-63C6-597C-BA4E06A58D53}"/>
              </a:ext>
            </a:extLst>
          </p:cNvPr>
          <p:cNvSpPr/>
          <p:nvPr/>
        </p:nvSpPr>
        <p:spPr>
          <a:xfrm>
            <a:off x="6583428" y="2186472"/>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2" name="TextBox 131">
            <a:extLst>
              <a:ext uri="{FF2B5EF4-FFF2-40B4-BE49-F238E27FC236}">
                <a16:creationId xmlns:a16="http://schemas.microsoft.com/office/drawing/2014/main" id="{CAD27014-C31F-6F8B-EE07-642CBF32DD0B}"/>
              </a:ext>
            </a:extLst>
          </p:cNvPr>
          <p:cNvSpPr txBox="1"/>
          <p:nvPr/>
        </p:nvSpPr>
        <p:spPr>
          <a:xfrm>
            <a:off x="6746855" y="2239289"/>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Mechanistic and pathway studies</a:t>
            </a:r>
          </a:p>
        </p:txBody>
      </p:sp>
      <p:sp>
        <p:nvSpPr>
          <p:cNvPr id="133" name="Oval 132">
            <a:extLst>
              <a:ext uri="{FF2B5EF4-FFF2-40B4-BE49-F238E27FC236}">
                <a16:creationId xmlns:a16="http://schemas.microsoft.com/office/drawing/2014/main" id="{EB07E6E7-E752-6541-BBE6-FFCED20B1B89}"/>
              </a:ext>
            </a:extLst>
          </p:cNvPr>
          <p:cNvSpPr/>
          <p:nvPr/>
        </p:nvSpPr>
        <p:spPr>
          <a:xfrm>
            <a:off x="6242831" y="2141628"/>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4" name="Oval 133">
            <a:extLst>
              <a:ext uri="{FF2B5EF4-FFF2-40B4-BE49-F238E27FC236}">
                <a16:creationId xmlns:a16="http://schemas.microsoft.com/office/drawing/2014/main" id="{F49123FE-71D4-C866-F32F-D5B3F2F4A359}"/>
              </a:ext>
            </a:extLst>
          </p:cNvPr>
          <p:cNvSpPr/>
          <p:nvPr/>
        </p:nvSpPr>
        <p:spPr>
          <a:xfrm>
            <a:off x="6339989" y="2236890"/>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5" name="Rounded Rectangle 134">
            <a:extLst>
              <a:ext uri="{FF2B5EF4-FFF2-40B4-BE49-F238E27FC236}">
                <a16:creationId xmlns:a16="http://schemas.microsoft.com/office/drawing/2014/main" id="{6B2B2805-D7A6-38A1-74ED-7DD6483A2A35}"/>
              </a:ext>
            </a:extLst>
          </p:cNvPr>
          <p:cNvSpPr/>
          <p:nvPr/>
        </p:nvSpPr>
        <p:spPr>
          <a:xfrm>
            <a:off x="823209" y="2726124"/>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6" name="TextBox 135">
            <a:extLst>
              <a:ext uri="{FF2B5EF4-FFF2-40B4-BE49-F238E27FC236}">
                <a16:creationId xmlns:a16="http://schemas.microsoft.com/office/drawing/2014/main" id="{41771F21-496D-CE81-9717-D52A6E83AF24}"/>
              </a:ext>
            </a:extLst>
          </p:cNvPr>
          <p:cNvSpPr txBox="1"/>
          <p:nvPr/>
        </p:nvSpPr>
        <p:spPr>
          <a:xfrm>
            <a:off x="986636" y="2778941"/>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Diagnostic development</a:t>
            </a:r>
          </a:p>
        </p:txBody>
      </p:sp>
      <p:sp>
        <p:nvSpPr>
          <p:cNvPr id="137" name="Oval 136">
            <a:extLst>
              <a:ext uri="{FF2B5EF4-FFF2-40B4-BE49-F238E27FC236}">
                <a16:creationId xmlns:a16="http://schemas.microsoft.com/office/drawing/2014/main" id="{1A2E2FDF-2297-60BF-9F43-B0D2AA1C6771}"/>
              </a:ext>
            </a:extLst>
          </p:cNvPr>
          <p:cNvSpPr/>
          <p:nvPr/>
        </p:nvSpPr>
        <p:spPr>
          <a:xfrm>
            <a:off x="482612" y="2681280"/>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8" name="Oval 137">
            <a:extLst>
              <a:ext uri="{FF2B5EF4-FFF2-40B4-BE49-F238E27FC236}">
                <a16:creationId xmlns:a16="http://schemas.microsoft.com/office/drawing/2014/main" id="{B38C9775-15F5-ED89-87D2-F5475B0E0152}"/>
              </a:ext>
            </a:extLst>
          </p:cNvPr>
          <p:cNvSpPr/>
          <p:nvPr/>
        </p:nvSpPr>
        <p:spPr>
          <a:xfrm>
            <a:off x="579770" y="2776542"/>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39" name="Rounded Rectangle 138">
            <a:extLst>
              <a:ext uri="{FF2B5EF4-FFF2-40B4-BE49-F238E27FC236}">
                <a16:creationId xmlns:a16="http://schemas.microsoft.com/office/drawing/2014/main" id="{AA376B4E-9BE2-9ECE-D3F6-DB2A3FDB25AE}"/>
              </a:ext>
            </a:extLst>
          </p:cNvPr>
          <p:cNvSpPr/>
          <p:nvPr/>
        </p:nvSpPr>
        <p:spPr>
          <a:xfrm>
            <a:off x="6583428" y="2726124"/>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0" name="TextBox 139">
            <a:extLst>
              <a:ext uri="{FF2B5EF4-FFF2-40B4-BE49-F238E27FC236}">
                <a16:creationId xmlns:a16="http://schemas.microsoft.com/office/drawing/2014/main" id="{66E0E2FD-3DB2-69FB-9C0D-247EC302F151}"/>
              </a:ext>
            </a:extLst>
          </p:cNvPr>
          <p:cNvSpPr txBox="1"/>
          <p:nvPr/>
        </p:nvSpPr>
        <p:spPr>
          <a:xfrm>
            <a:off x="6746855" y="2778941"/>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Natural history and phenotyping studies</a:t>
            </a:r>
          </a:p>
        </p:txBody>
      </p:sp>
      <p:sp>
        <p:nvSpPr>
          <p:cNvPr id="141" name="Oval 140">
            <a:extLst>
              <a:ext uri="{FF2B5EF4-FFF2-40B4-BE49-F238E27FC236}">
                <a16:creationId xmlns:a16="http://schemas.microsoft.com/office/drawing/2014/main" id="{E8B7826C-5535-95A6-9868-7EC72B22B841}"/>
              </a:ext>
            </a:extLst>
          </p:cNvPr>
          <p:cNvSpPr/>
          <p:nvPr/>
        </p:nvSpPr>
        <p:spPr>
          <a:xfrm>
            <a:off x="6242831" y="2681280"/>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2" name="Oval 141">
            <a:extLst>
              <a:ext uri="{FF2B5EF4-FFF2-40B4-BE49-F238E27FC236}">
                <a16:creationId xmlns:a16="http://schemas.microsoft.com/office/drawing/2014/main" id="{30BBDED4-19F5-F0F8-E97D-CB9E53A3E506}"/>
              </a:ext>
            </a:extLst>
          </p:cNvPr>
          <p:cNvSpPr/>
          <p:nvPr/>
        </p:nvSpPr>
        <p:spPr>
          <a:xfrm>
            <a:off x="6339989" y="2776542"/>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3" name="Rounded Rectangle 142">
            <a:extLst>
              <a:ext uri="{FF2B5EF4-FFF2-40B4-BE49-F238E27FC236}">
                <a16:creationId xmlns:a16="http://schemas.microsoft.com/office/drawing/2014/main" id="{A21BFD7F-6264-D431-EFD7-FF2C1E64A670}"/>
              </a:ext>
            </a:extLst>
          </p:cNvPr>
          <p:cNvSpPr/>
          <p:nvPr/>
        </p:nvSpPr>
        <p:spPr>
          <a:xfrm>
            <a:off x="823209" y="3268612"/>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4" name="TextBox 143">
            <a:extLst>
              <a:ext uri="{FF2B5EF4-FFF2-40B4-BE49-F238E27FC236}">
                <a16:creationId xmlns:a16="http://schemas.microsoft.com/office/drawing/2014/main" id="{DE74AA44-AA18-D86A-A8EA-0694AAFA460E}"/>
              </a:ext>
            </a:extLst>
          </p:cNvPr>
          <p:cNvSpPr txBox="1"/>
          <p:nvPr/>
        </p:nvSpPr>
        <p:spPr>
          <a:xfrm>
            <a:off x="986636" y="3321429"/>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 stratification and subgroup identification</a:t>
            </a:r>
          </a:p>
        </p:txBody>
      </p:sp>
      <p:sp>
        <p:nvSpPr>
          <p:cNvPr id="145" name="Oval 144">
            <a:extLst>
              <a:ext uri="{FF2B5EF4-FFF2-40B4-BE49-F238E27FC236}">
                <a16:creationId xmlns:a16="http://schemas.microsoft.com/office/drawing/2014/main" id="{5B4B3508-C354-2091-2CDA-8531157992F0}"/>
              </a:ext>
            </a:extLst>
          </p:cNvPr>
          <p:cNvSpPr/>
          <p:nvPr/>
        </p:nvSpPr>
        <p:spPr>
          <a:xfrm>
            <a:off x="482612" y="3223768"/>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6" name="Oval 145">
            <a:extLst>
              <a:ext uri="{FF2B5EF4-FFF2-40B4-BE49-F238E27FC236}">
                <a16:creationId xmlns:a16="http://schemas.microsoft.com/office/drawing/2014/main" id="{89EB411F-98AC-AC91-3050-58A20755C747}"/>
              </a:ext>
            </a:extLst>
          </p:cNvPr>
          <p:cNvSpPr/>
          <p:nvPr/>
        </p:nvSpPr>
        <p:spPr>
          <a:xfrm>
            <a:off x="579770" y="3319030"/>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7" name="Rounded Rectangle 146">
            <a:extLst>
              <a:ext uri="{FF2B5EF4-FFF2-40B4-BE49-F238E27FC236}">
                <a16:creationId xmlns:a16="http://schemas.microsoft.com/office/drawing/2014/main" id="{79B6826C-608F-29D1-AA91-52BF231D1E6F}"/>
              </a:ext>
            </a:extLst>
          </p:cNvPr>
          <p:cNvSpPr/>
          <p:nvPr/>
        </p:nvSpPr>
        <p:spPr>
          <a:xfrm>
            <a:off x="6583428" y="3268612"/>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48" name="TextBox 147">
            <a:extLst>
              <a:ext uri="{FF2B5EF4-FFF2-40B4-BE49-F238E27FC236}">
                <a16:creationId xmlns:a16="http://schemas.microsoft.com/office/drawing/2014/main" id="{DCA691AA-5CE6-090F-1EE4-3D0AFB61FA8B}"/>
              </a:ext>
            </a:extLst>
          </p:cNvPr>
          <p:cNvSpPr txBox="1"/>
          <p:nvPr/>
        </p:nvSpPr>
        <p:spPr>
          <a:xfrm>
            <a:off x="6746855" y="3321429"/>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Clinical research and trial design</a:t>
            </a:r>
          </a:p>
        </p:txBody>
      </p:sp>
      <p:sp>
        <p:nvSpPr>
          <p:cNvPr id="149" name="Oval 148">
            <a:extLst>
              <a:ext uri="{FF2B5EF4-FFF2-40B4-BE49-F238E27FC236}">
                <a16:creationId xmlns:a16="http://schemas.microsoft.com/office/drawing/2014/main" id="{481FF4CD-7DF9-F6BB-64D9-451ADF560F72}"/>
              </a:ext>
            </a:extLst>
          </p:cNvPr>
          <p:cNvSpPr/>
          <p:nvPr/>
        </p:nvSpPr>
        <p:spPr>
          <a:xfrm>
            <a:off x="6242831" y="3223768"/>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0" name="Oval 149">
            <a:extLst>
              <a:ext uri="{FF2B5EF4-FFF2-40B4-BE49-F238E27FC236}">
                <a16:creationId xmlns:a16="http://schemas.microsoft.com/office/drawing/2014/main" id="{70C421E6-033B-BD00-84D8-E5FAB71618CE}"/>
              </a:ext>
            </a:extLst>
          </p:cNvPr>
          <p:cNvSpPr/>
          <p:nvPr/>
        </p:nvSpPr>
        <p:spPr>
          <a:xfrm>
            <a:off x="6339989" y="3319030"/>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1" name="Rounded Rectangle 150">
            <a:extLst>
              <a:ext uri="{FF2B5EF4-FFF2-40B4-BE49-F238E27FC236}">
                <a16:creationId xmlns:a16="http://schemas.microsoft.com/office/drawing/2014/main" id="{074D5C3D-2786-9385-1F94-7CDABDBE4CFF}"/>
              </a:ext>
            </a:extLst>
          </p:cNvPr>
          <p:cNvSpPr/>
          <p:nvPr/>
        </p:nvSpPr>
        <p:spPr>
          <a:xfrm>
            <a:off x="823209" y="3807681"/>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2" name="TextBox 151">
            <a:extLst>
              <a:ext uri="{FF2B5EF4-FFF2-40B4-BE49-F238E27FC236}">
                <a16:creationId xmlns:a16="http://schemas.microsoft.com/office/drawing/2014/main" id="{767858AF-4838-5186-9263-0E04DBB3E953}"/>
              </a:ext>
            </a:extLst>
          </p:cNvPr>
          <p:cNvSpPr txBox="1"/>
          <p:nvPr/>
        </p:nvSpPr>
        <p:spPr>
          <a:xfrm>
            <a:off x="986636" y="3860498"/>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Therapeutic development</a:t>
            </a:r>
          </a:p>
        </p:txBody>
      </p:sp>
      <p:sp>
        <p:nvSpPr>
          <p:cNvPr id="153" name="Oval 152">
            <a:extLst>
              <a:ext uri="{FF2B5EF4-FFF2-40B4-BE49-F238E27FC236}">
                <a16:creationId xmlns:a16="http://schemas.microsoft.com/office/drawing/2014/main" id="{48291D38-BA69-F4E5-7A55-4977B212BAA2}"/>
              </a:ext>
            </a:extLst>
          </p:cNvPr>
          <p:cNvSpPr/>
          <p:nvPr/>
        </p:nvSpPr>
        <p:spPr>
          <a:xfrm>
            <a:off x="482612" y="3762837"/>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4" name="Oval 153">
            <a:extLst>
              <a:ext uri="{FF2B5EF4-FFF2-40B4-BE49-F238E27FC236}">
                <a16:creationId xmlns:a16="http://schemas.microsoft.com/office/drawing/2014/main" id="{154DEF0B-2F10-BD0B-36EE-BC0C7942C5DB}"/>
              </a:ext>
            </a:extLst>
          </p:cNvPr>
          <p:cNvSpPr/>
          <p:nvPr/>
        </p:nvSpPr>
        <p:spPr>
          <a:xfrm>
            <a:off x="579770" y="3858099"/>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5" name="Rounded Rectangle 154">
            <a:extLst>
              <a:ext uri="{FF2B5EF4-FFF2-40B4-BE49-F238E27FC236}">
                <a16:creationId xmlns:a16="http://schemas.microsoft.com/office/drawing/2014/main" id="{3B8404E4-6041-53AA-89C8-1E2DB7725571}"/>
              </a:ext>
            </a:extLst>
          </p:cNvPr>
          <p:cNvSpPr/>
          <p:nvPr/>
        </p:nvSpPr>
        <p:spPr>
          <a:xfrm>
            <a:off x="6583428" y="3807681"/>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6" name="TextBox 155">
            <a:extLst>
              <a:ext uri="{FF2B5EF4-FFF2-40B4-BE49-F238E27FC236}">
                <a16:creationId xmlns:a16="http://schemas.microsoft.com/office/drawing/2014/main" id="{D45D64A4-EC18-4BBB-6FB3-A2540435F4B2}"/>
              </a:ext>
            </a:extLst>
          </p:cNvPr>
          <p:cNvSpPr txBox="1"/>
          <p:nvPr/>
        </p:nvSpPr>
        <p:spPr>
          <a:xfrm>
            <a:off x="6746855" y="3860498"/>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Drug repurposing</a:t>
            </a:r>
          </a:p>
        </p:txBody>
      </p:sp>
      <p:sp>
        <p:nvSpPr>
          <p:cNvPr id="157" name="Oval 156">
            <a:extLst>
              <a:ext uri="{FF2B5EF4-FFF2-40B4-BE49-F238E27FC236}">
                <a16:creationId xmlns:a16="http://schemas.microsoft.com/office/drawing/2014/main" id="{DCCA0B77-5A1D-BE61-63F8-04015ADC0C8B}"/>
              </a:ext>
            </a:extLst>
          </p:cNvPr>
          <p:cNvSpPr/>
          <p:nvPr/>
        </p:nvSpPr>
        <p:spPr>
          <a:xfrm>
            <a:off x="6242831" y="3762837"/>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8" name="Oval 157">
            <a:extLst>
              <a:ext uri="{FF2B5EF4-FFF2-40B4-BE49-F238E27FC236}">
                <a16:creationId xmlns:a16="http://schemas.microsoft.com/office/drawing/2014/main" id="{FC71AFC8-6D47-397D-A956-0EDD67DADF9C}"/>
              </a:ext>
            </a:extLst>
          </p:cNvPr>
          <p:cNvSpPr/>
          <p:nvPr/>
        </p:nvSpPr>
        <p:spPr>
          <a:xfrm>
            <a:off x="6339989" y="3858099"/>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59" name="Rounded Rectangle 158">
            <a:extLst>
              <a:ext uri="{FF2B5EF4-FFF2-40B4-BE49-F238E27FC236}">
                <a16:creationId xmlns:a16="http://schemas.microsoft.com/office/drawing/2014/main" id="{18A9872B-CE5E-1F9A-990A-0B7A930586C0}"/>
              </a:ext>
            </a:extLst>
          </p:cNvPr>
          <p:cNvSpPr/>
          <p:nvPr/>
        </p:nvSpPr>
        <p:spPr>
          <a:xfrm>
            <a:off x="823209" y="4350169"/>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0" name="TextBox 159">
            <a:extLst>
              <a:ext uri="{FF2B5EF4-FFF2-40B4-BE49-F238E27FC236}">
                <a16:creationId xmlns:a16="http://schemas.microsoft.com/office/drawing/2014/main" id="{EF59B69A-4447-124D-C573-BEEE60C040B1}"/>
              </a:ext>
            </a:extLst>
          </p:cNvPr>
          <p:cNvSpPr txBox="1"/>
          <p:nvPr/>
        </p:nvSpPr>
        <p:spPr>
          <a:xfrm>
            <a:off x="986636" y="4402986"/>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Digital health and technology</a:t>
            </a:r>
          </a:p>
        </p:txBody>
      </p:sp>
      <p:sp>
        <p:nvSpPr>
          <p:cNvPr id="161" name="Oval 160">
            <a:extLst>
              <a:ext uri="{FF2B5EF4-FFF2-40B4-BE49-F238E27FC236}">
                <a16:creationId xmlns:a16="http://schemas.microsoft.com/office/drawing/2014/main" id="{2E559D16-4E03-EC60-31C7-80F0245EFDDA}"/>
              </a:ext>
            </a:extLst>
          </p:cNvPr>
          <p:cNvSpPr/>
          <p:nvPr/>
        </p:nvSpPr>
        <p:spPr>
          <a:xfrm>
            <a:off x="482612" y="4305325"/>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2" name="Oval 161">
            <a:extLst>
              <a:ext uri="{FF2B5EF4-FFF2-40B4-BE49-F238E27FC236}">
                <a16:creationId xmlns:a16="http://schemas.microsoft.com/office/drawing/2014/main" id="{602FD186-027A-4DBC-245B-96CAF634865F}"/>
              </a:ext>
            </a:extLst>
          </p:cNvPr>
          <p:cNvSpPr/>
          <p:nvPr/>
        </p:nvSpPr>
        <p:spPr>
          <a:xfrm>
            <a:off x="579770" y="4400587"/>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3" name="Rounded Rectangle 162">
            <a:extLst>
              <a:ext uri="{FF2B5EF4-FFF2-40B4-BE49-F238E27FC236}">
                <a16:creationId xmlns:a16="http://schemas.microsoft.com/office/drawing/2014/main" id="{70410C99-3340-43EA-3A34-DEB7A6146E2C}"/>
              </a:ext>
            </a:extLst>
          </p:cNvPr>
          <p:cNvSpPr/>
          <p:nvPr/>
        </p:nvSpPr>
        <p:spPr>
          <a:xfrm>
            <a:off x="6583428" y="4350169"/>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4" name="TextBox 163">
            <a:extLst>
              <a:ext uri="{FF2B5EF4-FFF2-40B4-BE49-F238E27FC236}">
                <a16:creationId xmlns:a16="http://schemas.microsoft.com/office/drawing/2014/main" id="{5568C6C6-734C-5DC2-268C-FC763AD24925}"/>
              </a:ext>
            </a:extLst>
          </p:cNvPr>
          <p:cNvSpPr txBox="1"/>
          <p:nvPr/>
        </p:nvSpPr>
        <p:spPr>
          <a:xfrm>
            <a:off x="6746855" y="4402986"/>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Patient-reported outcomes and endpoint development</a:t>
            </a:r>
          </a:p>
        </p:txBody>
      </p:sp>
      <p:sp>
        <p:nvSpPr>
          <p:cNvPr id="165" name="Oval 164">
            <a:extLst>
              <a:ext uri="{FF2B5EF4-FFF2-40B4-BE49-F238E27FC236}">
                <a16:creationId xmlns:a16="http://schemas.microsoft.com/office/drawing/2014/main" id="{26895657-2F91-C4B4-A953-22FA5384C3F2}"/>
              </a:ext>
            </a:extLst>
          </p:cNvPr>
          <p:cNvSpPr/>
          <p:nvPr/>
        </p:nvSpPr>
        <p:spPr>
          <a:xfrm>
            <a:off x="6242831" y="4305325"/>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6" name="Oval 165">
            <a:extLst>
              <a:ext uri="{FF2B5EF4-FFF2-40B4-BE49-F238E27FC236}">
                <a16:creationId xmlns:a16="http://schemas.microsoft.com/office/drawing/2014/main" id="{FE2CB4A4-6099-4B14-034D-77775965B774}"/>
              </a:ext>
            </a:extLst>
          </p:cNvPr>
          <p:cNvSpPr/>
          <p:nvPr/>
        </p:nvSpPr>
        <p:spPr>
          <a:xfrm>
            <a:off x="6339989" y="4400587"/>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7" name="Rounded Rectangle 166">
            <a:extLst>
              <a:ext uri="{FF2B5EF4-FFF2-40B4-BE49-F238E27FC236}">
                <a16:creationId xmlns:a16="http://schemas.microsoft.com/office/drawing/2014/main" id="{0E85780C-AF17-ED2E-EB54-5AC6C98C8C6E}"/>
              </a:ext>
            </a:extLst>
          </p:cNvPr>
          <p:cNvSpPr/>
          <p:nvPr/>
        </p:nvSpPr>
        <p:spPr>
          <a:xfrm>
            <a:off x="823209" y="4889821"/>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68" name="TextBox 167">
            <a:extLst>
              <a:ext uri="{FF2B5EF4-FFF2-40B4-BE49-F238E27FC236}">
                <a16:creationId xmlns:a16="http://schemas.microsoft.com/office/drawing/2014/main" id="{F7609555-E5C9-5822-0D5A-6E5299BE3318}"/>
              </a:ext>
            </a:extLst>
          </p:cNvPr>
          <p:cNvSpPr txBox="1"/>
          <p:nvPr/>
        </p:nvSpPr>
        <p:spPr>
          <a:xfrm>
            <a:off x="986636" y="4942638"/>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Real-world data and evidence generation</a:t>
            </a:r>
          </a:p>
        </p:txBody>
      </p:sp>
      <p:sp>
        <p:nvSpPr>
          <p:cNvPr id="169" name="Oval 168">
            <a:extLst>
              <a:ext uri="{FF2B5EF4-FFF2-40B4-BE49-F238E27FC236}">
                <a16:creationId xmlns:a16="http://schemas.microsoft.com/office/drawing/2014/main" id="{9C3CAE6E-6D85-487B-D0BD-38B53C485676}"/>
              </a:ext>
            </a:extLst>
          </p:cNvPr>
          <p:cNvSpPr/>
          <p:nvPr/>
        </p:nvSpPr>
        <p:spPr>
          <a:xfrm>
            <a:off x="482612" y="4844977"/>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0" name="Oval 169">
            <a:extLst>
              <a:ext uri="{FF2B5EF4-FFF2-40B4-BE49-F238E27FC236}">
                <a16:creationId xmlns:a16="http://schemas.microsoft.com/office/drawing/2014/main" id="{E7C5035C-BE13-D2DE-76D5-952967435230}"/>
              </a:ext>
            </a:extLst>
          </p:cNvPr>
          <p:cNvSpPr/>
          <p:nvPr/>
        </p:nvSpPr>
        <p:spPr>
          <a:xfrm>
            <a:off x="579770" y="4940239"/>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1" name="Rounded Rectangle 170">
            <a:extLst>
              <a:ext uri="{FF2B5EF4-FFF2-40B4-BE49-F238E27FC236}">
                <a16:creationId xmlns:a16="http://schemas.microsoft.com/office/drawing/2014/main" id="{77F392D4-4839-D00F-C1CA-DCB0EBE65B9C}"/>
              </a:ext>
            </a:extLst>
          </p:cNvPr>
          <p:cNvSpPr/>
          <p:nvPr/>
        </p:nvSpPr>
        <p:spPr>
          <a:xfrm>
            <a:off x="6583428" y="4889821"/>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2" name="TextBox 171">
            <a:extLst>
              <a:ext uri="{FF2B5EF4-FFF2-40B4-BE49-F238E27FC236}">
                <a16:creationId xmlns:a16="http://schemas.microsoft.com/office/drawing/2014/main" id="{AC8941C8-7E4F-FD12-A498-A38074B2CEAA}"/>
              </a:ext>
            </a:extLst>
          </p:cNvPr>
          <p:cNvSpPr txBox="1"/>
          <p:nvPr/>
        </p:nvSpPr>
        <p:spPr>
          <a:xfrm>
            <a:off x="6746855" y="4942638"/>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Research recruitment and participant engagement</a:t>
            </a:r>
          </a:p>
        </p:txBody>
      </p:sp>
      <p:sp>
        <p:nvSpPr>
          <p:cNvPr id="173" name="Oval 172">
            <a:extLst>
              <a:ext uri="{FF2B5EF4-FFF2-40B4-BE49-F238E27FC236}">
                <a16:creationId xmlns:a16="http://schemas.microsoft.com/office/drawing/2014/main" id="{CA01B706-EEB1-83D7-091C-D8563EBCB48C}"/>
              </a:ext>
            </a:extLst>
          </p:cNvPr>
          <p:cNvSpPr/>
          <p:nvPr/>
        </p:nvSpPr>
        <p:spPr>
          <a:xfrm>
            <a:off x="6242831" y="4844977"/>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4" name="Oval 173">
            <a:extLst>
              <a:ext uri="{FF2B5EF4-FFF2-40B4-BE49-F238E27FC236}">
                <a16:creationId xmlns:a16="http://schemas.microsoft.com/office/drawing/2014/main" id="{069DB326-68C1-8DE1-B924-A1FAE8324AFE}"/>
              </a:ext>
            </a:extLst>
          </p:cNvPr>
          <p:cNvSpPr/>
          <p:nvPr/>
        </p:nvSpPr>
        <p:spPr>
          <a:xfrm>
            <a:off x="6339989" y="4940239"/>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75" name="Rounded Rectangle 174">
            <a:extLst>
              <a:ext uri="{FF2B5EF4-FFF2-40B4-BE49-F238E27FC236}">
                <a16:creationId xmlns:a16="http://schemas.microsoft.com/office/drawing/2014/main" id="{0AE2777C-0AA5-945C-CBA2-0D4175FC03A7}"/>
              </a:ext>
            </a:extLst>
          </p:cNvPr>
          <p:cNvSpPr/>
          <p:nvPr/>
        </p:nvSpPr>
        <p:spPr>
          <a:xfrm>
            <a:off x="823209" y="5432309"/>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88" name="TextBox 187">
            <a:extLst>
              <a:ext uri="{FF2B5EF4-FFF2-40B4-BE49-F238E27FC236}">
                <a16:creationId xmlns:a16="http://schemas.microsoft.com/office/drawing/2014/main" id="{5CDF5E57-EA09-0D5E-C081-472B20DA1CD9}"/>
              </a:ext>
            </a:extLst>
          </p:cNvPr>
          <p:cNvSpPr txBox="1"/>
          <p:nvPr/>
        </p:nvSpPr>
        <p:spPr>
          <a:xfrm>
            <a:off x="986636" y="5485126"/>
            <a:ext cx="501275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 to multidisciplinary clinical and scientific expertise</a:t>
            </a:r>
          </a:p>
        </p:txBody>
      </p:sp>
      <p:sp>
        <p:nvSpPr>
          <p:cNvPr id="189" name="Oval 188">
            <a:extLst>
              <a:ext uri="{FF2B5EF4-FFF2-40B4-BE49-F238E27FC236}">
                <a16:creationId xmlns:a16="http://schemas.microsoft.com/office/drawing/2014/main" id="{E90ED0D4-08E4-A193-E4C1-4BEAABD4FFE4}"/>
              </a:ext>
            </a:extLst>
          </p:cNvPr>
          <p:cNvSpPr/>
          <p:nvPr/>
        </p:nvSpPr>
        <p:spPr>
          <a:xfrm>
            <a:off x="482612" y="5387465"/>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0" name="Oval 189">
            <a:extLst>
              <a:ext uri="{FF2B5EF4-FFF2-40B4-BE49-F238E27FC236}">
                <a16:creationId xmlns:a16="http://schemas.microsoft.com/office/drawing/2014/main" id="{06059B50-33C5-DA6B-0A1B-7FBEA805D600}"/>
              </a:ext>
            </a:extLst>
          </p:cNvPr>
          <p:cNvSpPr/>
          <p:nvPr/>
        </p:nvSpPr>
        <p:spPr>
          <a:xfrm>
            <a:off x="579770" y="5482727"/>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1" name="Rounded Rectangle 190">
            <a:extLst>
              <a:ext uri="{FF2B5EF4-FFF2-40B4-BE49-F238E27FC236}">
                <a16:creationId xmlns:a16="http://schemas.microsoft.com/office/drawing/2014/main" id="{9E67D590-6D2C-6D9A-6106-44CE000A43AA}"/>
              </a:ext>
            </a:extLst>
          </p:cNvPr>
          <p:cNvSpPr/>
          <p:nvPr/>
        </p:nvSpPr>
        <p:spPr>
          <a:xfrm>
            <a:off x="6583428" y="5432309"/>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2" name="TextBox 191">
            <a:extLst>
              <a:ext uri="{FF2B5EF4-FFF2-40B4-BE49-F238E27FC236}">
                <a16:creationId xmlns:a16="http://schemas.microsoft.com/office/drawing/2014/main" id="{69AB9EDA-6347-B7ED-AE10-E29ABBF66FCE}"/>
              </a:ext>
            </a:extLst>
          </p:cNvPr>
          <p:cNvSpPr txBox="1"/>
          <p:nvPr/>
        </p:nvSpPr>
        <p:spPr>
          <a:xfrm>
            <a:off x="6746855" y="5485126"/>
            <a:ext cx="506657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Development of new research questions based on unmet patient needs</a:t>
            </a:r>
          </a:p>
        </p:txBody>
      </p:sp>
      <p:sp>
        <p:nvSpPr>
          <p:cNvPr id="193" name="Oval 192">
            <a:extLst>
              <a:ext uri="{FF2B5EF4-FFF2-40B4-BE49-F238E27FC236}">
                <a16:creationId xmlns:a16="http://schemas.microsoft.com/office/drawing/2014/main" id="{37D0B8B6-90B7-0FD5-4302-2F0047B62B1A}"/>
              </a:ext>
            </a:extLst>
          </p:cNvPr>
          <p:cNvSpPr/>
          <p:nvPr/>
        </p:nvSpPr>
        <p:spPr>
          <a:xfrm>
            <a:off x="6242831" y="5387465"/>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4" name="Oval 193">
            <a:extLst>
              <a:ext uri="{FF2B5EF4-FFF2-40B4-BE49-F238E27FC236}">
                <a16:creationId xmlns:a16="http://schemas.microsoft.com/office/drawing/2014/main" id="{09035631-95C9-E6AF-957A-C3C2A1D95163}"/>
              </a:ext>
            </a:extLst>
          </p:cNvPr>
          <p:cNvSpPr/>
          <p:nvPr/>
        </p:nvSpPr>
        <p:spPr>
          <a:xfrm>
            <a:off x="6339989" y="5482727"/>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6" name="Rounded Rectangle 195">
            <a:extLst>
              <a:ext uri="{FF2B5EF4-FFF2-40B4-BE49-F238E27FC236}">
                <a16:creationId xmlns:a16="http://schemas.microsoft.com/office/drawing/2014/main" id="{9BEC3026-94E3-1251-DF90-9A77351936E7}"/>
              </a:ext>
            </a:extLst>
          </p:cNvPr>
          <p:cNvSpPr/>
          <p:nvPr/>
        </p:nvSpPr>
        <p:spPr>
          <a:xfrm>
            <a:off x="823209" y="5971607"/>
            <a:ext cx="5176183" cy="380230"/>
          </a:xfrm>
          <a:prstGeom prst="roundRect">
            <a:avLst>
              <a:gd name="adj" fmla="val 5901"/>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7" name="TextBox 196">
            <a:extLst>
              <a:ext uri="{FF2B5EF4-FFF2-40B4-BE49-F238E27FC236}">
                <a16:creationId xmlns:a16="http://schemas.microsoft.com/office/drawing/2014/main" id="{F43AEFA5-CBA0-B886-7975-BC9BD353676E}"/>
              </a:ext>
            </a:extLst>
          </p:cNvPr>
          <p:cNvSpPr txBox="1"/>
          <p:nvPr/>
        </p:nvSpPr>
        <p:spPr>
          <a:xfrm>
            <a:off x="986636" y="6024424"/>
            <a:ext cx="506604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Validation or expansion of existing findings in an EDS/HSD population</a:t>
            </a:r>
          </a:p>
        </p:txBody>
      </p:sp>
      <p:sp>
        <p:nvSpPr>
          <p:cNvPr id="198" name="Oval 197">
            <a:extLst>
              <a:ext uri="{FF2B5EF4-FFF2-40B4-BE49-F238E27FC236}">
                <a16:creationId xmlns:a16="http://schemas.microsoft.com/office/drawing/2014/main" id="{C1F63264-14ED-22F8-4361-E127ADD66F71}"/>
              </a:ext>
            </a:extLst>
          </p:cNvPr>
          <p:cNvSpPr/>
          <p:nvPr/>
        </p:nvSpPr>
        <p:spPr>
          <a:xfrm>
            <a:off x="482612" y="5926763"/>
            <a:ext cx="468725" cy="468725"/>
          </a:xfrm>
          <a:prstGeom prst="ellipse">
            <a:avLst/>
          </a:prstGeom>
          <a:gradFill>
            <a:gsLst>
              <a:gs pos="0">
                <a:schemeClr val="accent1"/>
              </a:gs>
              <a:gs pos="100000">
                <a:schemeClr val="accent2"/>
              </a:gs>
            </a:gsLst>
            <a:lin ang="189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
        <p:nvSpPr>
          <p:cNvPr id="199" name="Oval 198">
            <a:extLst>
              <a:ext uri="{FF2B5EF4-FFF2-40B4-BE49-F238E27FC236}">
                <a16:creationId xmlns:a16="http://schemas.microsoft.com/office/drawing/2014/main" id="{FEA65CD3-B5D2-E2AC-8276-D09E33E4AEEC}"/>
              </a:ext>
            </a:extLst>
          </p:cNvPr>
          <p:cNvSpPr/>
          <p:nvPr/>
        </p:nvSpPr>
        <p:spPr>
          <a:xfrm>
            <a:off x="579770" y="6022025"/>
            <a:ext cx="273422" cy="273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12883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E8B22-0D2D-BC20-51E9-D0107FD09FD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AE9B013-E09B-BA91-72F7-DDA6CD9AAF9B}"/>
              </a:ext>
            </a:extLst>
          </p:cNvPr>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820BBD5D-27EE-4195-25FD-2190B3AC0C58}"/>
              </a:ext>
            </a:extLst>
          </p:cNvPr>
          <p:cNvPicPr>
            <a:picLocks noChangeAspect="1"/>
          </p:cNvPicPr>
          <p:nvPr/>
        </p:nvPicPr>
        <p:blipFill>
          <a:blip r:embed="rId3"/>
          <a:stretch>
            <a:fillRect/>
          </a:stretch>
        </p:blipFill>
        <p:spPr>
          <a:xfrm>
            <a:off x="4455583" y="2335389"/>
            <a:ext cx="3280834" cy="2187222"/>
          </a:xfrm>
          <a:prstGeom prst="rect">
            <a:avLst/>
          </a:prstGeom>
        </p:spPr>
      </p:pic>
    </p:spTree>
    <p:extLst>
      <p:ext uri="{BB962C8B-B14F-4D97-AF65-F5344CB8AC3E}">
        <p14:creationId xmlns:p14="http://schemas.microsoft.com/office/powerpoint/2010/main" val="32480586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DC1B3-B41C-BF50-312A-175ADCA7DDD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E86F96A-3DCF-760C-0CA3-464E211EE70D}"/>
              </a:ext>
            </a:extLst>
          </p:cNvPr>
          <p:cNvSpPr/>
          <p:nvPr/>
        </p:nvSpPr>
        <p:spPr>
          <a:xfrm>
            <a:off x="0" y="0"/>
            <a:ext cx="4904509"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black background with blue text&#10;&#10;AI-generated content may be incorrect.">
            <a:extLst>
              <a:ext uri="{FF2B5EF4-FFF2-40B4-BE49-F238E27FC236}">
                <a16:creationId xmlns:a16="http://schemas.microsoft.com/office/drawing/2014/main" id="{52F1518A-7C14-B72B-1940-840753486D53}"/>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2" name="Title 1">
            <a:extLst>
              <a:ext uri="{FF2B5EF4-FFF2-40B4-BE49-F238E27FC236}">
                <a16:creationId xmlns:a16="http://schemas.microsoft.com/office/drawing/2014/main" id="{922CBB0C-E712-D822-E830-2E00A8433F12}"/>
              </a:ext>
            </a:extLst>
          </p:cNvPr>
          <p:cNvSpPr>
            <a:spLocks noGrp="1"/>
          </p:cNvSpPr>
          <p:nvPr>
            <p:ph type="title"/>
          </p:nvPr>
        </p:nvSpPr>
        <p:spPr>
          <a:xfrm>
            <a:off x="0" y="2893118"/>
            <a:ext cx="4904509" cy="1071764"/>
          </a:xfrm>
        </p:spPr>
        <p:txBody>
          <a:bodyPr>
            <a:normAutofit/>
          </a:bodyPr>
          <a:lstStyle/>
          <a:p>
            <a:pPr algn="ctr"/>
            <a:r>
              <a:rPr lang="en-US" sz="5400" b="1" dirty="0">
                <a:solidFill>
                  <a:schemeClr val="bg1"/>
                </a:solidFill>
                <a:latin typeface="Arial" panose="020B0604020202020204" pitchFamily="34" charset="0"/>
                <a:cs typeface="Arial" panose="020B0604020202020204" pitchFamily="34" charset="0"/>
              </a:rPr>
              <a:t>Pitch 2</a:t>
            </a:r>
          </a:p>
        </p:txBody>
      </p:sp>
      <p:sp>
        <p:nvSpPr>
          <p:cNvPr id="9" name="TextBox 8">
            <a:extLst>
              <a:ext uri="{FF2B5EF4-FFF2-40B4-BE49-F238E27FC236}">
                <a16:creationId xmlns:a16="http://schemas.microsoft.com/office/drawing/2014/main" id="{03FB5F0B-C7F2-ADA9-67EB-5F4D2A9D4EAC}"/>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#RDDS26</a:t>
            </a:r>
          </a:p>
        </p:txBody>
      </p:sp>
      <p:sp>
        <p:nvSpPr>
          <p:cNvPr id="7" name="TextBox 6">
            <a:extLst>
              <a:ext uri="{FF2B5EF4-FFF2-40B4-BE49-F238E27FC236}">
                <a16:creationId xmlns:a16="http://schemas.microsoft.com/office/drawing/2014/main" id="{E14301F7-795C-1F66-5843-AB38FA32A242}"/>
              </a:ext>
            </a:extLst>
          </p:cNvPr>
          <p:cNvSpPr txBox="1"/>
          <p:nvPr/>
        </p:nvSpPr>
        <p:spPr>
          <a:xfrm>
            <a:off x="5053647" y="4677691"/>
            <a:ext cx="3551867" cy="707886"/>
          </a:xfrm>
          <a:prstGeom prst="rect">
            <a:avLst/>
          </a:prstGeom>
          <a:noFill/>
        </p:spPr>
        <p:txBody>
          <a:bodyPr wrap="square">
            <a:spAutoFit/>
          </a:bodyPr>
          <a:lstStyle/>
          <a:p>
            <a:pPr algn="ctr" rtl="0">
              <a:buNone/>
            </a:pPr>
            <a:r>
              <a:rPr lang="en-US" sz="2000" b="1" i="0" dirty="0">
                <a:solidFill>
                  <a:srgbClr val="0F5669"/>
                </a:solidFill>
                <a:effectLst/>
              </a:rPr>
              <a:t>Lesley Ann </a:t>
            </a:r>
            <a:r>
              <a:rPr lang="en-US" sz="2000" b="1" i="0" dirty="0" err="1">
                <a:solidFill>
                  <a:srgbClr val="0F5669"/>
                </a:solidFill>
                <a:effectLst/>
              </a:rPr>
              <a:t>Saketkoo</a:t>
            </a:r>
            <a:r>
              <a:rPr lang="en-US" sz="2000" b="1" i="0" dirty="0">
                <a:solidFill>
                  <a:srgbClr val="0F5669"/>
                </a:solidFill>
                <a:effectLst/>
              </a:rPr>
              <a:t>, M.D.</a:t>
            </a:r>
            <a:endParaRPr lang="en-US" sz="2000" dirty="0">
              <a:solidFill>
                <a:srgbClr val="0F5669"/>
              </a:solidFill>
              <a:effectLst/>
            </a:endParaRPr>
          </a:p>
          <a:p>
            <a:pPr algn="ctr" rtl="0">
              <a:buNone/>
            </a:pPr>
            <a:r>
              <a:rPr lang="en-US" sz="2000" b="0" i="0" dirty="0">
                <a:solidFill>
                  <a:srgbClr val="0F5669"/>
                </a:solidFill>
                <a:effectLst/>
              </a:rPr>
              <a:t>Board Member</a:t>
            </a:r>
            <a:endParaRPr lang="en-US" sz="1400" dirty="0">
              <a:solidFill>
                <a:srgbClr val="0F5669"/>
              </a:solidFill>
              <a:effectLst/>
            </a:endParaRPr>
          </a:p>
        </p:txBody>
      </p:sp>
      <p:grpSp>
        <p:nvGrpSpPr>
          <p:cNvPr id="10" name="Group 6">
            <a:extLst>
              <a:ext uri="{FF2B5EF4-FFF2-40B4-BE49-F238E27FC236}">
                <a16:creationId xmlns:a16="http://schemas.microsoft.com/office/drawing/2014/main" id="{6BD3EE38-BE7B-987A-4C48-F731235C604D}"/>
              </a:ext>
            </a:extLst>
          </p:cNvPr>
          <p:cNvGrpSpPr/>
          <p:nvPr/>
        </p:nvGrpSpPr>
        <p:grpSpPr>
          <a:xfrm>
            <a:off x="5543791" y="2328715"/>
            <a:ext cx="2571581" cy="2200569"/>
            <a:chOff x="0" y="0"/>
            <a:chExt cx="4282440" cy="3708400"/>
          </a:xfrm>
        </p:grpSpPr>
        <p:sp>
          <p:nvSpPr>
            <p:cNvPr id="12" name="Freeform 7">
              <a:extLst>
                <a:ext uri="{FF2B5EF4-FFF2-40B4-BE49-F238E27FC236}">
                  <a16:creationId xmlns:a16="http://schemas.microsoft.com/office/drawing/2014/main" id="{B6311437-FE5B-0DEE-26CE-1BE2C96BF0EF}"/>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3"/>
              <a:stretch>
                <a:fillRect b="-15479"/>
              </a:stretch>
            </a:blipFill>
            <a:ln w="95250" cap="sq">
              <a:solidFill>
                <a:srgbClr val="7FAFCE"/>
              </a:solidFill>
              <a:prstDash val="solid"/>
              <a:miter/>
            </a:ln>
          </p:spPr>
          <p:txBody>
            <a:bodyPr/>
            <a:lstStyle/>
            <a:p>
              <a:endParaRPr lang="en-US"/>
            </a:p>
          </p:txBody>
        </p:sp>
      </p:grpSp>
      <p:pic>
        <p:nvPicPr>
          <p:cNvPr id="13" name="Picture 12">
            <a:extLst>
              <a:ext uri="{FF2B5EF4-FFF2-40B4-BE49-F238E27FC236}">
                <a16:creationId xmlns:a16="http://schemas.microsoft.com/office/drawing/2014/main" id="{156BD4D3-7ADF-3D8E-9A34-9CF6146728FA}"/>
              </a:ext>
            </a:extLst>
          </p:cNvPr>
          <p:cNvPicPr>
            <a:picLocks noChangeAspect="1"/>
          </p:cNvPicPr>
          <p:nvPr/>
        </p:nvPicPr>
        <p:blipFill>
          <a:blip r:embed="rId4"/>
          <a:stretch>
            <a:fillRect/>
          </a:stretch>
        </p:blipFill>
        <p:spPr>
          <a:xfrm>
            <a:off x="8754654" y="2513459"/>
            <a:ext cx="2446322" cy="1831079"/>
          </a:xfrm>
          <a:prstGeom prst="rect">
            <a:avLst/>
          </a:prstGeom>
        </p:spPr>
      </p:pic>
    </p:spTree>
    <p:extLst>
      <p:ext uri="{BB962C8B-B14F-4D97-AF65-F5344CB8AC3E}">
        <p14:creationId xmlns:p14="http://schemas.microsoft.com/office/powerpoint/2010/main" val="2264126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66091-8DD3-E96F-0976-41A738A2E07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FC18FD7-46F1-C285-5C42-2E719BAE3EF1}"/>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TextBox 3">
            <a:extLst>
              <a:ext uri="{FF2B5EF4-FFF2-40B4-BE49-F238E27FC236}">
                <a16:creationId xmlns:a16="http://schemas.microsoft.com/office/drawing/2014/main" id="{AA94E311-A339-2904-7E16-996902DD17B2}"/>
              </a:ext>
            </a:extLst>
          </p:cNvPr>
          <p:cNvSpPr txBox="1"/>
          <p:nvPr/>
        </p:nvSpPr>
        <p:spPr>
          <a:xfrm>
            <a:off x="508514" y="3302761"/>
            <a:ext cx="11041979" cy="34778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4000" b="1">
                <a:solidFill>
                  <a:srgbClr val="004059"/>
                </a:solidFill>
              </a:defRPr>
            </a:pPr>
            <a:r>
              <a:rPr kumimoji="0" lang="en-US" sz="5400" b="1" i="0" u="none" strike="noStrike" kern="1200" cap="none" spc="0" normalizeH="0" baseline="0" noProof="0" dirty="0">
                <a:ln>
                  <a:noFill/>
                </a:ln>
                <a:solidFill>
                  <a:srgbClr val="004059"/>
                </a:solidFill>
                <a:effectLst/>
                <a:uLnTx/>
                <a:uFillTx/>
                <a:latin typeface="Arial" panose="020B0604020202020204" pitchFamily="34" charset="0"/>
                <a:ea typeface="+mn-ea"/>
                <a:cs typeface="Arial" panose="020B0604020202020204" pitchFamily="34" charset="0"/>
              </a:rPr>
              <a:t>Partnership to Advance Therapeutic Horizons (PATH)</a:t>
            </a:r>
            <a:endParaRPr kumimoji="0" lang="en-US" sz="2800" b="1" i="0" u="none" strike="noStrike" kern="1200" cap="none" spc="0" normalizeH="0" baseline="0" noProof="0" dirty="0">
              <a:ln>
                <a:noFill/>
              </a:ln>
              <a:solidFill>
                <a:srgbClr val="0F9ED5">
                  <a:lumMod val="50000"/>
                </a:srgbClr>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sz="4000" b="1">
                <a:solidFill>
                  <a:srgbClr val="004059"/>
                </a:solidFill>
              </a:defRPr>
            </a:pPr>
            <a:endParaRPr kumimoji="0" lang="en-US" sz="1200" b="1" i="0" u="none" strike="noStrike" kern="1200" cap="none" spc="0" normalizeH="0" baseline="0" noProof="0" dirty="0">
              <a:ln>
                <a:noFill/>
              </a:ln>
              <a:solidFill>
                <a:srgbClr val="0F9ED5">
                  <a:lumMod val="50000"/>
                </a:srgbClr>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sz="4000" b="1">
                <a:solidFill>
                  <a:srgbClr val="004059"/>
                </a:solidFill>
              </a:defRPr>
            </a:pPr>
            <a:r>
              <a:rPr kumimoji="0" lang="en-US" sz="3600" b="1" i="0" u="none" strike="noStrike" kern="1200" cap="none" spc="0" normalizeH="0" baseline="0" noProof="0" dirty="0">
                <a:ln>
                  <a:noFill/>
                </a:ln>
                <a:solidFill>
                  <a:srgbClr val="0F9ED5">
                    <a:lumMod val="50000"/>
                  </a:srgbClr>
                </a:solidFill>
                <a:effectLst/>
                <a:uLnTx/>
                <a:uFillTx/>
                <a:latin typeface="Aptos" panose="02110004020202020204"/>
                <a:ea typeface="+mn-ea"/>
                <a:cs typeface="+mn-cs"/>
              </a:rPr>
              <a:t>Lesley Ann Saketkoo, MD, MPH</a:t>
            </a:r>
          </a:p>
          <a:p>
            <a:pPr marL="0" marR="0" lvl="0" indent="0" algn="ctr" defTabSz="914400" rtl="0" eaLnBrk="1" fontAlgn="auto" latinLnBrk="0" hangingPunct="1">
              <a:lnSpc>
                <a:spcPct val="100000"/>
              </a:lnSpc>
              <a:spcBef>
                <a:spcPts val="0"/>
              </a:spcBef>
              <a:spcAft>
                <a:spcPts val="0"/>
              </a:spcAft>
              <a:buClrTx/>
              <a:buSzTx/>
              <a:buFontTx/>
              <a:buNone/>
              <a:tabLst/>
              <a:defRPr sz="4000" b="1">
                <a:solidFill>
                  <a:srgbClr val="004059"/>
                </a:solidFill>
              </a:defRPr>
            </a:pPr>
            <a:r>
              <a:rPr kumimoji="0" lang="en-US" sz="3200" b="1" i="0" u="none" strike="noStrike" kern="1200" cap="none" spc="0" normalizeH="0" baseline="0" noProof="0" dirty="0">
                <a:ln>
                  <a:noFill/>
                </a:ln>
                <a:solidFill>
                  <a:srgbClr val="0E83B2"/>
                </a:solidFill>
                <a:effectLst/>
                <a:uLnTx/>
                <a:uFillTx/>
                <a:latin typeface="Aptos" panose="02110004020202020204"/>
                <a:ea typeface="+mn-ea"/>
                <a:cs typeface="+mn-cs"/>
              </a:rPr>
              <a:t>Co-Founder, Chair, Executive Director MIHRA Foundation</a:t>
            </a:r>
          </a:p>
          <a:p>
            <a:pPr marL="0" marR="0" lvl="0" indent="0" algn="ctr" defTabSz="914400" rtl="0" eaLnBrk="1" fontAlgn="auto" latinLnBrk="0" hangingPunct="1">
              <a:lnSpc>
                <a:spcPct val="100000"/>
              </a:lnSpc>
              <a:spcBef>
                <a:spcPts val="0"/>
              </a:spcBef>
              <a:spcAft>
                <a:spcPts val="0"/>
              </a:spcAft>
              <a:buClrTx/>
              <a:buSzTx/>
              <a:buFontTx/>
              <a:buNone/>
              <a:tabLst/>
              <a:defRPr sz="4000" b="1">
                <a:solidFill>
                  <a:srgbClr val="004059"/>
                </a:solidFill>
              </a:defRPr>
            </a:pPr>
            <a:r>
              <a:rPr kumimoji="0" lang="en-US" sz="3200" b="1" i="0" u="none" strike="noStrike" kern="1200" cap="none" spc="0" normalizeH="0" baseline="0" noProof="0" dirty="0">
                <a:ln>
                  <a:noFill/>
                </a:ln>
                <a:solidFill>
                  <a:srgbClr val="0E83B2"/>
                </a:solidFill>
                <a:effectLst/>
                <a:uLnTx/>
                <a:uFillTx/>
                <a:latin typeface="Aptos" panose="02110004020202020204"/>
                <a:ea typeface="+mn-ea"/>
                <a:cs typeface="+mn-cs"/>
              </a:rPr>
              <a:t>Executive PI, MIHRA PATH</a:t>
            </a:r>
          </a:p>
        </p:txBody>
      </p:sp>
      <p:pic>
        <p:nvPicPr>
          <p:cNvPr id="8" name="Picture 7">
            <a:extLst>
              <a:ext uri="{FF2B5EF4-FFF2-40B4-BE49-F238E27FC236}">
                <a16:creationId xmlns:a16="http://schemas.microsoft.com/office/drawing/2014/main" id="{A6465B3B-58B8-2E54-D655-61E67E0357E0}"/>
              </a:ext>
            </a:extLst>
          </p:cNvPr>
          <p:cNvPicPr>
            <a:picLocks noChangeAspect="1"/>
          </p:cNvPicPr>
          <p:nvPr/>
        </p:nvPicPr>
        <p:blipFill>
          <a:blip r:embed="rId3"/>
          <a:stretch>
            <a:fillRect/>
          </a:stretch>
        </p:blipFill>
        <p:spPr>
          <a:xfrm>
            <a:off x="2036366" y="295514"/>
            <a:ext cx="8269296" cy="2712591"/>
          </a:xfrm>
          <a:prstGeom prst="rect">
            <a:avLst/>
          </a:prstGeom>
        </p:spPr>
      </p:pic>
    </p:spTree>
    <p:extLst>
      <p:ext uri="{BB962C8B-B14F-4D97-AF65-F5344CB8AC3E}">
        <p14:creationId xmlns:p14="http://schemas.microsoft.com/office/powerpoint/2010/main" val="1930769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BBDF3-AD87-F9F3-6C27-84388D55C185}"/>
              </a:ext>
            </a:extLst>
          </p:cNvPr>
          <p:cNvSpPr>
            <a:spLocks noGrp="1"/>
          </p:cNvSpPr>
          <p:nvPr>
            <p:ph type="title"/>
          </p:nvPr>
        </p:nvSpPr>
        <p:spPr>
          <a:xfrm>
            <a:off x="180450" y="289354"/>
            <a:ext cx="7337950" cy="1325563"/>
          </a:xfrm>
        </p:spPr>
        <p:txBody>
          <a:bodyPr>
            <a:normAutofit fontScale="90000"/>
          </a:bodyPr>
          <a:lstStyle/>
          <a:p>
            <a:r>
              <a:rPr lang="en-US" b="1" dirty="0">
                <a:solidFill>
                  <a:srgbClr val="006699"/>
                </a:solidFill>
                <a:latin typeface="+mn-lt"/>
              </a:rPr>
              <a:t>Today:</a:t>
            </a:r>
            <a:r>
              <a:rPr lang="en-US" dirty="0">
                <a:solidFill>
                  <a:srgbClr val="006699"/>
                </a:solidFill>
                <a:latin typeface="+mn-lt"/>
              </a:rPr>
              <a:t> Holistic Strategies to </a:t>
            </a:r>
            <a:br>
              <a:rPr lang="en-US" dirty="0">
                <a:solidFill>
                  <a:srgbClr val="006699"/>
                </a:solidFill>
                <a:latin typeface="+mn-lt"/>
              </a:rPr>
            </a:br>
            <a:r>
              <a:rPr lang="en-US" dirty="0">
                <a:solidFill>
                  <a:srgbClr val="006699"/>
                </a:solidFill>
                <a:latin typeface="+mn-lt"/>
              </a:rPr>
              <a:t>De-Risk Clinical Trials </a:t>
            </a:r>
            <a:br>
              <a:rPr lang="en-US" dirty="0">
                <a:solidFill>
                  <a:srgbClr val="006699"/>
                </a:solidFill>
                <a:latin typeface="+mn-lt"/>
              </a:rPr>
            </a:br>
            <a:r>
              <a:rPr lang="en-US" dirty="0">
                <a:solidFill>
                  <a:srgbClr val="006699"/>
                </a:solidFill>
                <a:latin typeface="+mn-lt"/>
              </a:rPr>
              <a:t>in a group of Rare Diseases</a:t>
            </a:r>
            <a:endParaRPr lang="en-US" b="1" dirty="0">
              <a:solidFill>
                <a:srgbClr val="006699"/>
              </a:solidFill>
              <a:latin typeface="+mn-lt"/>
            </a:endParaRPr>
          </a:p>
        </p:txBody>
      </p:sp>
      <p:sp>
        <p:nvSpPr>
          <p:cNvPr id="3" name="Content Placeholder 2">
            <a:extLst>
              <a:ext uri="{FF2B5EF4-FFF2-40B4-BE49-F238E27FC236}">
                <a16:creationId xmlns:a16="http://schemas.microsoft.com/office/drawing/2014/main" id="{2DFF6CFE-36A6-68D1-B4AE-BA1B65B4DEBA}"/>
              </a:ext>
            </a:extLst>
          </p:cNvPr>
          <p:cNvSpPr>
            <a:spLocks noGrp="1"/>
          </p:cNvSpPr>
          <p:nvPr>
            <p:ph idx="1"/>
          </p:nvPr>
        </p:nvSpPr>
        <p:spPr>
          <a:xfrm>
            <a:off x="357433" y="1742253"/>
            <a:ext cx="11476827" cy="5047572"/>
          </a:xfrm>
        </p:spPr>
        <p:txBody>
          <a:bodyPr>
            <a:normAutofit fontScale="92500"/>
          </a:bodyPr>
          <a:lstStyle/>
          <a:p>
            <a:pPr marL="342900" lvl="0" indent="-342900">
              <a:spcBef>
                <a:spcPts val="600"/>
              </a:spcBef>
              <a:buFont typeface="Arial" panose="020B0604020202020204" pitchFamily="34" charset="0"/>
              <a:buChar char="•"/>
            </a:pPr>
            <a:r>
              <a:rPr lang="en-US" sz="2400" b="1" dirty="0"/>
              <a:t>Myositis Diseases:</a:t>
            </a:r>
            <a:r>
              <a:rPr lang="en-US" sz="2400" dirty="0"/>
              <a:t> Patient Impact &amp; Unmet Need </a:t>
            </a:r>
          </a:p>
          <a:p>
            <a:pPr marL="342900" lvl="0" indent="-342900">
              <a:spcBef>
                <a:spcPts val="600"/>
              </a:spcBef>
              <a:buFont typeface="Arial" panose="020B0604020202020204" pitchFamily="34" charset="0"/>
              <a:buChar char="•"/>
            </a:pPr>
            <a:r>
              <a:rPr lang="en-US" sz="2400" b="1" dirty="0"/>
              <a:t>Therapeutic Landscape:</a:t>
            </a:r>
            <a:r>
              <a:rPr lang="en-US" sz="2400" dirty="0"/>
              <a:t> Expanding Opportunities &amp; Growing Needs </a:t>
            </a:r>
          </a:p>
          <a:p>
            <a:pPr marL="342900" lvl="0" indent="-342900">
              <a:spcBef>
                <a:spcPts val="600"/>
              </a:spcBef>
              <a:buFont typeface="Arial" panose="020B0604020202020204" pitchFamily="34" charset="0"/>
              <a:buChar char="•"/>
            </a:pPr>
            <a:r>
              <a:rPr lang="en-US" sz="2400" b="1" dirty="0"/>
              <a:t>MIHRA Foundation:</a:t>
            </a:r>
            <a:r>
              <a:rPr lang="en-US" sz="2400" dirty="0"/>
              <a:t> A Holistic, Global Approach to Myositis Care, Research &amp; Clinical Trial Readiness </a:t>
            </a:r>
          </a:p>
          <a:p>
            <a:pPr marL="342900" lvl="0" indent="-342900">
              <a:spcBef>
                <a:spcPts val="600"/>
              </a:spcBef>
              <a:buFont typeface="Arial" panose="020B0604020202020204" pitchFamily="34" charset="0"/>
              <a:buChar char="•"/>
            </a:pPr>
            <a:r>
              <a:rPr lang="en-US" sz="2400" b="1" dirty="0"/>
              <a:t>MIHRA PATH Program:</a:t>
            </a:r>
            <a:r>
              <a:rPr lang="en-US" sz="2400" dirty="0"/>
              <a:t> Patients • Clinician-Researchers • Industry • FDA </a:t>
            </a:r>
            <a:r>
              <a:rPr lang="en-US" sz="2400" b="1" dirty="0"/>
              <a:t>&gt;&gt;</a:t>
            </a:r>
            <a:r>
              <a:rPr lang="en-US" sz="2400" dirty="0"/>
              <a:t> Addressing the </a:t>
            </a:r>
            <a:r>
              <a:rPr lang="en-US" sz="2400" i="1" dirty="0"/>
              <a:t>Most Critical Barriers </a:t>
            </a:r>
            <a:r>
              <a:rPr lang="en-US" sz="2400" dirty="0"/>
              <a:t>to Therapeutic Development </a:t>
            </a:r>
          </a:p>
          <a:p>
            <a:pPr marL="342900" lvl="0" indent="-342900">
              <a:spcBef>
                <a:spcPts val="600"/>
              </a:spcBef>
              <a:buFont typeface="Arial" panose="020B0604020202020204" pitchFamily="34" charset="0"/>
              <a:buChar char="•"/>
            </a:pPr>
            <a:r>
              <a:rPr lang="en-US" sz="2400" b="1" dirty="0"/>
              <a:t>What MIHRA PATH Offers Industry Partners:</a:t>
            </a:r>
            <a:r>
              <a:rPr lang="en-US" sz="2400" dirty="0"/>
              <a:t> </a:t>
            </a:r>
          </a:p>
          <a:p>
            <a:pPr lvl="1">
              <a:spcBef>
                <a:spcPts val="600"/>
              </a:spcBef>
            </a:pPr>
            <a:r>
              <a:rPr lang="en-US" dirty="0"/>
              <a:t>Deep, Nuanced Knowledge of Complex Multi-Organ Diseases &amp; Their Clinical Trial Challenges </a:t>
            </a:r>
          </a:p>
          <a:p>
            <a:pPr lvl="1">
              <a:spcBef>
                <a:spcPts val="600"/>
              </a:spcBef>
            </a:pPr>
            <a:r>
              <a:rPr lang="en-US" dirty="0"/>
              <a:t>Authentic Multi-Stakeholder Collaborative Exchange, Learning &amp; Consensus </a:t>
            </a:r>
          </a:p>
          <a:p>
            <a:pPr lvl="1">
              <a:spcBef>
                <a:spcPts val="600"/>
              </a:spcBef>
            </a:pPr>
            <a:r>
              <a:rPr lang="en-US" dirty="0"/>
              <a:t>Strategy &amp; Path-Shaping &gt; From Early Development Through Clinical Trials to Public Access </a:t>
            </a:r>
          </a:p>
          <a:p>
            <a:pPr lvl="1">
              <a:spcBef>
                <a:spcPts val="600"/>
              </a:spcBef>
            </a:pPr>
            <a:r>
              <a:rPr lang="en-US" dirty="0"/>
              <a:t>Knowledge &amp; Strategies Applicable Across Autoimmune &amp; Complex Multi-Organ Diseases</a:t>
            </a:r>
          </a:p>
          <a:p>
            <a:pPr marL="342900" lvl="0" indent="-342900">
              <a:spcBef>
                <a:spcPts val="600"/>
              </a:spcBef>
              <a:buFont typeface="Arial" panose="020B0604020202020204" pitchFamily="34" charset="0"/>
              <a:buChar char="•"/>
            </a:pPr>
            <a:r>
              <a:rPr lang="en-US" sz="2400" b="1" dirty="0"/>
              <a:t>Our Ask:</a:t>
            </a:r>
            <a:r>
              <a:rPr lang="en-US" sz="2400" dirty="0"/>
              <a:t> Join MIHRA PATH as an Industry Partner </a:t>
            </a:r>
          </a:p>
          <a:p>
            <a:pPr marL="0" lvl="0" indent="0">
              <a:spcBef>
                <a:spcPts val="600"/>
              </a:spcBef>
              <a:buNone/>
            </a:pPr>
            <a:endParaRPr lang="en-US" sz="500" dirty="0"/>
          </a:p>
          <a:p>
            <a:pPr>
              <a:spcBef>
                <a:spcPts val="600"/>
              </a:spcBef>
              <a:buNone/>
            </a:pPr>
            <a:r>
              <a:rPr lang="en-US" sz="2400" b="1" dirty="0"/>
              <a:t>As you listen:</a:t>
            </a:r>
            <a:r>
              <a:rPr lang="en-US" sz="2400" dirty="0"/>
              <a:t> </a:t>
            </a:r>
            <a:r>
              <a:rPr lang="en-US" sz="2400" i="1" dirty="0"/>
              <a:t>Where could MIHRA PATH strengthen your development program?</a:t>
            </a:r>
            <a:endParaRPr lang="en-US" sz="2400" dirty="0"/>
          </a:p>
        </p:txBody>
      </p:sp>
      <p:sp>
        <p:nvSpPr>
          <p:cNvPr id="4" name="Rectangle 3">
            <a:extLst>
              <a:ext uri="{FF2B5EF4-FFF2-40B4-BE49-F238E27FC236}">
                <a16:creationId xmlns:a16="http://schemas.microsoft.com/office/drawing/2014/main" id="{9F75DF00-41D7-05DC-FDFB-0400E8E7A75F}"/>
              </a:ext>
            </a:extLst>
          </p:cNvPr>
          <p:cNvSpPr/>
          <p:nvPr/>
        </p:nvSpPr>
        <p:spPr>
          <a:xfrm>
            <a:off x="0" y="664503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Afbeelding 2" descr="Afbeelding met tekst, Lettertype, schermopname">
            <a:extLst>
              <a:ext uri="{FF2B5EF4-FFF2-40B4-BE49-F238E27FC236}">
                <a16:creationId xmlns:a16="http://schemas.microsoft.com/office/drawing/2014/main" id="{CB1A659F-72F5-A528-9692-125B422BD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5724" y="0"/>
            <a:ext cx="4962525" cy="1470122"/>
          </a:xfrm>
          <a:prstGeom prst="rect">
            <a:avLst/>
          </a:prstGeom>
        </p:spPr>
      </p:pic>
    </p:spTree>
    <p:extLst>
      <p:ext uri="{BB962C8B-B14F-4D97-AF65-F5344CB8AC3E}">
        <p14:creationId xmlns:p14="http://schemas.microsoft.com/office/powerpoint/2010/main" val="2355946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DDB31-35DA-B530-B6C6-4C1701304C8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67FD929-233D-E159-D230-063F7F0B29D7}"/>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6" name="Picture 5" descr="A group of people with different shapes&#10;&#10;Description automatically generated">
            <a:extLst>
              <a:ext uri="{FF2B5EF4-FFF2-40B4-BE49-F238E27FC236}">
                <a16:creationId xmlns:a16="http://schemas.microsoft.com/office/drawing/2014/main" id="{80A472D9-16D7-AF20-F72B-D8BAD095F0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490" y="444804"/>
            <a:ext cx="8412790" cy="6309596"/>
          </a:xfrm>
          <a:prstGeom prst="rect">
            <a:avLst/>
          </a:prstGeom>
          <a:solidFill>
            <a:schemeClr val="bg1">
              <a:alpha val="80000"/>
            </a:schemeClr>
          </a:solidFill>
        </p:spPr>
      </p:pic>
    </p:spTree>
    <p:extLst>
      <p:ext uri="{BB962C8B-B14F-4D97-AF65-F5344CB8AC3E}">
        <p14:creationId xmlns:p14="http://schemas.microsoft.com/office/powerpoint/2010/main" val="3435898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9FECB-759E-9AA0-6842-74B2FE181752}"/>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F258106A-C417-C2BB-D16D-03C6A2B92689}"/>
              </a:ext>
            </a:extLst>
          </p:cNvPr>
          <p:cNvPicPr>
            <a:picLocks noChangeAspect="1"/>
          </p:cNvPicPr>
          <p:nvPr/>
        </p:nvPicPr>
        <p:blipFill>
          <a:blip r:embed="rId3"/>
          <a:srcRect b="14833"/>
          <a:stretch>
            <a:fillRect/>
          </a:stretch>
        </p:blipFill>
        <p:spPr>
          <a:xfrm>
            <a:off x="229906" y="205740"/>
            <a:ext cx="11673033" cy="6627778"/>
          </a:xfrm>
          <a:prstGeom prst="rect">
            <a:avLst/>
          </a:prstGeom>
        </p:spPr>
      </p:pic>
      <p:sp>
        <p:nvSpPr>
          <p:cNvPr id="3" name="Rectangle 2">
            <a:extLst>
              <a:ext uri="{FF2B5EF4-FFF2-40B4-BE49-F238E27FC236}">
                <a16:creationId xmlns:a16="http://schemas.microsoft.com/office/drawing/2014/main" id="{29998677-7975-0551-2A68-7A642C07D858}"/>
              </a:ext>
            </a:extLst>
          </p:cNvPr>
          <p:cNvSpPr/>
          <p:nvPr/>
        </p:nvSpPr>
        <p:spPr>
          <a:xfrm>
            <a:off x="-1" y="-2286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72954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DE0DA-DEE5-3B65-F29A-998BA1CFBADE}"/>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3372A7D-1211-5EF0-245D-79D1023F34DD}"/>
              </a:ext>
            </a:extLst>
          </p:cNvPr>
          <p:cNvSpPr/>
          <p:nvPr/>
        </p:nvSpPr>
        <p:spPr>
          <a:xfrm>
            <a:off x="-1" y="-2286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C026A83C-1363-F86C-3012-9D72D4073AB8}"/>
              </a:ext>
            </a:extLst>
          </p:cNvPr>
          <p:cNvPicPr>
            <a:picLocks noChangeAspect="1"/>
          </p:cNvPicPr>
          <p:nvPr/>
        </p:nvPicPr>
        <p:blipFill>
          <a:blip r:embed="rId3"/>
          <a:stretch>
            <a:fillRect/>
          </a:stretch>
        </p:blipFill>
        <p:spPr>
          <a:xfrm>
            <a:off x="952346" y="251925"/>
            <a:ext cx="10287000" cy="6685385"/>
          </a:xfrm>
          <a:prstGeom prst="rect">
            <a:avLst/>
          </a:prstGeom>
        </p:spPr>
      </p:pic>
    </p:spTree>
    <p:extLst>
      <p:ext uri="{BB962C8B-B14F-4D97-AF65-F5344CB8AC3E}">
        <p14:creationId xmlns:p14="http://schemas.microsoft.com/office/powerpoint/2010/main" val="427273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14398-DD94-F060-27EE-1AED3F94343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0977A6C-DDDD-CF30-64BB-7C566F76DE61}"/>
              </a:ext>
            </a:extLst>
          </p:cNvPr>
          <p:cNvSpPr/>
          <p:nvPr/>
        </p:nvSpPr>
        <p:spPr>
          <a:xfrm>
            <a:off x="-1" y="-2286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E9E1266D-CD9F-082A-F40D-B0E182B98ADA}"/>
              </a:ext>
            </a:extLst>
          </p:cNvPr>
          <p:cNvPicPr>
            <a:picLocks noChangeAspect="1"/>
          </p:cNvPicPr>
          <p:nvPr/>
        </p:nvPicPr>
        <p:blipFill>
          <a:blip r:embed="rId3"/>
          <a:stretch>
            <a:fillRect/>
          </a:stretch>
        </p:blipFill>
        <p:spPr>
          <a:xfrm>
            <a:off x="590396" y="205740"/>
            <a:ext cx="11219550" cy="7479700"/>
          </a:xfrm>
          <a:prstGeom prst="rect">
            <a:avLst/>
          </a:prstGeom>
        </p:spPr>
      </p:pic>
      <p:pic>
        <p:nvPicPr>
          <p:cNvPr id="7" name="Picture 6">
            <a:extLst>
              <a:ext uri="{FF2B5EF4-FFF2-40B4-BE49-F238E27FC236}">
                <a16:creationId xmlns:a16="http://schemas.microsoft.com/office/drawing/2014/main" id="{5367A6D2-D370-C30F-CDEE-198877A5A1A4}"/>
              </a:ext>
            </a:extLst>
          </p:cNvPr>
          <p:cNvPicPr>
            <a:picLocks noChangeAspect="1"/>
          </p:cNvPicPr>
          <p:nvPr/>
        </p:nvPicPr>
        <p:blipFill>
          <a:blip r:embed="rId4"/>
          <a:srcRect l="6294" t="4452" r="5361" b="6037"/>
          <a:stretch>
            <a:fillRect/>
          </a:stretch>
        </p:blipFill>
        <p:spPr>
          <a:xfrm>
            <a:off x="9042399" y="91440"/>
            <a:ext cx="1174751" cy="1190249"/>
          </a:xfrm>
          <a:prstGeom prst="rect">
            <a:avLst/>
          </a:prstGeom>
        </p:spPr>
      </p:pic>
    </p:spTree>
    <p:extLst>
      <p:ext uri="{BB962C8B-B14F-4D97-AF65-F5344CB8AC3E}">
        <p14:creationId xmlns:p14="http://schemas.microsoft.com/office/powerpoint/2010/main" val="512002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AC324-88EB-F59E-0903-611BB063A2A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BCF07A96-98E9-D386-A6C6-E6B38E587C4F}"/>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6" name="Picture 5" descr="A group of people with different shapes&#10;&#10;Description automatically generated">
            <a:extLst>
              <a:ext uri="{FF2B5EF4-FFF2-40B4-BE49-F238E27FC236}">
                <a16:creationId xmlns:a16="http://schemas.microsoft.com/office/drawing/2014/main" id="{5D2927CB-8B35-177C-EE81-673A9277C8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780" y="397778"/>
            <a:ext cx="2528079" cy="1896060"/>
          </a:xfrm>
          <a:prstGeom prst="rect">
            <a:avLst/>
          </a:prstGeom>
          <a:solidFill>
            <a:schemeClr val="bg1">
              <a:alpha val="80000"/>
            </a:schemeClr>
          </a:solidFill>
        </p:spPr>
      </p:pic>
      <p:sp>
        <p:nvSpPr>
          <p:cNvPr id="2" name="Title 1">
            <a:extLst>
              <a:ext uri="{FF2B5EF4-FFF2-40B4-BE49-F238E27FC236}">
                <a16:creationId xmlns:a16="http://schemas.microsoft.com/office/drawing/2014/main" id="{FF1E5F66-80ED-9E2F-391A-65A399B93578}"/>
              </a:ext>
            </a:extLst>
          </p:cNvPr>
          <p:cNvSpPr>
            <a:spLocks noGrp="1"/>
          </p:cNvSpPr>
          <p:nvPr>
            <p:ph type="title"/>
          </p:nvPr>
        </p:nvSpPr>
        <p:spPr>
          <a:xfrm>
            <a:off x="1218511" y="2015282"/>
            <a:ext cx="10515600" cy="2852737"/>
          </a:xfrm>
        </p:spPr>
        <p:txBody>
          <a:bodyPr>
            <a:normAutofit/>
          </a:bodyPr>
          <a:lstStyle/>
          <a:p>
            <a:r>
              <a:rPr lang="en-US" sz="6600" b="1" dirty="0"/>
              <a:t>Therapeutic Landscape in Myositis Diseases</a:t>
            </a:r>
          </a:p>
        </p:txBody>
      </p:sp>
      <p:sp>
        <p:nvSpPr>
          <p:cNvPr id="4" name="Text Placeholder 3">
            <a:extLst>
              <a:ext uri="{FF2B5EF4-FFF2-40B4-BE49-F238E27FC236}">
                <a16:creationId xmlns:a16="http://schemas.microsoft.com/office/drawing/2014/main" id="{03A8CDF6-7420-404B-2FC5-99582472D84D}"/>
              </a:ext>
            </a:extLst>
          </p:cNvPr>
          <p:cNvSpPr>
            <a:spLocks noGrp="1"/>
          </p:cNvSpPr>
          <p:nvPr>
            <p:ph type="body" idx="1"/>
          </p:nvPr>
        </p:nvSpPr>
        <p:spPr>
          <a:xfrm>
            <a:off x="941578" y="5130747"/>
            <a:ext cx="10515600" cy="1500187"/>
          </a:xfrm>
        </p:spPr>
        <p:txBody>
          <a:bodyPr/>
          <a:lstStyle/>
          <a:p>
            <a:endParaRPr lang="en-US"/>
          </a:p>
        </p:txBody>
      </p:sp>
    </p:spTree>
    <p:extLst>
      <p:ext uri="{BB962C8B-B14F-4D97-AF65-F5344CB8AC3E}">
        <p14:creationId xmlns:p14="http://schemas.microsoft.com/office/powerpoint/2010/main" val="39196030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08A6D-9CB7-CD20-2377-4306487AF97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EA3664C1-AF49-E298-AA82-F44799F991A3}"/>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3CB356D1-39DD-2B79-30B1-110DF5A65DA7}"/>
              </a:ext>
            </a:extLst>
          </p:cNvPr>
          <p:cNvPicPr>
            <a:picLocks noChangeAspect="1"/>
          </p:cNvPicPr>
          <p:nvPr/>
        </p:nvPicPr>
        <p:blipFill>
          <a:blip r:embed="rId2"/>
          <a:srcRect l="-309" t="1668" r="309" b="3177"/>
          <a:stretch>
            <a:fillRect/>
          </a:stretch>
        </p:blipFill>
        <p:spPr>
          <a:xfrm>
            <a:off x="23735" y="167676"/>
            <a:ext cx="12144223" cy="6737349"/>
          </a:xfrm>
          <a:prstGeom prst="rect">
            <a:avLst/>
          </a:prstGeom>
        </p:spPr>
      </p:pic>
    </p:spTree>
    <p:extLst>
      <p:ext uri="{BB962C8B-B14F-4D97-AF65-F5344CB8AC3E}">
        <p14:creationId xmlns:p14="http://schemas.microsoft.com/office/powerpoint/2010/main" val="9169077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A8C44-60BD-2AA2-4275-7F573E42167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2459A32-1292-344F-0EDB-93ED3E5D23A1}"/>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6" name="Picture 5" descr="A group of people with different shapes&#10;&#10;Description automatically generated">
            <a:extLst>
              <a:ext uri="{FF2B5EF4-FFF2-40B4-BE49-F238E27FC236}">
                <a16:creationId xmlns:a16="http://schemas.microsoft.com/office/drawing/2014/main" id="{D8E91C8E-8A5B-E476-3B19-B4318BD80D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490" y="444804"/>
            <a:ext cx="8412790" cy="6309596"/>
          </a:xfrm>
          <a:prstGeom prst="rect">
            <a:avLst/>
          </a:prstGeom>
          <a:solidFill>
            <a:schemeClr val="bg1">
              <a:alpha val="80000"/>
            </a:schemeClr>
          </a:solidFill>
        </p:spPr>
      </p:pic>
      <p:sp>
        <p:nvSpPr>
          <p:cNvPr id="4" name="TextBox 3">
            <a:extLst>
              <a:ext uri="{FF2B5EF4-FFF2-40B4-BE49-F238E27FC236}">
                <a16:creationId xmlns:a16="http://schemas.microsoft.com/office/drawing/2014/main" id="{9C5AD744-862C-588E-3225-92F9876F391E}"/>
              </a:ext>
            </a:extLst>
          </p:cNvPr>
          <p:cNvSpPr txBox="1"/>
          <p:nvPr/>
        </p:nvSpPr>
        <p:spPr>
          <a:xfrm>
            <a:off x="311912" y="833628"/>
            <a:ext cx="2560320" cy="32004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500" b="0" i="0" u="none" strike="noStrike" kern="1200" cap="none" spc="0" normalizeH="0" baseline="0" noProof="0" dirty="0">
                <a:ln>
                  <a:noFill/>
                </a:ln>
                <a:solidFill>
                  <a:srgbClr val="12395F"/>
                </a:solidFill>
                <a:effectLst/>
                <a:uLnTx/>
                <a:uFillTx/>
                <a:latin typeface="Aptos"/>
                <a:ea typeface="+mn-ea"/>
                <a:cs typeface="+mn-cs"/>
              </a:rPr>
              <a:t>Born from</a:t>
            </a:r>
          </a:p>
        </p:txBody>
      </p:sp>
      <p:sp>
        <p:nvSpPr>
          <p:cNvPr id="7" name="TextBox 6">
            <a:extLst>
              <a:ext uri="{FF2B5EF4-FFF2-40B4-BE49-F238E27FC236}">
                <a16:creationId xmlns:a16="http://schemas.microsoft.com/office/drawing/2014/main" id="{6A08EE2E-0428-214E-9178-24E9C9DC2AA6}"/>
              </a:ext>
            </a:extLst>
          </p:cNvPr>
          <p:cNvSpPr txBox="1"/>
          <p:nvPr/>
        </p:nvSpPr>
        <p:spPr>
          <a:xfrm>
            <a:off x="311912" y="1117092"/>
            <a:ext cx="23774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2800" b="1" i="0" u="none" strike="noStrike" kern="1200" cap="none" spc="0" normalizeH="0" baseline="0" noProof="0" dirty="0">
                <a:ln>
                  <a:noFill/>
                </a:ln>
                <a:solidFill>
                  <a:srgbClr val="0F9ED5">
                    <a:lumMod val="75000"/>
                  </a:srgbClr>
                </a:solidFill>
                <a:effectLst/>
                <a:uLnTx/>
                <a:uFillTx/>
                <a:latin typeface="Aptos"/>
                <a:ea typeface="+mn-ea"/>
                <a:cs typeface="+mn-cs"/>
              </a:rPr>
              <a:t>IMACS</a:t>
            </a:r>
          </a:p>
        </p:txBody>
      </p:sp>
      <p:sp>
        <p:nvSpPr>
          <p:cNvPr id="9" name="TextBox 8">
            <a:extLst>
              <a:ext uri="{FF2B5EF4-FFF2-40B4-BE49-F238E27FC236}">
                <a16:creationId xmlns:a16="http://schemas.microsoft.com/office/drawing/2014/main" id="{0148929E-D7D2-4D2C-042F-B93CB10930A1}"/>
              </a:ext>
            </a:extLst>
          </p:cNvPr>
          <p:cNvSpPr txBox="1"/>
          <p:nvPr/>
        </p:nvSpPr>
        <p:spPr>
          <a:xfrm>
            <a:off x="311912" y="1528572"/>
            <a:ext cx="2743200"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dirty="0">
                <a:ln>
                  <a:noFill/>
                </a:ln>
                <a:solidFill>
                  <a:srgbClr val="12395F"/>
                </a:solidFill>
                <a:effectLst/>
                <a:uLnTx/>
                <a:uFillTx/>
                <a:latin typeface="Aptos"/>
                <a:ea typeface="+mn-ea"/>
                <a:cs typeface="+mn-cs"/>
              </a:rPr>
              <a:t>International Myositis
Assessment &amp; Clinical
Studies Group</a:t>
            </a:r>
          </a:p>
        </p:txBody>
      </p:sp>
      <p:sp>
        <p:nvSpPr>
          <p:cNvPr id="11" name="TextBox 10">
            <a:extLst>
              <a:ext uri="{FF2B5EF4-FFF2-40B4-BE49-F238E27FC236}">
                <a16:creationId xmlns:a16="http://schemas.microsoft.com/office/drawing/2014/main" id="{1F8A514A-A596-6B27-43EB-C5EA79CC53E4}"/>
              </a:ext>
            </a:extLst>
          </p:cNvPr>
          <p:cNvSpPr txBox="1"/>
          <p:nvPr/>
        </p:nvSpPr>
        <p:spPr>
          <a:xfrm>
            <a:off x="289052" y="2536448"/>
            <a:ext cx="278892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2400" b="0" i="0" u="none" strike="noStrike" kern="1200" cap="none" spc="0" normalizeH="0" baseline="0" noProof="0" dirty="0">
                <a:ln>
                  <a:noFill/>
                </a:ln>
                <a:solidFill>
                  <a:srgbClr val="12395F"/>
                </a:solidFill>
                <a:effectLst/>
                <a:uLnTx/>
                <a:uFillTx/>
                <a:latin typeface="Aptos"/>
                <a:ea typeface="+mn-ea"/>
                <a:cs typeface="+mn-cs"/>
              </a:rPr>
              <a:t>25+ years of global,
multidisciplinary</a:t>
            </a:r>
            <a:r>
              <a:rPr kumimoji="0" lang="en-US" sz="2400" b="0" i="0" u="none" strike="noStrike" kern="1200" cap="none" spc="0" normalizeH="0" baseline="0" noProof="0" dirty="0">
                <a:ln>
                  <a:noFill/>
                </a:ln>
                <a:solidFill>
                  <a:srgbClr val="12395F"/>
                </a:solidFill>
                <a:effectLst/>
                <a:uLnTx/>
                <a:uFillTx/>
                <a:latin typeface="Aptos"/>
                <a:ea typeface="+mn-ea"/>
                <a:cs typeface="+mn-cs"/>
              </a:rPr>
              <a:t> KOL</a:t>
            </a:r>
            <a:r>
              <a:rPr kumimoji="0" sz="2400" b="0" i="0" u="none" strike="noStrike" kern="1200" cap="none" spc="0" normalizeH="0" baseline="0" noProof="0" dirty="0">
                <a:ln>
                  <a:noFill/>
                </a:ln>
                <a:solidFill>
                  <a:srgbClr val="12395F"/>
                </a:solidFill>
                <a:effectLst/>
                <a:uLnTx/>
                <a:uFillTx/>
                <a:latin typeface="Aptos"/>
                <a:ea typeface="+mn-ea"/>
                <a:cs typeface="+mn-cs"/>
              </a:rPr>
              <a:t> collaboration
advancing myositis research and care.</a:t>
            </a:r>
          </a:p>
        </p:txBody>
      </p:sp>
      <p:sp>
        <p:nvSpPr>
          <p:cNvPr id="13" name="TextBox 12">
            <a:extLst>
              <a:ext uri="{FF2B5EF4-FFF2-40B4-BE49-F238E27FC236}">
                <a16:creationId xmlns:a16="http://schemas.microsoft.com/office/drawing/2014/main" id="{A241E8DE-5421-7C7D-AF57-5B9D10FA8CD8}"/>
              </a:ext>
            </a:extLst>
          </p:cNvPr>
          <p:cNvSpPr txBox="1"/>
          <p:nvPr/>
        </p:nvSpPr>
        <p:spPr>
          <a:xfrm>
            <a:off x="9366594" y="4216666"/>
            <a:ext cx="25603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srgbClr val="0F9ED5">
                    <a:lumMod val="75000"/>
                  </a:srgbClr>
                </a:solidFill>
                <a:effectLst/>
                <a:uLnTx/>
                <a:uFillTx/>
                <a:latin typeface="Aptos"/>
                <a:ea typeface="+mn-ea"/>
                <a:cs typeface="+mn-cs"/>
              </a:rPr>
              <a:t>Our Vision</a:t>
            </a:r>
          </a:p>
        </p:txBody>
      </p:sp>
      <p:sp>
        <p:nvSpPr>
          <p:cNvPr id="15" name="TextBox 14">
            <a:extLst>
              <a:ext uri="{FF2B5EF4-FFF2-40B4-BE49-F238E27FC236}">
                <a16:creationId xmlns:a16="http://schemas.microsoft.com/office/drawing/2014/main" id="{181D56F0-A6D8-F665-4EDD-8E6AF132B9A4}"/>
              </a:ext>
            </a:extLst>
          </p:cNvPr>
          <p:cNvSpPr txBox="1"/>
          <p:nvPr/>
        </p:nvSpPr>
        <p:spPr>
          <a:xfrm>
            <a:off x="9392905" y="4798854"/>
            <a:ext cx="3246120"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2800" b="0" i="0" u="none" strike="noStrike" kern="1200" cap="none" spc="0" normalizeH="0" baseline="0" noProof="0" dirty="0">
                <a:ln>
                  <a:noFill/>
                </a:ln>
                <a:solidFill>
                  <a:srgbClr val="12395F"/>
                </a:solidFill>
                <a:effectLst/>
                <a:uLnTx/>
                <a:uFillTx/>
                <a:latin typeface="Aptos"/>
                <a:ea typeface="+mn-ea"/>
                <a:cs typeface="+mn-cs"/>
              </a:rPr>
              <a:t>To create a world
where we can
cure myositis</a:t>
            </a:r>
          </a:p>
        </p:txBody>
      </p:sp>
      <p:sp>
        <p:nvSpPr>
          <p:cNvPr id="17" name="TextBox 16">
            <a:extLst>
              <a:ext uri="{FF2B5EF4-FFF2-40B4-BE49-F238E27FC236}">
                <a16:creationId xmlns:a16="http://schemas.microsoft.com/office/drawing/2014/main" id="{3A65E06F-CDB7-55AE-F758-BE1CA18AFC09}"/>
              </a:ext>
            </a:extLst>
          </p:cNvPr>
          <p:cNvSpPr txBox="1"/>
          <p:nvPr/>
        </p:nvSpPr>
        <p:spPr>
          <a:xfrm>
            <a:off x="9392905" y="6024150"/>
            <a:ext cx="3246120" cy="64008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3000" b="0" i="1" u="none" strike="noStrike" kern="1200" cap="none" spc="0" normalizeH="0" baseline="0" noProof="0">
                <a:ln>
                  <a:noFill/>
                </a:ln>
                <a:solidFill>
                  <a:srgbClr val="14849D"/>
                </a:solidFill>
                <a:effectLst/>
                <a:uLnTx/>
                <a:uFillTx/>
                <a:latin typeface="Aptos Display"/>
                <a:ea typeface="+mn-ea"/>
                <a:cs typeface="+mn-cs"/>
              </a:rPr>
              <a:t>together.</a:t>
            </a:r>
          </a:p>
        </p:txBody>
      </p:sp>
      <p:sp>
        <p:nvSpPr>
          <p:cNvPr id="18" name="TextBox 17">
            <a:extLst>
              <a:ext uri="{FF2B5EF4-FFF2-40B4-BE49-F238E27FC236}">
                <a16:creationId xmlns:a16="http://schemas.microsoft.com/office/drawing/2014/main" id="{AA94B6DA-ED41-7C17-69E9-84A5A14525C7}"/>
              </a:ext>
            </a:extLst>
          </p:cNvPr>
          <p:cNvSpPr txBox="1"/>
          <p:nvPr/>
        </p:nvSpPr>
        <p:spPr>
          <a:xfrm>
            <a:off x="8692855" y="1030658"/>
            <a:ext cx="2560320"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4000" b="1" i="0" u="none" strike="noStrike" kern="1200" cap="none" spc="0" normalizeH="0" baseline="0" noProof="0" dirty="0">
                <a:ln>
                  <a:noFill/>
                </a:ln>
                <a:solidFill>
                  <a:srgbClr val="14849D"/>
                </a:solidFill>
                <a:effectLst/>
                <a:uLnTx/>
                <a:uFillTx/>
                <a:latin typeface="Aptos"/>
                <a:ea typeface="+mn-ea"/>
                <a:cs typeface="+mn-cs"/>
              </a:rPr>
              <a:t>MIHRA</a:t>
            </a:r>
            <a:endParaRPr kumimoji="0" sz="2300" b="1" i="0" u="none" strike="noStrike" kern="1200" cap="none" spc="0" normalizeH="0" baseline="0" noProof="0" dirty="0">
              <a:ln>
                <a:noFill/>
              </a:ln>
              <a:solidFill>
                <a:srgbClr val="14849D"/>
              </a:solidFill>
              <a:effectLst/>
              <a:uLnTx/>
              <a:uFillTx/>
              <a:latin typeface="Aptos"/>
              <a:ea typeface="+mn-ea"/>
              <a:cs typeface="+mn-cs"/>
            </a:endParaRPr>
          </a:p>
        </p:txBody>
      </p:sp>
      <p:sp>
        <p:nvSpPr>
          <p:cNvPr id="19" name="TextBox 18">
            <a:extLst>
              <a:ext uri="{FF2B5EF4-FFF2-40B4-BE49-F238E27FC236}">
                <a16:creationId xmlns:a16="http://schemas.microsoft.com/office/drawing/2014/main" id="{96ADFA18-36AF-9A75-CC39-D3DBEC72263A}"/>
              </a:ext>
            </a:extLst>
          </p:cNvPr>
          <p:cNvSpPr txBox="1"/>
          <p:nvPr/>
        </p:nvSpPr>
        <p:spPr>
          <a:xfrm>
            <a:off x="8692854" y="1643306"/>
            <a:ext cx="3319335"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2400" b="0" i="0" u="none" strike="noStrike" kern="1200" cap="none" spc="0" normalizeH="0" baseline="0" noProof="0" dirty="0">
                <a:ln>
                  <a:noFill/>
                </a:ln>
                <a:solidFill>
                  <a:srgbClr val="12395F"/>
                </a:solidFill>
                <a:effectLst/>
                <a:uLnTx/>
                <a:uFillTx/>
                <a:latin typeface="Aptos" panose="02110004020202020204"/>
                <a:ea typeface="+mn-ea"/>
                <a:cs typeface="+mn-cs"/>
              </a:rPr>
              <a:t>A name with roots across
languages and cultures,
evoking kindness,
community, peace and goodness.</a:t>
            </a:r>
          </a:p>
        </p:txBody>
      </p:sp>
    </p:spTree>
    <p:extLst>
      <p:ext uri="{BB962C8B-B14F-4D97-AF65-F5344CB8AC3E}">
        <p14:creationId xmlns:p14="http://schemas.microsoft.com/office/powerpoint/2010/main" val="2318097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P spid="11" grpId="0"/>
      <p:bldP spid="13" grpId="0"/>
      <p:bldP spid="15" grpId="0"/>
      <p:bldP spid="17" grpId="0"/>
      <p:bldP spid="18"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
          <p:cNvSpPr txBox="1"/>
          <p:nvPr/>
        </p:nvSpPr>
        <p:spPr>
          <a:xfrm>
            <a:off x="1927008" y="381537"/>
            <a:ext cx="10895094" cy="68508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7000"/>
              </a:lnSpc>
              <a:spcBef>
                <a:spcPts val="0"/>
              </a:spcBef>
              <a:spcAft>
                <a:spcPts val="0"/>
              </a:spcAft>
              <a:buClr>
                <a:srgbClr val="000000"/>
              </a:buClr>
              <a:buSzPts val="3600"/>
              <a:buFont typeface="Arial"/>
              <a:buNone/>
              <a:tabLst/>
              <a:defRPr/>
            </a:pPr>
            <a:r>
              <a:rPr kumimoji="0" lang="nl-NL" sz="3600" b="1" i="0" u="none" strike="noStrike" kern="1200" cap="none" spc="0" normalizeH="0" baseline="0" noProof="0" dirty="0" err="1">
                <a:ln>
                  <a:noFill/>
                </a:ln>
                <a:solidFill>
                  <a:srgbClr val="0F9ED5">
                    <a:lumMod val="75000"/>
                  </a:srgbClr>
                </a:solidFill>
                <a:effectLst/>
                <a:uLnTx/>
                <a:uFillTx/>
                <a:latin typeface="Aptos" panose="02110004020202020204"/>
                <a:ea typeface="+mn-ea"/>
                <a:cs typeface="+mn-cs"/>
              </a:rPr>
              <a:t>Represented</a:t>
            </a:r>
            <a:r>
              <a:rPr kumimoji="0" lang="nl-NL" sz="3600" b="1" i="0" u="none" strike="noStrike" kern="1200" cap="none" spc="0" normalizeH="0" baseline="0" noProof="0" dirty="0">
                <a:ln>
                  <a:noFill/>
                </a:ln>
                <a:solidFill>
                  <a:srgbClr val="0F9ED5">
                    <a:lumMod val="75000"/>
                  </a:srgbClr>
                </a:solidFill>
                <a:effectLst/>
                <a:uLnTx/>
                <a:uFillTx/>
                <a:latin typeface="Aptos" panose="02110004020202020204"/>
                <a:ea typeface="+mn-ea"/>
                <a:cs typeface="+mn-cs"/>
              </a:rPr>
              <a:t> </a:t>
            </a:r>
            <a:r>
              <a:rPr kumimoji="0" lang="nl-NL" sz="3600" b="1" i="0" u="none" strike="noStrike" kern="1200" cap="none" spc="0" normalizeH="0" baseline="0" noProof="0" dirty="0" err="1">
                <a:ln>
                  <a:noFill/>
                </a:ln>
                <a:solidFill>
                  <a:srgbClr val="0F9ED5">
                    <a:lumMod val="75000"/>
                  </a:srgbClr>
                </a:solidFill>
                <a:effectLst/>
                <a:uLnTx/>
                <a:uFillTx/>
                <a:latin typeface="Aptos" panose="02110004020202020204"/>
                <a:ea typeface="+mn-ea"/>
                <a:cs typeface="+mn-cs"/>
              </a:rPr>
              <a:t>Patient</a:t>
            </a:r>
            <a:r>
              <a:rPr kumimoji="0" lang="nl-NL" sz="3600" b="1" i="0" u="none" strike="noStrike" kern="1200" cap="none" spc="0" normalizeH="0" baseline="0" noProof="0" dirty="0">
                <a:ln>
                  <a:noFill/>
                </a:ln>
                <a:solidFill>
                  <a:srgbClr val="0F9ED5">
                    <a:lumMod val="75000"/>
                  </a:srgbClr>
                </a:solidFill>
                <a:effectLst/>
                <a:uLnTx/>
                <a:uFillTx/>
                <a:latin typeface="Aptos" panose="02110004020202020204"/>
                <a:ea typeface="+mn-ea"/>
                <a:cs typeface="+mn-cs"/>
              </a:rPr>
              <a:t> </a:t>
            </a:r>
            <a:r>
              <a:rPr kumimoji="0" lang="nl-NL" sz="3600" b="1" i="0" u="none" strike="noStrike" kern="1200" cap="none" spc="0" normalizeH="0" baseline="0" noProof="0" dirty="0" err="1">
                <a:ln>
                  <a:noFill/>
                </a:ln>
                <a:solidFill>
                  <a:srgbClr val="0F9ED5">
                    <a:lumMod val="75000"/>
                  </a:srgbClr>
                </a:solidFill>
                <a:effectLst/>
                <a:uLnTx/>
                <a:uFillTx/>
                <a:latin typeface="Aptos" panose="02110004020202020204"/>
                <a:ea typeface="+mn-ea"/>
                <a:cs typeface="+mn-cs"/>
              </a:rPr>
              <a:t>Advocacy</a:t>
            </a:r>
            <a:r>
              <a:rPr kumimoji="0" lang="nl-NL" sz="3600" b="1" i="0" u="none" strike="noStrike" kern="1200" cap="none" spc="0" normalizeH="0" baseline="0" noProof="0" dirty="0">
                <a:ln>
                  <a:noFill/>
                </a:ln>
                <a:solidFill>
                  <a:srgbClr val="0F9ED5">
                    <a:lumMod val="75000"/>
                  </a:srgbClr>
                </a:solidFill>
                <a:effectLst/>
                <a:uLnTx/>
                <a:uFillTx/>
                <a:latin typeface="Aptos" panose="02110004020202020204"/>
                <a:ea typeface="+mn-ea"/>
                <a:cs typeface="+mn-cs"/>
              </a:rPr>
              <a:t> </a:t>
            </a:r>
            <a:r>
              <a:rPr kumimoji="0" lang="nl-NL" sz="3600" b="1" i="0" u="none" strike="noStrike" kern="1200" cap="none" spc="0" normalizeH="0" baseline="0" noProof="0" dirty="0" err="1">
                <a:ln>
                  <a:noFill/>
                </a:ln>
                <a:solidFill>
                  <a:srgbClr val="0F9ED5">
                    <a:lumMod val="75000"/>
                  </a:srgbClr>
                </a:solidFill>
                <a:effectLst/>
                <a:uLnTx/>
                <a:uFillTx/>
                <a:latin typeface="Aptos" panose="02110004020202020204"/>
                <a:ea typeface="+mn-ea"/>
                <a:cs typeface="+mn-cs"/>
              </a:rPr>
              <a:t>Organizations</a:t>
            </a:r>
            <a:endParaRPr kumimoji="0" sz="1400" b="1" i="0" u="sng" strike="noStrike" kern="1200" cap="none" spc="0" normalizeH="0" baseline="0" noProof="0" dirty="0">
              <a:ln>
                <a:noFill/>
              </a:ln>
              <a:solidFill>
                <a:srgbClr val="0F9ED5">
                  <a:lumMod val="75000"/>
                </a:srgbClr>
              </a:solidFill>
              <a:effectLst/>
              <a:uLnTx/>
              <a:uFillTx/>
              <a:latin typeface="Aptos" panose="02110004020202020204"/>
              <a:ea typeface="+mn-ea"/>
              <a:cs typeface="+mn-cs"/>
            </a:endParaRPr>
          </a:p>
        </p:txBody>
      </p:sp>
      <p:pic>
        <p:nvPicPr>
          <p:cNvPr id="160" name="Google Shape;160;p2"/>
          <p:cNvPicPr preferRelativeResize="0"/>
          <p:nvPr/>
        </p:nvPicPr>
        <p:blipFill rotWithShape="1">
          <a:blip r:embed="rId3">
            <a:alphaModFix/>
          </a:blip>
          <a:srcRect/>
          <a:stretch/>
        </p:blipFill>
        <p:spPr>
          <a:xfrm>
            <a:off x="6404578" y="1643046"/>
            <a:ext cx="3059389" cy="926072"/>
          </a:xfrm>
          <a:prstGeom prst="rect">
            <a:avLst/>
          </a:prstGeom>
          <a:noFill/>
          <a:ln>
            <a:noFill/>
          </a:ln>
        </p:spPr>
      </p:pic>
      <p:pic>
        <p:nvPicPr>
          <p:cNvPr id="161" name="Google Shape;161;p2"/>
          <p:cNvPicPr preferRelativeResize="0"/>
          <p:nvPr/>
        </p:nvPicPr>
        <p:blipFill rotWithShape="1">
          <a:blip r:embed="rId4">
            <a:alphaModFix/>
          </a:blip>
          <a:srcRect/>
          <a:stretch/>
        </p:blipFill>
        <p:spPr>
          <a:xfrm>
            <a:off x="6053199" y="4329089"/>
            <a:ext cx="989838" cy="875250"/>
          </a:xfrm>
          <a:prstGeom prst="rect">
            <a:avLst/>
          </a:prstGeom>
          <a:noFill/>
          <a:ln>
            <a:noFill/>
          </a:ln>
        </p:spPr>
      </p:pic>
      <p:pic>
        <p:nvPicPr>
          <p:cNvPr id="162" name="Google Shape;162;p2"/>
          <p:cNvPicPr preferRelativeResize="0"/>
          <p:nvPr/>
        </p:nvPicPr>
        <p:blipFill rotWithShape="1">
          <a:blip r:embed="rId5">
            <a:alphaModFix/>
          </a:blip>
          <a:srcRect/>
          <a:stretch/>
        </p:blipFill>
        <p:spPr>
          <a:xfrm>
            <a:off x="3093590" y="4480621"/>
            <a:ext cx="2349554" cy="768640"/>
          </a:xfrm>
          <a:prstGeom prst="rect">
            <a:avLst/>
          </a:prstGeom>
          <a:noFill/>
          <a:ln>
            <a:noFill/>
          </a:ln>
        </p:spPr>
      </p:pic>
      <p:pic>
        <p:nvPicPr>
          <p:cNvPr id="163" name="Google Shape;163;p2"/>
          <p:cNvPicPr preferRelativeResize="0"/>
          <p:nvPr/>
        </p:nvPicPr>
        <p:blipFill rotWithShape="1">
          <a:blip r:embed="rId6">
            <a:alphaModFix/>
          </a:blip>
          <a:srcRect l="6655" t="9037" r="7894" b="6840"/>
          <a:stretch/>
        </p:blipFill>
        <p:spPr>
          <a:xfrm>
            <a:off x="645524" y="2910418"/>
            <a:ext cx="1682495" cy="1051560"/>
          </a:xfrm>
          <a:prstGeom prst="rect">
            <a:avLst/>
          </a:prstGeom>
          <a:noFill/>
          <a:ln>
            <a:noFill/>
          </a:ln>
        </p:spPr>
      </p:pic>
      <p:pic>
        <p:nvPicPr>
          <p:cNvPr id="164" name="Google Shape;164;p2"/>
          <p:cNvPicPr preferRelativeResize="0"/>
          <p:nvPr/>
        </p:nvPicPr>
        <p:blipFill rotWithShape="1">
          <a:blip r:embed="rId7">
            <a:alphaModFix/>
          </a:blip>
          <a:srcRect l="10287" t="19538" r="5807" b="18262"/>
          <a:stretch/>
        </p:blipFill>
        <p:spPr>
          <a:xfrm>
            <a:off x="580863" y="4431325"/>
            <a:ext cx="1994095" cy="740665"/>
          </a:xfrm>
          <a:prstGeom prst="rect">
            <a:avLst/>
          </a:prstGeom>
          <a:noFill/>
          <a:ln>
            <a:noFill/>
          </a:ln>
        </p:spPr>
      </p:pic>
      <p:pic>
        <p:nvPicPr>
          <p:cNvPr id="165" name="Google Shape;165;p2"/>
          <p:cNvPicPr preferRelativeResize="0"/>
          <p:nvPr/>
        </p:nvPicPr>
        <p:blipFill rotWithShape="1">
          <a:blip r:embed="rId8">
            <a:alphaModFix/>
          </a:blip>
          <a:srcRect/>
          <a:stretch/>
        </p:blipFill>
        <p:spPr>
          <a:xfrm>
            <a:off x="3876821" y="5435321"/>
            <a:ext cx="2361110" cy="1213457"/>
          </a:xfrm>
          <a:prstGeom prst="rect">
            <a:avLst/>
          </a:prstGeom>
          <a:noFill/>
          <a:ln>
            <a:noFill/>
          </a:ln>
        </p:spPr>
      </p:pic>
      <p:pic>
        <p:nvPicPr>
          <p:cNvPr id="166" name="Google Shape;166;p2"/>
          <p:cNvPicPr preferRelativeResize="0"/>
          <p:nvPr/>
        </p:nvPicPr>
        <p:blipFill rotWithShape="1">
          <a:blip r:embed="rId9">
            <a:alphaModFix/>
          </a:blip>
          <a:srcRect/>
          <a:stretch/>
        </p:blipFill>
        <p:spPr>
          <a:xfrm>
            <a:off x="580863" y="5762141"/>
            <a:ext cx="2779561" cy="773014"/>
          </a:xfrm>
          <a:prstGeom prst="rect">
            <a:avLst/>
          </a:prstGeom>
          <a:noFill/>
          <a:ln>
            <a:noFill/>
          </a:ln>
        </p:spPr>
      </p:pic>
      <p:pic>
        <p:nvPicPr>
          <p:cNvPr id="167" name="Google Shape;167;p2"/>
          <p:cNvPicPr preferRelativeResize="0"/>
          <p:nvPr/>
        </p:nvPicPr>
        <p:blipFill rotWithShape="1">
          <a:blip r:embed="rId10">
            <a:alphaModFix/>
          </a:blip>
          <a:srcRect/>
          <a:stretch/>
        </p:blipFill>
        <p:spPr>
          <a:xfrm>
            <a:off x="6655390" y="3031877"/>
            <a:ext cx="1770459" cy="944992"/>
          </a:xfrm>
          <a:prstGeom prst="rect">
            <a:avLst/>
          </a:prstGeom>
          <a:noFill/>
          <a:ln>
            <a:noFill/>
          </a:ln>
        </p:spPr>
      </p:pic>
      <p:pic>
        <p:nvPicPr>
          <p:cNvPr id="168" name="Google Shape;168;p2"/>
          <p:cNvPicPr preferRelativeResize="0"/>
          <p:nvPr/>
        </p:nvPicPr>
        <p:blipFill rotWithShape="1">
          <a:blip r:embed="rId11">
            <a:alphaModFix/>
          </a:blip>
          <a:srcRect/>
          <a:stretch/>
        </p:blipFill>
        <p:spPr>
          <a:xfrm>
            <a:off x="3505175" y="1542808"/>
            <a:ext cx="2577414" cy="1047496"/>
          </a:xfrm>
          <a:prstGeom prst="rect">
            <a:avLst/>
          </a:prstGeom>
          <a:noFill/>
          <a:ln>
            <a:noFill/>
          </a:ln>
        </p:spPr>
      </p:pic>
      <p:pic>
        <p:nvPicPr>
          <p:cNvPr id="169" name="Google Shape;169;p2"/>
          <p:cNvPicPr preferRelativeResize="0"/>
          <p:nvPr/>
        </p:nvPicPr>
        <p:blipFill rotWithShape="1">
          <a:blip r:embed="rId12">
            <a:alphaModFix/>
          </a:blip>
          <a:srcRect l="5779" r="6769" b="1425"/>
          <a:stretch/>
        </p:blipFill>
        <p:spPr>
          <a:xfrm>
            <a:off x="351254" y="1651090"/>
            <a:ext cx="2756705" cy="1047999"/>
          </a:xfrm>
          <a:prstGeom prst="rect">
            <a:avLst/>
          </a:prstGeom>
          <a:noFill/>
          <a:ln>
            <a:noFill/>
          </a:ln>
        </p:spPr>
      </p:pic>
      <p:pic>
        <p:nvPicPr>
          <p:cNvPr id="170" name="Google Shape;170;p2"/>
          <p:cNvPicPr preferRelativeResize="0"/>
          <p:nvPr/>
        </p:nvPicPr>
        <p:blipFill rotWithShape="1">
          <a:blip r:embed="rId13">
            <a:alphaModFix/>
          </a:blip>
          <a:srcRect/>
          <a:stretch/>
        </p:blipFill>
        <p:spPr>
          <a:xfrm>
            <a:off x="7934272" y="4250199"/>
            <a:ext cx="2568617" cy="1066646"/>
          </a:xfrm>
          <a:prstGeom prst="rect">
            <a:avLst/>
          </a:prstGeom>
          <a:noFill/>
          <a:ln>
            <a:noFill/>
          </a:ln>
        </p:spPr>
      </p:pic>
      <p:pic>
        <p:nvPicPr>
          <p:cNvPr id="171" name="Google Shape;171;p2" descr="A close-up of a logo&#10;&#10;Description automatically generated"/>
          <p:cNvPicPr preferRelativeResize="0"/>
          <p:nvPr/>
        </p:nvPicPr>
        <p:blipFill rotWithShape="1">
          <a:blip r:embed="rId14">
            <a:alphaModFix/>
          </a:blip>
          <a:srcRect/>
          <a:stretch/>
        </p:blipFill>
        <p:spPr>
          <a:xfrm>
            <a:off x="3048643" y="3151269"/>
            <a:ext cx="2824835" cy="706208"/>
          </a:xfrm>
          <a:prstGeom prst="rect">
            <a:avLst/>
          </a:prstGeom>
          <a:noFill/>
          <a:ln>
            <a:noFill/>
          </a:ln>
        </p:spPr>
      </p:pic>
      <p:pic>
        <p:nvPicPr>
          <p:cNvPr id="3" name="Afbeelding 2" descr="Afbeelding met Lettertype, Graphics, tekst, logo">
            <a:extLst>
              <a:ext uri="{FF2B5EF4-FFF2-40B4-BE49-F238E27FC236}">
                <a16:creationId xmlns:a16="http://schemas.microsoft.com/office/drawing/2014/main" id="{8760F894-42A0-D2CE-CBC7-E0E00B57004F}"/>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266322" y="3446207"/>
            <a:ext cx="1649980" cy="1649980"/>
          </a:xfrm>
          <a:prstGeom prst="rect">
            <a:avLst/>
          </a:prstGeom>
        </p:spPr>
      </p:pic>
      <p:pic>
        <p:nvPicPr>
          <p:cNvPr id="5" name="Afbeelding 4" descr="Afbeelding met Lettertype, Graphics, schermopname, grafische vormgeving">
            <a:extLst>
              <a:ext uri="{FF2B5EF4-FFF2-40B4-BE49-F238E27FC236}">
                <a16:creationId xmlns:a16="http://schemas.microsoft.com/office/drawing/2014/main" id="{737812A3-33A0-3450-DDE2-E83A5D850BA8}"/>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718766" y="5694652"/>
            <a:ext cx="5151487" cy="780772"/>
          </a:xfrm>
          <a:prstGeom prst="rect">
            <a:avLst/>
          </a:prstGeom>
        </p:spPr>
      </p:pic>
      <p:pic>
        <p:nvPicPr>
          <p:cNvPr id="4" name="Picture 3" descr="A group of people with different shapes&#10;&#10;Description automatically generated">
            <a:extLst>
              <a:ext uri="{FF2B5EF4-FFF2-40B4-BE49-F238E27FC236}">
                <a16:creationId xmlns:a16="http://schemas.microsoft.com/office/drawing/2014/main" id="{5C9D6EF8-0851-FBBD-51EC-F41C078240F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07974" y="161978"/>
            <a:ext cx="2097750" cy="1573313"/>
          </a:xfrm>
          <a:prstGeom prst="rect">
            <a:avLst/>
          </a:prstGeom>
          <a:solidFill>
            <a:schemeClr val="bg1">
              <a:alpha val="80000"/>
            </a:schemeClr>
          </a:solidFill>
        </p:spPr>
      </p:pic>
      <p:pic>
        <p:nvPicPr>
          <p:cNvPr id="7" name="Picture 6">
            <a:extLst>
              <a:ext uri="{FF2B5EF4-FFF2-40B4-BE49-F238E27FC236}">
                <a16:creationId xmlns:a16="http://schemas.microsoft.com/office/drawing/2014/main" id="{CB103FE4-B1F7-E52C-732A-0C1C0D978D5E}"/>
              </a:ext>
            </a:extLst>
          </p:cNvPr>
          <p:cNvPicPr>
            <a:picLocks noChangeAspect="1"/>
          </p:cNvPicPr>
          <p:nvPr/>
        </p:nvPicPr>
        <p:blipFill>
          <a:blip r:embed="rId18"/>
          <a:stretch>
            <a:fillRect/>
          </a:stretch>
        </p:blipFill>
        <p:spPr>
          <a:xfrm>
            <a:off x="9878034" y="952214"/>
            <a:ext cx="2143125" cy="2143125"/>
          </a:xfrm>
          <a:prstGeom prst="rect">
            <a:avLst/>
          </a:prstGeom>
        </p:spPr>
      </p:pic>
      <p:pic>
        <p:nvPicPr>
          <p:cNvPr id="8" name="Picture 7">
            <a:extLst>
              <a:ext uri="{FF2B5EF4-FFF2-40B4-BE49-F238E27FC236}">
                <a16:creationId xmlns:a16="http://schemas.microsoft.com/office/drawing/2014/main" id="{064A53DA-98C1-5055-4A5B-1013A07ECCB4}"/>
              </a:ext>
            </a:extLst>
          </p:cNvPr>
          <p:cNvPicPr>
            <a:picLocks noChangeAspect="1"/>
          </p:cNvPicPr>
          <p:nvPr/>
        </p:nvPicPr>
        <p:blipFill>
          <a:blip r:embed="rId19"/>
          <a:stretch>
            <a:fillRect/>
          </a:stretch>
        </p:blipFill>
        <p:spPr>
          <a:xfrm>
            <a:off x="9536183" y="2372019"/>
            <a:ext cx="2243582" cy="1132354"/>
          </a:xfrm>
          <a:prstGeom prst="rect">
            <a:avLst/>
          </a:prstGeom>
        </p:spPr>
      </p:pic>
    </p:spTree>
    <p:extLst>
      <p:ext uri="{BB962C8B-B14F-4D97-AF65-F5344CB8AC3E}">
        <p14:creationId xmlns:p14="http://schemas.microsoft.com/office/powerpoint/2010/main" val="13020878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8E1D494-BD45-3507-AD8E-6B4CEB9DF7CF}"/>
              </a:ext>
            </a:extLst>
          </p:cNvPr>
          <p:cNvPicPr>
            <a:picLocks noChangeAspect="1"/>
          </p:cNvPicPr>
          <p:nvPr/>
        </p:nvPicPr>
        <p:blipFill>
          <a:blip r:embed="rId3">
            <a:extLst>
              <a:ext uri="{BEBA8EAE-BF5A-486C-A8C5-ECC9F3942E4B}">
                <a14:imgProps xmlns:a14="http://schemas.microsoft.com/office/drawing/2010/main">
                  <a14:imgLayer r:embed="rId4">
                    <a14:imgEffect>
                      <a14:saturation sat="66000"/>
                    </a14:imgEffect>
                  </a14:imgLayer>
                </a14:imgProps>
              </a:ext>
            </a:extLst>
          </a:blip>
          <a:srcRect/>
          <a:stretch>
            <a:fillRect/>
          </a:stretch>
        </p:blipFill>
        <p:spPr>
          <a:xfrm>
            <a:off x="168671" y="208569"/>
            <a:ext cx="11917052" cy="6706906"/>
          </a:xfrm>
          <a:prstGeom prst="rect">
            <a:avLst/>
          </a:prstGeom>
        </p:spPr>
      </p:pic>
      <p:pic>
        <p:nvPicPr>
          <p:cNvPr id="8" name="Picture 7">
            <a:extLst>
              <a:ext uri="{FF2B5EF4-FFF2-40B4-BE49-F238E27FC236}">
                <a16:creationId xmlns:a16="http://schemas.microsoft.com/office/drawing/2014/main" id="{F8EF2026-E5DC-D871-669B-2B46460F2683}"/>
              </a:ext>
            </a:extLst>
          </p:cNvPr>
          <p:cNvPicPr>
            <a:picLocks noChangeAspect="1"/>
          </p:cNvPicPr>
          <p:nvPr/>
        </p:nvPicPr>
        <p:blipFill>
          <a:blip r:embed="rId5"/>
          <a:stretch>
            <a:fillRect/>
          </a:stretch>
        </p:blipFill>
        <p:spPr>
          <a:xfrm>
            <a:off x="156055" y="3897957"/>
            <a:ext cx="4266612" cy="1399584"/>
          </a:xfrm>
          <a:prstGeom prst="rect">
            <a:avLst/>
          </a:prstGeom>
        </p:spPr>
      </p:pic>
      <p:sp>
        <p:nvSpPr>
          <p:cNvPr id="3" name="Rectangle 2"/>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618715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B0B91-DE3B-11DE-92FB-5910392A4CA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B73A8E8-5F2E-7540-3351-D46374CD791A}"/>
              </a:ext>
            </a:extLst>
          </p:cNvPr>
          <p:cNvPicPr>
            <a:picLocks noChangeAspect="1"/>
          </p:cNvPicPr>
          <p:nvPr/>
        </p:nvPicPr>
        <p:blipFill>
          <a:blip r:embed="rId3"/>
          <a:stretch>
            <a:fillRect/>
          </a:stretch>
        </p:blipFill>
        <p:spPr>
          <a:xfrm>
            <a:off x="3239" y="0"/>
            <a:ext cx="12185522" cy="6858000"/>
          </a:xfrm>
          <a:prstGeom prst="rect">
            <a:avLst/>
          </a:prstGeom>
        </p:spPr>
      </p:pic>
      <p:pic>
        <p:nvPicPr>
          <p:cNvPr id="8" name="Picture 7">
            <a:extLst>
              <a:ext uri="{FF2B5EF4-FFF2-40B4-BE49-F238E27FC236}">
                <a16:creationId xmlns:a16="http://schemas.microsoft.com/office/drawing/2014/main" id="{DC6FDA2E-ADCF-3896-9EF7-0B19D6E435D8}"/>
              </a:ext>
            </a:extLst>
          </p:cNvPr>
          <p:cNvPicPr>
            <a:picLocks noChangeAspect="1"/>
          </p:cNvPicPr>
          <p:nvPr/>
        </p:nvPicPr>
        <p:blipFill>
          <a:blip r:embed="rId4"/>
          <a:stretch>
            <a:fillRect/>
          </a:stretch>
        </p:blipFill>
        <p:spPr>
          <a:xfrm>
            <a:off x="8887766" y="270502"/>
            <a:ext cx="3304233" cy="1083893"/>
          </a:xfrm>
          <a:prstGeom prst="rect">
            <a:avLst/>
          </a:prstGeom>
        </p:spPr>
      </p:pic>
      <p:sp>
        <p:nvSpPr>
          <p:cNvPr id="3" name="Rectangle 2">
            <a:extLst>
              <a:ext uri="{FF2B5EF4-FFF2-40B4-BE49-F238E27FC236}">
                <a16:creationId xmlns:a16="http://schemas.microsoft.com/office/drawing/2014/main" id="{85389D3A-692D-3461-0A33-1A255750592D}"/>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433402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9A80A-BCF0-C222-B9F6-D6DBF97FD1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A89B533-8DE5-F985-320C-01C96D8012D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6511"/>
                    </a14:imgEffect>
                    <a14:imgEffect>
                      <a14:saturation sat="102000"/>
                    </a14:imgEffect>
                  </a14:imgLayer>
                </a14:imgProps>
              </a:ext>
            </a:extLst>
          </a:blip>
          <a:stretch>
            <a:fillRect/>
          </a:stretch>
        </p:blipFill>
        <p:spPr>
          <a:xfrm>
            <a:off x="-41640" y="114300"/>
            <a:ext cx="12185522" cy="6858000"/>
          </a:xfrm>
          <a:prstGeom prst="rect">
            <a:avLst/>
          </a:prstGeom>
        </p:spPr>
      </p:pic>
      <p:pic>
        <p:nvPicPr>
          <p:cNvPr id="8" name="Picture 7">
            <a:extLst>
              <a:ext uri="{FF2B5EF4-FFF2-40B4-BE49-F238E27FC236}">
                <a16:creationId xmlns:a16="http://schemas.microsoft.com/office/drawing/2014/main" id="{48967F18-9827-261C-EB25-1B8405DFD277}"/>
              </a:ext>
            </a:extLst>
          </p:cNvPr>
          <p:cNvPicPr>
            <a:picLocks noChangeAspect="1"/>
          </p:cNvPicPr>
          <p:nvPr/>
        </p:nvPicPr>
        <p:blipFill>
          <a:blip r:embed="rId5"/>
          <a:stretch>
            <a:fillRect/>
          </a:stretch>
        </p:blipFill>
        <p:spPr>
          <a:xfrm>
            <a:off x="9767139" y="6062569"/>
            <a:ext cx="2424861" cy="795431"/>
          </a:xfrm>
          <a:prstGeom prst="rect">
            <a:avLst/>
          </a:prstGeom>
        </p:spPr>
      </p:pic>
      <p:sp>
        <p:nvSpPr>
          <p:cNvPr id="3" name="Rectangle 2">
            <a:extLst>
              <a:ext uri="{FF2B5EF4-FFF2-40B4-BE49-F238E27FC236}">
                <a16:creationId xmlns:a16="http://schemas.microsoft.com/office/drawing/2014/main" id="{2653F051-7312-7E87-E165-F81BA38C779D}"/>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69349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75CF7-7116-8466-C743-0D93E96FEAD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CFCB154-F942-3D9B-FD9D-52DD6B8D54B3}"/>
              </a:ext>
            </a:extLst>
          </p:cNvPr>
          <p:cNvPicPr>
            <a:picLocks noChangeAspect="1"/>
          </p:cNvPicPr>
          <p:nvPr/>
        </p:nvPicPr>
        <p:blipFill>
          <a:blip r:embed="rId3"/>
          <a:stretch>
            <a:fillRect/>
          </a:stretch>
        </p:blipFill>
        <p:spPr>
          <a:xfrm>
            <a:off x="59338" y="-95367"/>
            <a:ext cx="12185522" cy="6858000"/>
          </a:xfrm>
          <a:prstGeom prst="rect">
            <a:avLst/>
          </a:prstGeom>
        </p:spPr>
      </p:pic>
      <p:pic>
        <p:nvPicPr>
          <p:cNvPr id="8" name="Picture 7">
            <a:extLst>
              <a:ext uri="{FF2B5EF4-FFF2-40B4-BE49-F238E27FC236}">
                <a16:creationId xmlns:a16="http://schemas.microsoft.com/office/drawing/2014/main" id="{82FB4467-3A71-BD51-B842-D155CBC2B6BE}"/>
              </a:ext>
            </a:extLst>
          </p:cNvPr>
          <p:cNvPicPr>
            <a:picLocks noChangeAspect="1"/>
          </p:cNvPicPr>
          <p:nvPr/>
        </p:nvPicPr>
        <p:blipFill>
          <a:blip r:embed="rId4"/>
          <a:stretch>
            <a:fillRect/>
          </a:stretch>
        </p:blipFill>
        <p:spPr>
          <a:xfrm>
            <a:off x="9436160" y="5922324"/>
            <a:ext cx="2424861" cy="795431"/>
          </a:xfrm>
          <a:prstGeom prst="rect">
            <a:avLst/>
          </a:prstGeom>
        </p:spPr>
      </p:pic>
      <p:sp>
        <p:nvSpPr>
          <p:cNvPr id="3" name="Rectangle 2">
            <a:extLst>
              <a:ext uri="{FF2B5EF4-FFF2-40B4-BE49-F238E27FC236}">
                <a16:creationId xmlns:a16="http://schemas.microsoft.com/office/drawing/2014/main" id="{1146928E-A3DA-F8EF-1EBF-DCBB539572F4}"/>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996993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DFD0C-870A-1305-F26A-5D6AED53D3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E07B870-5738-4BE9-21D5-6EA4B46F273B}"/>
              </a:ext>
            </a:extLst>
          </p:cNvPr>
          <p:cNvPicPr>
            <a:picLocks noChangeAspect="1"/>
          </p:cNvPicPr>
          <p:nvPr/>
        </p:nvPicPr>
        <p:blipFill>
          <a:blip r:embed="rId3"/>
          <a:stretch>
            <a:fillRect/>
          </a:stretch>
        </p:blipFill>
        <p:spPr>
          <a:xfrm>
            <a:off x="-312525" y="114300"/>
            <a:ext cx="12185522" cy="6858000"/>
          </a:xfrm>
          <a:prstGeom prst="rect">
            <a:avLst/>
          </a:prstGeom>
        </p:spPr>
      </p:pic>
      <p:pic>
        <p:nvPicPr>
          <p:cNvPr id="8" name="Picture 7">
            <a:extLst>
              <a:ext uri="{FF2B5EF4-FFF2-40B4-BE49-F238E27FC236}">
                <a16:creationId xmlns:a16="http://schemas.microsoft.com/office/drawing/2014/main" id="{24200C50-1F76-B5AD-37AC-3C37CCFC99DE}"/>
              </a:ext>
            </a:extLst>
          </p:cNvPr>
          <p:cNvPicPr>
            <a:picLocks noChangeAspect="1"/>
          </p:cNvPicPr>
          <p:nvPr/>
        </p:nvPicPr>
        <p:blipFill>
          <a:blip r:embed="rId4"/>
          <a:stretch>
            <a:fillRect/>
          </a:stretch>
        </p:blipFill>
        <p:spPr>
          <a:xfrm>
            <a:off x="10123055" y="5361411"/>
            <a:ext cx="1848618" cy="606405"/>
          </a:xfrm>
          <a:prstGeom prst="rect">
            <a:avLst/>
          </a:prstGeom>
        </p:spPr>
      </p:pic>
      <p:sp>
        <p:nvSpPr>
          <p:cNvPr id="3" name="Rectangle 2">
            <a:extLst>
              <a:ext uri="{FF2B5EF4-FFF2-40B4-BE49-F238E27FC236}">
                <a16:creationId xmlns:a16="http://schemas.microsoft.com/office/drawing/2014/main" id="{8B68B310-0D77-92F5-9F21-5C6734CDD61D}"/>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919628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D1771-5770-E885-4A0E-FB45AB5014C4}"/>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95B528B-D5FA-3AA6-BD0B-418C5D546BA1}"/>
              </a:ext>
            </a:extLst>
          </p:cNvPr>
          <p:cNvPicPr>
            <a:picLocks noChangeAspect="1"/>
          </p:cNvPicPr>
          <p:nvPr/>
        </p:nvPicPr>
        <p:blipFill>
          <a:blip r:embed="rId3">
            <a:alphaModFix/>
          </a:blip>
          <a:stretch>
            <a:fillRect/>
          </a:stretch>
        </p:blipFill>
        <p:spPr>
          <a:xfrm>
            <a:off x="-10319" y="259847"/>
            <a:ext cx="12185522" cy="6858000"/>
          </a:xfrm>
          <a:prstGeom prst="rect">
            <a:avLst/>
          </a:prstGeom>
        </p:spPr>
      </p:pic>
      <p:sp>
        <p:nvSpPr>
          <p:cNvPr id="3" name="Rectangle 2">
            <a:extLst>
              <a:ext uri="{FF2B5EF4-FFF2-40B4-BE49-F238E27FC236}">
                <a16:creationId xmlns:a16="http://schemas.microsoft.com/office/drawing/2014/main" id="{B495E898-93A2-08AE-E0F6-535759B25C53}"/>
              </a:ext>
            </a:extLst>
          </p:cNvPr>
          <p:cNvSpPr/>
          <p:nvPr/>
        </p:nvSpPr>
        <p:spPr>
          <a:xfrm>
            <a:off x="0" y="0"/>
            <a:ext cx="12191695" cy="228600"/>
          </a:xfrm>
          <a:prstGeom prst="rect">
            <a:avLst/>
          </a:prstGeom>
          <a:solidFill>
            <a:srgbClr val="00838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Rectangle 8">
            <a:extLst>
              <a:ext uri="{FF2B5EF4-FFF2-40B4-BE49-F238E27FC236}">
                <a16:creationId xmlns:a16="http://schemas.microsoft.com/office/drawing/2014/main" id="{64FE69B8-5189-ABBD-1B07-78033C872DE3}"/>
              </a:ext>
            </a:extLst>
          </p:cNvPr>
          <p:cNvSpPr/>
          <p:nvPr/>
        </p:nvSpPr>
        <p:spPr>
          <a:xfrm>
            <a:off x="3382405" y="6221396"/>
            <a:ext cx="1684074" cy="5131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16E4CB0F-D638-5B23-7940-9FFDB5C35A78}"/>
              </a:ext>
            </a:extLst>
          </p:cNvPr>
          <p:cNvSpPr/>
          <p:nvPr/>
        </p:nvSpPr>
        <p:spPr>
          <a:xfrm>
            <a:off x="7125522" y="6332550"/>
            <a:ext cx="1684074" cy="5131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3" name="Picture 12">
            <a:extLst>
              <a:ext uri="{FF2B5EF4-FFF2-40B4-BE49-F238E27FC236}">
                <a16:creationId xmlns:a16="http://schemas.microsoft.com/office/drawing/2014/main" id="{231E65AD-5054-D9A3-C63E-BB3A22E981F2}"/>
              </a:ext>
            </a:extLst>
          </p:cNvPr>
          <p:cNvPicPr>
            <a:picLocks noChangeAspect="1"/>
          </p:cNvPicPr>
          <p:nvPr/>
        </p:nvPicPr>
        <p:blipFill>
          <a:blip r:embed="rId4">
            <a:alphaModFix amt="17000"/>
          </a:blip>
          <a:srcRect b="28654"/>
          <a:stretch>
            <a:fillRect/>
          </a:stretch>
        </p:blipFill>
        <p:spPr>
          <a:xfrm>
            <a:off x="422408" y="839790"/>
            <a:ext cx="11474383" cy="6139911"/>
          </a:xfrm>
          <a:prstGeom prst="rect">
            <a:avLst/>
          </a:prstGeom>
        </p:spPr>
      </p:pic>
    </p:spTree>
    <p:extLst>
      <p:ext uri="{BB962C8B-B14F-4D97-AF65-F5344CB8AC3E}">
        <p14:creationId xmlns:p14="http://schemas.microsoft.com/office/powerpoint/2010/main" val="4545072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8F8C-8D97-C069-33B3-6B5C6086C70E}"/>
            </a:ext>
          </a:extLst>
        </p:cNvPr>
        <p:cNvGrpSpPr/>
        <p:nvPr/>
      </p:nvGrpSpPr>
      <p:grpSpPr>
        <a:xfrm>
          <a:off x="0" y="0"/>
          <a:ext cx="0" cy="0"/>
          <a:chOff x="0" y="0"/>
          <a:chExt cx="0" cy="0"/>
        </a:xfrm>
      </p:grpSpPr>
      <p:pic>
        <p:nvPicPr>
          <p:cNvPr id="8" name="Picture 7" descr="A black background with blue text&#10;&#10;AI-generated content may be incorrect.">
            <a:extLst>
              <a:ext uri="{FF2B5EF4-FFF2-40B4-BE49-F238E27FC236}">
                <a16:creationId xmlns:a16="http://schemas.microsoft.com/office/drawing/2014/main" id="{9D31E311-89C5-5DCF-5BE6-245275216E07}"/>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10555A53-8D83-9124-3831-197587E45173}"/>
              </a:ext>
            </a:extLst>
          </p:cNvPr>
          <p:cNvSpPr>
            <a:spLocks noGrp="1"/>
          </p:cNvSpPr>
          <p:nvPr>
            <p:ph type="title"/>
          </p:nvPr>
        </p:nvSpPr>
        <p:spPr>
          <a:xfrm>
            <a:off x="568035" y="116700"/>
            <a:ext cx="10356273" cy="1071764"/>
          </a:xfrm>
        </p:spPr>
        <p:txBody>
          <a:bodyPr>
            <a:normAutofit/>
          </a:bodyPr>
          <a:lstStyle/>
          <a:p>
            <a:r>
              <a:rPr lang="en-US" sz="4200" b="1" dirty="0">
                <a:solidFill>
                  <a:srgbClr val="0F5669"/>
                </a:solidFill>
                <a:latin typeface="Arial" panose="020B0604020202020204" pitchFamily="34" charset="0"/>
                <a:cs typeface="Arial" panose="020B0604020202020204" pitchFamily="34" charset="0"/>
              </a:rPr>
              <a:t>Thank you to our Sponsors!</a:t>
            </a:r>
          </a:p>
        </p:txBody>
      </p:sp>
      <p:cxnSp>
        <p:nvCxnSpPr>
          <p:cNvPr id="15" name="Straight Arrow Connector 14">
            <a:extLst>
              <a:ext uri="{FF2B5EF4-FFF2-40B4-BE49-F238E27FC236}">
                <a16:creationId xmlns:a16="http://schemas.microsoft.com/office/drawing/2014/main" id="{7E644BFE-1B39-5E73-7A1C-81F5F05D918F}"/>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DE8F3C9A-B2EC-E900-0A30-AEDB010D64E5}"/>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pic>
        <p:nvPicPr>
          <p:cNvPr id="5" name="Content Placeholder 4">
            <a:extLst>
              <a:ext uri="{FF2B5EF4-FFF2-40B4-BE49-F238E27FC236}">
                <a16:creationId xmlns:a16="http://schemas.microsoft.com/office/drawing/2014/main" id="{9368637D-C131-4981-97CF-3D6AF3C1107B}"/>
              </a:ext>
            </a:extLst>
          </p:cNvPr>
          <p:cNvPicPr>
            <a:picLocks noGrp="1" noChangeAspect="1"/>
          </p:cNvPicPr>
          <p:nvPr>
            <p:ph idx="1"/>
          </p:nvPr>
        </p:nvPicPr>
        <p:blipFill>
          <a:blip r:embed="rId3"/>
          <a:stretch>
            <a:fillRect/>
          </a:stretch>
        </p:blipFill>
        <p:spPr>
          <a:xfrm>
            <a:off x="568035" y="918739"/>
            <a:ext cx="10356273" cy="5822561"/>
          </a:xfrm>
          <a:prstGeom prst="rect">
            <a:avLst/>
          </a:prstGeom>
        </p:spPr>
      </p:pic>
    </p:spTree>
    <p:extLst>
      <p:ext uri="{BB962C8B-B14F-4D97-AF65-F5344CB8AC3E}">
        <p14:creationId xmlns:p14="http://schemas.microsoft.com/office/powerpoint/2010/main" val="17457189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DA75E-A1CD-ED0E-7169-9D923D33EC6E}"/>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CEC86EB4-4B9D-643A-0AA4-85C72E9039FB}"/>
              </a:ext>
            </a:extLst>
          </p:cNvPr>
          <p:cNvGrpSpPr>
            <a:grpSpLocks noChangeAspect="1"/>
          </p:cNvGrpSpPr>
          <p:nvPr/>
        </p:nvGrpSpPr>
        <p:grpSpPr>
          <a:xfrm>
            <a:off x="474172" y="837221"/>
            <a:ext cx="2853699" cy="2651760"/>
            <a:chOff x="906449" y="2010916"/>
            <a:chExt cx="2810246" cy="2611382"/>
          </a:xfrm>
        </p:grpSpPr>
        <p:grpSp>
          <p:nvGrpSpPr>
            <p:cNvPr id="15" name="Group 14">
              <a:extLst>
                <a:ext uri="{FF2B5EF4-FFF2-40B4-BE49-F238E27FC236}">
                  <a16:creationId xmlns:a16="http://schemas.microsoft.com/office/drawing/2014/main" id="{12F34B37-743E-88B8-7C5F-520C71A080AA}"/>
                </a:ext>
              </a:extLst>
            </p:cNvPr>
            <p:cNvGrpSpPr/>
            <p:nvPr/>
          </p:nvGrpSpPr>
          <p:grpSpPr>
            <a:xfrm>
              <a:off x="2257994" y="2010916"/>
              <a:ext cx="1458701" cy="1645920"/>
              <a:chOff x="2257994" y="2090947"/>
              <a:chExt cx="1458701" cy="1645920"/>
            </a:xfrm>
          </p:grpSpPr>
          <p:pic>
            <p:nvPicPr>
              <p:cNvPr id="24" name="Picture 23">
                <a:extLst>
                  <a:ext uri="{FF2B5EF4-FFF2-40B4-BE49-F238E27FC236}">
                    <a16:creationId xmlns:a16="http://schemas.microsoft.com/office/drawing/2014/main" id="{CEEEA598-06A7-6AB1-3216-9F2014A8F55D}"/>
                  </a:ext>
                </a:extLst>
              </p:cNvPr>
              <p:cNvPicPr>
                <a:picLocks noChangeAspect="1"/>
              </p:cNvPicPr>
              <p:nvPr/>
            </p:nvPicPr>
            <p:blipFill>
              <a:blip r:embed="rId2"/>
              <a:srcRect l="-1530" t="536" r="-621" b="316"/>
              <a:stretch/>
            </p:blipFill>
            <p:spPr>
              <a:xfrm>
                <a:off x="2257994" y="2090947"/>
                <a:ext cx="1458701" cy="1645920"/>
              </a:xfrm>
              <a:prstGeom prst="rect">
                <a:avLst/>
              </a:prstGeom>
            </p:spPr>
          </p:pic>
          <p:pic>
            <p:nvPicPr>
              <p:cNvPr id="25" name="Picture 24">
                <a:extLst>
                  <a:ext uri="{FF2B5EF4-FFF2-40B4-BE49-F238E27FC236}">
                    <a16:creationId xmlns:a16="http://schemas.microsoft.com/office/drawing/2014/main" id="{3C42CC95-6D43-0C8B-1EB5-40F591057162}"/>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17" name="Group 16">
              <a:extLst>
                <a:ext uri="{FF2B5EF4-FFF2-40B4-BE49-F238E27FC236}">
                  <a16:creationId xmlns:a16="http://schemas.microsoft.com/office/drawing/2014/main" id="{4D569FBD-9117-329E-E291-50339273A830}"/>
                </a:ext>
              </a:extLst>
            </p:cNvPr>
            <p:cNvGrpSpPr/>
            <p:nvPr/>
          </p:nvGrpSpPr>
          <p:grpSpPr>
            <a:xfrm>
              <a:off x="1683089" y="3342138"/>
              <a:ext cx="1117886" cy="1280160"/>
              <a:chOff x="1683089" y="3422169"/>
              <a:chExt cx="1117886" cy="1280160"/>
            </a:xfrm>
          </p:grpSpPr>
          <p:pic>
            <p:nvPicPr>
              <p:cNvPr id="21" name="Picture 20">
                <a:extLst>
                  <a:ext uri="{FF2B5EF4-FFF2-40B4-BE49-F238E27FC236}">
                    <a16:creationId xmlns:a16="http://schemas.microsoft.com/office/drawing/2014/main" id="{6D3B128D-74DA-4AC9-D17A-03B58D2CF27C}"/>
                  </a:ext>
                </a:extLst>
              </p:cNvPr>
              <p:cNvPicPr>
                <a:picLocks noChangeAspect="1"/>
              </p:cNvPicPr>
              <p:nvPr/>
            </p:nvPicPr>
            <p:blipFill>
              <a:blip r:embed="rId4"/>
              <a:stretch>
                <a:fillRect/>
              </a:stretch>
            </p:blipFill>
            <p:spPr>
              <a:xfrm>
                <a:off x="1683089" y="3422169"/>
                <a:ext cx="1117886" cy="1280160"/>
              </a:xfrm>
              <a:prstGeom prst="rect">
                <a:avLst/>
              </a:prstGeom>
            </p:spPr>
          </p:pic>
          <p:pic>
            <p:nvPicPr>
              <p:cNvPr id="22" name="Picture 21">
                <a:extLst>
                  <a:ext uri="{FF2B5EF4-FFF2-40B4-BE49-F238E27FC236}">
                    <a16:creationId xmlns:a16="http://schemas.microsoft.com/office/drawing/2014/main" id="{2048E27D-BD5D-F53F-76C5-7E645B64455D}"/>
                  </a:ext>
                </a:extLst>
              </p:cNvPr>
              <p:cNvPicPr>
                <a:picLocks noChangeAspect="1"/>
              </p:cNvPicPr>
              <p:nvPr/>
            </p:nvPicPr>
            <p:blipFill>
              <a:blip r:embed="rId5"/>
              <a:stretch>
                <a:fillRect/>
              </a:stretch>
            </p:blipFill>
            <p:spPr>
              <a:xfrm rot="21132968">
                <a:off x="2001240" y="3692157"/>
                <a:ext cx="654517" cy="731520"/>
              </a:xfrm>
              <a:prstGeom prst="rect">
                <a:avLst/>
              </a:prstGeom>
            </p:spPr>
          </p:pic>
          <p:pic>
            <p:nvPicPr>
              <p:cNvPr id="23" name="Picture 22">
                <a:extLst>
                  <a:ext uri="{FF2B5EF4-FFF2-40B4-BE49-F238E27FC236}">
                    <a16:creationId xmlns:a16="http://schemas.microsoft.com/office/drawing/2014/main" id="{4006EE98-7227-C089-D2BB-A962E2C1E27B}"/>
                  </a:ext>
                </a:extLst>
              </p:cNvPr>
              <p:cNvPicPr>
                <a:picLocks noChangeAspect="1"/>
              </p:cNvPicPr>
              <p:nvPr/>
            </p:nvPicPr>
            <p:blipFill>
              <a:blip r:embed="rId5">
                <a:lum bright="20000" contrast="-20000"/>
              </a:blip>
              <a:stretch>
                <a:fillRect/>
              </a:stretch>
            </p:blipFill>
            <p:spPr>
              <a:xfrm rot="1971218">
                <a:off x="2085653" y="3852467"/>
                <a:ext cx="409073" cy="457200"/>
              </a:xfrm>
              <a:prstGeom prst="rect">
                <a:avLst/>
              </a:prstGeom>
            </p:spPr>
          </p:pic>
        </p:grpSp>
        <p:grpSp>
          <p:nvGrpSpPr>
            <p:cNvPr id="18" name="Group 17">
              <a:extLst>
                <a:ext uri="{FF2B5EF4-FFF2-40B4-BE49-F238E27FC236}">
                  <a16:creationId xmlns:a16="http://schemas.microsoft.com/office/drawing/2014/main" id="{E8741DAF-4109-1683-9095-117A0DAFDD71}"/>
                </a:ext>
              </a:extLst>
            </p:cNvPr>
            <p:cNvGrpSpPr/>
            <p:nvPr/>
          </p:nvGrpSpPr>
          <p:grpSpPr>
            <a:xfrm>
              <a:off x="906449" y="2163026"/>
              <a:ext cx="1271453" cy="1463040"/>
              <a:chOff x="906449" y="2243057"/>
              <a:chExt cx="1271453" cy="1463040"/>
            </a:xfrm>
          </p:grpSpPr>
          <p:pic>
            <p:nvPicPr>
              <p:cNvPr id="19" name="Picture 18">
                <a:extLst>
                  <a:ext uri="{FF2B5EF4-FFF2-40B4-BE49-F238E27FC236}">
                    <a16:creationId xmlns:a16="http://schemas.microsoft.com/office/drawing/2014/main" id="{DA361422-C07C-F633-E8E2-912EDC1D4080}"/>
                  </a:ext>
                </a:extLst>
              </p:cNvPr>
              <p:cNvPicPr>
                <a:picLocks noChangeAspect="1"/>
              </p:cNvPicPr>
              <p:nvPr/>
            </p:nvPicPr>
            <p:blipFill>
              <a:blip r:embed="rId6">
                <a:biLevel thresh="25000"/>
              </a:blip>
              <a:stretch>
                <a:fillRect/>
              </a:stretch>
            </p:blipFill>
            <p:spPr>
              <a:xfrm>
                <a:off x="906449" y="2243057"/>
                <a:ext cx="1271453" cy="1463040"/>
              </a:xfrm>
              <a:prstGeom prst="rect">
                <a:avLst/>
              </a:prstGeom>
            </p:spPr>
          </p:pic>
          <p:pic>
            <p:nvPicPr>
              <p:cNvPr id="20" name="Picture 19">
                <a:extLst>
                  <a:ext uri="{FF2B5EF4-FFF2-40B4-BE49-F238E27FC236}">
                    <a16:creationId xmlns:a16="http://schemas.microsoft.com/office/drawing/2014/main" id="{F035DA19-B8CC-CE8D-5D92-636893E3AF42}"/>
                  </a:ext>
                </a:extLst>
              </p:cNvPr>
              <p:cNvPicPr>
                <a:picLocks noChangeAspect="1"/>
              </p:cNvPicPr>
              <p:nvPr/>
            </p:nvPicPr>
            <p:blipFill>
              <a:blip r:embed="rId7">
                <a:lum bright="20000" contrast="-20000"/>
              </a:blip>
              <a:stretch>
                <a:fillRect/>
              </a:stretch>
            </p:blipFill>
            <p:spPr>
              <a:xfrm>
                <a:off x="1166476" y="2563097"/>
                <a:ext cx="751398" cy="822960"/>
              </a:xfrm>
              <a:prstGeom prst="rect">
                <a:avLst/>
              </a:prstGeom>
            </p:spPr>
          </p:pic>
        </p:grpSp>
      </p:grpSp>
      <p:cxnSp>
        <p:nvCxnSpPr>
          <p:cNvPr id="26" name="Straight Connector 25">
            <a:extLst>
              <a:ext uri="{FF2B5EF4-FFF2-40B4-BE49-F238E27FC236}">
                <a16:creationId xmlns:a16="http://schemas.microsoft.com/office/drawing/2014/main" id="{AB3BE0FB-86C8-1692-9196-21AEB2B26399}"/>
              </a:ext>
            </a:extLst>
          </p:cNvPr>
          <p:cNvCxnSpPr>
            <a:cxnSpLocks/>
          </p:cNvCxnSpPr>
          <p:nvPr/>
        </p:nvCxnSpPr>
        <p:spPr>
          <a:xfrm>
            <a:off x="4333744" y="1735616"/>
            <a:ext cx="0" cy="329184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AFF2F63F-76AF-C98F-F958-39EDDD401453}"/>
              </a:ext>
            </a:extLst>
          </p:cNvPr>
          <p:cNvSpPr txBox="1"/>
          <p:nvPr/>
        </p:nvSpPr>
        <p:spPr>
          <a:xfrm>
            <a:off x="4000326" y="961911"/>
            <a:ext cx="6452847"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1" u="none" strike="noStrike" kern="1200" cap="none" spc="30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The 2026 RARE Drug Development Symposium is grateful to our valued Collaborators:</a:t>
            </a:r>
            <a:endParaRPr kumimoji="0" lang="en-US" sz="1100" b="1" i="1" u="none" strike="noStrike" kern="1200" cap="none" spc="30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8" name="TextBox 27">
            <a:extLst>
              <a:ext uri="{FF2B5EF4-FFF2-40B4-BE49-F238E27FC236}">
                <a16:creationId xmlns:a16="http://schemas.microsoft.com/office/drawing/2014/main" id="{049C9061-6512-3FDD-A74D-13122159A76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pic>
        <p:nvPicPr>
          <p:cNvPr id="4" name="Picture 3" descr="A black background with blue text&#10;&#10;AI-generated content may be incorrect.">
            <a:extLst>
              <a:ext uri="{FF2B5EF4-FFF2-40B4-BE49-F238E27FC236}">
                <a16:creationId xmlns:a16="http://schemas.microsoft.com/office/drawing/2014/main" id="{D2BCC254-D322-1AF9-8376-1B29219EC538}"/>
              </a:ext>
            </a:extLst>
          </p:cNvPr>
          <p:cNvPicPr>
            <a:picLocks noChangeAspect="1"/>
          </p:cNvPicPr>
          <p:nvPr/>
        </p:nvPicPr>
        <p:blipFill>
          <a:blip r:embed="rId8"/>
          <a:stretch>
            <a:fillRect/>
          </a:stretch>
        </p:blipFill>
        <p:spPr>
          <a:xfrm>
            <a:off x="6269497" y="4205652"/>
            <a:ext cx="5310258" cy="1397204"/>
          </a:xfrm>
          <a:prstGeom prst="rect">
            <a:avLst/>
          </a:prstGeom>
        </p:spPr>
      </p:pic>
      <p:pic>
        <p:nvPicPr>
          <p:cNvPr id="5" name="Picture 4" descr="A black background with blue text&#10;&#10;AI-generated content may be incorrect.">
            <a:extLst>
              <a:ext uri="{FF2B5EF4-FFF2-40B4-BE49-F238E27FC236}">
                <a16:creationId xmlns:a16="http://schemas.microsoft.com/office/drawing/2014/main" id="{EF2A9F23-BE55-FF3D-461B-DE248E62B6BC}"/>
              </a:ext>
            </a:extLst>
          </p:cNvPr>
          <p:cNvPicPr>
            <a:picLocks noChangeAspect="1"/>
          </p:cNvPicPr>
          <p:nvPr/>
        </p:nvPicPr>
        <p:blipFill>
          <a:blip r:embed="rId9"/>
          <a:stretch>
            <a:fillRect/>
          </a:stretch>
        </p:blipFill>
        <p:spPr>
          <a:xfrm>
            <a:off x="10453173" y="202959"/>
            <a:ext cx="1617249" cy="787589"/>
          </a:xfrm>
          <a:prstGeom prst="rect">
            <a:avLst/>
          </a:prstGeom>
        </p:spPr>
      </p:pic>
      <p:pic>
        <p:nvPicPr>
          <p:cNvPr id="6" name="Picture 5">
            <a:extLst>
              <a:ext uri="{FF2B5EF4-FFF2-40B4-BE49-F238E27FC236}">
                <a16:creationId xmlns:a16="http://schemas.microsoft.com/office/drawing/2014/main" id="{50A000A4-5579-06F8-627B-26D2CE2CEE71}"/>
              </a:ext>
            </a:extLst>
          </p:cNvPr>
          <p:cNvPicPr>
            <a:picLocks noChangeAspect="1"/>
          </p:cNvPicPr>
          <p:nvPr/>
        </p:nvPicPr>
        <p:blipFill>
          <a:blip r:embed="rId10"/>
          <a:stretch>
            <a:fillRect/>
          </a:stretch>
        </p:blipFill>
        <p:spPr>
          <a:xfrm>
            <a:off x="1037000" y="4043940"/>
            <a:ext cx="4581742" cy="1397204"/>
          </a:xfrm>
          <a:prstGeom prst="rect">
            <a:avLst/>
          </a:prstGeom>
        </p:spPr>
      </p:pic>
      <p:sp>
        <p:nvSpPr>
          <p:cNvPr id="8" name="TextBox 7">
            <a:extLst>
              <a:ext uri="{FF2B5EF4-FFF2-40B4-BE49-F238E27FC236}">
                <a16:creationId xmlns:a16="http://schemas.microsoft.com/office/drawing/2014/main" id="{E3FF130A-973E-6EA8-2035-4CF0DDB53601}"/>
              </a:ext>
            </a:extLst>
          </p:cNvPr>
          <p:cNvSpPr txBox="1"/>
          <p:nvPr/>
        </p:nvSpPr>
        <p:spPr>
          <a:xfrm>
            <a:off x="1846615" y="5472170"/>
            <a:ext cx="36000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At Boston Children’s Hospital</a:t>
            </a:r>
          </a:p>
        </p:txBody>
      </p:sp>
    </p:spTree>
    <p:extLst>
      <p:ext uri="{BB962C8B-B14F-4D97-AF65-F5344CB8AC3E}">
        <p14:creationId xmlns:p14="http://schemas.microsoft.com/office/powerpoint/2010/main" val="24560687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Roboto">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Office Theme">
  <a:themeElements>
    <a:clrScheme name="EDS 2026">
      <a:dk1>
        <a:srgbClr val="000000"/>
      </a:dk1>
      <a:lt1>
        <a:srgbClr val="FFFFFF"/>
      </a:lt1>
      <a:dk2>
        <a:srgbClr val="0E2841"/>
      </a:dk2>
      <a:lt2>
        <a:srgbClr val="E8E8E8"/>
      </a:lt2>
      <a:accent1>
        <a:srgbClr val="347DBA"/>
      </a:accent1>
      <a:accent2>
        <a:srgbClr val="2A8583"/>
      </a:accent2>
      <a:accent3>
        <a:srgbClr val="203266"/>
      </a:accent3>
      <a:accent4>
        <a:srgbClr val="0759A2"/>
      </a:accent4>
      <a:accent5>
        <a:srgbClr val="033430"/>
      </a:accent5>
      <a:accent6>
        <a:srgbClr val="069180"/>
      </a:accent6>
      <a:hlink>
        <a:srgbClr val="3CBEB6"/>
      </a:hlink>
      <a:folHlink>
        <a:srgbClr val="C7E8E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owerpoint_Template_2026_draft" id="{C0A40FC7-E9C6-744C-B052-7D4CB4023A6C}" vid="{E8666B47-5602-B443-9E0E-B77F978F95E0}"/>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57461</TotalTime>
  <Words>1961</Words>
  <Application>Microsoft Office PowerPoint</Application>
  <PresentationFormat>Widescreen</PresentationFormat>
  <Paragraphs>271</Paragraphs>
  <Slides>37</Slides>
  <Notes>26</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37</vt:i4>
      </vt:variant>
    </vt:vector>
  </HeadingPairs>
  <TitlesOfParts>
    <vt:vector size="50" baseType="lpstr">
      <vt:lpstr>Aptos</vt:lpstr>
      <vt:lpstr>Aptos Display</vt:lpstr>
      <vt:lpstr>Arial</vt:lpstr>
      <vt:lpstr>Calibri</vt:lpstr>
      <vt:lpstr>Calibri Light</vt:lpstr>
      <vt:lpstr>Figtree</vt:lpstr>
      <vt:lpstr>Roboto</vt:lpstr>
      <vt:lpstr>Roboto Bold</vt:lpstr>
      <vt:lpstr>Office Theme</vt:lpstr>
      <vt:lpstr>1_Office Theme</vt:lpstr>
      <vt:lpstr>3_Office Theme</vt:lpstr>
      <vt:lpstr>Kantoorthema</vt:lpstr>
      <vt:lpstr>2_Office Theme</vt:lpstr>
      <vt:lpstr>PowerPoint Presentation</vt:lpstr>
      <vt:lpstr>PowerPoint Presentation</vt:lpstr>
      <vt:lpstr>PowerPoint Presentation</vt:lpstr>
      <vt:lpstr>PowerPoint Presentation</vt:lpstr>
      <vt:lpstr>Pitch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Pitch 2</vt:lpstr>
      <vt:lpstr>PowerPoint Presentation</vt:lpstr>
      <vt:lpstr>Today: Holistic Strategies to  De-Risk Clinical Trials  in a group of Rare Diseases</vt:lpstr>
      <vt:lpstr>PowerPoint Presentation</vt:lpstr>
      <vt:lpstr>PowerPoint Presentation</vt:lpstr>
      <vt:lpstr>PowerPoint Presentation</vt:lpstr>
      <vt:lpstr>PowerPoint Presentation</vt:lpstr>
      <vt:lpstr>Therapeutic Landscape in Myositis Diseases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to our Sponsors!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Bethany Kraynack</dc:creator>
  <cp:lastModifiedBy>Michele Whiteside</cp:lastModifiedBy>
  <cp:revision>48</cp:revision>
  <dcterms:created xsi:type="dcterms:W3CDTF">2025-03-07T02:34:24Z</dcterms:created>
  <dcterms:modified xsi:type="dcterms:W3CDTF">2026-09-23T17:33:00Z</dcterms:modified>
</cp:coreProperties>
</file>