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2" r:id="rId2"/>
  </p:sldMasterIdLst>
  <p:notesMasterIdLst>
    <p:notesMasterId r:id="rId17"/>
  </p:notesMasterIdLst>
  <p:sldIdLst>
    <p:sldId id="304" r:id="rId3"/>
    <p:sldId id="338" r:id="rId4"/>
    <p:sldId id="335" r:id="rId5"/>
    <p:sldId id="336" r:id="rId6"/>
    <p:sldId id="337" r:id="rId7"/>
    <p:sldId id="315" r:id="rId8"/>
    <p:sldId id="281" r:id="rId9"/>
    <p:sldId id="278" r:id="rId10"/>
    <p:sldId id="279" r:id="rId11"/>
    <p:sldId id="339" r:id="rId12"/>
    <p:sldId id="340" r:id="rId13"/>
    <p:sldId id="341" r:id="rId14"/>
    <p:sldId id="318" r:id="rId15"/>
    <p:sldId id="26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F5669"/>
    <a:srgbClr val="3D7BA1"/>
    <a:srgbClr val="FD923B"/>
    <a:srgbClr val="7FB0D1"/>
    <a:srgbClr val="40B6AD"/>
    <a:srgbClr val="F6A754"/>
    <a:srgbClr val="96BF0D"/>
    <a:srgbClr val="FEFFDC"/>
    <a:srgbClr val="FEEFD3"/>
    <a:srgbClr val="41B5A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6693"/>
    <p:restoredTop sz="84801"/>
  </p:normalViewPr>
  <p:slideViewPr>
    <p:cSldViewPr snapToGrid="0">
      <p:cViewPr varScale="1">
        <p:scale>
          <a:sx n="70" d="100"/>
          <a:sy n="70" d="100"/>
        </p:scale>
        <p:origin x="39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C5DD7C-F599-F64B-8B72-0A9E5AD7D51F}" type="datetimeFigureOut">
              <a:rPr lang="en-US" smtClean="0"/>
              <a:t>9/23/2026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107C323-E731-334A-84A5-9052BDA3CBF5}" type="slidenum">
              <a:rPr lang="en-US" smtClean="0"/>
              <a:t>‹#›</a:t>
            </a:fld>
            <a:endParaRPr lang="en-US"/>
          </a:p>
        </p:txBody>
      </p:sp>
    </p:spTree>
    <p:extLst>
      <p:ext uri="{BB962C8B-B14F-4D97-AF65-F5344CB8AC3E}">
        <p14:creationId xmlns:p14="http://schemas.microsoft.com/office/powerpoint/2010/main" val="15220846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107C323-E731-334A-84A5-9052BDA3CBF5}" type="slidenum">
              <a:rPr lang="en-US" smtClean="0"/>
              <a:t>3</a:t>
            </a:fld>
            <a:endParaRPr lang="en-US"/>
          </a:p>
        </p:txBody>
      </p:sp>
    </p:spTree>
    <p:extLst>
      <p:ext uri="{BB962C8B-B14F-4D97-AF65-F5344CB8AC3E}">
        <p14:creationId xmlns:p14="http://schemas.microsoft.com/office/powerpoint/2010/main" val="36161726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Foundations of the field. Niemann's 1914 case and Pick's pathological studies of the 1920s described what is now called ASMD. Crocker and Farber's 1958 series conflated ASMD with NPC; Crocker's 1961 groups A to D first separated them descriptively. Brady's 1966 work defined the acid sphingomyelinase defect in types A and B, leaving NPC biochemically unexplained until Pentchev's npcNIH mouse in 1979.
Three decades in which NPC became a defined cell-biological disease. Pentchev's cholesterol trafficking defect (1984) gave the field its diagnostic assays - filipin staining and cholesterol esterification. NPC1 was cloned in 1997 and NPC2 in 2000. Therapeutic work moved from cholesterol-lowering drugs (1993) through miglustat in the mouse (2001) to the pivotal human trial (2007), while the 2009 reanalysis of the allopregnanolone studies identified cyclodextrin as the active agent.
The modern era. Plasma oxysterols (2011) made biochemical screening practical. Cyclodextrin was delivered by every route - intraventricular, intracisternal and intrathecal - and randomised controlled trials of arimoclomol (2021) and N-acetyl-L-leucine (2024) led to the first two NPC-specific approvals in September 2024: MIPLYFFA (arimoclomol, in combination with miglustat) and AQNEURSA (levacetylleucine).</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20304128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7B828-D113-B007-F745-78E50A483E2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1C071A7-1747-C2B3-516C-3EB3D8F2F2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F18BCB5-86BA-8255-493F-3E1884DCCB94}"/>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3D2DB389-8EAE-A684-9533-4506D8871A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4104E3-6FD9-BEB4-AF57-6DD829A197F0}"/>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6341585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95A7E-BAF0-9C59-658E-077FB6D9E58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8413354-BBF3-F3BE-DE83-050C1666784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47F2A4-7B7F-418C-7079-1B29953D9EEB}"/>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9ADBDB2F-B18F-4867-8629-D773710312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627A76-52E0-1CDE-FB37-925C81885E85}"/>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41291468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BBE9B-B40E-6117-1CB8-0945BBA5CAB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8873E48-CC0B-8D7A-8396-1C98D1DE59E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007DAED-4759-4590-1B75-AADE231590D2}"/>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1D97CE70-141F-4DC1-25D3-1B05EE9E93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2B9FDB-DA52-93B6-4DB0-CB6D11C681C8}"/>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455767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351236-80A0-AC36-A29D-0A5680DF2FD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BFFC157-C0F9-B1A5-6223-6F2E73C13A6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C08D98E-4762-08FC-6D60-0D17B710EFF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1443723-09C5-461F-4433-0ACC4F03B70F}"/>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6" name="Footer Placeholder 5">
            <a:extLst>
              <a:ext uri="{FF2B5EF4-FFF2-40B4-BE49-F238E27FC236}">
                <a16:creationId xmlns:a16="http://schemas.microsoft.com/office/drawing/2014/main" id="{519CDDE8-3BEE-9525-E784-86461DD633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63634A7-5301-069D-7785-7E38AE4B144D}"/>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3765897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A69C8A-1EE0-D070-55A1-B16272D3C12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29248E4-F35D-0BFC-BA81-1CEF7BA2CBE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58D0D2F-063D-828A-D853-1AC2F146392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A48B8B5-FFEB-A0E8-32C9-DEC375BFCE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CCBC6E9-42E6-D85D-C5CA-0C7BBD8149E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8A75D07-7B36-2EE8-4451-57F2E93E74D4}"/>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8" name="Footer Placeholder 7">
            <a:extLst>
              <a:ext uri="{FF2B5EF4-FFF2-40B4-BE49-F238E27FC236}">
                <a16:creationId xmlns:a16="http://schemas.microsoft.com/office/drawing/2014/main" id="{BC15111C-8C2D-3D52-94EA-9B175694007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214616C-0C58-8956-AB7D-D1F70AD79072}"/>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4136832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6B2E07-EE44-008E-BD77-ECE6B95FE3C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F046A2D-76F7-7E51-DFF8-335B93953AA5}"/>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4" name="Footer Placeholder 3">
            <a:extLst>
              <a:ext uri="{FF2B5EF4-FFF2-40B4-BE49-F238E27FC236}">
                <a16:creationId xmlns:a16="http://schemas.microsoft.com/office/drawing/2014/main" id="{BCEB33E6-4BED-BE63-2E2C-A0036EAA951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6C03A7B-B34D-4523-1427-11ACE9EFD427}"/>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145545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5718EF6-26FF-DF33-97A7-60F3881D0DBB}"/>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3" name="Footer Placeholder 2">
            <a:extLst>
              <a:ext uri="{FF2B5EF4-FFF2-40B4-BE49-F238E27FC236}">
                <a16:creationId xmlns:a16="http://schemas.microsoft.com/office/drawing/2014/main" id="{F9395459-529F-9F5D-1CBE-FB2AE580E8A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E80A383-4B32-D463-CFE6-7D24DB09A963}"/>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127362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001AB-DE3E-16CE-6DF5-B045DD02F24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9149FA1-0DC6-0F4D-DF6F-C0858718F3A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0ADE294-B0B5-D489-1904-98C493E4D5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EE3639-45E8-5BF1-46DE-5B3753E75913}"/>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6" name="Footer Placeholder 5">
            <a:extLst>
              <a:ext uri="{FF2B5EF4-FFF2-40B4-BE49-F238E27FC236}">
                <a16:creationId xmlns:a16="http://schemas.microsoft.com/office/drawing/2014/main" id="{584473FA-0692-159D-6770-9D40C45E96A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154EA1-D7D0-4E3F-234D-3E0755838F1B}"/>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38067253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EE3427-C157-EFBD-2149-7C1D3C752F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E7D5925-AFF9-30E7-CF2B-678F9E72760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CA7A776-4F8F-06EB-8E71-A6A60422C5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E9C56EC-C3DD-3CE6-0260-7155A24C0721}"/>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6" name="Footer Placeholder 5">
            <a:extLst>
              <a:ext uri="{FF2B5EF4-FFF2-40B4-BE49-F238E27FC236}">
                <a16:creationId xmlns:a16="http://schemas.microsoft.com/office/drawing/2014/main" id="{6FFED7CB-2C01-D0BB-C963-FBBA04FBB60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AE248D7-76AD-5F86-EBF3-F680560F6EAB}"/>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434507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ED0091-0D5B-B456-B5CC-273F70BB549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E415254-26B0-E164-F543-B278E5CAB14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999F83B-E12A-0D52-AE28-3C4115F5C730}"/>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5C5592DB-E64F-D39A-E6EB-AF85CAF15CE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607257-670A-BE7E-11CF-599FE85425D7}"/>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39043491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169FE16-1F7D-46CF-A162-AEB90D0C1BC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9ABE35F-4919-36B3-32AE-1C4DC41BBFC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DB21FDA-4BE3-9C15-1455-E3DC7061AE8B}"/>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D6434D5F-D23B-DBD3-E873-CDCD375BD6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F2F1825-33EA-1560-4CF5-2B84EC9C3EC4}"/>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15193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DEFAULT">
  <p:cSld name="DEFAULT">
    <p:bg>
      <p:bgPr>
        <a:solidFill>
          <a:schemeClr val="lt1"/>
        </a:solidFill>
        <a:effectLst/>
      </p:bgPr>
    </p:bg>
    <p:spTree>
      <p:nvGrpSpPr>
        <p:cNvPr id="1" name="Shape 54"/>
        <p:cNvGrpSpPr/>
        <p:nvPr/>
      </p:nvGrpSpPr>
      <p:grpSpPr>
        <a:xfrm>
          <a:off x="0" y="0"/>
          <a:ext cx="0" cy="0"/>
          <a:chOff x="0" y="0"/>
          <a:chExt cx="0" cy="0"/>
        </a:xfrm>
      </p:grpSpPr>
    </p:spTree>
    <p:extLst>
      <p:ext uri="{BB962C8B-B14F-4D97-AF65-F5344CB8AC3E}">
        <p14:creationId xmlns:p14="http://schemas.microsoft.com/office/powerpoint/2010/main" val="38636890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5718EF6-26FF-DF33-97A7-60F3881D0DBB}"/>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3" name="Footer Placeholder 2">
            <a:extLst>
              <a:ext uri="{FF2B5EF4-FFF2-40B4-BE49-F238E27FC236}">
                <a16:creationId xmlns:a16="http://schemas.microsoft.com/office/drawing/2014/main" id="{F9395459-529F-9F5D-1CBE-FB2AE580E8A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E80A383-4B32-D463-CFE6-7D24DB09A963}"/>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3942995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95A7E-BAF0-9C59-658E-077FB6D9E58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8413354-BBF3-F3BE-DE83-050C1666784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47F2A4-7B7F-418C-7079-1B29953D9EEB}"/>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9ADBDB2F-B18F-4867-8629-D773710312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627A76-52E0-1CDE-FB37-925C81885E85}"/>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27403393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64853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547096-9250-4696-BFA2-36FFFCA472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EDBC9B2-6D37-F567-A6E8-9ECBEE509C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C39E96-4C89-1016-26D6-7476498C50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D75977AE-2090-2A08-8BBC-F3CFA192D8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A740B38C-71EF-1CDA-70D9-5DBC12915F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1503152-D1FD-6D4C-9CB6-598AE6246F7A}" type="slidenum">
              <a:rPr lang="en-US" smtClean="0"/>
              <a:t>‹#›</a:t>
            </a:fld>
            <a:endParaRPr lang="en-US"/>
          </a:p>
        </p:txBody>
      </p:sp>
    </p:spTree>
    <p:extLst>
      <p:ext uri="{BB962C8B-B14F-4D97-AF65-F5344CB8AC3E}">
        <p14:creationId xmlns:p14="http://schemas.microsoft.com/office/powerpoint/2010/main" val="22991121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547096-9250-4696-BFA2-36FFFCA472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EDBC9B2-6D37-F567-A6E8-9ECBEE509C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C39E96-4C89-1016-26D6-7476498C50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D75977AE-2090-2A08-8BBC-F3CFA192D8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A740B38C-71EF-1CDA-70D9-5DBC12915F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1503152-D1FD-6D4C-9CB6-598AE6246F7A}" type="slidenum">
              <a:rPr lang="en-US" smtClean="0"/>
              <a:t>‹#›</a:t>
            </a:fld>
            <a:endParaRPr lang="en-US"/>
          </a:p>
        </p:txBody>
      </p:sp>
    </p:spTree>
    <p:extLst>
      <p:ext uri="{BB962C8B-B14F-4D97-AF65-F5344CB8AC3E}">
        <p14:creationId xmlns:p14="http://schemas.microsoft.com/office/powerpoint/2010/main" val="134444184"/>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emf"/><Relationship Id="rId7" Type="http://schemas.openxmlformats.org/officeDocument/2006/relationships/image" Target="../media/image7.emf"/><Relationship Id="rId2" Type="http://schemas.openxmlformats.org/officeDocument/2006/relationships/image" Target="../media/image2.emf"/><Relationship Id="rId1" Type="http://schemas.openxmlformats.org/officeDocument/2006/relationships/slideLayout" Target="../slideLayouts/slideLayout13.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 Id="rId9" Type="http://schemas.microsoft.com/office/2007/relationships/hdphoto" Target="../media/hdphoto1.wdp"/></Relationships>
</file>

<file path=ppt/slides/_rels/slide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10.png"/><Relationship Id="rId7"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emf"/><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15.xml"/><Relationship Id="rId6" Type="http://schemas.openxmlformats.org/officeDocument/2006/relationships/image" Target="../media/image21.png"/><Relationship Id="rId5" Type="http://schemas.openxmlformats.org/officeDocument/2006/relationships/image" Target="../media/image20.jpeg"/><Relationship Id="rId10" Type="http://schemas.openxmlformats.org/officeDocument/2006/relationships/image" Target="../media/image15.emf"/><Relationship Id="rId4" Type="http://schemas.openxmlformats.org/officeDocument/2006/relationships/image" Target="../media/image19.jpeg"/><Relationship Id="rId9" Type="http://schemas.openxmlformats.org/officeDocument/2006/relationships/image" Target="../media/image24.png"/></Relationships>
</file>

<file path=ppt/slides/_rels/slide8.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emf"/><Relationship Id="rId1" Type="http://schemas.openxmlformats.org/officeDocument/2006/relationships/slideLayout" Target="../slideLayouts/slideLayout14.xml"/><Relationship Id="rId4" Type="http://schemas.openxmlformats.org/officeDocument/2006/relationships/image" Target="../media/image25.svg"/></Relationships>
</file>

<file path=ppt/slides/_rels/slide11.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26.png"/><Relationship Id="rId1" Type="http://schemas.openxmlformats.org/officeDocument/2006/relationships/slideLayout" Target="../slideLayouts/slideLayout14.xml"/><Relationship Id="rId5" Type="http://schemas.openxmlformats.org/officeDocument/2006/relationships/image" Target="../media/image27.jpe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7.png"/><Relationship Id="rId3" Type="http://schemas.openxmlformats.org/officeDocument/2006/relationships/image" Target="../media/image8.png"/><Relationship Id="rId7" Type="http://schemas.openxmlformats.org/officeDocument/2006/relationships/image" Target="../media/image31.png"/><Relationship Id="rId12" Type="http://schemas.openxmlformats.org/officeDocument/2006/relationships/image" Target="../media/image36.png"/><Relationship Id="rId17" Type="http://schemas.openxmlformats.org/officeDocument/2006/relationships/image" Target="../media/image41.png"/><Relationship Id="rId2" Type="http://schemas.openxmlformats.org/officeDocument/2006/relationships/image" Target="../media/image15.emf"/><Relationship Id="rId16" Type="http://schemas.openxmlformats.org/officeDocument/2006/relationships/image" Target="../media/image40.png"/><Relationship Id="rId1" Type="http://schemas.openxmlformats.org/officeDocument/2006/relationships/slideLayout" Target="../slideLayouts/slideLayout14.xml"/><Relationship Id="rId6" Type="http://schemas.openxmlformats.org/officeDocument/2006/relationships/image" Target="../media/image30.png"/><Relationship Id="rId11" Type="http://schemas.openxmlformats.org/officeDocument/2006/relationships/image" Target="../media/image35.png"/><Relationship Id="rId5" Type="http://schemas.openxmlformats.org/officeDocument/2006/relationships/image" Target="../media/image29.png"/><Relationship Id="rId15" Type="http://schemas.openxmlformats.org/officeDocument/2006/relationships/image" Target="../media/image39.png"/><Relationship Id="rId10" Type="http://schemas.openxmlformats.org/officeDocument/2006/relationships/image" Target="../media/image34.png"/><Relationship Id="rId4" Type="http://schemas.openxmlformats.org/officeDocument/2006/relationships/image" Target="../media/image28.png"/><Relationship Id="rId9" Type="http://schemas.openxmlformats.org/officeDocument/2006/relationships/image" Target="../media/image33.png"/><Relationship Id="rId14" Type="http://schemas.openxmlformats.org/officeDocument/2006/relationships/image" Target="../media/image38.png"/></Relationships>
</file>

<file path=ppt/slides/_rels/slide1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emf"/><Relationship Id="rId7" Type="http://schemas.openxmlformats.org/officeDocument/2006/relationships/image" Target="../media/image7.emf"/><Relationship Id="rId2" Type="http://schemas.openxmlformats.org/officeDocument/2006/relationships/image" Target="../media/image2.emf"/><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image" Target="../media/image5.emf"/><Relationship Id="rId10" Type="http://schemas.openxmlformats.org/officeDocument/2006/relationships/image" Target="../media/image44.png"/><Relationship Id="rId4" Type="http://schemas.openxmlformats.org/officeDocument/2006/relationships/image" Target="../media/image4.emf"/><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1C8EA-9DBB-CCA6-7E08-F3428D161A0C}"/>
            </a:ext>
          </a:extLst>
        </p:cNvPr>
        <p:cNvGrpSpPr/>
        <p:nvPr/>
      </p:nvGrpSpPr>
      <p:grpSpPr>
        <a:xfrm>
          <a:off x="0" y="0"/>
          <a:ext cx="0" cy="0"/>
          <a:chOff x="0" y="0"/>
          <a:chExt cx="0" cy="0"/>
        </a:xfrm>
      </p:grpSpPr>
      <p:pic>
        <p:nvPicPr>
          <p:cNvPr id="18" name="Picture 17" descr="A black background with blue text&#10;&#10;AI-generated content may be incorrect.">
            <a:extLst>
              <a:ext uri="{FF2B5EF4-FFF2-40B4-BE49-F238E27FC236}">
                <a16:creationId xmlns:a16="http://schemas.microsoft.com/office/drawing/2014/main" id="{D5C0611B-6C98-D532-873F-588AD4A7B82B}"/>
              </a:ext>
            </a:extLst>
          </p:cNvPr>
          <p:cNvPicPr>
            <a:picLocks noChangeAspect="1"/>
          </p:cNvPicPr>
          <p:nvPr/>
        </p:nvPicPr>
        <p:blipFill>
          <a:blip r:embed="rId2"/>
          <a:stretch>
            <a:fillRect/>
          </a:stretch>
        </p:blipFill>
        <p:spPr>
          <a:xfrm>
            <a:off x="4607110" y="1953169"/>
            <a:ext cx="6911285" cy="2606038"/>
          </a:xfrm>
          <a:prstGeom prst="rect">
            <a:avLst/>
          </a:prstGeom>
        </p:spPr>
      </p:pic>
      <p:cxnSp>
        <p:nvCxnSpPr>
          <p:cNvPr id="45" name="Straight Connector 44">
            <a:extLst>
              <a:ext uri="{FF2B5EF4-FFF2-40B4-BE49-F238E27FC236}">
                <a16:creationId xmlns:a16="http://schemas.microsoft.com/office/drawing/2014/main" id="{696A5C49-8611-EA87-2D4E-BBD652BB3DE5}"/>
              </a:ext>
            </a:extLst>
          </p:cNvPr>
          <p:cNvCxnSpPr>
            <a:cxnSpLocks/>
          </p:cNvCxnSpPr>
          <p:nvPr/>
        </p:nvCxnSpPr>
        <p:spPr>
          <a:xfrm>
            <a:off x="4279349" y="1611695"/>
            <a:ext cx="0" cy="3291840"/>
          </a:xfrm>
          <a:prstGeom prst="line">
            <a:avLst/>
          </a:prstGeom>
          <a:ln>
            <a:solidFill>
              <a:srgbClr val="7FB0D1"/>
            </a:solidFill>
          </a:ln>
        </p:spPr>
        <p:style>
          <a:lnRef idx="2">
            <a:schemeClr val="accent1"/>
          </a:lnRef>
          <a:fillRef idx="0">
            <a:schemeClr val="accent1"/>
          </a:fillRef>
          <a:effectRef idx="1">
            <a:schemeClr val="accent1"/>
          </a:effectRef>
          <a:fontRef idx="minor">
            <a:schemeClr val="tx1"/>
          </a:fontRef>
        </p:style>
      </p:cxnSp>
      <p:grpSp>
        <p:nvGrpSpPr>
          <p:cNvPr id="5" name="Group 4">
            <a:extLst>
              <a:ext uri="{FF2B5EF4-FFF2-40B4-BE49-F238E27FC236}">
                <a16:creationId xmlns:a16="http://schemas.microsoft.com/office/drawing/2014/main" id="{0008563B-56C4-8874-4263-7E93D3249B39}"/>
              </a:ext>
            </a:extLst>
          </p:cNvPr>
          <p:cNvGrpSpPr>
            <a:grpSpLocks noChangeAspect="1"/>
          </p:cNvGrpSpPr>
          <p:nvPr/>
        </p:nvGrpSpPr>
        <p:grpSpPr>
          <a:xfrm>
            <a:off x="846266" y="1931735"/>
            <a:ext cx="2853698" cy="2651760"/>
            <a:chOff x="906449" y="2090947"/>
            <a:chExt cx="2810246" cy="2611382"/>
          </a:xfrm>
        </p:grpSpPr>
        <p:grpSp>
          <p:nvGrpSpPr>
            <p:cNvPr id="7" name="Group 6">
              <a:extLst>
                <a:ext uri="{FF2B5EF4-FFF2-40B4-BE49-F238E27FC236}">
                  <a16:creationId xmlns:a16="http://schemas.microsoft.com/office/drawing/2014/main" id="{56CCF09B-A7D3-FC86-02A8-86BCCA5681BE}"/>
                </a:ext>
              </a:extLst>
            </p:cNvPr>
            <p:cNvGrpSpPr/>
            <p:nvPr/>
          </p:nvGrpSpPr>
          <p:grpSpPr>
            <a:xfrm>
              <a:off x="2257994" y="2090947"/>
              <a:ext cx="1458701" cy="1645920"/>
              <a:chOff x="2257994" y="2090947"/>
              <a:chExt cx="1458701" cy="1645920"/>
            </a:xfrm>
          </p:grpSpPr>
          <p:pic>
            <p:nvPicPr>
              <p:cNvPr id="15" name="Picture 14">
                <a:extLst>
                  <a:ext uri="{FF2B5EF4-FFF2-40B4-BE49-F238E27FC236}">
                    <a16:creationId xmlns:a16="http://schemas.microsoft.com/office/drawing/2014/main" id="{5CE2ADE8-E3BE-D480-3A37-E1C891D9AC6C}"/>
                  </a:ext>
                </a:extLst>
              </p:cNvPr>
              <p:cNvPicPr>
                <a:picLocks noChangeAspect="1"/>
              </p:cNvPicPr>
              <p:nvPr/>
            </p:nvPicPr>
            <p:blipFill>
              <a:blip r:embed="rId3"/>
              <a:srcRect l="-1530" t="536" r="-621" b="316"/>
              <a:stretch/>
            </p:blipFill>
            <p:spPr>
              <a:xfrm>
                <a:off x="2257994" y="2090947"/>
                <a:ext cx="1458701" cy="1645920"/>
              </a:xfrm>
              <a:prstGeom prst="rect">
                <a:avLst/>
              </a:prstGeom>
            </p:spPr>
          </p:pic>
          <p:pic>
            <p:nvPicPr>
              <p:cNvPr id="16" name="Picture 15">
                <a:extLst>
                  <a:ext uri="{FF2B5EF4-FFF2-40B4-BE49-F238E27FC236}">
                    <a16:creationId xmlns:a16="http://schemas.microsoft.com/office/drawing/2014/main" id="{AED0145D-BEEE-EF2A-F1DF-37C4F31C6029}"/>
                  </a:ext>
                </a:extLst>
              </p:cNvPr>
              <p:cNvPicPr>
                <a:picLocks noChangeAspect="1"/>
              </p:cNvPicPr>
              <p:nvPr/>
            </p:nvPicPr>
            <p:blipFill>
              <a:blip r:embed="rId4">
                <a:lum contrast="20000"/>
              </a:blip>
              <a:stretch>
                <a:fillRect/>
              </a:stretch>
            </p:blipFill>
            <p:spPr>
              <a:xfrm>
                <a:off x="2467279" y="2319547"/>
                <a:ext cx="1040130" cy="1188720"/>
              </a:xfrm>
              <a:prstGeom prst="rect">
                <a:avLst/>
              </a:prstGeom>
            </p:spPr>
          </p:pic>
        </p:grpSp>
        <p:grpSp>
          <p:nvGrpSpPr>
            <p:cNvPr id="8" name="Group 7">
              <a:extLst>
                <a:ext uri="{FF2B5EF4-FFF2-40B4-BE49-F238E27FC236}">
                  <a16:creationId xmlns:a16="http://schemas.microsoft.com/office/drawing/2014/main" id="{F3B72B03-ED83-9250-DA57-B0CB9DAB6A83}"/>
                </a:ext>
              </a:extLst>
            </p:cNvPr>
            <p:cNvGrpSpPr/>
            <p:nvPr/>
          </p:nvGrpSpPr>
          <p:grpSpPr>
            <a:xfrm>
              <a:off x="1683089" y="3422169"/>
              <a:ext cx="1117886" cy="1280160"/>
              <a:chOff x="1683089" y="3422169"/>
              <a:chExt cx="1117886" cy="1280160"/>
            </a:xfrm>
          </p:grpSpPr>
          <p:pic>
            <p:nvPicPr>
              <p:cNvPr id="12" name="Picture 11">
                <a:extLst>
                  <a:ext uri="{FF2B5EF4-FFF2-40B4-BE49-F238E27FC236}">
                    <a16:creationId xmlns:a16="http://schemas.microsoft.com/office/drawing/2014/main" id="{4AFAF887-378D-B626-6728-76248098EE11}"/>
                  </a:ext>
                </a:extLst>
              </p:cNvPr>
              <p:cNvPicPr>
                <a:picLocks noChangeAspect="1"/>
              </p:cNvPicPr>
              <p:nvPr/>
            </p:nvPicPr>
            <p:blipFill>
              <a:blip r:embed="rId5"/>
              <a:stretch>
                <a:fillRect/>
              </a:stretch>
            </p:blipFill>
            <p:spPr>
              <a:xfrm>
                <a:off x="1683089" y="3422169"/>
                <a:ext cx="1117886" cy="1280160"/>
              </a:xfrm>
              <a:prstGeom prst="rect">
                <a:avLst/>
              </a:prstGeom>
            </p:spPr>
          </p:pic>
          <p:pic>
            <p:nvPicPr>
              <p:cNvPr id="13" name="Picture 12">
                <a:extLst>
                  <a:ext uri="{FF2B5EF4-FFF2-40B4-BE49-F238E27FC236}">
                    <a16:creationId xmlns:a16="http://schemas.microsoft.com/office/drawing/2014/main" id="{26D6F78B-3943-EE99-3055-302B2E9CD197}"/>
                  </a:ext>
                </a:extLst>
              </p:cNvPr>
              <p:cNvPicPr>
                <a:picLocks noChangeAspect="1"/>
              </p:cNvPicPr>
              <p:nvPr/>
            </p:nvPicPr>
            <p:blipFill>
              <a:blip r:embed="rId6"/>
              <a:stretch>
                <a:fillRect/>
              </a:stretch>
            </p:blipFill>
            <p:spPr>
              <a:xfrm rot="21132968">
                <a:off x="2001240" y="3692157"/>
                <a:ext cx="654517" cy="731520"/>
              </a:xfrm>
              <a:prstGeom prst="rect">
                <a:avLst/>
              </a:prstGeom>
            </p:spPr>
          </p:pic>
          <p:pic>
            <p:nvPicPr>
              <p:cNvPr id="14" name="Picture 13">
                <a:extLst>
                  <a:ext uri="{FF2B5EF4-FFF2-40B4-BE49-F238E27FC236}">
                    <a16:creationId xmlns:a16="http://schemas.microsoft.com/office/drawing/2014/main" id="{9F44B709-0AF1-D7B3-AE04-C7DA6727D3DE}"/>
                  </a:ext>
                </a:extLst>
              </p:cNvPr>
              <p:cNvPicPr>
                <a:picLocks noChangeAspect="1"/>
              </p:cNvPicPr>
              <p:nvPr/>
            </p:nvPicPr>
            <p:blipFill>
              <a:blip r:embed="rId6">
                <a:lum bright="20000" contrast="-20000"/>
              </a:blip>
              <a:stretch>
                <a:fillRect/>
              </a:stretch>
            </p:blipFill>
            <p:spPr>
              <a:xfrm rot="1971218">
                <a:off x="2085653" y="3852467"/>
                <a:ext cx="409073" cy="457200"/>
              </a:xfrm>
              <a:prstGeom prst="rect">
                <a:avLst/>
              </a:prstGeom>
            </p:spPr>
          </p:pic>
        </p:grpSp>
        <p:grpSp>
          <p:nvGrpSpPr>
            <p:cNvPr id="9" name="Group 8">
              <a:extLst>
                <a:ext uri="{FF2B5EF4-FFF2-40B4-BE49-F238E27FC236}">
                  <a16:creationId xmlns:a16="http://schemas.microsoft.com/office/drawing/2014/main" id="{9A20409B-423B-D951-3068-0E0C77719DB0}"/>
                </a:ext>
              </a:extLst>
            </p:cNvPr>
            <p:cNvGrpSpPr/>
            <p:nvPr/>
          </p:nvGrpSpPr>
          <p:grpSpPr>
            <a:xfrm>
              <a:off x="906449" y="2243057"/>
              <a:ext cx="1271453" cy="1463040"/>
              <a:chOff x="906449" y="2243057"/>
              <a:chExt cx="1271453" cy="1463040"/>
            </a:xfrm>
          </p:grpSpPr>
          <p:pic>
            <p:nvPicPr>
              <p:cNvPr id="10" name="Picture 9">
                <a:extLst>
                  <a:ext uri="{FF2B5EF4-FFF2-40B4-BE49-F238E27FC236}">
                    <a16:creationId xmlns:a16="http://schemas.microsoft.com/office/drawing/2014/main" id="{4F79B9A2-9E8C-EB45-0374-5C1374D310D6}"/>
                  </a:ext>
                </a:extLst>
              </p:cNvPr>
              <p:cNvPicPr>
                <a:picLocks noChangeAspect="1"/>
              </p:cNvPicPr>
              <p:nvPr/>
            </p:nvPicPr>
            <p:blipFill>
              <a:blip r:embed="rId7"/>
              <a:stretch>
                <a:fillRect/>
              </a:stretch>
            </p:blipFill>
            <p:spPr>
              <a:xfrm>
                <a:off x="906449" y="2243057"/>
                <a:ext cx="1271453" cy="1463040"/>
              </a:xfrm>
              <a:prstGeom prst="rect">
                <a:avLst/>
              </a:prstGeom>
            </p:spPr>
          </p:pic>
          <p:pic>
            <p:nvPicPr>
              <p:cNvPr id="11" name="Picture 10">
                <a:extLst>
                  <a:ext uri="{FF2B5EF4-FFF2-40B4-BE49-F238E27FC236}">
                    <a16:creationId xmlns:a16="http://schemas.microsoft.com/office/drawing/2014/main" id="{F6F9A98B-BDFD-94D5-7C52-F6AE47237594}"/>
                  </a:ext>
                </a:extLst>
              </p:cNvPr>
              <p:cNvPicPr>
                <a:picLocks noChangeAspect="1"/>
              </p:cNvPicPr>
              <p:nvPr/>
            </p:nvPicPr>
            <p:blipFill>
              <a:blip r:embed="rId8"/>
              <a:stretch>
                <a:fillRect/>
              </a:stretch>
            </p:blipFill>
            <p:spPr>
              <a:xfrm>
                <a:off x="1166476" y="2563097"/>
                <a:ext cx="751398" cy="822960"/>
              </a:xfrm>
              <a:prstGeom prst="rect">
                <a:avLst/>
              </a:prstGeom>
            </p:spPr>
          </p:pic>
        </p:grpSp>
      </p:grpSp>
      <p:sp>
        <p:nvSpPr>
          <p:cNvPr id="2" name="TextBox 1">
            <a:extLst>
              <a:ext uri="{FF2B5EF4-FFF2-40B4-BE49-F238E27FC236}">
                <a16:creationId xmlns:a16="http://schemas.microsoft.com/office/drawing/2014/main" id="{982569C7-255C-E36A-7A24-C7D1D3634627}"/>
              </a:ext>
            </a:extLst>
          </p:cNvPr>
          <p:cNvSpPr txBox="1"/>
          <p:nvPr/>
        </p:nvSpPr>
        <p:spPr>
          <a:xfrm>
            <a:off x="4830239" y="4938930"/>
            <a:ext cx="6164825" cy="400110"/>
          </a:xfrm>
          <a:prstGeom prst="rect">
            <a:avLst/>
          </a:prstGeom>
          <a:noFill/>
        </p:spPr>
        <p:txBody>
          <a:bodyPr wrap="square" rtlCol="0">
            <a:spAutoFit/>
          </a:bodyPr>
          <a:lstStyle/>
          <a:p>
            <a:r>
              <a:rPr lang="en-US" sz="2000" dirty="0">
                <a:solidFill>
                  <a:srgbClr val="40B6AD"/>
                </a:solidFill>
                <a:latin typeface="Arial" panose="020B0604020202020204" pitchFamily="34" charset="0"/>
                <a:ea typeface="Roboto Light" panose="02000000000000000000" pitchFamily="2" charset="0"/>
                <a:cs typeface="Arial" panose="020B0604020202020204" pitchFamily="34" charset="0"/>
              </a:rPr>
              <a:t>September 9 – 11, 2026 |   Boston, Mass</a:t>
            </a:r>
          </a:p>
        </p:txBody>
      </p:sp>
      <p:pic>
        <p:nvPicPr>
          <p:cNvPr id="19" name="Picture 18" descr="A black background with blue text&#10;&#10;AI-generated content may be incorrect.">
            <a:extLst>
              <a:ext uri="{FF2B5EF4-FFF2-40B4-BE49-F238E27FC236}">
                <a16:creationId xmlns:a16="http://schemas.microsoft.com/office/drawing/2014/main" id="{6A97B12E-4D04-8051-D235-26A3F23E9634}"/>
              </a:ext>
            </a:extLst>
          </p:cNvPr>
          <p:cNvPicPr>
            <a:picLocks noChangeAspect="1"/>
          </p:cNvPicPr>
          <p:nvPr/>
        </p:nvPicPr>
        <p:blipFill>
          <a:blip r:embed="rId9"/>
          <a:stretch>
            <a:fillRect/>
          </a:stretch>
        </p:blipFill>
        <p:spPr>
          <a:xfrm>
            <a:off x="10453173" y="202959"/>
            <a:ext cx="1617249" cy="787589"/>
          </a:xfrm>
          <a:prstGeom prst="rect">
            <a:avLst/>
          </a:prstGeom>
        </p:spPr>
      </p:pic>
    </p:spTree>
    <p:extLst>
      <p:ext uri="{BB962C8B-B14F-4D97-AF65-F5344CB8AC3E}">
        <p14:creationId xmlns:p14="http://schemas.microsoft.com/office/powerpoint/2010/main" val="19888961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F5669"/>
        </a:solidFill>
        <a:effectLst/>
      </p:bgPr>
    </p:bg>
    <p:spTree>
      <p:nvGrpSpPr>
        <p:cNvPr id="1" name="">
          <a:extLst>
            <a:ext uri="{FF2B5EF4-FFF2-40B4-BE49-F238E27FC236}">
              <a16:creationId xmlns:a16="http://schemas.microsoft.com/office/drawing/2014/main" id="{E94AB9E7-446D-2E2B-C257-61C448112A32}"/>
            </a:ext>
          </a:extLst>
        </p:cNvPr>
        <p:cNvGrpSpPr/>
        <p:nvPr/>
      </p:nvGrpSpPr>
      <p:grpSpPr>
        <a:xfrm>
          <a:off x="0" y="0"/>
          <a:ext cx="0" cy="0"/>
          <a:chOff x="0" y="0"/>
          <a:chExt cx="0" cy="0"/>
        </a:xfrm>
      </p:grpSpPr>
      <p:grpSp>
        <p:nvGrpSpPr>
          <p:cNvPr id="4" name="Group 3">
            <a:extLst>
              <a:ext uri="{FF2B5EF4-FFF2-40B4-BE49-F238E27FC236}">
                <a16:creationId xmlns:a16="http://schemas.microsoft.com/office/drawing/2014/main" id="{A51F7B2A-40F2-BFCA-F40B-995920D05382}"/>
              </a:ext>
            </a:extLst>
          </p:cNvPr>
          <p:cNvGrpSpPr>
            <a:grpSpLocks noChangeAspect="1"/>
          </p:cNvGrpSpPr>
          <p:nvPr/>
        </p:nvGrpSpPr>
        <p:grpSpPr>
          <a:xfrm>
            <a:off x="1" y="1"/>
            <a:ext cx="4342660" cy="4924926"/>
            <a:chOff x="1469101" y="2073345"/>
            <a:chExt cx="2247594" cy="2548953"/>
          </a:xfrm>
        </p:grpSpPr>
        <p:grpSp>
          <p:nvGrpSpPr>
            <p:cNvPr id="5" name="Group 4">
              <a:extLst>
                <a:ext uri="{FF2B5EF4-FFF2-40B4-BE49-F238E27FC236}">
                  <a16:creationId xmlns:a16="http://schemas.microsoft.com/office/drawing/2014/main" id="{90241146-87E8-B748-8E77-2BC495AC3ACC}"/>
                </a:ext>
              </a:extLst>
            </p:cNvPr>
            <p:cNvGrpSpPr/>
            <p:nvPr/>
          </p:nvGrpSpPr>
          <p:grpSpPr>
            <a:xfrm>
              <a:off x="2257994" y="2073345"/>
              <a:ext cx="1458701" cy="1583491"/>
              <a:chOff x="2257994" y="2153376"/>
              <a:chExt cx="1458701" cy="1583491"/>
            </a:xfrm>
          </p:grpSpPr>
          <p:pic>
            <p:nvPicPr>
              <p:cNvPr id="13" name="Picture 12">
                <a:extLst>
                  <a:ext uri="{FF2B5EF4-FFF2-40B4-BE49-F238E27FC236}">
                    <a16:creationId xmlns:a16="http://schemas.microsoft.com/office/drawing/2014/main" id="{2AECDB8E-E856-91D7-D2A7-FD9852FFD521}"/>
                  </a:ext>
                </a:extLst>
              </p:cNvPr>
              <p:cNvPicPr>
                <a:picLocks noChangeAspect="1"/>
              </p:cNvPicPr>
              <p:nvPr/>
            </p:nvPicPr>
            <p:blipFill>
              <a:blip r:embed="rId2"/>
              <a:srcRect l="-1530" t="4297" r="-621" b="315"/>
              <a:stretch/>
            </p:blipFill>
            <p:spPr>
              <a:xfrm>
                <a:off x="2257994" y="2153376"/>
                <a:ext cx="1458701" cy="1583491"/>
              </a:xfrm>
              <a:prstGeom prst="rect">
                <a:avLst/>
              </a:prstGeom>
            </p:spPr>
          </p:pic>
          <p:pic>
            <p:nvPicPr>
              <p:cNvPr id="14" name="Picture 13">
                <a:extLst>
                  <a:ext uri="{FF2B5EF4-FFF2-40B4-BE49-F238E27FC236}">
                    <a16:creationId xmlns:a16="http://schemas.microsoft.com/office/drawing/2014/main" id="{F2906310-D342-4265-DDC6-662FA45D3BDA}"/>
                  </a:ext>
                </a:extLst>
              </p:cNvPr>
              <p:cNvPicPr>
                <a:picLocks noChangeAspect="1"/>
              </p:cNvPicPr>
              <p:nvPr/>
            </p:nvPicPr>
            <p:blipFill>
              <a:blip r:embed="rId3">
                <a:lum contrast="20000"/>
              </a:blip>
              <a:stretch>
                <a:fillRect/>
              </a:stretch>
            </p:blipFill>
            <p:spPr>
              <a:xfrm>
                <a:off x="2467279" y="2319547"/>
                <a:ext cx="1040130" cy="1188720"/>
              </a:xfrm>
              <a:prstGeom prst="rect">
                <a:avLst/>
              </a:prstGeom>
            </p:spPr>
          </p:pic>
        </p:grpSp>
        <p:grpSp>
          <p:nvGrpSpPr>
            <p:cNvPr id="6" name="Group 5">
              <a:extLst>
                <a:ext uri="{FF2B5EF4-FFF2-40B4-BE49-F238E27FC236}">
                  <a16:creationId xmlns:a16="http://schemas.microsoft.com/office/drawing/2014/main" id="{694FCF17-3A10-FB8B-325B-4C85AC0553FC}"/>
                </a:ext>
              </a:extLst>
            </p:cNvPr>
            <p:cNvGrpSpPr/>
            <p:nvPr/>
          </p:nvGrpSpPr>
          <p:grpSpPr>
            <a:xfrm>
              <a:off x="1675351" y="3342138"/>
              <a:ext cx="1117886" cy="1280160"/>
              <a:chOff x="1675351" y="3422169"/>
              <a:chExt cx="1117886" cy="1280160"/>
            </a:xfrm>
          </p:grpSpPr>
          <p:pic>
            <p:nvPicPr>
              <p:cNvPr id="10" name="Picture 9">
                <a:extLst>
                  <a:ext uri="{FF2B5EF4-FFF2-40B4-BE49-F238E27FC236}">
                    <a16:creationId xmlns:a16="http://schemas.microsoft.com/office/drawing/2014/main" id="{C2C3B33D-23BA-E90C-85E5-DD3FF917A644}"/>
                  </a:ext>
                </a:extLst>
              </p:cNvPr>
              <p:cNvPicPr>
                <a:picLocks noChangeAspect="1"/>
              </p:cNvPicPr>
              <p:nvPr/>
            </p:nvPicPr>
            <p:blipFill>
              <a:blip r:embed="rId4"/>
              <a:stretch>
                <a:fillRect/>
              </a:stretch>
            </p:blipFill>
            <p:spPr>
              <a:xfrm>
                <a:off x="1675351" y="3422169"/>
                <a:ext cx="1117886" cy="1280160"/>
              </a:xfrm>
              <a:prstGeom prst="rect">
                <a:avLst/>
              </a:prstGeom>
            </p:spPr>
          </p:pic>
          <p:pic>
            <p:nvPicPr>
              <p:cNvPr id="11" name="Picture 10">
                <a:extLst>
                  <a:ext uri="{FF2B5EF4-FFF2-40B4-BE49-F238E27FC236}">
                    <a16:creationId xmlns:a16="http://schemas.microsoft.com/office/drawing/2014/main" id="{26F60FA6-3022-8641-64F2-35CA7966D483}"/>
                  </a:ext>
                </a:extLst>
              </p:cNvPr>
              <p:cNvPicPr>
                <a:picLocks noChangeAspect="1"/>
              </p:cNvPicPr>
              <p:nvPr/>
            </p:nvPicPr>
            <p:blipFill>
              <a:blip r:embed="rId5"/>
              <a:stretch>
                <a:fillRect/>
              </a:stretch>
            </p:blipFill>
            <p:spPr>
              <a:xfrm rot="21132968">
                <a:off x="1993502" y="3692157"/>
                <a:ext cx="654517" cy="731520"/>
              </a:xfrm>
              <a:prstGeom prst="rect">
                <a:avLst/>
              </a:prstGeom>
            </p:spPr>
          </p:pic>
          <p:pic>
            <p:nvPicPr>
              <p:cNvPr id="12" name="Picture 11">
                <a:extLst>
                  <a:ext uri="{FF2B5EF4-FFF2-40B4-BE49-F238E27FC236}">
                    <a16:creationId xmlns:a16="http://schemas.microsoft.com/office/drawing/2014/main" id="{80A87F1C-EF30-1E95-7049-174FE120D9E2}"/>
                  </a:ext>
                </a:extLst>
              </p:cNvPr>
              <p:cNvPicPr>
                <a:picLocks noChangeAspect="1"/>
              </p:cNvPicPr>
              <p:nvPr/>
            </p:nvPicPr>
            <p:blipFill>
              <a:blip r:embed="rId5">
                <a:lum bright="20000" contrast="-20000"/>
              </a:blip>
              <a:stretch>
                <a:fillRect/>
              </a:stretch>
            </p:blipFill>
            <p:spPr>
              <a:xfrm rot="1971218">
                <a:off x="2077915" y="3852467"/>
                <a:ext cx="409073" cy="457200"/>
              </a:xfrm>
              <a:prstGeom prst="rect">
                <a:avLst/>
              </a:prstGeom>
            </p:spPr>
          </p:pic>
        </p:grpSp>
        <p:grpSp>
          <p:nvGrpSpPr>
            <p:cNvPr id="7" name="Group 6">
              <a:extLst>
                <a:ext uri="{FF2B5EF4-FFF2-40B4-BE49-F238E27FC236}">
                  <a16:creationId xmlns:a16="http://schemas.microsoft.com/office/drawing/2014/main" id="{59CD2CCA-8989-75F5-EDB0-F5AA5F78A704}"/>
                </a:ext>
              </a:extLst>
            </p:cNvPr>
            <p:cNvGrpSpPr/>
            <p:nvPr/>
          </p:nvGrpSpPr>
          <p:grpSpPr>
            <a:xfrm>
              <a:off x="1469101" y="2163026"/>
              <a:ext cx="708801" cy="1463040"/>
              <a:chOff x="1469101" y="2243057"/>
              <a:chExt cx="708801" cy="1463040"/>
            </a:xfrm>
          </p:grpSpPr>
          <p:pic>
            <p:nvPicPr>
              <p:cNvPr id="8" name="Picture 7">
                <a:extLst>
                  <a:ext uri="{FF2B5EF4-FFF2-40B4-BE49-F238E27FC236}">
                    <a16:creationId xmlns:a16="http://schemas.microsoft.com/office/drawing/2014/main" id="{8241740C-B849-4E7D-5A23-AF4A3128A703}"/>
                  </a:ext>
                </a:extLst>
              </p:cNvPr>
              <p:cNvPicPr>
                <a:picLocks noChangeAspect="1"/>
              </p:cNvPicPr>
              <p:nvPr/>
            </p:nvPicPr>
            <p:blipFill>
              <a:blip r:embed="rId6">
                <a:biLevel thresh="25000"/>
              </a:blip>
              <a:srcRect l="44253"/>
              <a:stretch/>
            </p:blipFill>
            <p:spPr>
              <a:xfrm>
                <a:off x="1469101" y="2243057"/>
                <a:ext cx="708801" cy="1463040"/>
              </a:xfrm>
              <a:prstGeom prst="rect">
                <a:avLst/>
              </a:prstGeom>
            </p:spPr>
          </p:pic>
          <p:pic>
            <p:nvPicPr>
              <p:cNvPr id="9" name="Picture 8">
                <a:extLst>
                  <a:ext uri="{FF2B5EF4-FFF2-40B4-BE49-F238E27FC236}">
                    <a16:creationId xmlns:a16="http://schemas.microsoft.com/office/drawing/2014/main" id="{A55C21F1-C95A-5A74-55B4-4FF2F7B6C901}"/>
                  </a:ext>
                </a:extLst>
              </p:cNvPr>
              <p:cNvPicPr>
                <a:picLocks noChangeAspect="1"/>
              </p:cNvPicPr>
              <p:nvPr/>
            </p:nvPicPr>
            <p:blipFill>
              <a:blip r:embed="rId7">
                <a:lum bright="20000" contrast="-20000"/>
              </a:blip>
              <a:srcRect l="40275" r="-1"/>
              <a:stretch/>
            </p:blipFill>
            <p:spPr>
              <a:xfrm>
                <a:off x="1469101" y="2563097"/>
                <a:ext cx="448773" cy="822960"/>
              </a:xfrm>
              <a:prstGeom prst="rect">
                <a:avLst/>
              </a:prstGeom>
            </p:spPr>
          </p:pic>
        </p:grpSp>
      </p:grpSp>
      <p:pic>
        <p:nvPicPr>
          <p:cNvPr id="16" name="Picture 15" descr="A black background with blue text&#10;&#10;AI-generated content may be incorrect.">
            <a:extLst>
              <a:ext uri="{FF2B5EF4-FFF2-40B4-BE49-F238E27FC236}">
                <a16:creationId xmlns:a16="http://schemas.microsoft.com/office/drawing/2014/main" id="{05C534AD-A1AF-A9C4-51FB-4ABE3690671C}"/>
              </a:ext>
            </a:extLst>
          </p:cNvPr>
          <p:cNvPicPr>
            <a:picLocks noChangeAspect="1"/>
          </p:cNvPicPr>
          <p:nvPr/>
        </p:nvPicPr>
        <p:blipFill>
          <a:blip r:embed="rId8">
            <a:extLst>
              <a:ext uri="{BEBA8EAE-BF5A-486C-A8C5-ECC9F3942E4B}">
                <a14:imgProps xmlns:a14="http://schemas.microsoft.com/office/drawing/2010/main">
                  <a14:imgLayer r:embed="rId9">
                    <a14:imgEffect>
                      <a14:sharpenSoften amount="100000"/>
                    </a14:imgEffect>
                    <a14:imgEffect>
                      <a14:brightnessContrast bright="100000" contrast="100000"/>
                    </a14:imgEffect>
                  </a14:imgLayer>
                </a14:imgProps>
              </a:ext>
            </a:extLst>
          </a:blip>
          <a:stretch>
            <a:fillRect/>
          </a:stretch>
        </p:blipFill>
        <p:spPr>
          <a:xfrm>
            <a:off x="10396177" y="118814"/>
            <a:ext cx="1659518" cy="808173"/>
          </a:xfrm>
          <a:prstGeom prst="rect">
            <a:avLst/>
          </a:prstGeom>
        </p:spPr>
      </p:pic>
      <p:sp>
        <p:nvSpPr>
          <p:cNvPr id="2" name="TextBox 1">
            <a:extLst>
              <a:ext uri="{FF2B5EF4-FFF2-40B4-BE49-F238E27FC236}">
                <a16:creationId xmlns:a16="http://schemas.microsoft.com/office/drawing/2014/main" id="{2659CF24-A4CE-5C89-9779-4C153D46178E}"/>
              </a:ext>
            </a:extLst>
          </p:cNvPr>
          <p:cNvSpPr txBox="1"/>
          <p:nvPr/>
        </p:nvSpPr>
        <p:spPr>
          <a:xfrm>
            <a:off x="2634992" y="2832741"/>
            <a:ext cx="9557008" cy="34163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300" normalizeH="0" baseline="0" noProof="0" dirty="0">
                <a:ln>
                  <a:noFill/>
                </a:ln>
                <a:solidFill>
                  <a:prstClr val="white"/>
                </a:solidFill>
                <a:effectLst/>
                <a:uLnTx/>
                <a:uFillTx/>
                <a:latin typeface="Roboto" panose="02000000000000000000" pitchFamily="2" charset="0"/>
                <a:ea typeface="Roboto" panose="02000000000000000000" pitchFamily="2" charset="0"/>
                <a:cs typeface="Roboto" panose="02000000000000000000" pitchFamily="2" charset="0"/>
              </a:rPr>
              <a:t>Therapeutic Timeline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300" normalizeH="0" baseline="0" noProof="0" dirty="0">
                <a:ln>
                  <a:noFill/>
                </a:ln>
                <a:solidFill>
                  <a:prstClr val="white"/>
                </a:solidFill>
                <a:effectLst/>
                <a:uLnTx/>
                <a:uFillTx/>
                <a:latin typeface="Roboto" panose="02000000000000000000" pitchFamily="2" charset="0"/>
                <a:ea typeface="Roboto" panose="02000000000000000000" pitchFamily="2" charset="0"/>
                <a:cs typeface="Roboto" panose="02000000000000000000" pitchFamily="2" charset="0"/>
              </a:rPr>
              <a:t>Deep Dive: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300" normalizeH="0" baseline="0" noProof="0" dirty="0">
                <a:ln>
                  <a:noFill/>
                </a:ln>
                <a:solidFill>
                  <a:prstClr val="white"/>
                </a:solidFill>
                <a:effectLst/>
                <a:uLnTx/>
                <a:uFillTx/>
                <a:latin typeface="Roboto" panose="02000000000000000000" pitchFamily="2" charset="0"/>
                <a:ea typeface="Roboto" panose="02000000000000000000" pitchFamily="2" charset="0"/>
                <a:cs typeface="Roboto" panose="02000000000000000000" pitchFamily="2" charset="0"/>
              </a:rPr>
              <a:t>Synergies &amp; Handoffs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300" normalizeH="0" baseline="0" noProof="0" dirty="0">
                <a:ln>
                  <a:noFill/>
                </a:ln>
                <a:solidFill>
                  <a:prstClr val="white"/>
                </a:solidFill>
                <a:effectLst/>
                <a:uLnTx/>
                <a:uFillTx/>
                <a:latin typeface="Roboto" panose="02000000000000000000" pitchFamily="2" charset="0"/>
                <a:ea typeface="Roboto" panose="02000000000000000000" pitchFamily="2" charset="0"/>
                <a:cs typeface="Roboto" panose="02000000000000000000" pitchFamily="2" charset="0"/>
              </a:rPr>
              <a:t>that Matter Most</a:t>
            </a:r>
            <a:endParaRPr kumimoji="0" lang="en-US" sz="1800" b="1" i="0" u="none" strike="noStrike" kern="1200" cap="none" spc="300" normalizeH="0" baseline="0" noProof="0" dirty="0">
              <a:ln>
                <a:noFill/>
              </a:ln>
              <a:solidFill>
                <a:prstClr val="white"/>
              </a:solidFill>
              <a:effectLst/>
              <a:uLnTx/>
              <a:uFillTx/>
              <a:latin typeface="Roboto" panose="02000000000000000000" pitchFamily="2" charset="0"/>
              <a:ea typeface="Roboto" panose="02000000000000000000" pitchFamily="2" charset="0"/>
              <a:cs typeface="Roboto" panose="02000000000000000000" pitchFamily="2" charset="0"/>
            </a:endParaRPr>
          </a:p>
        </p:txBody>
      </p:sp>
      <p:sp>
        <p:nvSpPr>
          <p:cNvPr id="26" name="TextBox 25">
            <a:extLst>
              <a:ext uri="{FF2B5EF4-FFF2-40B4-BE49-F238E27FC236}">
                <a16:creationId xmlns:a16="http://schemas.microsoft.com/office/drawing/2014/main" id="{191DF49A-921E-1726-BBF6-923E7E05D81B}"/>
              </a:ext>
            </a:extLst>
          </p:cNvPr>
          <p:cNvSpPr txBox="1"/>
          <p:nvPr/>
        </p:nvSpPr>
        <p:spPr>
          <a:xfrm>
            <a:off x="9642764" y="6262255"/>
            <a:ext cx="2299854"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srgbClr val="40B6AD"/>
                </a:solidFill>
                <a:effectLst/>
                <a:uLnTx/>
                <a:uFillTx/>
                <a:latin typeface="Arial" panose="020B0604020202020204" pitchFamily="34" charset="0"/>
                <a:ea typeface="+mn-ea"/>
                <a:cs typeface="Arial" panose="020B0604020202020204" pitchFamily="34" charset="0"/>
              </a:rPr>
              <a:t>#RDDS26</a:t>
            </a:r>
          </a:p>
        </p:txBody>
      </p:sp>
    </p:spTree>
    <p:extLst>
      <p:ext uri="{BB962C8B-B14F-4D97-AF65-F5344CB8AC3E}">
        <p14:creationId xmlns:p14="http://schemas.microsoft.com/office/powerpoint/2010/main" val="37097065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50998" y="6130895"/>
            <a:ext cx="12090003" cy="1211288"/>
            <a:chOff x="0" y="0"/>
            <a:chExt cx="24180007" cy="2422576"/>
          </a:xfrm>
        </p:grpSpPr>
        <p:sp>
          <p:nvSpPr>
            <p:cNvPr id="3" name="Freeform 3"/>
            <p:cNvSpPr/>
            <p:nvPr/>
          </p:nvSpPr>
          <p:spPr>
            <a:xfrm>
              <a:off x="0" y="0"/>
              <a:ext cx="11988007" cy="2422576"/>
            </a:xfrm>
            <a:custGeom>
              <a:avLst/>
              <a:gdLst/>
              <a:ahLst/>
              <a:cxnLst/>
              <a:rect l="l" t="t" r="r" b="b"/>
              <a:pathLst>
                <a:path w="11988007" h="2422576">
                  <a:moveTo>
                    <a:pt x="0" y="0"/>
                  </a:moveTo>
                  <a:lnTo>
                    <a:pt x="11988007" y="0"/>
                  </a:lnTo>
                  <a:lnTo>
                    <a:pt x="11988007" y="2422576"/>
                  </a:lnTo>
                  <a:lnTo>
                    <a:pt x="0" y="2422576"/>
                  </a:lnTo>
                  <a:lnTo>
                    <a:pt x="0" y="0"/>
                  </a:lnTo>
                  <a:close/>
                </a:path>
              </a:pathLst>
            </a:custGeom>
            <a:blipFill>
              <a:blip r:embed="rId3"/>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4" name="Freeform 4"/>
            <p:cNvSpPr/>
            <p:nvPr/>
          </p:nvSpPr>
          <p:spPr>
            <a:xfrm>
              <a:off x="12192000" y="0"/>
              <a:ext cx="11988007" cy="2422576"/>
            </a:xfrm>
            <a:custGeom>
              <a:avLst/>
              <a:gdLst/>
              <a:ahLst/>
              <a:cxnLst/>
              <a:rect l="l" t="t" r="r" b="b"/>
              <a:pathLst>
                <a:path w="11988007" h="2422576">
                  <a:moveTo>
                    <a:pt x="0" y="0"/>
                  </a:moveTo>
                  <a:lnTo>
                    <a:pt x="11988007" y="0"/>
                  </a:lnTo>
                  <a:lnTo>
                    <a:pt x="11988007" y="2422576"/>
                  </a:lnTo>
                  <a:lnTo>
                    <a:pt x="0" y="2422576"/>
                  </a:lnTo>
                  <a:lnTo>
                    <a:pt x="0" y="0"/>
                  </a:lnTo>
                  <a:close/>
                </a:path>
              </a:pathLst>
            </a:custGeom>
            <a:blipFill>
              <a:blip r:embed="rId3"/>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grpSp>
      <p:sp>
        <p:nvSpPr>
          <p:cNvPr id="7" name="TextBox 7"/>
          <p:cNvSpPr txBox="1"/>
          <p:nvPr/>
        </p:nvSpPr>
        <p:spPr>
          <a:xfrm>
            <a:off x="-314097" y="-82074"/>
            <a:ext cx="12820195" cy="1574779"/>
          </a:xfrm>
          <a:prstGeom prst="rect">
            <a:avLst/>
          </a:prstGeom>
        </p:spPr>
        <p:txBody>
          <a:bodyPr lIns="50861" tIns="50861" rIns="50861" bIns="50861"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680"/>
              </a:lnSpc>
            </a:pPr>
            <a:endParaRPr sz="800"/>
          </a:p>
        </p:txBody>
      </p:sp>
      <p:sp>
        <p:nvSpPr>
          <p:cNvPr id="8" name="TextBox 8"/>
          <p:cNvSpPr txBox="1"/>
          <p:nvPr/>
        </p:nvSpPr>
        <p:spPr>
          <a:xfrm>
            <a:off x="426278" y="390622"/>
            <a:ext cx="9773504" cy="738664"/>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4800" b="1" spc="112" dirty="0">
                <a:solidFill>
                  <a:srgbClr val="15566A"/>
                </a:solidFill>
                <a:latin typeface="Roboto Bold"/>
                <a:ea typeface="Roboto Bold"/>
                <a:cs typeface="Roboto Bold"/>
                <a:sym typeface="Roboto Bold"/>
              </a:rPr>
              <a:t>Therapeutic Timeline Deep Dive</a:t>
            </a:r>
          </a:p>
        </p:txBody>
      </p:sp>
      <p:sp>
        <p:nvSpPr>
          <p:cNvPr id="21" name="TextBox 20">
            <a:extLst>
              <a:ext uri="{FF2B5EF4-FFF2-40B4-BE49-F238E27FC236}">
                <a16:creationId xmlns:a16="http://schemas.microsoft.com/office/drawing/2014/main" id="{5EFF1883-1EBE-C441-AA75-1CE482A54447}"/>
              </a:ext>
            </a:extLst>
          </p:cNvPr>
          <p:cNvSpPr txBox="1"/>
          <p:nvPr/>
        </p:nvSpPr>
        <p:spPr>
          <a:xfrm>
            <a:off x="457324" y="4156087"/>
            <a:ext cx="2359168" cy="1077218"/>
          </a:xfrm>
          <a:prstGeom prst="rect">
            <a:avLst/>
          </a:prstGeom>
          <a:noFill/>
        </p:spPr>
        <p:txBody>
          <a:bodyPr wrap="square" rtlCol="0">
            <a:spAutoFit/>
          </a:bodyPr>
          <a:lstStyle/>
          <a:p>
            <a:pPr algn="ctr"/>
            <a:r>
              <a:rPr lang="en-US" sz="2400" b="1" dirty="0">
                <a:solidFill>
                  <a:srgbClr val="15566A"/>
                </a:solidFill>
                <a:latin typeface="Roboto" panose="02000000000000000000" pitchFamily="2" charset="0"/>
                <a:ea typeface="Roboto" panose="02000000000000000000" pitchFamily="2" charset="0"/>
                <a:cs typeface="Roboto" panose="02000000000000000000" pitchFamily="2" charset="0"/>
              </a:rPr>
              <a:t>Jill Weimer, </a:t>
            </a:r>
            <a:r>
              <a:rPr lang="en-US" sz="2000" b="1" dirty="0">
                <a:solidFill>
                  <a:srgbClr val="15566A"/>
                </a:solidFill>
                <a:latin typeface="Roboto" panose="02000000000000000000" pitchFamily="2" charset="0"/>
                <a:ea typeface="Roboto" panose="02000000000000000000" pitchFamily="2" charset="0"/>
                <a:cs typeface="Roboto" panose="02000000000000000000" pitchFamily="2" charset="0"/>
              </a:rPr>
              <a:t>Ph.D.</a:t>
            </a:r>
          </a:p>
          <a:p>
            <a:pPr algn="ctr"/>
            <a:r>
              <a:rPr lang="en-US" sz="2000" i="1" dirty="0">
                <a:solidFill>
                  <a:srgbClr val="15566A"/>
                </a:solidFill>
                <a:latin typeface="Roboto" panose="02000000000000000000" pitchFamily="2" charset="0"/>
                <a:ea typeface="Roboto" panose="02000000000000000000" pitchFamily="2" charset="0"/>
                <a:cs typeface="Roboto" panose="02000000000000000000" pitchFamily="2" charset="0"/>
              </a:rPr>
              <a:t>Sanford Research</a:t>
            </a:r>
          </a:p>
        </p:txBody>
      </p:sp>
      <p:sp>
        <p:nvSpPr>
          <p:cNvPr id="23" name="TextBox 22">
            <a:extLst>
              <a:ext uri="{FF2B5EF4-FFF2-40B4-BE49-F238E27FC236}">
                <a16:creationId xmlns:a16="http://schemas.microsoft.com/office/drawing/2014/main" id="{74D48878-FA99-9FA8-B683-05716C3F56DA}"/>
              </a:ext>
            </a:extLst>
          </p:cNvPr>
          <p:cNvSpPr txBox="1"/>
          <p:nvPr/>
        </p:nvSpPr>
        <p:spPr>
          <a:xfrm>
            <a:off x="9343200" y="4146268"/>
            <a:ext cx="2475089" cy="1877437"/>
          </a:xfrm>
          <a:prstGeom prst="rect">
            <a:avLst/>
          </a:prstGeom>
          <a:noFill/>
        </p:spPr>
        <p:txBody>
          <a:bodyPr wrap="square" rtlCol="0">
            <a:spAutoFit/>
          </a:bodyPr>
          <a:lstStyle/>
          <a:p>
            <a:pPr algn="ctr"/>
            <a:r>
              <a:rPr lang="en-US" sz="2800" b="1" dirty="0">
                <a:solidFill>
                  <a:srgbClr val="15566A"/>
                </a:solidFill>
                <a:latin typeface="Roboto" panose="02000000000000000000" pitchFamily="2" charset="0"/>
                <a:ea typeface="Roboto" panose="02000000000000000000" pitchFamily="2" charset="0"/>
                <a:cs typeface="Roboto" panose="02000000000000000000" pitchFamily="2" charset="0"/>
              </a:rPr>
              <a:t>Jennifer Panagoulias</a:t>
            </a:r>
            <a:endParaRPr lang="en-US" sz="2400" b="1" dirty="0">
              <a:solidFill>
                <a:srgbClr val="15566A"/>
              </a:solidFill>
              <a:latin typeface="Roboto" panose="02000000000000000000" pitchFamily="2" charset="0"/>
              <a:ea typeface="Roboto" panose="02000000000000000000" pitchFamily="2" charset="0"/>
              <a:cs typeface="Roboto" panose="02000000000000000000" pitchFamily="2" charset="0"/>
            </a:endParaRPr>
          </a:p>
          <a:p>
            <a:pPr algn="ctr"/>
            <a:r>
              <a:rPr lang="en-US" sz="2000" i="1" dirty="0">
                <a:solidFill>
                  <a:srgbClr val="15566A"/>
                </a:solidFill>
                <a:latin typeface="Roboto" panose="02000000000000000000" pitchFamily="2" charset="0"/>
                <a:ea typeface="Roboto" panose="02000000000000000000" pitchFamily="2" charset="0"/>
                <a:cs typeface="Roboto" panose="02000000000000000000" pitchFamily="2" charset="0"/>
              </a:rPr>
              <a:t>Foundation for Angelman Syndrome Therapeutics (FAST)</a:t>
            </a:r>
          </a:p>
        </p:txBody>
      </p:sp>
      <p:sp>
        <p:nvSpPr>
          <p:cNvPr id="24" name="TextBox 23">
            <a:extLst>
              <a:ext uri="{FF2B5EF4-FFF2-40B4-BE49-F238E27FC236}">
                <a16:creationId xmlns:a16="http://schemas.microsoft.com/office/drawing/2014/main" id="{41E4C6A0-174B-503D-D14B-2970F098B04A}"/>
              </a:ext>
            </a:extLst>
          </p:cNvPr>
          <p:cNvSpPr txBox="1"/>
          <p:nvPr/>
        </p:nvSpPr>
        <p:spPr>
          <a:xfrm>
            <a:off x="6355475" y="4211307"/>
            <a:ext cx="2475089" cy="1077218"/>
          </a:xfrm>
          <a:prstGeom prst="rect">
            <a:avLst/>
          </a:prstGeom>
          <a:noFill/>
        </p:spPr>
        <p:txBody>
          <a:bodyPr wrap="square" rtlCol="0">
            <a:spAutoFit/>
          </a:bodyPr>
          <a:lstStyle/>
          <a:p>
            <a:pPr algn="ctr"/>
            <a:r>
              <a:rPr lang="en-US" sz="2400" b="1" dirty="0">
                <a:solidFill>
                  <a:srgbClr val="15566A"/>
                </a:solidFill>
                <a:latin typeface="Roboto" panose="02000000000000000000" pitchFamily="2" charset="0"/>
                <a:ea typeface="Roboto" panose="02000000000000000000" pitchFamily="2" charset="0"/>
                <a:cs typeface="Roboto" panose="02000000000000000000" pitchFamily="2" charset="0"/>
              </a:rPr>
              <a:t>Marc Patterson, </a:t>
            </a:r>
            <a:r>
              <a:rPr lang="en-US" sz="2000" b="1" dirty="0">
                <a:solidFill>
                  <a:srgbClr val="15566A"/>
                </a:solidFill>
                <a:latin typeface="Roboto" panose="02000000000000000000" pitchFamily="2" charset="0"/>
                <a:ea typeface="Roboto" panose="02000000000000000000" pitchFamily="2" charset="0"/>
                <a:cs typeface="Roboto" panose="02000000000000000000" pitchFamily="2" charset="0"/>
              </a:rPr>
              <a:t>M.D.</a:t>
            </a:r>
          </a:p>
          <a:p>
            <a:pPr algn="ctr"/>
            <a:r>
              <a:rPr lang="en-US" sz="2000" i="1" dirty="0" err="1">
                <a:solidFill>
                  <a:srgbClr val="15566A"/>
                </a:solidFill>
                <a:latin typeface="Roboto" panose="02000000000000000000" pitchFamily="2" charset="0"/>
                <a:ea typeface="Roboto" panose="02000000000000000000" pitchFamily="2" charset="0"/>
                <a:cs typeface="Roboto" panose="02000000000000000000" pitchFamily="2" charset="0"/>
              </a:rPr>
              <a:t>IntraBio</a:t>
            </a:r>
            <a:endParaRPr lang="en-US" sz="2000" i="1" dirty="0">
              <a:solidFill>
                <a:srgbClr val="15566A"/>
              </a:solidFill>
              <a:latin typeface="Roboto" panose="02000000000000000000" pitchFamily="2" charset="0"/>
              <a:ea typeface="Roboto" panose="02000000000000000000" pitchFamily="2" charset="0"/>
              <a:cs typeface="Roboto" panose="02000000000000000000" pitchFamily="2" charset="0"/>
            </a:endParaRPr>
          </a:p>
        </p:txBody>
      </p:sp>
      <p:sp>
        <p:nvSpPr>
          <p:cNvPr id="25" name="TextBox 24">
            <a:extLst>
              <a:ext uri="{FF2B5EF4-FFF2-40B4-BE49-F238E27FC236}">
                <a16:creationId xmlns:a16="http://schemas.microsoft.com/office/drawing/2014/main" id="{379CD136-DD7B-34DD-9CC1-052CB819C135}"/>
              </a:ext>
            </a:extLst>
          </p:cNvPr>
          <p:cNvSpPr txBox="1"/>
          <p:nvPr/>
        </p:nvSpPr>
        <p:spPr>
          <a:xfrm>
            <a:off x="3348439" y="4156308"/>
            <a:ext cx="2475089" cy="1754326"/>
          </a:xfrm>
          <a:prstGeom prst="rect">
            <a:avLst/>
          </a:prstGeom>
          <a:noFill/>
        </p:spPr>
        <p:txBody>
          <a:bodyPr wrap="square" rtlCol="0">
            <a:spAutoFit/>
          </a:bodyPr>
          <a:lstStyle/>
          <a:p>
            <a:pPr algn="ctr"/>
            <a:r>
              <a:rPr lang="en-US" sz="2400" b="1" dirty="0">
                <a:solidFill>
                  <a:srgbClr val="15566A"/>
                </a:solidFill>
                <a:latin typeface="Roboto" panose="02000000000000000000" pitchFamily="2" charset="0"/>
                <a:ea typeface="Roboto" panose="02000000000000000000" pitchFamily="2" charset="0"/>
                <a:cs typeface="Roboto" panose="02000000000000000000" pitchFamily="2" charset="0"/>
              </a:rPr>
              <a:t>Sean Kassen, </a:t>
            </a:r>
            <a:r>
              <a:rPr lang="en-US" sz="2000" b="1" dirty="0">
                <a:solidFill>
                  <a:srgbClr val="15566A"/>
                </a:solidFill>
                <a:latin typeface="Roboto" panose="02000000000000000000" pitchFamily="2" charset="0"/>
                <a:ea typeface="Roboto" panose="02000000000000000000" pitchFamily="2" charset="0"/>
                <a:cs typeface="Roboto" panose="02000000000000000000" pitchFamily="2" charset="0"/>
              </a:rPr>
              <a:t>Ph.D.</a:t>
            </a:r>
          </a:p>
          <a:p>
            <a:pPr algn="ctr"/>
            <a:r>
              <a:rPr lang="en-US" sz="2000" i="1" dirty="0">
                <a:solidFill>
                  <a:srgbClr val="15566A"/>
                </a:solidFill>
                <a:latin typeface="Roboto" panose="02000000000000000000" pitchFamily="2" charset="0"/>
                <a:ea typeface="Roboto" panose="02000000000000000000" pitchFamily="2" charset="0"/>
                <a:cs typeface="Roboto" panose="02000000000000000000" pitchFamily="2" charset="0"/>
              </a:rPr>
              <a:t>Ara Parseghian Medical Research Fund</a:t>
            </a:r>
          </a:p>
        </p:txBody>
      </p:sp>
      <p:pic>
        <p:nvPicPr>
          <p:cNvPr id="20" name="Picture 19" descr="A black background with blue text&#10;&#10;AI-generated content may be incorrect.">
            <a:extLst>
              <a:ext uri="{FF2B5EF4-FFF2-40B4-BE49-F238E27FC236}">
                <a16:creationId xmlns:a16="http://schemas.microsoft.com/office/drawing/2014/main" id="{12264A2C-DF42-EAC5-C779-376D33E93FFA}"/>
              </a:ext>
            </a:extLst>
          </p:cNvPr>
          <p:cNvPicPr>
            <a:picLocks noChangeAspect="1"/>
          </p:cNvPicPr>
          <p:nvPr/>
        </p:nvPicPr>
        <p:blipFill>
          <a:blip r:embed="rId4"/>
          <a:stretch>
            <a:fillRect/>
          </a:stretch>
        </p:blipFill>
        <p:spPr>
          <a:xfrm>
            <a:off x="10794549" y="147117"/>
            <a:ext cx="1258411" cy="612837"/>
          </a:xfrm>
          <a:prstGeom prst="rect">
            <a:avLst/>
          </a:prstGeom>
        </p:spPr>
      </p:pic>
      <p:cxnSp>
        <p:nvCxnSpPr>
          <p:cNvPr id="26" name="Straight Arrow Connector 25">
            <a:extLst>
              <a:ext uri="{FF2B5EF4-FFF2-40B4-BE49-F238E27FC236}">
                <a16:creationId xmlns:a16="http://schemas.microsoft.com/office/drawing/2014/main" id="{E270902F-1613-9053-401D-2134C9DAA23F}"/>
              </a:ext>
            </a:extLst>
          </p:cNvPr>
          <p:cNvCxnSpPr>
            <a:cxnSpLocks/>
          </p:cNvCxnSpPr>
          <p:nvPr/>
        </p:nvCxnSpPr>
        <p:spPr>
          <a:xfrm flipV="1">
            <a:off x="548667" y="1316131"/>
            <a:ext cx="6001806" cy="23039"/>
          </a:xfrm>
          <a:prstGeom prst="straightConnector1">
            <a:avLst/>
          </a:prstGeom>
          <a:ln w="25400">
            <a:solidFill>
              <a:srgbClr val="F7913F"/>
            </a:solidFill>
            <a:headEnd type="oval"/>
            <a:tailEnd type="oval"/>
          </a:ln>
          <a:effectLst/>
        </p:spPr>
        <p:style>
          <a:lnRef idx="2">
            <a:schemeClr val="accent1"/>
          </a:lnRef>
          <a:fillRef idx="0">
            <a:schemeClr val="accent1"/>
          </a:fillRef>
          <a:effectRef idx="1">
            <a:schemeClr val="accent1"/>
          </a:effectRef>
          <a:fontRef idx="minor">
            <a:schemeClr val="tx1"/>
          </a:fontRef>
        </p:style>
      </p:cxnSp>
      <p:grpSp>
        <p:nvGrpSpPr>
          <p:cNvPr id="5" name="Group 8">
            <a:extLst>
              <a:ext uri="{FF2B5EF4-FFF2-40B4-BE49-F238E27FC236}">
                <a16:creationId xmlns:a16="http://schemas.microsoft.com/office/drawing/2014/main" id="{FB813FB4-F661-83B4-90B5-7970238DE141}"/>
              </a:ext>
            </a:extLst>
          </p:cNvPr>
          <p:cNvGrpSpPr/>
          <p:nvPr/>
        </p:nvGrpSpPr>
        <p:grpSpPr>
          <a:xfrm>
            <a:off x="399363" y="1889435"/>
            <a:ext cx="2475089" cy="2136470"/>
            <a:chOff x="0" y="0"/>
            <a:chExt cx="4282440" cy="3708400"/>
          </a:xfrm>
        </p:grpSpPr>
        <p:sp>
          <p:nvSpPr>
            <p:cNvPr id="6" name="Freeform 9">
              <a:extLst>
                <a:ext uri="{FF2B5EF4-FFF2-40B4-BE49-F238E27FC236}">
                  <a16:creationId xmlns:a16="http://schemas.microsoft.com/office/drawing/2014/main" id="{928CA6B9-FECC-76CB-C826-4AD67A3F934B}"/>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5"/>
              <a:stretch>
                <a:fillRect t="-9183" b="-63878"/>
              </a:stretch>
            </a:blipFill>
            <a:ln w="95250" cap="sq">
              <a:solidFill>
                <a:srgbClr val="48B2AC"/>
              </a:solidFill>
              <a:prstDash val="solid"/>
              <a:miter/>
            </a:ln>
          </p:spPr>
          <p:txBody>
            <a:bodyPr/>
            <a:lstStyle/>
            <a:p>
              <a:endParaRPr lang="en-US"/>
            </a:p>
          </p:txBody>
        </p:sp>
      </p:grpSp>
      <p:grpSp>
        <p:nvGrpSpPr>
          <p:cNvPr id="9" name="Group 10">
            <a:extLst>
              <a:ext uri="{FF2B5EF4-FFF2-40B4-BE49-F238E27FC236}">
                <a16:creationId xmlns:a16="http://schemas.microsoft.com/office/drawing/2014/main" id="{04562B84-E3EC-72C2-3264-04B29B0338DD}"/>
              </a:ext>
            </a:extLst>
          </p:cNvPr>
          <p:cNvGrpSpPr/>
          <p:nvPr/>
        </p:nvGrpSpPr>
        <p:grpSpPr>
          <a:xfrm>
            <a:off x="3420288" y="1889435"/>
            <a:ext cx="2429501" cy="2136470"/>
            <a:chOff x="0" y="0"/>
            <a:chExt cx="4282440" cy="3708400"/>
          </a:xfrm>
        </p:grpSpPr>
        <p:sp>
          <p:nvSpPr>
            <p:cNvPr id="10" name="Freeform 11">
              <a:extLst>
                <a:ext uri="{FF2B5EF4-FFF2-40B4-BE49-F238E27FC236}">
                  <a16:creationId xmlns:a16="http://schemas.microsoft.com/office/drawing/2014/main" id="{428DF9B2-C764-F0C2-6F6F-92031C050E93}"/>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6"/>
              <a:stretch>
                <a:fillRect t="-1914" b="-1914"/>
              </a:stretch>
            </a:blipFill>
            <a:ln w="95250" cap="sq">
              <a:solidFill>
                <a:srgbClr val="48B2AC"/>
              </a:solidFill>
              <a:prstDash val="solid"/>
              <a:miter/>
            </a:ln>
          </p:spPr>
          <p:txBody>
            <a:bodyPr/>
            <a:lstStyle/>
            <a:p>
              <a:endParaRPr lang="en-US"/>
            </a:p>
          </p:txBody>
        </p:sp>
      </p:grpSp>
      <p:grpSp>
        <p:nvGrpSpPr>
          <p:cNvPr id="11" name="Group 4">
            <a:extLst>
              <a:ext uri="{FF2B5EF4-FFF2-40B4-BE49-F238E27FC236}">
                <a16:creationId xmlns:a16="http://schemas.microsoft.com/office/drawing/2014/main" id="{8AA8E042-297E-054B-E5AB-81CED96F6308}"/>
              </a:ext>
            </a:extLst>
          </p:cNvPr>
          <p:cNvGrpSpPr/>
          <p:nvPr/>
        </p:nvGrpSpPr>
        <p:grpSpPr>
          <a:xfrm>
            <a:off x="6395625" y="1938203"/>
            <a:ext cx="2425588" cy="2038934"/>
            <a:chOff x="0" y="0"/>
            <a:chExt cx="4282440" cy="3708400"/>
          </a:xfrm>
        </p:grpSpPr>
        <p:sp>
          <p:nvSpPr>
            <p:cNvPr id="12" name="Freeform 5">
              <a:extLst>
                <a:ext uri="{FF2B5EF4-FFF2-40B4-BE49-F238E27FC236}">
                  <a16:creationId xmlns:a16="http://schemas.microsoft.com/office/drawing/2014/main" id="{799F5AF2-DEB2-FF45-3B90-D4E1E9E54FB3}"/>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7"/>
              <a:stretch>
                <a:fillRect t="-7739" b="-7739"/>
              </a:stretch>
            </a:blipFill>
            <a:ln w="95250" cap="sq">
              <a:solidFill>
                <a:srgbClr val="48B2AC"/>
              </a:solidFill>
              <a:prstDash val="solid"/>
              <a:miter/>
            </a:ln>
          </p:spPr>
          <p:txBody>
            <a:bodyPr/>
            <a:lstStyle/>
            <a:p>
              <a:endParaRPr lang="en-US"/>
            </a:p>
          </p:txBody>
        </p:sp>
      </p:grpSp>
      <p:grpSp>
        <p:nvGrpSpPr>
          <p:cNvPr id="13" name="Group 14">
            <a:extLst>
              <a:ext uri="{FF2B5EF4-FFF2-40B4-BE49-F238E27FC236}">
                <a16:creationId xmlns:a16="http://schemas.microsoft.com/office/drawing/2014/main" id="{2F606924-0515-7C8B-8080-9957D53F9D15}"/>
              </a:ext>
            </a:extLst>
          </p:cNvPr>
          <p:cNvGrpSpPr/>
          <p:nvPr/>
        </p:nvGrpSpPr>
        <p:grpSpPr>
          <a:xfrm>
            <a:off x="9367049" y="1982468"/>
            <a:ext cx="2425588" cy="2038934"/>
            <a:chOff x="0" y="0"/>
            <a:chExt cx="4282440" cy="3708400"/>
          </a:xfrm>
        </p:grpSpPr>
        <p:sp>
          <p:nvSpPr>
            <p:cNvPr id="14" name="Freeform 15">
              <a:extLst>
                <a:ext uri="{FF2B5EF4-FFF2-40B4-BE49-F238E27FC236}">
                  <a16:creationId xmlns:a16="http://schemas.microsoft.com/office/drawing/2014/main" id="{3AC1B695-9363-20F4-3A39-24A681AD5DC7}"/>
                </a:ext>
              </a:extLst>
            </p:cNvPr>
            <p:cNvSpPr/>
            <p:nvPr/>
          </p:nvSpPr>
          <p:spPr>
            <a:xfrm>
              <a:off x="0" y="0"/>
              <a:ext cx="4282440" cy="3708400"/>
            </a:xfrm>
            <a:custGeom>
              <a:avLst/>
              <a:gdLst/>
              <a:ahLst/>
              <a:cxnLst/>
              <a:rect l="l" t="t" r="r" b="b"/>
              <a:pathLst>
                <a:path w="4282440" h="3708400">
                  <a:moveTo>
                    <a:pt x="3211830" y="0"/>
                  </a:moveTo>
                  <a:lnTo>
                    <a:pt x="1070610" y="0"/>
                  </a:lnTo>
                  <a:lnTo>
                    <a:pt x="0" y="1854200"/>
                  </a:lnTo>
                  <a:lnTo>
                    <a:pt x="1070610" y="3708400"/>
                  </a:lnTo>
                  <a:lnTo>
                    <a:pt x="3211830" y="3708400"/>
                  </a:lnTo>
                  <a:lnTo>
                    <a:pt x="4282440" y="1854200"/>
                  </a:lnTo>
                  <a:close/>
                </a:path>
              </a:pathLst>
            </a:custGeom>
            <a:blipFill>
              <a:blip r:embed="rId8"/>
              <a:stretch>
                <a:fillRect t="-6065" r="-582" b="-39123"/>
              </a:stretch>
            </a:blipFill>
            <a:ln w="95250" cap="sq">
              <a:solidFill>
                <a:srgbClr val="48B2AC"/>
              </a:solidFill>
              <a:prstDash val="solid"/>
              <a:miter/>
            </a:ln>
          </p:spPr>
          <p:txBody>
            <a:bodyPr/>
            <a:lstStyle/>
            <a:p>
              <a:endParaRPr lang="en-US"/>
            </a:p>
          </p:txBody>
        </p:sp>
      </p:grpSp>
    </p:spTree>
    <p:extLst>
      <p:ext uri="{BB962C8B-B14F-4D97-AF65-F5344CB8AC3E}">
        <p14:creationId xmlns:p14="http://schemas.microsoft.com/office/powerpoint/2010/main" val="18881004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338F8C-8D97-C069-33B3-6B5C6086C70E}"/>
            </a:ext>
          </a:extLst>
        </p:cNvPr>
        <p:cNvGrpSpPr/>
        <p:nvPr/>
      </p:nvGrpSpPr>
      <p:grpSpPr>
        <a:xfrm>
          <a:off x="0" y="0"/>
          <a:ext cx="0" cy="0"/>
          <a:chOff x="0" y="0"/>
          <a:chExt cx="0" cy="0"/>
        </a:xfrm>
      </p:grpSpPr>
      <p:grpSp>
        <p:nvGrpSpPr>
          <p:cNvPr id="5" name="Group 4">
            <a:extLst>
              <a:ext uri="{FF2B5EF4-FFF2-40B4-BE49-F238E27FC236}">
                <a16:creationId xmlns:a16="http://schemas.microsoft.com/office/drawing/2014/main" id="{89FB1E4F-049E-7E31-B218-85BD95EAD133}"/>
              </a:ext>
            </a:extLst>
          </p:cNvPr>
          <p:cNvGrpSpPr/>
          <p:nvPr/>
        </p:nvGrpSpPr>
        <p:grpSpPr>
          <a:xfrm>
            <a:off x="0" y="5799828"/>
            <a:ext cx="12192000" cy="1142396"/>
            <a:chOff x="483761" y="4337812"/>
            <a:chExt cx="9368161" cy="876354"/>
          </a:xfrm>
        </p:grpSpPr>
        <p:pic>
          <p:nvPicPr>
            <p:cNvPr id="6" name="Picture 5">
              <a:extLst>
                <a:ext uri="{FF2B5EF4-FFF2-40B4-BE49-F238E27FC236}">
                  <a16:creationId xmlns:a16="http://schemas.microsoft.com/office/drawing/2014/main" id="{792BAA1B-C064-25EE-121E-8070E04E3E8C}"/>
                </a:ext>
              </a:extLst>
            </p:cNvPr>
            <p:cNvPicPr>
              <a:picLocks noChangeAspect="1"/>
            </p:cNvPicPr>
            <p:nvPr/>
          </p:nvPicPr>
          <p:blipFill>
            <a:blip r:embed="rId2"/>
            <a:stretch>
              <a:fillRect/>
            </a:stretch>
          </p:blipFill>
          <p:spPr>
            <a:xfrm>
              <a:off x="5234209" y="4337812"/>
              <a:ext cx="4617713" cy="876354"/>
            </a:xfrm>
            <a:prstGeom prst="rect">
              <a:avLst/>
            </a:prstGeom>
          </p:spPr>
        </p:pic>
        <p:pic>
          <p:nvPicPr>
            <p:cNvPr id="7" name="Picture 6">
              <a:extLst>
                <a:ext uri="{FF2B5EF4-FFF2-40B4-BE49-F238E27FC236}">
                  <a16:creationId xmlns:a16="http://schemas.microsoft.com/office/drawing/2014/main" id="{D7393A94-17E4-2F78-3AF5-1AAF3435F4B7}"/>
                </a:ext>
              </a:extLst>
            </p:cNvPr>
            <p:cNvPicPr>
              <a:picLocks noChangeAspect="1"/>
            </p:cNvPicPr>
            <p:nvPr/>
          </p:nvPicPr>
          <p:blipFill>
            <a:blip r:embed="rId2"/>
            <a:stretch>
              <a:fillRect/>
            </a:stretch>
          </p:blipFill>
          <p:spPr>
            <a:xfrm>
              <a:off x="483761" y="4337812"/>
              <a:ext cx="4617713" cy="876354"/>
            </a:xfrm>
            <a:prstGeom prst="rect">
              <a:avLst/>
            </a:prstGeom>
          </p:spPr>
        </p:pic>
      </p:grpSp>
      <p:pic>
        <p:nvPicPr>
          <p:cNvPr id="8" name="Picture 7" descr="A black background with blue text&#10;&#10;AI-generated content may be incorrect.">
            <a:extLst>
              <a:ext uri="{FF2B5EF4-FFF2-40B4-BE49-F238E27FC236}">
                <a16:creationId xmlns:a16="http://schemas.microsoft.com/office/drawing/2014/main" id="{9D31E311-89C5-5DCF-5BE6-245275216E07}"/>
              </a:ext>
            </a:extLst>
          </p:cNvPr>
          <p:cNvPicPr>
            <a:picLocks noChangeAspect="1"/>
          </p:cNvPicPr>
          <p:nvPr/>
        </p:nvPicPr>
        <p:blipFill>
          <a:blip r:embed="rId3"/>
          <a:stretch>
            <a:fillRect/>
          </a:stretch>
        </p:blipFill>
        <p:spPr>
          <a:xfrm>
            <a:off x="10453173" y="202959"/>
            <a:ext cx="1617249" cy="787589"/>
          </a:xfrm>
          <a:prstGeom prst="rect">
            <a:avLst/>
          </a:prstGeom>
        </p:spPr>
      </p:pic>
      <p:sp>
        <p:nvSpPr>
          <p:cNvPr id="13" name="Title 1">
            <a:extLst>
              <a:ext uri="{FF2B5EF4-FFF2-40B4-BE49-F238E27FC236}">
                <a16:creationId xmlns:a16="http://schemas.microsoft.com/office/drawing/2014/main" id="{10555A53-8D83-9124-3831-197587E45173}"/>
              </a:ext>
            </a:extLst>
          </p:cNvPr>
          <p:cNvSpPr>
            <a:spLocks noGrp="1"/>
          </p:cNvSpPr>
          <p:nvPr>
            <p:ph type="title"/>
          </p:nvPr>
        </p:nvSpPr>
        <p:spPr>
          <a:xfrm>
            <a:off x="568035" y="116700"/>
            <a:ext cx="10356273" cy="1071764"/>
          </a:xfrm>
        </p:spPr>
        <p:txBody>
          <a:bodyPr>
            <a:normAutofit/>
          </a:bodyPr>
          <a:lstStyle/>
          <a:p>
            <a:r>
              <a:rPr lang="en-US" b="1" dirty="0">
                <a:solidFill>
                  <a:srgbClr val="0F5669"/>
                </a:solidFill>
                <a:latin typeface="Roboto" panose="02000000000000000000" pitchFamily="2" charset="0"/>
                <a:ea typeface="Roboto" panose="02000000000000000000" pitchFamily="2" charset="0"/>
                <a:cs typeface="Roboto" panose="02000000000000000000" pitchFamily="2" charset="0"/>
              </a:rPr>
              <a:t>Niemann-Pick disease, type C - basics</a:t>
            </a:r>
            <a:endParaRPr lang="en-US" dirty="0">
              <a:solidFill>
                <a:srgbClr val="0F5669"/>
              </a:solidFill>
              <a:latin typeface="Roboto" panose="02000000000000000000" pitchFamily="2" charset="0"/>
              <a:ea typeface="Roboto" panose="02000000000000000000" pitchFamily="2" charset="0"/>
              <a:cs typeface="Roboto" panose="02000000000000000000" pitchFamily="2" charset="0"/>
            </a:endParaRPr>
          </a:p>
        </p:txBody>
      </p:sp>
      <p:sp>
        <p:nvSpPr>
          <p:cNvPr id="14" name="Content Placeholder 2">
            <a:extLst>
              <a:ext uri="{FF2B5EF4-FFF2-40B4-BE49-F238E27FC236}">
                <a16:creationId xmlns:a16="http://schemas.microsoft.com/office/drawing/2014/main" id="{D2DC5D78-4928-21EA-3CB1-BCD204A1AC20}"/>
              </a:ext>
            </a:extLst>
          </p:cNvPr>
          <p:cNvSpPr>
            <a:spLocks noGrp="1"/>
          </p:cNvSpPr>
          <p:nvPr>
            <p:ph idx="1"/>
          </p:nvPr>
        </p:nvSpPr>
        <p:spPr>
          <a:xfrm>
            <a:off x="568034" y="1343824"/>
            <a:ext cx="11090565" cy="4456004"/>
          </a:xfrm>
        </p:spPr>
        <p:txBody>
          <a:bodyPr>
            <a:normAutofit fontScale="85000" lnSpcReduction="20000"/>
          </a:bodyPr>
          <a:lstStyle/>
          <a:p>
            <a:r>
              <a:rPr lang="en-US" altLang="en-US" dirty="0">
                <a:latin typeface="Arial" panose="020B0604020202020204" pitchFamily="34" charset="0"/>
                <a:cs typeface="Arial" panose="020B0604020202020204" pitchFamily="34" charset="0"/>
              </a:rPr>
              <a:t>Atypical LSD - trafficking defect, not enzyme deficiency</a:t>
            </a:r>
          </a:p>
          <a:p>
            <a:r>
              <a:rPr lang="en-US" altLang="en-US" dirty="0">
                <a:latin typeface="Arial" panose="020B0604020202020204" pitchFamily="34" charset="0"/>
                <a:cs typeface="Arial" panose="020B0604020202020204" pitchFamily="34" charset="0"/>
              </a:rPr>
              <a:t>Autosomal recessive – 2 genes (</a:t>
            </a:r>
            <a:r>
              <a:rPr lang="en-US" altLang="en-US" i="1" dirty="0">
                <a:latin typeface="Arial" panose="020B0604020202020204" pitchFamily="34" charset="0"/>
                <a:cs typeface="Arial" panose="020B0604020202020204" pitchFamily="34" charset="0"/>
              </a:rPr>
              <a:t>NPC1</a:t>
            </a:r>
            <a:r>
              <a:rPr lang="en-US" altLang="en-US" dirty="0">
                <a:latin typeface="Arial" panose="020B0604020202020204" pitchFamily="34" charset="0"/>
                <a:cs typeface="Arial" panose="020B0604020202020204" pitchFamily="34" charset="0"/>
              </a:rPr>
              <a:t>- 95%; </a:t>
            </a:r>
            <a:r>
              <a:rPr lang="en-US" altLang="en-US" i="1" dirty="0">
                <a:latin typeface="Arial" panose="020B0604020202020204" pitchFamily="34" charset="0"/>
                <a:cs typeface="Arial" panose="020B0604020202020204" pitchFamily="34" charset="0"/>
              </a:rPr>
              <a:t>NPC2</a:t>
            </a:r>
            <a:r>
              <a:rPr lang="en-US" altLang="en-US" dirty="0">
                <a:latin typeface="Arial" panose="020B0604020202020204" pitchFamily="34" charset="0"/>
                <a:cs typeface="Arial" panose="020B0604020202020204" pitchFamily="34" charset="0"/>
              </a:rPr>
              <a:t>-5%)</a:t>
            </a:r>
          </a:p>
          <a:p>
            <a:r>
              <a:rPr lang="en-US" altLang="en-US" dirty="0">
                <a:latin typeface="Arial" panose="020B0604020202020204" pitchFamily="34" charset="0"/>
                <a:cs typeface="Arial" panose="020B0604020202020204" pitchFamily="34" charset="0"/>
              </a:rPr>
              <a:t>Sphingosine storage &gt;&gt; Depleted lysosomal calcium</a:t>
            </a:r>
          </a:p>
          <a:p>
            <a:r>
              <a:rPr lang="en-US" altLang="en-US" dirty="0">
                <a:latin typeface="Arial" panose="020B0604020202020204" pitchFamily="34" charset="0"/>
                <a:cs typeface="Arial" panose="020B0604020202020204" pitchFamily="34" charset="0"/>
              </a:rPr>
              <a:t>&gt;&gt; Impaired endosomal-lysosomal-ER-mitochondrial trafficking</a:t>
            </a:r>
          </a:p>
          <a:p>
            <a:r>
              <a:rPr lang="en-US" altLang="en-US" dirty="0">
                <a:latin typeface="Arial" panose="020B0604020202020204" pitchFamily="34" charset="0"/>
                <a:cs typeface="Arial" panose="020B0604020202020204" pitchFamily="34" charset="0"/>
              </a:rPr>
              <a:t>&gt;&gt; Excess (lipid) substrate storage in periphery and brain </a:t>
            </a:r>
          </a:p>
          <a:p>
            <a:r>
              <a:rPr lang="en-US" altLang="en-US" dirty="0">
                <a:latin typeface="Arial" panose="020B0604020202020204" pitchFamily="34" charset="0"/>
                <a:cs typeface="Arial" panose="020B0604020202020204" pitchFamily="34" charset="0"/>
              </a:rPr>
              <a:t>&gt;&gt; Multiple downstream pathologies (impaired autophagy, mt dysfunction, neuroinflammation)</a:t>
            </a:r>
          </a:p>
          <a:p>
            <a:r>
              <a:rPr lang="en-US" altLang="en-US" dirty="0">
                <a:latin typeface="Arial" panose="020B0604020202020204" pitchFamily="34" charset="0"/>
                <a:cs typeface="Arial" panose="020B0604020202020204" pitchFamily="34" charset="0"/>
              </a:rPr>
              <a:t>Characteristic LM and EM neuropathology</a:t>
            </a:r>
          </a:p>
          <a:p>
            <a:r>
              <a:rPr lang="en-US" altLang="en-US" dirty="0">
                <a:latin typeface="Arial" panose="020B0604020202020204" pitchFamily="34" charset="0"/>
                <a:cs typeface="Arial" panose="020B0604020202020204" pitchFamily="34" charset="0"/>
              </a:rPr>
              <a:t>Ultra-rare: birth incidence ~ 1/100,000/year; </a:t>
            </a:r>
            <a:r>
              <a:rPr lang="en-US" altLang="en-US" dirty="0" err="1">
                <a:latin typeface="Arial" panose="020B0604020202020204" pitchFamily="34" charset="0"/>
                <a:cs typeface="Arial" panose="020B0604020202020204" pitchFamily="34" charset="0"/>
              </a:rPr>
              <a:t>panethnic</a:t>
            </a:r>
            <a:endParaRPr lang="en-US" altLang="en-US" dirty="0">
              <a:latin typeface="Arial" panose="020B0604020202020204" pitchFamily="34" charset="0"/>
              <a:cs typeface="Arial" panose="020B0604020202020204" pitchFamily="34" charset="0"/>
            </a:endParaRPr>
          </a:p>
          <a:p>
            <a:r>
              <a:rPr lang="en-US" altLang="en-US" dirty="0">
                <a:latin typeface="Arial" panose="020B0604020202020204" pitchFamily="34" charset="0"/>
                <a:cs typeface="Arial" panose="020B0604020202020204" pitchFamily="34" charset="0"/>
              </a:rPr>
              <a:t>Protean clinical manifestations (VSGP, ataxia, dysphagia, dysarthria, dystonia, dementia, seizures, psychosis)</a:t>
            </a:r>
          </a:p>
          <a:p>
            <a:r>
              <a:rPr lang="en-US" altLang="en-US" dirty="0">
                <a:latin typeface="Arial" panose="020B0604020202020204" pitchFamily="34" charset="0"/>
                <a:cs typeface="Arial" panose="020B0604020202020204" pitchFamily="34" charset="0"/>
              </a:rPr>
              <a:t>Progressive neurodegeneration and early death</a:t>
            </a:r>
          </a:p>
          <a:p>
            <a:endParaRPr lang="en-US" dirty="0">
              <a:latin typeface="Arial" panose="020B0604020202020204" pitchFamily="34" charset="0"/>
              <a:cs typeface="Arial" panose="020B0604020202020204" pitchFamily="34" charset="0"/>
            </a:endParaRPr>
          </a:p>
          <a:p>
            <a:pPr marL="0" indent="0">
              <a:buNone/>
            </a:pPr>
            <a:endParaRPr lang="en-US" dirty="0">
              <a:latin typeface="Arial" panose="020B0604020202020204" pitchFamily="34" charset="0"/>
              <a:cs typeface="Arial" panose="020B0604020202020204" pitchFamily="34" charset="0"/>
            </a:endParaRPr>
          </a:p>
        </p:txBody>
      </p:sp>
      <p:cxnSp>
        <p:nvCxnSpPr>
          <p:cNvPr id="15" name="Straight Arrow Connector 14">
            <a:extLst>
              <a:ext uri="{FF2B5EF4-FFF2-40B4-BE49-F238E27FC236}">
                <a16:creationId xmlns:a16="http://schemas.microsoft.com/office/drawing/2014/main" id="{7E644BFE-1B39-5E73-7A1C-81F5F05D918F}"/>
              </a:ext>
            </a:extLst>
          </p:cNvPr>
          <p:cNvCxnSpPr/>
          <p:nvPr/>
        </p:nvCxnSpPr>
        <p:spPr>
          <a:xfrm>
            <a:off x="681345" y="1076806"/>
            <a:ext cx="8049491"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268290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57200" y="274320"/>
            <a:ext cx="7863840" cy="411480"/>
          </a:xfrm>
          <a:prstGeom prst="rect">
            <a:avLst/>
          </a:prstGeom>
          <a:noFill/>
          <a:ln/>
        </p:spPr>
        <p:txBody>
          <a:bodyPr wrap="square" lIns="0" tIns="0" rIns="0" bIns="0" rtlCol="0" anchor="ctr"/>
          <a:lstStyle/>
          <a:p>
            <a:pPr marL="0" indent="0">
              <a:buNone/>
            </a:pPr>
            <a:r>
              <a:rPr lang="en-US" sz="2400" b="1" dirty="0">
                <a:solidFill>
                  <a:srgbClr val="0F5669"/>
                </a:solidFill>
                <a:latin typeface="Roboto" panose="02000000000000000000" pitchFamily="2" charset="0"/>
                <a:ea typeface="Roboto" panose="02000000000000000000" pitchFamily="2" charset="0"/>
                <a:cs typeface="Roboto" panose="02000000000000000000" pitchFamily="2" charset="0"/>
              </a:rPr>
              <a:t>Niemann-Pick disease type C milestones, 1914–2024</a:t>
            </a:r>
            <a:endParaRPr lang="en-US" sz="2400" dirty="0">
              <a:solidFill>
                <a:srgbClr val="0F5669"/>
              </a:solidFill>
              <a:latin typeface="Roboto" panose="02000000000000000000" pitchFamily="2" charset="0"/>
              <a:ea typeface="Roboto" panose="02000000000000000000" pitchFamily="2" charset="0"/>
              <a:cs typeface="Roboto" panose="02000000000000000000" pitchFamily="2" charset="0"/>
            </a:endParaRPr>
          </a:p>
        </p:txBody>
      </p:sp>
      <p:sp>
        <p:nvSpPr>
          <p:cNvPr id="3" name="Text 1"/>
          <p:cNvSpPr/>
          <p:nvPr/>
        </p:nvSpPr>
        <p:spPr>
          <a:xfrm>
            <a:off x="457200" y="713232"/>
            <a:ext cx="7863840" cy="274320"/>
          </a:xfrm>
          <a:prstGeom prst="rect">
            <a:avLst/>
          </a:prstGeom>
          <a:noFill/>
          <a:ln/>
        </p:spPr>
        <p:txBody>
          <a:bodyPr wrap="square" lIns="0" tIns="0" rIns="0" bIns="0" rtlCol="0" anchor="ctr"/>
          <a:lstStyle/>
          <a:p>
            <a:pPr marL="0" indent="0">
              <a:buNone/>
            </a:pPr>
            <a:r>
              <a:rPr lang="en-US" sz="1200" dirty="0">
                <a:solidFill>
                  <a:srgbClr val="6E6E68"/>
                </a:solidFill>
                <a:latin typeface="Calibri" pitchFamily="34" charset="0"/>
                <a:ea typeface="Calibri" pitchFamily="34" charset="-122"/>
                <a:cs typeface="Calibri" pitchFamily="34" charset="-120"/>
              </a:rPr>
              <a:t>Pathology, cellular mechanism, gene discovery, controlled trials and the first approved therapies</a:t>
            </a:r>
            <a:endParaRPr lang="en-US" sz="1200" dirty="0"/>
          </a:p>
        </p:txBody>
      </p:sp>
      <p:sp>
        <p:nvSpPr>
          <p:cNvPr id="4" name="Shape 2"/>
          <p:cNvSpPr/>
          <p:nvPr/>
        </p:nvSpPr>
        <p:spPr>
          <a:xfrm>
            <a:off x="8613648" y="379476"/>
            <a:ext cx="118872" cy="118872"/>
          </a:xfrm>
          <a:prstGeom prst="ellipse">
            <a:avLst/>
          </a:prstGeom>
          <a:solidFill>
            <a:srgbClr val="0F6E56"/>
          </a:solidFill>
          <a:ln w="12700">
            <a:solidFill>
              <a:srgbClr val="0F6E56"/>
            </a:solidFill>
            <a:prstDash val="solid"/>
          </a:ln>
        </p:spPr>
        <p:txBody>
          <a:bodyPr/>
          <a:lstStyle/>
          <a:p>
            <a:endParaRPr lang="en-US"/>
          </a:p>
        </p:txBody>
      </p:sp>
      <p:sp>
        <p:nvSpPr>
          <p:cNvPr id="5" name="Text 3"/>
          <p:cNvSpPr/>
          <p:nvPr/>
        </p:nvSpPr>
        <p:spPr>
          <a:xfrm>
            <a:off x="8961120" y="329184"/>
            <a:ext cx="2743200" cy="228600"/>
          </a:xfrm>
          <a:prstGeom prst="rect">
            <a:avLst/>
          </a:prstGeom>
          <a:noFill/>
          <a:ln/>
        </p:spPr>
        <p:txBody>
          <a:bodyPr wrap="square" lIns="0" tIns="0" rIns="0" bIns="0" rtlCol="0" anchor="ctr"/>
          <a:lstStyle/>
          <a:p>
            <a:pPr marL="0" indent="0">
              <a:buNone/>
            </a:pPr>
            <a:r>
              <a:rPr lang="en-US" sz="1100" dirty="0">
                <a:solidFill>
                  <a:srgbClr val="26262A"/>
                </a:solidFill>
                <a:latin typeface="Calibri" pitchFamily="34" charset="0"/>
                <a:ea typeface="Calibri" pitchFamily="34" charset="-122"/>
                <a:cs typeface="Calibri" pitchFamily="34" charset="-120"/>
              </a:rPr>
              <a:t>Scientific discovery and diagnosis</a:t>
            </a:r>
            <a:endParaRPr lang="en-US" sz="1100" dirty="0"/>
          </a:p>
        </p:txBody>
      </p:sp>
      <p:sp>
        <p:nvSpPr>
          <p:cNvPr id="6" name="Shape 4"/>
          <p:cNvSpPr/>
          <p:nvPr/>
        </p:nvSpPr>
        <p:spPr>
          <a:xfrm>
            <a:off x="8613648" y="708660"/>
            <a:ext cx="118872" cy="118872"/>
          </a:xfrm>
          <a:prstGeom prst="ellipse">
            <a:avLst/>
          </a:prstGeom>
          <a:solidFill>
            <a:srgbClr val="4A41A8"/>
          </a:solidFill>
          <a:ln w="12700">
            <a:solidFill>
              <a:srgbClr val="4A41A8"/>
            </a:solidFill>
            <a:prstDash val="solid"/>
          </a:ln>
        </p:spPr>
        <p:txBody>
          <a:bodyPr/>
          <a:lstStyle/>
          <a:p>
            <a:endParaRPr lang="en-US"/>
          </a:p>
        </p:txBody>
      </p:sp>
      <p:sp>
        <p:nvSpPr>
          <p:cNvPr id="7" name="Text 5"/>
          <p:cNvSpPr/>
          <p:nvPr/>
        </p:nvSpPr>
        <p:spPr>
          <a:xfrm>
            <a:off x="8961120" y="658368"/>
            <a:ext cx="2743200" cy="228600"/>
          </a:xfrm>
          <a:prstGeom prst="rect">
            <a:avLst/>
          </a:prstGeom>
          <a:noFill/>
          <a:ln/>
        </p:spPr>
        <p:txBody>
          <a:bodyPr wrap="square" lIns="0" tIns="0" rIns="0" bIns="0" rtlCol="0" anchor="ctr"/>
          <a:lstStyle/>
          <a:p>
            <a:pPr marL="0" indent="0">
              <a:buNone/>
            </a:pPr>
            <a:r>
              <a:rPr lang="en-US" sz="1100" dirty="0">
                <a:solidFill>
                  <a:srgbClr val="26262A"/>
                </a:solidFill>
                <a:latin typeface="Calibri" pitchFamily="34" charset="0"/>
                <a:ea typeface="Calibri" pitchFamily="34" charset="-122"/>
                <a:cs typeface="Calibri" pitchFamily="34" charset="-120"/>
              </a:rPr>
              <a:t>Therapeutic development</a:t>
            </a:r>
            <a:endParaRPr lang="en-US" sz="1100" dirty="0"/>
          </a:p>
        </p:txBody>
      </p:sp>
      <p:sp>
        <p:nvSpPr>
          <p:cNvPr id="8" name="Shape 6"/>
          <p:cNvSpPr/>
          <p:nvPr/>
        </p:nvSpPr>
        <p:spPr>
          <a:xfrm>
            <a:off x="411480" y="2240280"/>
            <a:ext cx="11365992" cy="0"/>
          </a:xfrm>
          <a:prstGeom prst="line">
            <a:avLst/>
          </a:prstGeom>
          <a:noFill/>
          <a:ln w="12700">
            <a:solidFill>
              <a:srgbClr val="9C9A92"/>
            </a:solidFill>
            <a:prstDash val="solid"/>
          </a:ln>
        </p:spPr>
        <p:txBody>
          <a:bodyPr/>
          <a:lstStyle/>
          <a:p>
            <a:endParaRPr lang="en-US"/>
          </a:p>
        </p:txBody>
      </p:sp>
      <p:sp>
        <p:nvSpPr>
          <p:cNvPr id="9" name="Shape 7"/>
          <p:cNvSpPr/>
          <p:nvPr/>
        </p:nvSpPr>
        <p:spPr>
          <a:xfrm>
            <a:off x="1014984" y="1965960"/>
            <a:ext cx="0" cy="274320"/>
          </a:xfrm>
          <a:prstGeom prst="line">
            <a:avLst/>
          </a:prstGeom>
          <a:noFill/>
          <a:ln w="9525">
            <a:solidFill>
              <a:srgbClr val="0F6E56"/>
            </a:solidFill>
            <a:prstDash val="sysDot"/>
          </a:ln>
        </p:spPr>
        <p:txBody>
          <a:bodyPr/>
          <a:lstStyle/>
          <a:p>
            <a:endParaRPr lang="en-US"/>
          </a:p>
        </p:txBody>
      </p:sp>
      <p:sp>
        <p:nvSpPr>
          <p:cNvPr id="10" name="Shape 8"/>
          <p:cNvSpPr/>
          <p:nvPr/>
        </p:nvSpPr>
        <p:spPr>
          <a:xfrm>
            <a:off x="955548" y="2180844"/>
            <a:ext cx="118872" cy="118872"/>
          </a:xfrm>
          <a:prstGeom prst="ellipse">
            <a:avLst/>
          </a:prstGeom>
          <a:solidFill>
            <a:srgbClr val="0F6E56"/>
          </a:solidFill>
          <a:ln w="9525">
            <a:solidFill>
              <a:srgbClr val="FFFFFF"/>
            </a:solidFill>
            <a:prstDash val="solid"/>
          </a:ln>
        </p:spPr>
        <p:txBody>
          <a:bodyPr/>
          <a:lstStyle/>
          <a:p>
            <a:endParaRPr lang="en-US"/>
          </a:p>
        </p:txBody>
      </p:sp>
      <p:sp>
        <p:nvSpPr>
          <p:cNvPr id="11" name="Text 9"/>
          <p:cNvSpPr/>
          <p:nvPr/>
        </p:nvSpPr>
        <p:spPr>
          <a:xfrm>
            <a:off x="411480" y="1097280"/>
            <a:ext cx="1207008" cy="868680"/>
          </a:xfrm>
          <a:prstGeom prst="rect">
            <a:avLst/>
          </a:prstGeom>
          <a:noFill/>
          <a:ln/>
        </p:spPr>
        <p:txBody>
          <a:bodyPr wrap="square" lIns="254" tIns="254" rIns="254" bIns="254" rtlCol="0" anchor="b"/>
          <a:lstStyle/>
          <a:p>
            <a:pPr marL="0" indent="0" algn="l">
              <a:lnSpc>
                <a:spcPct val="95000"/>
              </a:lnSpc>
              <a:buNone/>
            </a:pPr>
            <a:r>
              <a:rPr lang="en-US" sz="1100" b="1" dirty="0">
                <a:solidFill>
                  <a:srgbClr val="0F6E56"/>
                </a:solidFill>
                <a:latin typeface="Calibri" pitchFamily="34" charset="0"/>
                <a:ea typeface="Calibri" pitchFamily="34" charset="-122"/>
                <a:cs typeface="Calibri" pitchFamily="34" charset="-120"/>
              </a:rPr>
              <a:t>1914</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Niemann's original description</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First reported case of ASMD</a:t>
            </a:r>
            <a:endParaRPr lang="en-US" sz="1100" dirty="0"/>
          </a:p>
        </p:txBody>
      </p:sp>
      <p:sp>
        <p:nvSpPr>
          <p:cNvPr id="12" name="Shape 10"/>
          <p:cNvSpPr/>
          <p:nvPr/>
        </p:nvSpPr>
        <p:spPr>
          <a:xfrm>
            <a:off x="1692250" y="2240280"/>
            <a:ext cx="0" cy="274320"/>
          </a:xfrm>
          <a:prstGeom prst="line">
            <a:avLst/>
          </a:prstGeom>
          <a:noFill/>
          <a:ln w="9525">
            <a:solidFill>
              <a:srgbClr val="0F6E56"/>
            </a:solidFill>
            <a:prstDash val="sysDot"/>
          </a:ln>
        </p:spPr>
        <p:txBody>
          <a:bodyPr/>
          <a:lstStyle/>
          <a:p>
            <a:endParaRPr lang="en-US"/>
          </a:p>
        </p:txBody>
      </p:sp>
      <p:sp>
        <p:nvSpPr>
          <p:cNvPr id="13" name="Shape 11"/>
          <p:cNvSpPr/>
          <p:nvPr/>
        </p:nvSpPr>
        <p:spPr>
          <a:xfrm>
            <a:off x="1632814" y="2180844"/>
            <a:ext cx="118872" cy="118872"/>
          </a:xfrm>
          <a:prstGeom prst="ellipse">
            <a:avLst/>
          </a:prstGeom>
          <a:solidFill>
            <a:srgbClr val="0F6E56"/>
          </a:solidFill>
          <a:ln w="9525">
            <a:solidFill>
              <a:srgbClr val="FFFFFF"/>
            </a:solidFill>
            <a:prstDash val="solid"/>
          </a:ln>
        </p:spPr>
        <p:txBody>
          <a:bodyPr/>
          <a:lstStyle/>
          <a:p>
            <a:endParaRPr lang="en-US"/>
          </a:p>
        </p:txBody>
      </p:sp>
      <p:sp>
        <p:nvSpPr>
          <p:cNvPr id="14" name="Text 12"/>
          <p:cNvSpPr/>
          <p:nvPr/>
        </p:nvSpPr>
        <p:spPr>
          <a:xfrm>
            <a:off x="1088746" y="2514600"/>
            <a:ext cx="1207008" cy="868680"/>
          </a:xfrm>
          <a:prstGeom prst="rect">
            <a:avLst/>
          </a:prstGeom>
          <a:noFill/>
          <a:ln/>
        </p:spPr>
        <p:txBody>
          <a:bodyPr wrap="square" lIns="254" tIns="254" rIns="254" bIns="254" rtlCol="0" anchor="t"/>
          <a:lstStyle/>
          <a:p>
            <a:pPr marL="0" indent="0" algn="l">
              <a:lnSpc>
                <a:spcPct val="95000"/>
              </a:lnSpc>
              <a:buNone/>
            </a:pPr>
            <a:r>
              <a:rPr lang="en-US" sz="1100" b="1" dirty="0">
                <a:solidFill>
                  <a:srgbClr val="0F6E56"/>
                </a:solidFill>
                <a:latin typeface="Calibri" pitchFamily="34" charset="0"/>
                <a:ea typeface="Calibri" pitchFamily="34" charset="-122"/>
                <a:cs typeface="Calibri" pitchFamily="34" charset="-120"/>
              </a:rPr>
              <a:t>1920s</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Pick's pathological studies</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Defines the pathology of ASMD</a:t>
            </a:r>
            <a:endParaRPr lang="en-US" sz="1100" dirty="0"/>
          </a:p>
        </p:txBody>
      </p:sp>
      <p:sp>
        <p:nvSpPr>
          <p:cNvPr id="15" name="Shape 13"/>
          <p:cNvSpPr/>
          <p:nvPr/>
        </p:nvSpPr>
        <p:spPr>
          <a:xfrm>
            <a:off x="2369515" y="1965960"/>
            <a:ext cx="0" cy="274320"/>
          </a:xfrm>
          <a:prstGeom prst="line">
            <a:avLst/>
          </a:prstGeom>
          <a:noFill/>
          <a:ln w="9525">
            <a:solidFill>
              <a:srgbClr val="0F6E56"/>
            </a:solidFill>
            <a:prstDash val="sysDot"/>
          </a:ln>
        </p:spPr>
        <p:txBody>
          <a:bodyPr/>
          <a:lstStyle/>
          <a:p>
            <a:endParaRPr lang="en-US"/>
          </a:p>
        </p:txBody>
      </p:sp>
      <p:sp>
        <p:nvSpPr>
          <p:cNvPr id="16" name="Shape 14"/>
          <p:cNvSpPr/>
          <p:nvPr/>
        </p:nvSpPr>
        <p:spPr>
          <a:xfrm>
            <a:off x="2310079" y="2180844"/>
            <a:ext cx="118872" cy="118872"/>
          </a:xfrm>
          <a:prstGeom prst="ellipse">
            <a:avLst/>
          </a:prstGeom>
          <a:solidFill>
            <a:srgbClr val="0F6E56"/>
          </a:solidFill>
          <a:ln w="9525">
            <a:solidFill>
              <a:srgbClr val="FFFFFF"/>
            </a:solidFill>
            <a:prstDash val="solid"/>
          </a:ln>
        </p:spPr>
        <p:txBody>
          <a:bodyPr/>
          <a:lstStyle/>
          <a:p>
            <a:endParaRPr lang="en-US"/>
          </a:p>
        </p:txBody>
      </p:sp>
      <p:sp>
        <p:nvSpPr>
          <p:cNvPr id="17" name="Text 15"/>
          <p:cNvSpPr/>
          <p:nvPr/>
        </p:nvSpPr>
        <p:spPr>
          <a:xfrm>
            <a:off x="1766011" y="1097280"/>
            <a:ext cx="1207008" cy="868680"/>
          </a:xfrm>
          <a:prstGeom prst="rect">
            <a:avLst/>
          </a:prstGeom>
          <a:noFill/>
          <a:ln/>
        </p:spPr>
        <p:txBody>
          <a:bodyPr wrap="square" lIns="254" tIns="254" rIns="254" bIns="254" rtlCol="0" anchor="b"/>
          <a:lstStyle/>
          <a:p>
            <a:pPr marL="0" indent="0" algn="l">
              <a:lnSpc>
                <a:spcPct val="95000"/>
              </a:lnSpc>
              <a:buNone/>
            </a:pPr>
            <a:r>
              <a:rPr lang="en-US" sz="1100" b="1" dirty="0">
                <a:solidFill>
                  <a:srgbClr val="0F6E56"/>
                </a:solidFill>
                <a:latin typeface="Calibri" pitchFamily="34" charset="0"/>
                <a:ea typeface="Calibri" pitchFamily="34" charset="-122"/>
                <a:cs typeface="Calibri" pitchFamily="34" charset="-120"/>
              </a:rPr>
              <a:t>1935</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Klenk identifies sphingomyelin</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ASMD defined as a sphingomyelin lipidosis</a:t>
            </a:r>
            <a:endParaRPr lang="en-US" sz="1100" dirty="0"/>
          </a:p>
        </p:txBody>
      </p:sp>
      <p:sp>
        <p:nvSpPr>
          <p:cNvPr id="18" name="Shape 16"/>
          <p:cNvSpPr/>
          <p:nvPr/>
        </p:nvSpPr>
        <p:spPr>
          <a:xfrm>
            <a:off x="3046781" y="2240280"/>
            <a:ext cx="0" cy="274320"/>
          </a:xfrm>
          <a:prstGeom prst="line">
            <a:avLst/>
          </a:prstGeom>
          <a:noFill/>
          <a:ln w="9525">
            <a:solidFill>
              <a:srgbClr val="0F6E56"/>
            </a:solidFill>
            <a:prstDash val="sysDot"/>
          </a:ln>
        </p:spPr>
        <p:txBody>
          <a:bodyPr/>
          <a:lstStyle/>
          <a:p>
            <a:endParaRPr lang="en-US"/>
          </a:p>
        </p:txBody>
      </p:sp>
      <p:sp>
        <p:nvSpPr>
          <p:cNvPr id="19" name="Shape 17"/>
          <p:cNvSpPr/>
          <p:nvPr/>
        </p:nvSpPr>
        <p:spPr>
          <a:xfrm>
            <a:off x="2987345" y="2180844"/>
            <a:ext cx="118872" cy="118872"/>
          </a:xfrm>
          <a:prstGeom prst="ellipse">
            <a:avLst/>
          </a:prstGeom>
          <a:solidFill>
            <a:srgbClr val="0F6E56"/>
          </a:solidFill>
          <a:ln w="9525">
            <a:solidFill>
              <a:srgbClr val="FFFFFF"/>
            </a:solidFill>
            <a:prstDash val="solid"/>
          </a:ln>
        </p:spPr>
        <p:txBody>
          <a:bodyPr/>
          <a:lstStyle/>
          <a:p>
            <a:endParaRPr lang="en-US"/>
          </a:p>
        </p:txBody>
      </p:sp>
      <p:sp>
        <p:nvSpPr>
          <p:cNvPr id="20" name="Text 18"/>
          <p:cNvSpPr/>
          <p:nvPr/>
        </p:nvSpPr>
        <p:spPr>
          <a:xfrm>
            <a:off x="2443277" y="2514600"/>
            <a:ext cx="1207008" cy="868680"/>
          </a:xfrm>
          <a:prstGeom prst="rect">
            <a:avLst/>
          </a:prstGeom>
          <a:noFill/>
          <a:ln/>
        </p:spPr>
        <p:txBody>
          <a:bodyPr wrap="square" lIns="254" tIns="254" rIns="254" bIns="254" rtlCol="0" anchor="t"/>
          <a:lstStyle/>
          <a:p>
            <a:pPr marL="0" indent="0" algn="l">
              <a:lnSpc>
                <a:spcPct val="95000"/>
              </a:lnSpc>
              <a:buNone/>
            </a:pPr>
            <a:r>
              <a:rPr lang="en-US" sz="1100" b="1" dirty="0">
                <a:solidFill>
                  <a:srgbClr val="0F6E56"/>
                </a:solidFill>
                <a:latin typeface="Calibri" pitchFamily="34" charset="0"/>
                <a:ea typeface="Calibri" pitchFamily="34" charset="-122"/>
                <a:cs typeface="Calibri" pitchFamily="34" charset="-120"/>
              </a:rPr>
              <a:t>1958</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Crocker and Farber</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ASMD conflated with NPC</a:t>
            </a:r>
            <a:endParaRPr lang="en-US" sz="1100" dirty="0"/>
          </a:p>
        </p:txBody>
      </p:sp>
      <p:sp>
        <p:nvSpPr>
          <p:cNvPr id="21" name="Shape 19"/>
          <p:cNvSpPr/>
          <p:nvPr/>
        </p:nvSpPr>
        <p:spPr>
          <a:xfrm>
            <a:off x="3724046" y="1965960"/>
            <a:ext cx="0" cy="274320"/>
          </a:xfrm>
          <a:prstGeom prst="line">
            <a:avLst/>
          </a:prstGeom>
          <a:noFill/>
          <a:ln w="9525">
            <a:solidFill>
              <a:srgbClr val="0F6E56"/>
            </a:solidFill>
            <a:prstDash val="sysDot"/>
          </a:ln>
        </p:spPr>
        <p:txBody>
          <a:bodyPr/>
          <a:lstStyle/>
          <a:p>
            <a:endParaRPr lang="en-US"/>
          </a:p>
        </p:txBody>
      </p:sp>
      <p:sp>
        <p:nvSpPr>
          <p:cNvPr id="22" name="Shape 20"/>
          <p:cNvSpPr/>
          <p:nvPr/>
        </p:nvSpPr>
        <p:spPr>
          <a:xfrm>
            <a:off x="3664610" y="2180844"/>
            <a:ext cx="118872" cy="118872"/>
          </a:xfrm>
          <a:prstGeom prst="ellipse">
            <a:avLst/>
          </a:prstGeom>
          <a:solidFill>
            <a:srgbClr val="0F6E56"/>
          </a:solidFill>
          <a:ln w="9525">
            <a:solidFill>
              <a:srgbClr val="FFFFFF"/>
            </a:solidFill>
            <a:prstDash val="solid"/>
          </a:ln>
        </p:spPr>
        <p:txBody>
          <a:bodyPr/>
          <a:lstStyle/>
          <a:p>
            <a:endParaRPr lang="en-US"/>
          </a:p>
        </p:txBody>
      </p:sp>
      <p:sp>
        <p:nvSpPr>
          <p:cNvPr id="23" name="Text 21"/>
          <p:cNvSpPr/>
          <p:nvPr/>
        </p:nvSpPr>
        <p:spPr>
          <a:xfrm>
            <a:off x="3120542" y="1097280"/>
            <a:ext cx="1207008" cy="868680"/>
          </a:xfrm>
          <a:prstGeom prst="rect">
            <a:avLst/>
          </a:prstGeom>
          <a:noFill/>
          <a:ln/>
        </p:spPr>
        <p:txBody>
          <a:bodyPr wrap="square" lIns="254" tIns="254" rIns="254" bIns="254" rtlCol="0" anchor="b"/>
          <a:lstStyle/>
          <a:p>
            <a:pPr marL="0" indent="0" algn="l">
              <a:lnSpc>
                <a:spcPct val="95000"/>
              </a:lnSpc>
              <a:buNone/>
            </a:pPr>
            <a:r>
              <a:rPr lang="en-US" sz="1100" b="1" dirty="0">
                <a:solidFill>
                  <a:srgbClr val="0F6E56"/>
                </a:solidFill>
                <a:latin typeface="Calibri" pitchFamily="34" charset="0"/>
                <a:ea typeface="Calibri" pitchFamily="34" charset="-122"/>
                <a:cs typeface="Calibri" pitchFamily="34" charset="-120"/>
              </a:rPr>
              <a:t>1961</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Crocker classification</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Niemann-Pick groups A to D</a:t>
            </a:r>
            <a:endParaRPr lang="en-US" sz="1100" dirty="0"/>
          </a:p>
        </p:txBody>
      </p:sp>
      <p:sp>
        <p:nvSpPr>
          <p:cNvPr id="24" name="Shape 22"/>
          <p:cNvSpPr/>
          <p:nvPr/>
        </p:nvSpPr>
        <p:spPr>
          <a:xfrm>
            <a:off x="4401312" y="2240280"/>
            <a:ext cx="0" cy="274320"/>
          </a:xfrm>
          <a:prstGeom prst="line">
            <a:avLst/>
          </a:prstGeom>
          <a:noFill/>
          <a:ln w="9525">
            <a:solidFill>
              <a:srgbClr val="0F6E56"/>
            </a:solidFill>
            <a:prstDash val="sysDot"/>
          </a:ln>
        </p:spPr>
        <p:txBody>
          <a:bodyPr/>
          <a:lstStyle/>
          <a:p>
            <a:endParaRPr lang="en-US"/>
          </a:p>
        </p:txBody>
      </p:sp>
      <p:sp>
        <p:nvSpPr>
          <p:cNvPr id="25" name="Shape 23"/>
          <p:cNvSpPr/>
          <p:nvPr/>
        </p:nvSpPr>
        <p:spPr>
          <a:xfrm>
            <a:off x="4341876" y="2180844"/>
            <a:ext cx="118872" cy="118872"/>
          </a:xfrm>
          <a:prstGeom prst="ellipse">
            <a:avLst/>
          </a:prstGeom>
          <a:solidFill>
            <a:srgbClr val="0F6E56"/>
          </a:solidFill>
          <a:ln w="9525">
            <a:solidFill>
              <a:srgbClr val="FFFFFF"/>
            </a:solidFill>
            <a:prstDash val="solid"/>
          </a:ln>
        </p:spPr>
        <p:txBody>
          <a:bodyPr/>
          <a:lstStyle/>
          <a:p>
            <a:endParaRPr lang="en-US"/>
          </a:p>
        </p:txBody>
      </p:sp>
      <p:sp>
        <p:nvSpPr>
          <p:cNvPr id="26" name="Text 24"/>
          <p:cNvSpPr/>
          <p:nvPr/>
        </p:nvSpPr>
        <p:spPr>
          <a:xfrm>
            <a:off x="3797808" y="2514600"/>
            <a:ext cx="1207008" cy="868680"/>
          </a:xfrm>
          <a:prstGeom prst="rect">
            <a:avLst/>
          </a:prstGeom>
          <a:noFill/>
          <a:ln/>
        </p:spPr>
        <p:txBody>
          <a:bodyPr wrap="square" lIns="254" tIns="254" rIns="254" bIns="254" rtlCol="0" anchor="t"/>
          <a:lstStyle/>
          <a:p>
            <a:pPr marL="0" indent="0" algn="l">
              <a:lnSpc>
                <a:spcPct val="95000"/>
              </a:lnSpc>
              <a:buNone/>
            </a:pPr>
            <a:r>
              <a:rPr lang="en-US" sz="1100" b="1" dirty="0">
                <a:solidFill>
                  <a:srgbClr val="0F6E56"/>
                </a:solidFill>
                <a:latin typeface="Calibri" pitchFamily="34" charset="0"/>
                <a:ea typeface="Calibri" pitchFamily="34" charset="-122"/>
                <a:cs typeface="Calibri" pitchFamily="34" charset="-120"/>
              </a:rPr>
              <a:t>1966</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Brady defines the enzyme defect</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Acid sphingomyelinase deficiency in NPA and NPB</a:t>
            </a:r>
            <a:endParaRPr lang="en-US" sz="1100" dirty="0"/>
          </a:p>
        </p:txBody>
      </p:sp>
      <p:sp>
        <p:nvSpPr>
          <p:cNvPr id="27" name="Shape 25"/>
          <p:cNvSpPr/>
          <p:nvPr/>
        </p:nvSpPr>
        <p:spPr>
          <a:xfrm>
            <a:off x="5078578" y="1965960"/>
            <a:ext cx="0" cy="274320"/>
          </a:xfrm>
          <a:prstGeom prst="line">
            <a:avLst/>
          </a:prstGeom>
          <a:noFill/>
          <a:ln w="9525">
            <a:solidFill>
              <a:srgbClr val="0F6E56"/>
            </a:solidFill>
            <a:prstDash val="sysDot"/>
          </a:ln>
        </p:spPr>
        <p:txBody>
          <a:bodyPr/>
          <a:lstStyle/>
          <a:p>
            <a:endParaRPr lang="en-US"/>
          </a:p>
        </p:txBody>
      </p:sp>
      <p:sp>
        <p:nvSpPr>
          <p:cNvPr id="28" name="Shape 26"/>
          <p:cNvSpPr/>
          <p:nvPr/>
        </p:nvSpPr>
        <p:spPr>
          <a:xfrm>
            <a:off x="5019142" y="2180844"/>
            <a:ext cx="118872" cy="118872"/>
          </a:xfrm>
          <a:prstGeom prst="ellipse">
            <a:avLst/>
          </a:prstGeom>
          <a:solidFill>
            <a:srgbClr val="0F6E56"/>
          </a:solidFill>
          <a:ln w="9525">
            <a:solidFill>
              <a:srgbClr val="FFFFFF"/>
            </a:solidFill>
            <a:prstDash val="solid"/>
          </a:ln>
        </p:spPr>
        <p:txBody>
          <a:bodyPr/>
          <a:lstStyle/>
          <a:p>
            <a:endParaRPr lang="en-US"/>
          </a:p>
        </p:txBody>
      </p:sp>
      <p:sp>
        <p:nvSpPr>
          <p:cNvPr id="29" name="Text 27"/>
          <p:cNvSpPr/>
          <p:nvPr/>
        </p:nvSpPr>
        <p:spPr>
          <a:xfrm>
            <a:off x="4475074" y="1097280"/>
            <a:ext cx="1207008" cy="868680"/>
          </a:xfrm>
          <a:prstGeom prst="rect">
            <a:avLst/>
          </a:prstGeom>
          <a:noFill/>
          <a:ln/>
        </p:spPr>
        <p:txBody>
          <a:bodyPr wrap="square" lIns="254" tIns="254" rIns="254" bIns="254" rtlCol="0" anchor="b"/>
          <a:lstStyle/>
          <a:p>
            <a:pPr marL="0" indent="0" algn="l">
              <a:lnSpc>
                <a:spcPct val="95000"/>
              </a:lnSpc>
              <a:buNone/>
            </a:pPr>
            <a:r>
              <a:rPr lang="en-US" sz="1100" b="1" dirty="0">
                <a:solidFill>
                  <a:srgbClr val="0F6E56"/>
                </a:solidFill>
                <a:latin typeface="Calibri" pitchFamily="34" charset="0"/>
                <a:ea typeface="Calibri" pitchFamily="34" charset="-122"/>
                <a:cs typeface="Calibri" pitchFamily="34" charset="-120"/>
              </a:rPr>
              <a:t>1979</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npcNIH mouse described</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Pentchev - spontaneous murine model</a:t>
            </a:r>
            <a:endParaRPr lang="en-US" sz="1100" dirty="0"/>
          </a:p>
        </p:txBody>
      </p:sp>
      <p:sp>
        <p:nvSpPr>
          <p:cNvPr id="30" name="Shape 28"/>
          <p:cNvSpPr/>
          <p:nvPr/>
        </p:nvSpPr>
        <p:spPr>
          <a:xfrm>
            <a:off x="5755843" y="2240280"/>
            <a:ext cx="0" cy="274320"/>
          </a:xfrm>
          <a:prstGeom prst="line">
            <a:avLst/>
          </a:prstGeom>
          <a:noFill/>
          <a:ln w="9525">
            <a:solidFill>
              <a:srgbClr val="0F6E56"/>
            </a:solidFill>
            <a:prstDash val="sysDot"/>
          </a:ln>
        </p:spPr>
        <p:txBody>
          <a:bodyPr/>
          <a:lstStyle/>
          <a:p>
            <a:endParaRPr lang="en-US"/>
          </a:p>
        </p:txBody>
      </p:sp>
      <p:sp>
        <p:nvSpPr>
          <p:cNvPr id="31" name="Shape 29"/>
          <p:cNvSpPr/>
          <p:nvPr/>
        </p:nvSpPr>
        <p:spPr>
          <a:xfrm>
            <a:off x="5696407" y="2180844"/>
            <a:ext cx="118872" cy="118872"/>
          </a:xfrm>
          <a:prstGeom prst="ellipse">
            <a:avLst/>
          </a:prstGeom>
          <a:solidFill>
            <a:srgbClr val="0F6E56"/>
          </a:solidFill>
          <a:ln w="9525">
            <a:solidFill>
              <a:srgbClr val="FFFFFF"/>
            </a:solidFill>
            <a:prstDash val="solid"/>
          </a:ln>
        </p:spPr>
        <p:txBody>
          <a:bodyPr/>
          <a:lstStyle/>
          <a:p>
            <a:endParaRPr lang="en-US"/>
          </a:p>
        </p:txBody>
      </p:sp>
      <p:sp>
        <p:nvSpPr>
          <p:cNvPr id="32" name="Text 30"/>
          <p:cNvSpPr/>
          <p:nvPr/>
        </p:nvSpPr>
        <p:spPr>
          <a:xfrm>
            <a:off x="5152339" y="2514600"/>
            <a:ext cx="1207008" cy="868680"/>
          </a:xfrm>
          <a:prstGeom prst="rect">
            <a:avLst/>
          </a:prstGeom>
          <a:noFill/>
          <a:ln/>
        </p:spPr>
        <p:txBody>
          <a:bodyPr wrap="square" lIns="254" tIns="254" rIns="254" bIns="254" rtlCol="0" anchor="t"/>
          <a:lstStyle/>
          <a:p>
            <a:pPr marL="0" indent="0" algn="l">
              <a:lnSpc>
                <a:spcPct val="95000"/>
              </a:lnSpc>
              <a:buNone/>
            </a:pPr>
            <a:r>
              <a:rPr lang="en-US" sz="1100" b="1" dirty="0">
                <a:solidFill>
                  <a:srgbClr val="0F6E56"/>
                </a:solidFill>
                <a:latin typeface="Calibri" pitchFamily="34" charset="0"/>
                <a:ea typeface="Calibri" pitchFamily="34" charset="-122"/>
                <a:cs typeface="Calibri" pitchFamily="34" charset="-120"/>
              </a:rPr>
              <a:t>1980</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Dual enzyme deficiency</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Pentchev - glucocerebrosidase and sphingomyelinase</a:t>
            </a:r>
            <a:endParaRPr lang="en-US" sz="1100" dirty="0"/>
          </a:p>
        </p:txBody>
      </p:sp>
      <p:sp>
        <p:nvSpPr>
          <p:cNvPr id="33" name="Shape 31"/>
          <p:cNvSpPr/>
          <p:nvPr/>
        </p:nvSpPr>
        <p:spPr>
          <a:xfrm>
            <a:off x="6433109" y="1965960"/>
            <a:ext cx="0" cy="274320"/>
          </a:xfrm>
          <a:prstGeom prst="line">
            <a:avLst/>
          </a:prstGeom>
          <a:noFill/>
          <a:ln w="9525">
            <a:solidFill>
              <a:srgbClr val="0F6E56"/>
            </a:solidFill>
            <a:prstDash val="sysDot"/>
          </a:ln>
        </p:spPr>
        <p:txBody>
          <a:bodyPr/>
          <a:lstStyle/>
          <a:p>
            <a:endParaRPr lang="en-US"/>
          </a:p>
        </p:txBody>
      </p:sp>
      <p:sp>
        <p:nvSpPr>
          <p:cNvPr id="34" name="Shape 32"/>
          <p:cNvSpPr/>
          <p:nvPr/>
        </p:nvSpPr>
        <p:spPr>
          <a:xfrm>
            <a:off x="6373673" y="2180844"/>
            <a:ext cx="118872" cy="118872"/>
          </a:xfrm>
          <a:prstGeom prst="ellipse">
            <a:avLst/>
          </a:prstGeom>
          <a:solidFill>
            <a:srgbClr val="0F6E56"/>
          </a:solidFill>
          <a:ln w="9525">
            <a:solidFill>
              <a:srgbClr val="FFFFFF"/>
            </a:solidFill>
            <a:prstDash val="solid"/>
          </a:ln>
        </p:spPr>
        <p:txBody>
          <a:bodyPr/>
          <a:lstStyle/>
          <a:p>
            <a:endParaRPr lang="en-US"/>
          </a:p>
        </p:txBody>
      </p:sp>
      <p:sp>
        <p:nvSpPr>
          <p:cNvPr id="35" name="Text 33"/>
          <p:cNvSpPr/>
          <p:nvPr/>
        </p:nvSpPr>
        <p:spPr>
          <a:xfrm>
            <a:off x="5829605" y="1097280"/>
            <a:ext cx="1207008" cy="868680"/>
          </a:xfrm>
          <a:prstGeom prst="rect">
            <a:avLst/>
          </a:prstGeom>
          <a:noFill/>
          <a:ln/>
        </p:spPr>
        <p:txBody>
          <a:bodyPr wrap="square" lIns="254" tIns="254" rIns="254" bIns="254" rtlCol="0" anchor="b"/>
          <a:lstStyle/>
          <a:p>
            <a:pPr marL="0" indent="0" algn="l">
              <a:lnSpc>
                <a:spcPct val="95000"/>
              </a:lnSpc>
              <a:buNone/>
            </a:pPr>
            <a:r>
              <a:rPr lang="en-US" sz="1100" b="1" dirty="0">
                <a:solidFill>
                  <a:srgbClr val="0F6E56"/>
                </a:solidFill>
                <a:latin typeface="Calibri" pitchFamily="34" charset="0"/>
                <a:ea typeface="Calibri" pitchFamily="34" charset="-122"/>
                <a:cs typeface="Calibri" pitchFamily="34" charset="-120"/>
              </a:rPr>
              <a:t>1984</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Cholesterol trafficking defect</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Pentchev - filipin staining and esterification assays</a:t>
            </a:r>
            <a:endParaRPr lang="en-US" sz="1100" dirty="0"/>
          </a:p>
        </p:txBody>
      </p:sp>
      <p:sp>
        <p:nvSpPr>
          <p:cNvPr id="36" name="Shape 34"/>
          <p:cNvSpPr/>
          <p:nvPr/>
        </p:nvSpPr>
        <p:spPr>
          <a:xfrm>
            <a:off x="7110374" y="2240280"/>
            <a:ext cx="0" cy="274320"/>
          </a:xfrm>
          <a:prstGeom prst="line">
            <a:avLst/>
          </a:prstGeom>
          <a:noFill/>
          <a:ln w="9525">
            <a:solidFill>
              <a:srgbClr val="0F6E56"/>
            </a:solidFill>
            <a:prstDash val="sysDot"/>
          </a:ln>
        </p:spPr>
        <p:txBody>
          <a:bodyPr/>
          <a:lstStyle/>
          <a:p>
            <a:endParaRPr lang="en-US"/>
          </a:p>
        </p:txBody>
      </p:sp>
      <p:sp>
        <p:nvSpPr>
          <p:cNvPr id="37" name="Shape 35"/>
          <p:cNvSpPr/>
          <p:nvPr/>
        </p:nvSpPr>
        <p:spPr>
          <a:xfrm>
            <a:off x="7050938" y="2180844"/>
            <a:ext cx="118872" cy="118872"/>
          </a:xfrm>
          <a:prstGeom prst="ellipse">
            <a:avLst/>
          </a:prstGeom>
          <a:solidFill>
            <a:srgbClr val="0F6E56"/>
          </a:solidFill>
          <a:ln w="9525">
            <a:solidFill>
              <a:srgbClr val="FFFFFF"/>
            </a:solidFill>
            <a:prstDash val="solid"/>
          </a:ln>
        </p:spPr>
        <p:txBody>
          <a:bodyPr/>
          <a:lstStyle/>
          <a:p>
            <a:endParaRPr lang="en-US"/>
          </a:p>
        </p:txBody>
      </p:sp>
      <p:sp>
        <p:nvSpPr>
          <p:cNvPr id="38" name="Text 36"/>
          <p:cNvSpPr/>
          <p:nvPr/>
        </p:nvSpPr>
        <p:spPr>
          <a:xfrm>
            <a:off x="6506870" y="2514600"/>
            <a:ext cx="1207008" cy="868680"/>
          </a:xfrm>
          <a:prstGeom prst="rect">
            <a:avLst/>
          </a:prstGeom>
          <a:noFill/>
          <a:ln/>
        </p:spPr>
        <p:txBody>
          <a:bodyPr wrap="square" lIns="254" tIns="254" rIns="254" bIns="254" rtlCol="0" anchor="t"/>
          <a:lstStyle/>
          <a:p>
            <a:pPr marL="0" indent="0" algn="l">
              <a:lnSpc>
                <a:spcPct val="95000"/>
              </a:lnSpc>
              <a:buNone/>
            </a:pPr>
            <a:r>
              <a:rPr lang="en-US" sz="1100" b="1" dirty="0">
                <a:solidFill>
                  <a:srgbClr val="0F6E56"/>
                </a:solidFill>
                <a:latin typeface="Calibri" pitchFamily="34" charset="0"/>
                <a:ea typeface="Calibri" pitchFamily="34" charset="-122"/>
                <a:cs typeface="Calibri" pitchFamily="34" charset="-120"/>
              </a:rPr>
              <a:t>1990</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Feline model of NPC</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Lowenthal et al</a:t>
            </a:r>
            <a:endParaRPr lang="en-US" sz="1100" dirty="0"/>
          </a:p>
        </p:txBody>
      </p:sp>
      <p:sp>
        <p:nvSpPr>
          <p:cNvPr id="39" name="Shape 37"/>
          <p:cNvSpPr/>
          <p:nvPr/>
        </p:nvSpPr>
        <p:spPr>
          <a:xfrm>
            <a:off x="7787640" y="1965960"/>
            <a:ext cx="0" cy="274320"/>
          </a:xfrm>
          <a:prstGeom prst="line">
            <a:avLst/>
          </a:prstGeom>
          <a:noFill/>
          <a:ln w="9525">
            <a:solidFill>
              <a:srgbClr val="4A41A8"/>
            </a:solidFill>
            <a:prstDash val="sysDot"/>
          </a:ln>
        </p:spPr>
        <p:txBody>
          <a:bodyPr/>
          <a:lstStyle/>
          <a:p>
            <a:endParaRPr lang="en-US"/>
          </a:p>
        </p:txBody>
      </p:sp>
      <p:sp>
        <p:nvSpPr>
          <p:cNvPr id="40" name="Shape 38"/>
          <p:cNvSpPr/>
          <p:nvPr/>
        </p:nvSpPr>
        <p:spPr>
          <a:xfrm>
            <a:off x="7728204" y="2180844"/>
            <a:ext cx="118872" cy="118872"/>
          </a:xfrm>
          <a:prstGeom prst="ellipse">
            <a:avLst/>
          </a:prstGeom>
          <a:solidFill>
            <a:srgbClr val="4A41A8"/>
          </a:solidFill>
          <a:ln w="9525">
            <a:solidFill>
              <a:srgbClr val="FFFFFF"/>
            </a:solidFill>
            <a:prstDash val="solid"/>
          </a:ln>
        </p:spPr>
        <p:txBody>
          <a:bodyPr/>
          <a:lstStyle/>
          <a:p>
            <a:endParaRPr lang="en-US"/>
          </a:p>
        </p:txBody>
      </p:sp>
      <p:sp>
        <p:nvSpPr>
          <p:cNvPr id="41" name="Text 39"/>
          <p:cNvSpPr/>
          <p:nvPr/>
        </p:nvSpPr>
        <p:spPr>
          <a:xfrm>
            <a:off x="7184136" y="1097280"/>
            <a:ext cx="1207008" cy="868680"/>
          </a:xfrm>
          <a:prstGeom prst="rect">
            <a:avLst/>
          </a:prstGeom>
          <a:noFill/>
          <a:ln/>
        </p:spPr>
        <p:txBody>
          <a:bodyPr wrap="square" lIns="254" tIns="254" rIns="254" bIns="254" rtlCol="0" anchor="b"/>
          <a:lstStyle/>
          <a:p>
            <a:pPr marL="0" indent="0" algn="l">
              <a:lnSpc>
                <a:spcPct val="95000"/>
              </a:lnSpc>
              <a:buNone/>
            </a:pPr>
            <a:r>
              <a:rPr lang="en-US" sz="1100" b="1" dirty="0">
                <a:solidFill>
                  <a:srgbClr val="4A41A8"/>
                </a:solidFill>
                <a:latin typeface="Calibri" pitchFamily="34" charset="0"/>
                <a:ea typeface="Calibri" pitchFamily="34" charset="-122"/>
                <a:cs typeface="Calibri" pitchFamily="34" charset="-120"/>
              </a:rPr>
              <a:t>1993</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Cholesterol-lowering drugs</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Patterson et al - first therapeutic trial</a:t>
            </a:r>
            <a:endParaRPr lang="en-US" sz="1100" dirty="0"/>
          </a:p>
        </p:txBody>
      </p:sp>
      <p:sp>
        <p:nvSpPr>
          <p:cNvPr id="42" name="Shape 40"/>
          <p:cNvSpPr/>
          <p:nvPr/>
        </p:nvSpPr>
        <p:spPr>
          <a:xfrm>
            <a:off x="8464906" y="2240280"/>
            <a:ext cx="0" cy="274320"/>
          </a:xfrm>
          <a:prstGeom prst="line">
            <a:avLst/>
          </a:prstGeom>
          <a:noFill/>
          <a:ln w="9525">
            <a:solidFill>
              <a:srgbClr val="0F6E56"/>
            </a:solidFill>
            <a:prstDash val="sysDot"/>
          </a:ln>
        </p:spPr>
        <p:txBody>
          <a:bodyPr/>
          <a:lstStyle/>
          <a:p>
            <a:endParaRPr lang="en-US"/>
          </a:p>
        </p:txBody>
      </p:sp>
      <p:sp>
        <p:nvSpPr>
          <p:cNvPr id="43" name="Shape 41"/>
          <p:cNvSpPr/>
          <p:nvPr/>
        </p:nvSpPr>
        <p:spPr>
          <a:xfrm>
            <a:off x="8405470" y="2180844"/>
            <a:ext cx="118872" cy="118872"/>
          </a:xfrm>
          <a:prstGeom prst="ellipse">
            <a:avLst/>
          </a:prstGeom>
          <a:solidFill>
            <a:srgbClr val="0F6E56"/>
          </a:solidFill>
          <a:ln w="9525">
            <a:solidFill>
              <a:srgbClr val="FFFFFF"/>
            </a:solidFill>
            <a:prstDash val="solid"/>
          </a:ln>
        </p:spPr>
        <p:txBody>
          <a:bodyPr/>
          <a:lstStyle/>
          <a:p>
            <a:endParaRPr lang="en-US"/>
          </a:p>
        </p:txBody>
      </p:sp>
      <p:sp>
        <p:nvSpPr>
          <p:cNvPr id="44" name="Text 42"/>
          <p:cNvSpPr/>
          <p:nvPr/>
        </p:nvSpPr>
        <p:spPr>
          <a:xfrm>
            <a:off x="7861402" y="2514600"/>
            <a:ext cx="1207008" cy="868680"/>
          </a:xfrm>
          <a:prstGeom prst="rect">
            <a:avLst/>
          </a:prstGeom>
          <a:noFill/>
          <a:ln/>
        </p:spPr>
        <p:txBody>
          <a:bodyPr wrap="square" lIns="254" tIns="254" rIns="254" bIns="254" rtlCol="0" anchor="t"/>
          <a:lstStyle/>
          <a:p>
            <a:pPr marL="0" indent="0" algn="l">
              <a:lnSpc>
                <a:spcPct val="95000"/>
              </a:lnSpc>
              <a:buNone/>
            </a:pPr>
            <a:r>
              <a:rPr lang="en-US" sz="1100" b="1" dirty="0">
                <a:solidFill>
                  <a:srgbClr val="0F6E56"/>
                </a:solidFill>
                <a:latin typeface="Calibri" pitchFamily="34" charset="0"/>
                <a:ea typeface="Calibri" pitchFamily="34" charset="-122"/>
                <a:cs typeface="Calibri" pitchFamily="34" charset="-120"/>
              </a:rPr>
              <a:t>1996</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Elevated oxysterols</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Pentchev</a:t>
            </a:r>
            <a:endParaRPr lang="en-US" sz="1100" dirty="0"/>
          </a:p>
        </p:txBody>
      </p:sp>
      <p:sp>
        <p:nvSpPr>
          <p:cNvPr id="45" name="Shape 43"/>
          <p:cNvSpPr/>
          <p:nvPr/>
        </p:nvSpPr>
        <p:spPr>
          <a:xfrm>
            <a:off x="9142171" y="1965960"/>
            <a:ext cx="0" cy="274320"/>
          </a:xfrm>
          <a:prstGeom prst="line">
            <a:avLst/>
          </a:prstGeom>
          <a:noFill/>
          <a:ln w="9525">
            <a:solidFill>
              <a:srgbClr val="4A41A8"/>
            </a:solidFill>
            <a:prstDash val="sysDot"/>
          </a:ln>
        </p:spPr>
        <p:txBody>
          <a:bodyPr/>
          <a:lstStyle/>
          <a:p>
            <a:endParaRPr lang="en-US"/>
          </a:p>
        </p:txBody>
      </p:sp>
      <p:sp>
        <p:nvSpPr>
          <p:cNvPr id="46" name="Shape 44"/>
          <p:cNvSpPr/>
          <p:nvPr/>
        </p:nvSpPr>
        <p:spPr>
          <a:xfrm>
            <a:off x="9082735" y="2180844"/>
            <a:ext cx="118872" cy="118872"/>
          </a:xfrm>
          <a:prstGeom prst="ellipse">
            <a:avLst/>
          </a:prstGeom>
          <a:solidFill>
            <a:srgbClr val="4A41A8"/>
          </a:solidFill>
          <a:ln w="9525">
            <a:solidFill>
              <a:srgbClr val="FFFFFF"/>
            </a:solidFill>
            <a:prstDash val="solid"/>
          </a:ln>
        </p:spPr>
        <p:txBody>
          <a:bodyPr/>
          <a:lstStyle/>
          <a:p>
            <a:endParaRPr lang="en-US"/>
          </a:p>
        </p:txBody>
      </p:sp>
      <p:sp>
        <p:nvSpPr>
          <p:cNvPr id="47" name="Text 45"/>
          <p:cNvSpPr/>
          <p:nvPr/>
        </p:nvSpPr>
        <p:spPr>
          <a:xfrm>
            <a:off x="8538667" y="1097280"/>
            <a:ext cx="1207008" cy="868680"/>
          </a:xfrm>
          <a:prstGeom prst="rect">
            <a:avLst/>
          </a:prstGeom>
          <a:noFill/>
          <a:ln/>
        </p:spPr>
        <p:txBody>
          <a:bodyPr wrap="square" lIns="254" tIns="254" rIns="254" bIns="254" rtlCol="0" anchor="b"/>
          <a:lstStyle/>
          <a:p>
            <a:pPr marL="0" indent="0" algn="l">
              <a:lnSpc>
                <a:spcPct val="95000"/>
              </a:lnSpc>
              <a:buNone/>
            </a:pPr>
            <a:r>
              <a:rPr lang="en-US" sz="1100" b="1" dirty="0">
                <a:solidFill>
                  <a:srgbClr val="4A41A8"/>
                </a:solidFill>
                <a:latin typeface="Calibri" pitchFamily="34" charset="0"/>
                <a:ea typeface="Calibri" pitchFamily="34" charset="-122"/>
                <a:cs typeface="Calibri" pitchFamily="34" charset="-120"/>
              </a:rPr>
              <a:t>1996</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Cyclodextrin depletes cholesterol</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Neufeld et al - HPβCD at the plasma membrane</a:t>
            </a:r>
            <a:endParaRPr lang="en-US" sz="1100" dirty="0"/>
          </a:p>
        </p:txBody>
      </p:sp>
      <p:sp>
        <p:nvSpPr>
          <p:cNvPr id="48" name="Shape 46"/>
          <p:cNvSpPr/>
          <p:nvPr/>
        </p:nvSpPr>
        <p:spPr>
          <a:xfrm>
            <a:off x="9819437" y="2240280"/>
            <a:ext cx="0" cy="274320"/>
          </a:xfrm>
          <a:prstGeom prst="line">
            <a:avLst/>
          </a:prstGeom>
          <a:noFill/>
          <a:ln w="9525">
            <a:solidFill>
              <a:srgbClr val="0F6E56"/>
            </a:solidFill>
            <a:prstDash val="sysDot"/>
          </a:ln>
        </p:spPr>
        <p:txBody>
          <a:bodyPr/>
          <a:lstStyle/>
          <a:p>
            <a:endParaRPr lang="en-US"/>
          </a:p>
        </p:txBody>
      </p:sp>
      <p:sp>
        <p:nvSpPr>
          <p:cNvPr id="49" name="Shape 47"/>
          <p:cNvSpPr/>
          <p:nvPr/>
        </p:nvSpPr>
        <p:spPr>
          <a:xfrm>
            <a:off x="9760001" y="2180844"/>
            <a:ext cx="118872" cy="118872"/>
          </a:xfrm>
          <a:prstGeom prst="ellipse">
            <a:avLst/>
          </a:prstGeom>
          <a:solidFill>
            <a:srgbClr val="0F6E56"/>
          </a:solidFill>
          <a:ln w="9525">
            <a:solidFill>
              <a:srgbClr val="FFFFFF"/>
            </a:solidFill>
            <a:prstDash val="solid"/>
          </a:ln>
        </p:spPr>
        <p:txBody>
          <a:bodyPr/>
          <a:lstStyle/>
          <a:p>
            <a:endParaRPr lang="en-US"/>
          </a:p>
        </p:txBody>
      </p:sp>
      <p:sp>
        <p:nvSpPr>
          <p:cNvPr id="50" name="Text 48"/>
          <p:cNvSpPr/>
          <p:nvPr/>
        </p:nvSpPr>
        <p:spPr>
          <a:xfrm>
            <a:off x="9215933" y="2514600"/>
            <a:ext cx="1207008" cy="868680"/>
          </a:xfrm>
          <a:prstGeom prst="rect">
            <a:avLst/>
          </a:prstGeom>
          <a:noFill/>
          <a:ln/>
        </p:spPr>
        <p:txBody>
          <a:bodyPr wrap="square" lIns="254" tIns="254" rIns="254" bIns="254" rtlCol="0" anchor="t"/>
          <a:lstStyle/>
          <a:p>
            <a:pPr marL="0" indent="0" algn="l">
              <a:lnSpc>
                <a:spcPct val="95000"/>
              </a:lnSpc>
              <a:buNone/>
            </a:pPr>
            <a:r>
              <a:rPr lang="en-US" sz="1100" b="1" dirty="0">
                <a:solidFill>
                  <a:srgbClr val="0F6E56"/>
                </a:solidFill>
                <a:latin typeface="Calibri" pitchFamily="34" charset="0"/>
                <a:ea typeface="Calibri" pitchFamily="34" charset="-122"/>
                <a:cs typeface="Calibri" pitchFamily="34" charset="-120"/>
              </a:rPr>
              <a:t>1997</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NPC1 cloned</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Carstea et al</a:t>
            </a:r>
            <a:endParaRPr lang="en-US" sz="1100" dirty="0"/>
          </a:p>
        </p:txBody>
      </p:sp>
      <p:sp>
        <p:nvSpPr>
          <p:cNvPr id="51" name="Shape 49"/>
          <p:cNvSpPr/>
          <p:nvPr/>
        </p:nvSpPr>
        <p:spPr>
          <a:xfrm>
            <a:off x="10496702" y="1965960"/>
            <a:ext cx="0" cy="274320"/>
          </a:xfrm>
          <a:prstGeom prst="line">
            <a:avLst/>
          </a:prstGeom>
          <a:noFill/>
          <a:ln w="9525">
            <a:solidFill>
              <a:srgbClr val="0F6E56"/>
            </a:solidFill>
            <a:prstDash val="sysDot"/>
          </a:ln>
        </p:spPr>
        <p:txBody>
          <a:bodyPr/>
          <a:lstStyle/>
          <a:p>
            <a:endParaRPr lang="en-US"/>
          </a:p>
        </p:txBody>
      </p:sp>
      <p:sp>
        <p:nvSpPr>
          <p:cNvPr id="52" name="Shape 50"/>
          <p:cNvSpPr/>
          <p:nvPr/>
        </p:nvSpPr>
        <p:spPr>
          <a:xfrm>
            <a:off x="10437266" y="2180844"/>
            <a:ext cx="118872" cy="118872"/>
          </a:xfrm>
          <a:prstGeom prst="ellipse">
            <a:avLst/>
          </a:prstGeom>
          <a:solidFill>
            <a:srgbClr val="0F6E56"/>
          </a:solidFill>
          <a:ln w="9525">
            <a:solidFill>
              <a:srgbClr val="FFFFFF"/>
            </a:solidFill>
            <a:prstDash val="solid"/>
          </a:ln>
        </p:spPr>
        <p:txBody>
          <a:bodyPr/>
          <a:lstStyle/>
          <a:p>
            <a:endParaRPr lang="en-US"/>
          </a:p>
        </p:txBody>
      </p:sp>
      <p:sp>
        <p:nvSpPr>
          <p:cNvPr id="53" name="Text 51"/>
          <p:cNvSpPr/>
          <p:nvPr/>
        </p:nvSpPr>
        <p:spPr>
          <a:xfrm>
            <a:off x="9893198" y="1097280"/>
            <a:ext cx="1207008" cy="868680"/>
          </a:xfrm>
          <a:prstGeom prst="rect">
            <a:avLst/>
          </a:prstGeom>
          <a:noFill/>
          <a:ln/>
        </p:spPr>
        <p:txBody>
          <a:bodyPr wrap="square" lIns="254" tIns="254" rIns="254" bIns="254" rtlCol="0" anchor="b"/>
          <a:lstStyle/>
          <a:p>
            <a:pPr marL="0" indent="0" algn="l">
              <a:lnSpc>
                <a:spcPct val="95000"/>
              </a:lnSpc>
              <a:buNone/>
            </a:pPr>
            <a:r>
              <a:rPr lang="en-US" sz="1100" b="1" dirty="0">
                <a:solidFill>
                  <a:srgbClr val="0F6E56"/>
                </a:solidFill>
                <a:latin typeface="Calibri" pitchFamily="34" charset="0"/>
                <a:ea typeface="Calibri" pitchFamily="34" charset="-122"/>
                <a:cs typeface="Calibri" pitchFamily="34" charset="-120"/>
              </a:rPr>
              <a:t>2000</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NPC2 cloned</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Naureckiene et al</a:t>
            </a:r>
            <a:endParaRPr lang="en-US" sz="1100" dirty="0"/>
          </a:p>
        </p:txBody>
      </p:sp>
      <p:sp>
        <p:nvSpPr>
          <p:cNvPr id="54" name="Shape 52"/>
          <p:cNvSpPr/>
          <p:nvPr/>
        </p:nvSpPr>
        <p:spPr>
          <a:xfrm>
            <a:off x="11173968" y="2240280"/>
            <a:ext cx="0" cy="274320"/>
          </a:xfrm>
          <a:prstGeom prst="line">
            <a:avLst/>
          </a:prstGeom>
          <a:noFill/>
          <a:ln w="9525">
            <a:solidFill>
              <a:srgbClr val="0F6E56"/>
            </a:solidFill>
            <a:prstDash val="sysDot"/>
          </a:ln>
        </p:spPr>
        <p:txBody>
          <a:bodyPr/>
          <a:lstStyle/>
          <a:p>
            <a:endParaRPr lang="en-US"/>
          </a:p>
        </p:txBody>
      </p:sp>
      <p:sp>
        <p:nvSpPr>
          <p:cNvPr id="55" name="Shape 53"/>
          <p:cNvSpPr/>
          <p:nvPr/>
        </p:nvSpPr>
        <p:spPr>
          <a:xfrm>
            <a:off x="11114532" y="2180844"/>
            <a:ext cx="118872" cy="118872"/>
          </a:xfrm>
          <a:prstGeom prst="ellipse">
            <a:avLst/>
          </a:prstGeom>
          <a:solidFill>
            <a:srgbClr val="0F6E56"/>
          </a:solidFill>
          <a:ln w="9525">
            <a:solidFill>
              <a:srgbClr val="FFFFFF"/>
            </a:solidFill>
            <a:prstDash val="solid"/>
          </a:ln>
        </p:spPr>
        <p:txBody>
          <a:bodyPr/>
          <a:lstStyle/>
          <a:p>
            <a:endParaRPr lang="en-US"/>
          </a:p>
        </p:txBody>
      </p:sp>
      <p:sp>
        <p:nvSpPr>
          <p:cNvPr id="56" name="Text 54"/>
          <p:cNvSpPr/>
          <p:nvPr/>
        </p:nvSpPr>
        <p:spPr>
          <a:xfrm>
            <a:off x="10570464" y="2514600"/>
            <a:ext cx="1207008" cy="868680"/>
          </a:xfrm>
          <a:prstGeom prst="rect">
            <a:avLst/>
          </a:prstGeom>
          <a:noFill/>
          <a:ln/>
        </p:spPr>
        <p:txBody>
          <a:bodyPr wrap="square" lIns="254" tIns="254" rIns="254" bIns="254" rtlCol="0" anchor="t"/>
          <a:lstStyle/>
          <a:p>
            <a:pPr marL="0" indent="0" algn="l">
              <a:lnSpc>
                <a:spcPct val="95000"/>
              </a:lnSpc>
              <a:buNone/>
            </a:pPr>
            <a:r>
              <a:rPr lang="en-US" sz="1100" b="1" dirty="0">
                <a:solidFill>
                  <a:srgbClr val="0F6E56"/>
                </a:solidFill>
                <a:latin typeface="Calibri" pitchFamily="34" charset="0"/>
                <a:ea typeface="Calibri" pitchFamily="34" charset="-122"/>
                <a:cs typeface="Calibri" pitchFamily="34" charset="-120"/>
              </a:rPr>
              <a:t>2000</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Abnormal retroendocytosis</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Pentchev</a:t>
            </a:r>
            <a:endParaRPr lang="en-US" sz="1100" dirty="0"/>
          </a:p>
        </p:txBody>
      </p:sp>
      <p:sp>
        <p:nvSpPr>
          <p:cNvPr id="57" name="Shape 55"/>
          <p:cNvSpPr/>
          <p:nvPr/>
        </p:nvSpPr>
        <p:spPr>
          <a:xfrm>
            <a:off x="411480" y="4800600"/>
            <a:ext cx="11365992" cy="0"/>
          </a:xfrm>
          <a:prstGeom prst="line">
            <a:avLst/>
          </a:prstGeom>
          <a:noFill/>
          <a:ln w="12700">
            <a:solidFill>
              <a:srgbClr val="9C9A92"/>
            </a:solidFill>
            <a:prstDash val="solid"/>
          </a:ln>
        </p:spPr>
        <p:txBody>
          <a:bodyPr/>
          <a:lstStyle/>
          <a:p>
            <a:endParaRPr lang="en-US"/>
          </a:p>
        </p:txBody>
      </p:sp>
      <p:sp>
        <p:nvSpPr>
          <p:cNvPr id="58" name="Shape 56"/>
          <p:cNvSpPr/>
          <p:nvPr/>
        </p:nvSpPr>
        <p:spPr>
          <a:xfrm>
            <a:off x="1014984" y="4526280"/>
            <a:ext cx="0" cy="274320"/>
          </a:xfrm>
          <a:prstGeom prst="line">
            <a:avLst/>
          </a:prstGeom>
          <a:noFill/>
          <a:ln w="9525">
            <a:solidFill>
              <a:srgbClr val="4A41A8"/>
            </a:solidFill>
            <a:prstDash val="sysDot"/>
          </a:ln>
        </p:spPr>
        <p:txBody>
          <a:bodyPr/>
          <a:lstStyle/>
          <a:p>
            <a:endParaRPr lang="en-US"/>
          </a:p>
        </p:txBody>
      </p:sp>
      <p:sp>
        <p:nvSpPr>
          <p:cNvPr id="59" name="Shape 57"/>
          <p:cNvSpPr/>
          <p:nvPr/>
        </p:nvSpPr>
        <p:spPr>
          <a:xfrm>
            <a:off x="955548" y="4741164"/>
            <a:ext cx="118872" cy="118872"/>
          </a:xfrm>
          <a:prstGeom prst="ellipse">
            <a:avLst/>
          </a:prstGeom>
          <a:solidFill>
            <a:srgbClr val="4A41A8"/>
          </a:solidFill>
          <a:ln w="9525">
            <a:solidFill>
              <a:srgbClr val="FFFFFF"/>
            </a:solidFill>
            <a:prstDash val="solid"/>
          </a:ln>
        </p:spPr>
        <p:txBody>
          <a:bodyPr/>
          <a:lstStyle/>
          <a:p>
            <a:endParaRPr lang="en-US"/>
          </a:p>
        </p:txBody>
      </p:sp>
      <p:sp>
        <p:nvSpPr>
          <p:cNvPr id="60" name="Text 58"/>
          <p:cNvSpPr/>
          <p:nvPr/>
        </p:nvSpPr>
        <p:spPr>
          <a:xfrm>
            <a:off x="411480" y="3657600"/>
            <a:ext cx="1207008" cy="868680"/>
          </a:xfrm>
          <a:prstGeom prst="rect">
            <a:avLst/>
          </a:prstGeom>
          <a:noFill/>
          <a:ln/>
        </p:spPr>
        <p:txBody>
          <a:bodyPr wrap="square" lIns="254" tIns="254" rIns="254" bIns="254" rtlCol="0" anchor="b"/>
          <a:lstStyle/>
          <a:p>
            <a:pPr marL="0" indent="0" algn="l">
              <a:lnSpc>
                <a:spcPct val="95000"/>
              </a:lnSpc>
              <a:buNone/>
            </a:pPr>
            <a:r>
              <a:rPr lang="en-US" sz="1100" b="1" dirty="0">
                <a:solidFill>
                  <a:srgbClr val="4A41A8"/>
                </a:solidFill>
                <a:latin typeface="Calibri" pitchFamily="34" charset="0"/>
                <a:ea typeface="Calibri" pitchFamily="34" charset="-122"/>
                <a:cs typeface="Calibri" pitchFamily="34" charset="-120"/>
              </a:rPr>
              <a:t>2001</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Miglustat in npcNIH mice</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Zervas et al - NB-DNJ</a:t>
            </a:r>
            <a:endParaRPr lang="en-US" sz="1100" dirty="0"/>
          </a:p>
        </p:txBody>
      </p:sp>
      <p:sp>
        <p:nvSpPr>
          <p:cNvPr id="61" name="Shape 59"/>
          <p:cNvSpPr/>
          <p:nvPr/>
        </p:nvSpPr>
        <p:spPr>
          <a:xfrm>
            <a:off x="1692250" y="4800600"/>
            <a:ext cx="0" cy="274320"/>
          </a:xfrm>
          <a:prstGeom prst="line">
            <a:avLst/>
          </a:prstGeom>
          <a:noFill/>
          <a:ln w="9525">
            <a:solidFill>
              <a:srgbClr val="4A41A8"/>
            </a:solidFill>
            <a:prstDash val="sysDot"/>
          </a:ln>
        </p:spPr>
        <p:txBody>
          <a:bodyPr/>
          <a:lstStyle/>
          <a:p>
            <a:endParaRPr lang="en-US"/>
          </a:p>
        </p:txBody>
      </p:sp>
      <p:sp>
        <p:nvSpPr>
          <p:cNvPr id="62" name="Shape 60"/>
          <p:cNvSpPr/>
          <p:nvPr/>
        </p:nvSpPr>
        <p:spPr>
          <a:xfrm>
            <a:off x="1632814" y="4741164"/>
            <a:ext cx="118872" cy="118872"/>
          </a:xfrm>
          <a:prstGeom prst="ellipse">
            <a:avLst/>
          </a:prstGeom>
          <a:solidFill>
            <a:srgbClr val="4A41A8"/>
          </a:solidFill>
          <a:ln w="9525">
            <a:solidFill>
              <a:srgbClr val="FFFFFF"/>
            </a:solidFill>
            <a:prstDash val="solid"/>
          </a:ln>
        </p:spPr>
        <p:txBody>
          <a:bodyPr/>
          <a:lstStyle/>
          <a:p>
            <a:endParaRPr lang="en-US"/>
          </a:p>
        </p:txBody>
      </p:sp>
      <p:sp>
        <p:nvSpPr>
          <p:cNvPr id="63" name="Text 61"/>
          <p:cNvSpPr/>
          <p:nvPr/>
        </p:nvSpPr>
        <p:spPr>
          <a:xfrm>
            <a:off x="1088746" y="5074920"/>
            <a:ext cx="1207008" cy="868680"/>
          </a:xfrm>
          <a:prstGeom prst="rect">
            <a:avLst/>
          </a:prstGeom>
          <a:noFill/>
          <a:ln/>
        </p:spPr>
        <p:txBody>
          <a:bodyPr wrap="square" lIns="254" tIns="254" rIns="254" bIns="254" rtlCol="0" anchor="t"/>
          <a:lstStyle/>
          <a:p>
            <a:pPr marL="0" indent="0" algn="l">
              <a:lnSpc>
                <a:spcPct val="95000"/>
              </a:lnSpc>
              <a:buNone/>
            </a:pPr>
            <a:r>
              <a:rPr lang="en-US" sz="1100" b="1" dirty="0">
                <a:solidFill>
                  <a:srgbClr val="4A41A8"/>
                </a:solidFill>
                <a:latin typeface="Calibri" pitchFamily="34" charset="0"/>
                <a:ea typeface="Calibri" pitchFamily="34" charset="-122"/>
                <a:cs typeface="Calibri" pitchFamily="34" charset="-120"/>
              </a:rPr>
              <a:t>2004</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Allopregnanolone in npcNIH mice</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Griffin et al</a:t>
            </a:r>
            <a:endParaRPr lang="en-US" sz="1100" dirty="0"/>
          </a:p>
        </p:txBody>
      </p:sp>
      <p:sp>
        <p:nvSpPr>
          <p:cNvPr id="64" name="Shape 62"/>
          <p:cNvSpPr/>
          <p:nvPr/>
        </p:nvSpPr>
        <p:spPr>
          <a:xfrm>
            <a:off x="2369515" y="4526280"/>
            <a:ext cx="0" cy="274320"/>
          </a:xfrm>
          <a:prstGeom prst="line">
            <a:avLst/>
          </a:prstGeom>
          <a:noFill/>
          <a:ln w="9525">
            <a:solidFill>
              <a:srgbClr val="4A41A8"/>
            </a:solidFill>
            <a:prstDash val="sysDot"/>
          </a:ln>
        </p:spPr>
        <p:txBody>
          <a:bodyPr/>
          <a:lstStyle/>
          <a:p>
            <a:endParaRPr lang="en-US"/>
          </a:p>
        </p:txBody>
      </p:sp>
      <p:sp>
        <p:nvSpPr>
          <p:cNvPr id="65" name="Shape 63"/>
          <p:cNvSpPr/>
          <p:nvPr/>
        </p:nvSpPr>
        <p:spPr>
          <a:xfrm>
            <a:off x="2310079" y="4741164"/>
            <a:ext cx="118872" cy="118872"/>
          </a:xfrm>
          <a:prstGeom prst="ellipse">
            <a:avLst/>
          </a:prstGeom>
          <a:solidFill>
            <a:srgbClr val="4A41A8"/>
          </a:solidFill>
          <a:ln w="9525">
            <a:solidFill>
              <a:srgbClr val="FFFFFF"/>
            </a:solidFill>
            <a:prstDash val="solid"/>
          </a:ln>
        </p:spPr>
        <p:txBody>
          <a:bodyPr/>
          <a:lstStyle/>
          <a:p>
            <a:endParaRPr lang="en-US"/>
          </a:p>
        </p:txBody>
      </p:sp>
      <p:sp>
        <p:nvSpPr>
          <p:cNvPr id="66" name="Text 64"/>
          <p:cNvSpPr/>
          <p:nvPr/>
        </p:nvSpPr>
        <p:spPr>
          <a:xfrm>
            <a:off x="1766011" y="3657600"/>
            <a:ext cx="1207008" cy="868680"/>
          </a:xfrm>
          <a:prstGeom prst="rect">
            <a:avLst/>
          </a:prstGeom>
          <a:noFill/>
          <a:ln/>
        </p:spPr>
        <p:txBody>
          <a:bodyPr wrap="square" lIns="254" tIns="254" rIns="254" bIns="254" rtlCol="0" anchor="b"/>
          <a:lstStyle/>
          <a:p>
            <a:pPr marL="0" indent="0" algn="l">
              <a:lnSpc>
                <a:spcPct val="95000"/>
              </a:lnSpc>
              <a:buNone/>
            </a:pPr>
            <a:r>
              <a:rPr lang="en-US" sz="1100" b="1" dirty="0">
                <a:solidFill>
                  <a:srgbClr val="4A41A8"/>
                </a:solidFill>
                <a:latin typeface="Calibri" pitchFamily="34" charset="0"/>
                <a:ea typeface="Calibri" pitchFamily="34" charset="-122"/>
                <a:cs typeface="Calibri" pitchFamily="34" charset="-120"/>
              </a:rPr>
              <a:t>2007</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Pivotal miglustat trial</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Patterson et al - first trial in human NPC</a:t>
            </a:r>
            <a:endParaRPr lang="en-US" sz="1100" dirty="0"/>
          </a:p>
        </p:txBody>
      </p:sp>
      <p:sp>
        <p:nvSpPr>
          <p:cNvPr id="67" name="Shape 65"/>
          <p:cNvSpPr/>
          <p:nvPr/>
        </p:nvSpPr>
        <p:spPr>
          <a:xfrm>
            <a:off x="3046781" y="4800600"/>
            <a:ext cx="0" cy="274320"/>
          </a:xfrm>
          <a:prstGeom prst="line">
            <a:avLst/>
          </a:prstGeom>
          <a:noFill/>
          <a:ln w="9525">
            <a:solidFill>
              <a:srgbClr val="4A41A8"/>
            </a:solidFill>
            <a:prstDash val="sysDot"/>
          </a:ln>
        </p:spPr>
        <p:txBody>
          <a:bodyPr/>
          <a:lstStyle/>
          <a:p>
            <a:endParaRPr lang="en-US"/>
          </a:p>
        </p:txBody>
      </p:sp>
      <p:sp>
        <p:nvSpPr>
          <p:cNvPr id="68" name="Shape 66"/>
          <p:cNvSpPr/>
          <p:nvPr/>
        </p:nvSpPr>
        <p:spPr>
          <a:xfrm>
            <a:off x="2987345" y="4741164"/>
            <a:ext cx="118872" cy="118872"/>
          </a:xfrm>
          <a:prstGeom prst="ellipse">
            <a:avLst/>
          </a:prstGeom>
          <a:solidFill>
            <a:srgbClr val="4A41A8"/>
          </a:solidFill>
          <a:ln w="9525">
            <a:solidFill>
              <a:srgbClr val="FFFFFF"/>
            </a:solidFill>
            <a:prstDash val="solid"/>
          </a:ln>
        </p:spPr>
        <p:txBody>
          <a:bodyPr/>
          <a:lstStyle/>
          <a:p>
            <a:endParaRPr lang="en-US"/>
          </a:p>
        </p:txBody>
      </p:sp>
      <p:sp>
        <p:nvSpPr>
          <p:cNvPr id="69" name="Text 67"/>
          <p:cNvSpPr/>
          <p:nvPr/>
        </p:nvSpPr>
        <p:spPr>
          <a:xfrm>
            <a:off x="2443277" y="5074920"/>
            <a:ext cx="1207008" cy="868680"/>
          </a:xfrm>
          <a:prstGeom prst="rect">
            <a:avLst/>
          </a:prstGeom>
          <a:noFill/>
          <a:ln/>
        </p:spPr>
        <p:txBody>
          <a:bodyPr wrap="square" lIns="254" tIns="254" rIns="254" bIns="254" rtlCol="0" anchor="t"/>
          <a:lstStyle/>
          <a:p>
            <a:pPr marL="0" indent="0" algn="l">
              <a:lnSpc>
                <a:spcPct val="95000"/>
              </a:lnSpc>
              <a:buNone/>
            </a:pPr>
            <a:r>
              <a:rPr lang="en-US" sz="1100" b="1" dirty="0">
                <a:solidFill>
                  <a:srgbClr val="4A41A8"/>
                </a:solidFill>
                <a:latin typeface="Calibri" pitchFamily="34" charset="0"/>
                <a:ea typeface="Calibri" pitchFamily="34" charset="-122"/>
                <a:cs typeface="Calibri" pitchFamily="34" charset="-120"/>
              </a:rPr>
              <a:t>2009</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Cyclodextrin is the active agent</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Davidson et al; Liu et al</a:t>
            </a:r>
            <a:endParaRPr lang="en-US" sz="1100" dirty="0"/>
          </a:p>
        </p:txBody>
      </p:sp>
      <p:sp>
        <p:nvSpPr>
          <p:cNvPr id="70" name="Shape 68"/>
          <p:cNvSpPr/>
          <p:nvPr/>
        </p:nvSpPr>
        <p:spPr>
          <a:xfrm>
            <a:off x="3724046" y="4526280"/>
            <a:ext cx="0" cy="274320"/>
          </a:xfrm>
          <a:prstGeom prst="line">
            <a:avLst/>
          </a:prstGeom>
          <a:noFill/>
          <a:ln w="9525">
            <a:solidFill>
              <a:srgbClr val="0F6E56"/>
            </a:solidFill>
            <a:prstDash val="sysDot"/>
          </a:ln>
        </p:spPr>
        <p:txBody>
          <a:bodyPr/>
          <a:lstStyle/>
          <a:p>
            <a:endParaRPr lang="en-US"/>
          </a:p>
        </p:txBody>
      </p:sp>
      <p:sp>
        <p:nvSpPr>
          <p:cNvPr id="71" name="Shape 69"/>
          <p:cNvSpPr/>
          <p:nvPr/>
        </p:nvSpPr>
        <p:spPr>
          <a:xfrm>
            <a:off x="3664610" y="4741164"/>
            <a:ext cx="118872" cy="118872"/>
          </a:xfrm>
          <a:prstGeom prst="ellipse">
            <a:avLst/>
          </a:prstGeom>
          <a:solidFill>
            <a:srgbClr val="0F6E56"/>
          </a:solidFill>
          <a:ln w="9525">
            <a:solidFill>
              <a:srgbClr val="FFFFFF"/>
            </a:solidFill>
            <a:prstDash val="solid"/>
          </a:ln>
        </p:spPr>
        <p:txBody>
          <a:bodyPr/>
          <a:lstStyle/>
          <a:p>
            <a:endParaRPr lang="en-US"/>
          </a:p>
        </p:txBody>
      </p:sp>
      <p:sp>
        <p:nvSpPr>
          <p:cNvPr id="72" name="Text 70"/>
          <p:cNvSpPr/>
          <p:nvPr/>
        </p:nvSpPr>
        <p:spPr>
          <a:xfrm>
            <a:off x="3120542" y="3657600"/>
            <a:ext cx="1207008" cy="868680"/>
          </a:xfrm>
          <a:prstGeom prst="rect">
            <a:avLst/>
          </a:prstGeom>
          <a:noFill/>
          <a:ln/>
        </p:spPr>
        <p:txBody>
          <a:bodyPr wrap="square" lIns="254" tIns="254" rIns="254" bIns="254" rtlCol="0" anchor="b"/>
          <a:lstStyle/>
          <a:p>
            <a:pPr marL="0" indent="0" algn="l">
              <a:lnSpc>
                <a:spcPct val="95000"/>
              </a:lnSpc>
              <a:buNone/>
            </a:pPr>
            <a:r>
              <a:rPr lang="en-US" sz="1100" b="1" dirty="0">
                <a:solidFill>
                  <a:srgbClr val="0F6E56"/>
                </a:solidFill>
                <a:latin typeface="Calibri" pitchFamily="34" charset="0"/>
                <a:ea typeface="Calibri" pitchFamily="34" charset="-122"/>
                <a:cs typeface="Calibri" pitchFamily="34" charset="-120"/>
              </a:rPr>
              <a:t>2011</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Oxysterols for diagnosis</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Jiang et al - plasma biomarker</a:t>
            </a:r>
            <a:endParaRPr lang="en-US" sz="1100" dirty="0"/>
          </a:p>
        </p:txBody>
      </p:sp>
      <p:sp>
        <p:nvSpPr>
          <p:cNvPr id="73" name="Shape 71"/>
          <p:cNvSpPr/>
          <p:nvPr/>
        </p:nvSpPr>
        <p:spPr>
          <a:xfrm>
            <a:off x="4401312" y="4800600"/>
            <a:ext cx="0" cy="274320"/>
          </a:xfrm>
          <a:prstGeom prst="line">
            <a:avLst/>
          </a:prstGeom>
          <a:noFill/>
          <a:ln w="9525">
            <a:solidFill>
              <a:srgbClr val="4A41A8"/>
            </a:solidFill>
            <a:prstDash val="sysDot"/>
          </a:ln>
        </p:spPr>
        <p:txBody>
          <a:bodyPr/>
          <a:lstStyle/>
          <a:p>
            <a:endParaRPr lang="en-US"/>
          </a:p>
        </p:txBody>
      </p:sp>
      <p:sp>
        <p:nvSpPr>
          <p:cNvPr id="74" name="Shape 72"/>
          <p:cNvSpPr/>
          <p:nvPr/>
        </p:nvSpPr>
        <p:spPr>
          <a:xfrm>
            <a:off x="4341876" y="4741164"/>
            <a:ext cx="118872" cy="118872"/>
          </a:xfrm>
          <a:prstGeom prst="ellipse">
            <a:avLst/>
          </a:prstGeom>
          <a:solidFill>
            <a:srgbClr val="4A41A8"/>
          </a:solidFill>
          <a:ln w="9525">
            <a:solidFill>
              <a:srgbClr val="FFFFFF"/>
            </a:solidFill>
            <a:prstDash val="solid"/>
          </a:ln>
        </p:spPr>
        <p:txBody>
          <a:bodyPr/>
          <a:lstStyle/>
          <a:p>
            <a:endParaRPr lang="en-US"/>
          </a:p>
        </p:txBody>
      </p:sp>
      <p:sp>
        <p:nvSpPr>
          <p:cNvPr id="75" name="Text 73"/>
          <p:cNvSpPr/>
          <p:nvPr/>
        </p:nvSpPr>
        <p:spPr>
          <a:xfrm>
            <a:off x="3797808" y="5074920"/>
            <a:ext cx="1207008" cy="868680"/>
          </a:xfrm>
          <a:prstGeom prst="rect">
            <a:avLst/>
          </a:prstGeom>
          <a:noFill/>
          <a:ln/>
        </p:spPr>
        <p:txBody>
          <a:bodyPr wrap="square" lIns="254" tIns="254" rIns="254" bIns="254" rtlCol="0" anchor="t"/>
          <a:lstStyle/>
          <a:p>
            <a:pPr marL="0" indent="0" algn="l">
              <a:lnSpc>
                <a:spcPct val="95000"/>
              </a:lnSpc>
              <a:buNone/>
            </a:pPr>
            <a:r>
              <a:rPr lang="en-US" sz="1100" b="1" dirty="0">
                <a:solidFill>
                  <a:srgbClr val="4A41A8"/>
                </a:solidFill>
                <a:latin typeface="Calibri" pitchFamily="34" charset="0"/>
                <a:ea typeface="Calibri" pitchFamily="34" charset="-122"/>
                <a:cs typeface="Calibri" pitchFamily="34" charset="-120"/>
              </a:rPr>
              <a:t>2011</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HDAC inhibition</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Pipalia et al - in NPC fibroblasts</a:t>
            </a:r>
            <a:endParaRPr lang="en-US" sz="1100" dirty="0"/>
          </a:p>
        </p:txBody>
      </p:sp>
      <p:sp>
        <p:nvSpPr>
          <p:cNvPr id="76" name="Shape 74"/>
          <p:cNvSpPr/>
          <p:nvPr/>
        </p:nvSpPr>
        <p:spPr>
          <a:xfrm>
            <a:off x="5078578" y="4526280"/>
            <a:ext cx="0" cy="274320"/>
          </a:xfrm>
          <a:prstGeom prst="line">
            <a:avLst/>
          </a:prstGeom>
          <a:noFill/>
          <a:ln w="9525">
            <a:solidFill>
              <a:srgbClr val="4A41A8"/>
            </a:solidFill>
            <a:prstDash val="sysDot"/>
          </a:ln>
        </p:spPr>
        <p:txBody>
          <a:bodyPr/>
          <a:lstStyle/>
          <a:p>
            <a:endParaRPr lang="en-US"/>
          </a:p>
        </p:txBody>
      </p:sp>
      <p:sp>
        <p:nvSpPr>
          <p:cNvPr id="77" name="Shape 75"/>
          <p:cNvSpPr/>
          <p:nvPr/>
        </p:nvSpPr>
        <p:spPr>
          <a:xfrm>
            <a:off x="5019142" y="4741164"/>
            <a:ext cx="118872" cy="118872"/>
          </a:xfrm>
          <a:prstGeom prst="ellipse">
            <a:avLst/>
          </a:prstGeom>
          <a:solidFill>
            <a:srgbClr val="4A41A8"/>
          </a:solidFill>
          <a:ln w="9525">
            <a:solidFill>
              <a:srgbClr val="FFFFFF"/>
            </a:solidFill>
            <a:prstDash val="solid"/>
          </a:ln>
        </p:spPr>
        <p:txBody>
          <a:bodyPr/>
          <a:lstStyle/>
          <a:p>
            <a:endParaRPr lang="en-US"/>
          </a:p>
        </p:txBody>
      </p:sp>
      <p:sp>
        <p:nvSpPr>
          <p:cNvPr id="78" name="Text 76"/>
          <p:cNvSpPr/>
          <p:nvPr/>
        </p:nvSpPr>
        <p:spPr>
          <a:xfrm>
            <a:off x="4475074" y="3657600"/>
            <a:ext cx="1207008" cy="868680"/>
          </a:xfrm>
          <a:prstGeom prst="rect">
            <a:avLst/>
          </a:prstGeom>
          <a:noFill/>
          <a:ln/>
        </p:spPr>
        <p:txBody>
          <a:bodyPr wrap="square" lIns="254" tIns="254" rIns="254" bIns="254" rtlCol="0" anchor="b"/>
          <a:lstStyle/>
          <a:p>
            <a:pPr marL="0" indent="0" algn="l">
              <a:lnSpc>
                <a:spcPct val="95000"/>
              </a:lnSpc>
              <a:buNone/>
            </a:pPr>
            <a:r>
              <a:rPr lang="en-US" sz="1100" b="1" dirty="0">
                <a:solidFill>
                  <a:srgbClr val="4A41A8"/>
                </a:solidFill>
                <a:latin typeface="Calibri" pitchFamily="34" charset="0"/>
                <a:ea typeface="Calibri" pitchFamily="34" charset="-122"/>
                <a:cs typeface="Calibri" pitchFamily="34" charset="-120"/>
              </a:rPr>
              <a:t>2014</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Intraventricular cyclodextrin</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Matsuo et al - ICV HPβCD</a:t>
            </a:r>
            <a:endParaRPr lang="en-US" sz="1100" dirty="0"/>
          </a:p>
        </p:txBody>
      </p:sp>
      <p:sp>
        <p:nvSpPr>
          <p:cNvPr id="79" name="Shape 77"/>
          <p:cNvSpPr/>
          <p:nvPr/>
        </p:nvSpPr>
        <p:spPr>
          <a:xfrm>
            <a:off x="5755843" y="4800600"/>
            <a:ext cx="0" cy="274320"/>
          </a:xfrm>
          <a:prstGeom prst="line">
            <a:avLst/>
          </a:prstGeom>
          <a:noFill/>
          <a:ln w="9525">
            <a:solidFill>
              <a:srgbClr val="4A41A8"/>
            </a:solidFill>
            <a:prstDash val="sysDot"/>
          </a:ln>
        </p:spPr>
        <p:txBody>
          <a:bodyPr/>
          <a:lstStyle/>
          <a:p>
            <a:endParaRPr lang="en-US"/>
          </a:p>
        </p:txBody>
      </p:sp>
      <p:sp>
        <p:nvSpPr>
          <p:cNvPr id="80" name="Shape 78"/>
          <p:cNvSpPr/>
          <p:nvPr/>
        </p:nvSpPr>
        <p:spPr>
          <a:xfrm>
            <a:off x="5696407" y="4741164"/>
            <a:ext cx="118872" cy="118872"/>
          </a:xfrm>
          <a:prstGeom prst="ellipse">
            <a:avLst/>
          </a:prstGeom>
          <a:solidFill>
            <a:srgbClr val="4A41A8"/>
          </a:solidFill>
          <a:ln w="9525">
            <a:solidFill>
              <a:srgbClr val="FFFFFF"/>
            </a:solidFill>
            <a:prstDash val="solid"/>
          </a:ln>
        </p:spPr>
        <p:txBody>
          <a:bodyPr/>
          <a:lstStyle/>
          <a:p>
            <a:endParaRPr lang="en-US"/>
          </a:p>
        </p:txBody>
      </p:sp>
      <p:sp>
        <p:nvSpPr>
          <p:cNvPr id="81" name="Text 79"/>
          <p:cNvSpPr/>
          <p:nvPr/>
        </p:nvSpPr>
        <p:spPr>
          <a:xfrm>
            <a:off x="5152339" y="5074920"/>
            <a:ext cx="1207008" cy="868680"/>
          </a:xfrm>
          <a:prstGeom prst="rect">
            <a:avLst/>
          </a:prstGeom>
          <a:noFill/>
          <a:ln/>
        </p:spPr>
        <p:txBody>
          <a:bodyPr wrap="square" lIns="254" tIns="254" rIns="254" bIns="254" rtlCol="0" anchor="t"/>
          <a:lstStyle/>
          <a:p>
            <a:pPr marL="0" indent="0" algn="l">
              <a:lnSpc>
                <a:spcPct val="95000"/>
              </a:lnSpc>
              <a:buNone/>
            </a:pPr>
            <a:r>
              <a:rPr lang="en-US" sz="1100" b="1" dirty="0">
                <a:solidFill>
                  <a:srgbClr val="4A41A8"/>
                </a:solidFill>
                <a:latin typeface="Calibri" pitchFamily="34" charset="0"/>
                <a:ea typeface="Calibri" pitchFamily="34" charset="-122"/>
                <a:cs typeface="Calibri" pitchFamily="34" charset="-120"/>
              </a:rPr>
              <a:t>2015</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Acetyl-DL-leucine in NPC</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Bremova-Ertl et al</a:t>
            </a:r>
            <a:endParaRPr lang="en-US" sz="1100" dirty="0"/>
          </a:p>
        </p:txBody>
      </p:sp>
      <p:sp>
        <p:nvSpPr>
          <p:cNvPr id="82" name="Shape 80"/>
          <p:cNvSpPr/>
          <p:nvPr/>
        </p:nvSpPr>
        <p:spPr>
          <a:xfrm>
            <a:off x="6433109" y="4526280"/>
            <a:ext cx="0" cy="274320"/>
          </a:xfrm>
          <a:prstGeom prst="line">
            <a:avLst/>
          </a:prstGeom>
          <a:noFill/>
          <a:ln w="9525">
            <a:solidFill>
              <a:srgbClr val="4A41A8"/>
            </a:solidFill>
            <a:prstDash val="sysDot"/>
          </a:ln>
        </p:spPr>
        <p:txBody>
          <a:bodyPr/>
          <a:lstStyle/>
          <a:p>
            <a:endParaRPr lang="en-US"/>
          </a:p>
        </p:txBody>
      </p:sp>
      <p:sp>
        <p:nvSpPr>
          <p:cNvPr id="83" name="Shape 81"/>
          <p:cNvSpPr/>
          <p:nvPr/>
        </p:nvSpPr>
        <p:spPr>
          <a:xfrm>
            <a:off x="6373673" y="4741164"/>
            <a:ext cx="118872" cy="118872"/>
          </a:xfrm>
          <a:prstGeom prst="ellipse">
            <a:avLst/>
          </a:prstGeom>
          <a:solidFill>
            <a:srgbClr val="4A41A8"/>
          </a:solidFill>
          <a:ln w="9525">
            <a:solidFill>
              <a:srgbClr val="FFFFFF"/>
            </a:solidFill>
            <a:prstDash val="solid"/>
          </a:ln>
        </p:spPr>
        <p:txBody>
          <a:bodyPr/>
          <a:lstStyle/>
          <a:p>
            <a:endParaRPr lang="en-US"/>
          </a:p>
        </p:txBody>
      </p:sp>
      <p:sp>
        <p:nvSpPr>
          <p:cNvPr id="84" name="Text 82"/>
          <p:cNvSpPr/>
          <p:nvPr/>
        </p:nvSpPr>
        <p:spPr>
          <a:xfrm>
            <a:off x="5829605" y="3657600"/>
            <a:ext cx="1207008" cy="868680"/>
          </a:xfrm>
          <a:prstGeom prst="rect">
            <a:avLst/>
          </a:prstGeom>
          <a:noFill/>
          <a:ln/>
        </p:spPr>
        <p:txBody>
          <a:bodyPr wrap="square" lIns="254" tIns="254" rIns="254" bIns="254" rtlCol="0" anchor="b"/>
          <a:lstStyle/>
          <a:p>
            <a:pPr marL="0" indent="0" algn="l">
              <a:lnSpc>
                <a:spcPct val="95000"/>
              </a:lnSpc>
              <a:buNone/>
            </a:pPr>
            <a:r>
              <a:rPr lang="en-US" sz="1100" b="1" dirty="0">
                <a:solidFill>
                  <a:srgbClr val="4A41A8"/>
                </a:solidFill>
                <a:latin typeface="Calibri" pitchFamily="34" charset="0"/>
                <a:ea typeface="Calibri" pitchFamily="34" charset="-122"/>
                <a:cs typeface="Calibri" pitchFamily="34" charset="-120"/>
              </a:rPr>
              <a:t>2015</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Intracisternal cyclodextrin</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Vite et al - feline NPC</a:t>
            </a:r>
            <a:endParaRPr lang="en-US" sz="1100" dirty="0"/>
          </a:p>
        </p:txBody>
      </p:sp>
      <p:sp>
        <p:nvSpPr>
          <p:cNvPr id="85" name="Shape 83"/>
          <p:cNvSpPr/>
          <p:nvPr/>
        </p:nvSpPr>
        <p:spPr>
          <a:xfrm>
            <a:off x="7110374" y="4800600"/>
            <a:ext cx="0" cy="274320"/>
          </a:xfrm>
          <a:prstGeom prst="line">
            <a:avLst/>
          </a:prstGeom>
          <a:noFill/>
          <a:ln w="9525">
            <a:solidFill>
              <a:srgbClr val="4A41A8"/>
            </a:solidFill>
            <a:prstDash val="sysDot"/>
          </a:ln>
        </p:spPr>
        <p:txBody>
          <a:bodyPr/>
          <a:lstStyle/>
          <a:p>
            <a:endParaRPr lang="en-US"/>
          </a:p>
        </p:txBody>
      </p:sp>
      <p:sp>
        <p:nvSpPr>
          <p:cNvPr id="86" name="Shape 84"/>
          <p:cNvSpPr/>
          <p:nvPr/>
        </p:nvSpPr>
        <p:spPr>
          <a:xfrm>
            <a:off x="7050938" y="4741164"/>
            <a:ext cx="118872" cy="118872"/>
          </a:xfrm>
          <a:prstGeom prst="ellipse">
            <a:avLst/>
          </a:prstGeom>
          <a:solidFill>
            <a:srgbClr val="4A41A8"/>
          </a:solidFill>
          <a:ln w="9525">
            <a:solidFill>
              <a:srgbClr val="FFFFFF"/>
            </a:solidFill>
            <a:prstDash val="solid"/>
          </a:ln>
        </p:spPr>
        <p:txBody>
          <a:bodyPr/>
          <a:lstStyle/>
          <a:p>
            <a:endParaRPr lang="en-US"/>
          </a:p>
        </p:txBody>
      </p:sp>
      <p:sp>
        <p:nvSpPr>
          <p:cNvPr id="87" name="Text 85"/>
          <p:cNvSpPr/>
          <p:nvPr/>
        </p:nvSpPr>
        <p:spPr>
          <a:xfrm>
            <a:off x="6506870" y="5074920"/>
            <a:ext cx="1207008" cy="868680"/>
          </a:xfrm>
          <a:prstGeom prst="rect">
            <a:avLst/>
          </a:prstGeom>
          <a:noFill/>
          <a:ln/>
        </p:spPr>
        <p:txBody>
          <a:bodyPr wrap="square" lIns="254" tIns="254" rIns="254" bIns="254" rtlCol="0" anchor="t"/>
          <a:lstStyle/>
          <a:p>
            <a:pPr marL="0" indent="0" algn="l">
              <a:lnSpc>
                <a:spcPct val="95000"/>
              </a:lnSpc>
              <a:buNone/>
            </a:pPr>
            <a:r>
              <a:rPr lang="en-US" sz="1100" b="1" dirty="0">
                <a:solidFill>
                  <a:srgbClr val="4A41A8"/>
                </a:solidFill>
                <a:latin typeface="Calibri" pitchFamily="34" charset="0"/>
                <a:ea typeface="Calibri" pitchFamily="34" charset="-122"/>
                <a:cs typeface="Calibri" pitchFamily="34" charset="-120"/>
              </a:rPr>
              <a:t>2016</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Heat shock protein therapy</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Kirkegaard et al</a:t>
            </a:r>
            <a:endParaRPr lang="en-US" sz="1100" dirty="0"/>
          </a:p>
        </p:txBody>
      </p:sp>
      <p:sp>
        <p:nvSpPr>
          <p:cNvPr id="88" name="Shape 86"/>
          <p:cNvSpPr/>
          <p:nvPr/>
        </p:nvSpPr>
        <p:spPr>
          <a:xfrm>
            <a:off x="7787640" y="4526280"/>
            <a:ext cx="0" cy="274320"/>
          </a:xfrm>
          <a:prstGeom prst="line">
            <a:avLst/>
          </a:prstGeom>
          <a:noFill/>
          <a:ln w="9525">
            <a:solidFill>
              <a:srgbClr val="4A41A8"/>
            </a:solidFill>
            <a:prstDash val="sysDot"/>
          </a:ln>
        </p:spPr>
        <p:txBody>
          <a:bodyPr/>
          <a:lstStyle/>
          <a:p>
            <a:endParaRPr lang="en-US"/>
          </a:p>
        </p:txBody>
      </p:sp>
      <p:sp>
        <p:nvSpPr>
          <p:cNvPr id="89" name="Shape 87"/>
          <p:cNvSpPr/>
          <p:nvPr/>
        </p:nvSpPr>
        <p:spPr>
          <a:xfrm>
            <a:off x="7728204" y="4741164"/>
            <a:ext cx="118872" cy="118872"/>
          </a:xfrm>
          <a:prstGeom prst="ellipse">
            <a:avLst/>
          </a:prstGeom>
          <a:solidFill>
            <a:srgbClr val="4A41A8"/>
          </a:solidFill>
          <a:ln w="9525">
            <a:solidFill>
              <a:srgbClr val="FFFFFF"/>
            </a:solidFill>
            <a:prstDash val="solid"/>
          </a:ln>
        </p:spPr>
        <p:txBody>
          <a:bodyPr/>
          <a:lstStyle/>
          <a:p>
            <a:endParaRPr lang="en-US"/>
          </a:p>
        </p:txBody>
      </p:sp>
      <p:sp>
        <p:nvSpPr>
          <p:cNvPr id="90" name="Text 88"/>
          <p:cNvSpPr/>
          <p:nvPr/>
        </p:nvSpPr>
        <p:spPr>
          <a:xfrm>
            <a:off x="7184136" y="3657600"/>
            <a:ext cx="1207008" cy="868680"/>
          </a:xfrm>
          <a:prstGeom prst="rect">
            <a:avLst/>
          </a:prstGeom>
          <a:noFill/>
          <a:ln/>
        </p:spPr>
        <p:txBody>
          <a:bodyPr wrap="square" lIns="254" tIns="254" rIns="254" bIns="254" rtlCol="0" anchor="b"/>
          <a:lstStyle/>
          <a:p>
            <a:pPr marL="0" indent="0" algn="l">
              <a:lnSpc>
                <a:spcPct val="95000"/>
              </a:lnSpc>
              <a:buNone/>
            </a:pPr>
            <a:r>
              <a:rPr lang="en-US" sz="1100" b="1" dirty="0">
                <a:solidFill>
                  <a:srgbClr val="4A41A8"/>
                </a:solidFill>
                <a:latin typeface="Calibri" pitchFamily="34" charset="0"/>
                <a:ea typeface="Calibri" pitchFamily="34" charset="-122"/>
                <a:cs typeface="Calibri" pitchFamily="34" charset="-120"/>
              </a:rPr>
              <a:t>2017</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Intrathecal cyclodextrin</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Ory et al - open-label phase 1-2 trial</a:t>
            </a:r>
            <a:endParaRPr lang="en-US" sz="1100" dirty="0"/>
          </a:p>
        </p:txBody>
      </p:sp>
      <p:sp>
        <p:nvSpPr>
          <p:cNvPr id="91" name="Shape 89"/>
          <p:cNvSpPr/>
          <p:nvPr/>
        </p:nvSpPr>
        <p:spPr>
          <a:xfrm>
            <a:off x="8464906" y="4800600"/>
            <a:ext cx="0" cy="274320"/>
          </a:xfrm>
          <a:prstGeom prst="line">
            <a:avLst/>
          </a:prstGeom>
          <a:noFill/>
          <a:ln w="9525">
            <a:solidFill>
              <a:srgbClr val="4A41A8"/>
            </a:solidFill>
            <a:prstDash val="sysDot"/>
          </a:ln>
        </p:spPr>
        <p:txBody>
          <a:bodyPr/>
          <a:lstStyle/>
          <a:p>
            <a:endParaRPr lang="en-US"/>
          </a:p>
        </p:txBody>
      </p:sp>
      <p:sp>
        <p:nvSpPr>
          <p:cNvPr id="92" name="Shape 90"/>
          <p:cNvSpPr/>
          <p:nvPr/>
        </p:nvSpPr>
        <p:spPr>
          <a:xfrm>
            <a:off x="8405470" y="4741164"/>
            <a:ext cx="118872" cy="118872"/>
          </a:xfrm>
          <a:prstGeom prst="ellipse">
            <a:avLst/>
          </a:prstGeom>
          <a:solidFill>
            <a:srgbClr val="4A41A8"/>
          </a:solidFill>
          <a:ln w="9525">
            <a:solidFill>
              <a:srgbClr val="FFFFFF"/>
            </a:solidFill>
            <a:prstDash val="solid"/>
          </a:ln>
        </p:spPr>
        <p:txBody>
          <a:bodyPr/>
          <a:lstStyle/>
          <a:p>
            <a:endParaRPr lang="en-US"/>
          </a:p>
        </p:txBody>
      </p:sp>
      <p:sp>
        <p:nvSpPr>
          <p:cNvPr id="93" name="Text 91"/>
          <p:cNvSpPr/>
          <p:nvPr/>
        </p:nvSpPr>
        <p:spPr>
          <a:xfrm>
            <a:off x="7861402" y="5074920"/>
            <a:ext cx="1207008" cy="868680"/>
          </a:xfrm>
          <a:prstGeom prst="rect">
            <a:avLst/>
          </a:prstGeom>
          <a:noFill/>
          <a:ln/>
        </p:spPr>
        <p:txBody>
          <a:bodyPr wrap="square" lIns="254" tIns="254" rIns="254" bIns="254" rtlCol="0" anchor="t"/>
          <a:lstStyle/>
          <a:p>
            <a:pPr marL="0" indent="0" algn="l">
              <a:lnSpc>
                <a:spcPct val="95000"/>
              </a:lnSpc>
              <a:buNone/>
            </a:pPr>
            <a:r>
              <a:rPr lang="en-US" sz="1100" b="1" dirty="0">
                <a:solidFill>
                  <a:srgbClr val="4A41A8"/>
                </a:solidFill>
                <a:latin typeface="Calibri" pitchFamily="34" charset="0"/>
                <a:ea typeface="Calibri" pitchFamily="34" charset="-122"/>
                <a:cs typeface="Calibri" pitchFamily="34" charset="-120"/>
              </a:rPr>
              <a:t>2020</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Long-term miglustat outcome</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Patterson et al</a:t>
            </a:r>
            <a:endParaRPr lang="en-US" sz="1100" dirty="0"/>
          </a:p>
        </p:txBody>
      </p:sp>
      <p:sp>
        <p:nvSpPr>
          <p:cNvPr id="94" name="Shape 92"/>
          <p:cNvSpPr/>
          <p:nvPr/>
        </p:nvSpPr>
        <p:spPr>
          <a:xfrm>
            <a:off x="9142171" y="4526280"/>
            <a:ext cx="0" cy="274320"/>
          </a:xfrm>
          <a:prstGeom prst="line">
            <a:avLst/>
          </a:prstGeom>
          <a:noFill/>
          <a:ln w="9525">
            <a:solidFill>
              <a:srgbClr val="4A41A8"/>
            </a:solidFill>
            <a:prstDash val="sysDot"/>
          </a:ln>
        </p:spPr>
        <p:txBody>
          <a:bodyPr/>
          <a:lstStyle/>
          <a:p>
            <a:endParaRPr lang="en-US"/>
          </a:p>
        </p:txBody>
      </p:sp>
      <p:sp>
        <p:nvSpPr>
          <p:cNvPr id="95" name="Shape 93"/>
          <p:cNvSpPr/>
          <p:nvPr/>
        </p:nvSpPr>
        <p:spPr>
          <a:xfrm>
            <a:off x="9082735" y="4741164"/>
            <a:ext cx="118872" cy="118872"/>
          </a:xfrm>
          <a:prstGeom prst="ellipse">
            <a:avLst/>
          </a:prstGeom>
          <a:solidFill>
            <a:srgbClr val="4A41A8"/>
          </a:solidFill>
          <a:ln w="9525">
            <a:solidFill>
              <a:srgbClr val="FFFFFF"/>
            </a:solidFill>
            <a:prstDash val="solid"/>
          </a:ln>
        </p:spPr>
        <p:txBody>
          <a:bodyPr/>
          <a:lstStyle/>
          <a:p>
            <a:endParaRPr lang="en-US"/>
          </a:p>
        </p:txBody>
      </p:sp>
      <p:sp>
        <p:nvSpPr>
          <p:cNvPr id="96" name="Text 94"/>
          <p:cNvSpPr/>
          <p:nvPr/>
        </p:nvSpPr>
        <p:spPr>
          <a:xfrm>
            <a:off x="8538667" y="3657600"/>
            <a:ext cx="1207008" cy="868680"/>
          </a:xfrm>
          <a:prstGeom prst="rect">
            <a:avLst/>
          </a:prstGeom>
          <a:noFill/>
          <a:ln/>
        </p:spPr>
        <p:txBody>
          <a:bodyPr wrap="square" lIns="254" tIns="254" rIns="254" bIns="254" rtlCol="0" anchor="b"/>
          <a:lstStyle/>
          <a:p>
            <a:pPr marL="0" indent="0" algn="l">
              <a:lnSpc>
                <a:spcPct val="95000"/>
              </a:lnSpc>
              <a:buNone/>
            </a:pPr>
            <a:r>
              <a:rPr lang="en-US" sz="1100" b="1" dirty="0">
                <a:solidFill>
                  <a:srgbClr val="4A41A8"/>
                </a:solidFill>
                <a:latin typeface="Calibri" pitchFamily="34" charset="0"/>
                <a:ea typeface="Calibri" pitchFamily="34" charset="-122"/>
                <a:cs typeface="Calibri" pitchFamily="34" charset="-120"/>
              </a:rPr>
              <a:t>2021</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Arimoclomol trial</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Mengel et al - randomised, placebo controlled</a:t>
            </a:r>
            <a:endParaRPr lang="en-US" sz="1100" dirty="0"/>
          </a:p>
        </p:txBody>
      </p:sp>
      <p:sp>
        <p:nvSpPr>
          <p:cNvPr id="97" name="Shape 95"/>
          <p:cNvSpPr/>
          <p:nvPr/>
        </p:nvSpPr>
        <p:spPr>
          <a:xfrm>
            <a:off x="9819437" y="4800600"/>
            <a:ext cx="0" cy="274320"/>
          </a:xfrm>
          <a:prstGeom prst="line">
            <a:avLst/>
          </a:prstGeom>
          <a:noFill/>
          <a:ln w="9525">
            <a:solidFill>
              <a:srgbClr val="4A41A8"/>
            </a:solidFill>
            <a:prstDash val="sysDot"/>
          </a:ln>
        </p:spPr>
        <p:txBody>
          <a:bodyPr/>
          <a:lstStyle/>
          <a:p>
            <a:endParaRPr lang="en-US"/>
          </a:p>
        </p:txBody>
      </p:sp>
      <p:sp>
        <p:nvSpPr>
          <p:cNvPr id="98" name="Shape 96"/>
          <p:cNvSpPr/>
          <p:nvPr/>
        </p:nvSpPr>
        <p:spPr>
          <a:xfrm>
            <a:off x="9760001" y="4741164"/>
            <a:ext cx="118872" cy="118872"/>
          </a:xfrm>
          <a:prstGeom prst="ellipse">
            <a:avLst/>
          </a:prstGeom>
          <a:solidFill>
            <a:srgbClr val="4A41A8"/>
          </a:solidFill>
          <a:ln w="9525">
            <a:solidFill>
              <a:srgbClr val="FFFFFF"/>
            </a:solidFill>
            <a:prstDash val="solid"/>
          </a:ln>
        </p:spPr>
        <p:txBody>
          <a:bodyPr/>
          <a:lstStyle/>
          <a:p>
            <a:endParaRPr lang="en-US"/>
          </a:p>
        </p:txBody>
      </p:sp>
      <p:sp>
        <p:nvSpPr>
          <p:cNvPr id="99" name="Text 97"/>
          <p:cNvSpPr/>
          <p:nvPr/>
        </p:nvSpPr>
        <p:spPr>
          <a:xfrm>
            <a:off x="9215933" y="5074920"/>
            <a:ext cx="1207008" cy="868680"/>
          </a:xfrm>
          <a:prstGeom prst="rect">
            <a:avLst/>
          </a:prstGeom>
          <a:noFill/>
          <a:ln/>
        </p:spPr>
        <p:txBody>
          <a:bodyPr wrap="square" lIns="254" tIns="254" rIns="254" bIns="254" rtlCol="0" anchor="t"/>
          <a:lstStyle/>
          <a:p>
            <a:pPr marL="0" indent="0" algn="l">
              <a:lnSpc>
                <a:spcPct val="95000"/>
              </a:lnSpc>
              <a:buNone/>
            </a:pPr>
            <a:r>
              <a:rPr lang="en-US" sz="1100" b="1" dirty="0">
                <a:solidFill>
                  <a:srgbClr val="4A41A8"/>
                </a:solidFill>
                <a:latin typeface="Calibri" pitchFamily="34" charset="0"/>
                <a:ea typeface="Calibri" pitchFamily="34" charset="-122"/>
                <a:cs typeface="Calibri" pitchFamily="34" charset="-120"/>
              </a:rPr>
              <a:t>2024</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NALL trial</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Bremova-Ertl et al - randomised, double blind</a:t>
            </a:r>
            <a:endParaRPr lang="en-US" sz="1100" dirty="0"/>
          </a:p>
        </p:txBody>
      </p:sp>
      <p:sp>
        <p:nvSpPr>
          <p:cNvPr id="100" name="Shape 98"/>
          <p:cNvSpPr/>
          <p:nvPr/>
        </p:nvSpPr>
        <p:spPr>
          <a:xfrm>
            <a:off x="10496702" y="4526280"/>
            <a:ext cx="0" cy="274320"/>
          </a:xfrm>
          <a:prstGeom prst="line">
            <a:avLst/>
          </a:prstGeom>
          <a:noFill/>
          <a:ln w="9525">
            <a:solidFill>
              <a:srgbClr val="4A41A8"/>
            </a:solidFill>
            <a:prstDash val="sysDot"/>
          </a:ln>
        </p:spPr>
        <p:txBody>
          <a:bodyPr/>
          <a:lstStyle/>
          <a:p>
            <a:endParaRPr lang="en-US"/>
          </a:p>
        </p:txBody>
      </p:sp>
      <p:sp>
        <p:nvSpPr>
          <p:cNvPr id="101" name="Shape 99"/>
          <p:cNvSpPr/>
          <p:nvPr/>
        </p:nvSpPr>
        <p:spPr>
          <a:xfrm>
            <a:off x="10437266" y="4741164"/>
            <a:ext cx="118872" cy="118872"/>
          </a:xfrm>
          <a:prstGeom prst="ellipse">
            <a:avLst/>
          </a:prstGeom>
          <a:solidFill>
            <a:srgbClr val="4A41A8"/>
          </a:solidFill>
          <a:ln w="9525">
            <a:solidFill>
              <a:srgbClr val="FFFFFF"/>
            </a:solidFill>
            <a:prstDash val="solid"/>
          </a:ln>
        </p:spPr>
        <p:txBody>
          <a:bodyPr/>
          <a:lstStyle/>
          <a:p>
            <a:endParaRPr lang="en-US"/>
          </a:p>
        </p:txBody>
      </p:sp>
      <p:sp>
        <p:nvSpPr>
          <p:cNvPr id="102" name="Text 100"/>
          <p:cNvSpPr/>
          <p:nvPr/>
        </p:nvSpPr>
        <p:spPr>
          <a:xfrm>
            <a:off x="9893198" y="3657600"/>
            <a:ext cx="1207008" cy="868680"/>
          </a:xfrm>
          <a:prstGeom prst="rect">
            <a:avLst/>
          </a:prstGeom>
          <a:noFill/>
          <a:ln/>
        </p:spPr>
        <p:txBody>
          <a:bodyPr wrap="square" lIns="254" tIns="254" rIns="254" bIns="254" rtlCol="0" anchor="b"/>
          <a:lstStyle/>
          <a:p>
            <a:pPr marL="0" indent="0" algn="l">
              <a:lnSpc>
                <a:spcPct val="95000"/>
              </a:lnSpc>
              <a:buNone/>
            </a:pPr>
            <a:r>
              <a:rPr lang="en-US" sz="1100" b="1" dirty="0">
                <a:solidFill>
                  <a:srgbClr val="4A41A8"/>
                </a:solidFill>
                <a:latin typeface="Calibri" pitchFamily="34" charset="0"/>
                <a:ea typeface="Calibri" pitchFamily="34" charset="-122"/>
                <a:cs typeface="Calibri" pitchFamily="34" charset="-120"/>
              </a:rPr>
              <a:t>2024</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MIPLYFFA approved</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Arimoclomol with miglustat, September</a:t>
            </a:r>
            <a:endParaRPr lang="en-US" sz="1100" dirty="0"/>
          </a:p>
        </p:txBody>
      </p:sp>
      <p:sp>
        <p:nvSpPr>
          <p:cNvPr id="103" name="Shape 101"/>
          <p:cNvSpPr/>
          <p:nvPr/>
        </p:nvSpPr>
        <p:spPr>
          <a:xfrm>
            <a:off x="11173968" y="4800600"/>
            <a:ext cx="0" cy="274320"/>
          </a:xfrm>
          <a:prstGeom prst="line">
            <a:avLst/>
          </a:prstGeom>
          <a:noFill/>
          <a:ln w="9525">
            <a:solidFill>
              <a:srgbClr val="4A41A8"/>
            </a:solidFill>
            <a:prstDash val="sysDot"/>
          </a:ln>
        </p:spPr>
        <p:txBody>
          <a:bodyPr/>
          <a:lstStyle/>
          <a:p>
            <a:endParaRPr lang="en-US"/>
          </a:p>
        </p:txBody>
      </p:sp>
      <p:sp>
        <p:nvSpPr>
          <p:cNvPr id="104" name="Shape 102"/>
          <p:cNvSpPr/>
          <p:nvPr/>
        </p:nvSpPr>
        <p:spPr>
          <a:xfrm>
            <a:off x="11114532" y="4741164"/>
            <a:ext cx="118872" cy="118872"/>
          </a:xfrm>
          <a:prstGeom prst="ellipse">
            <a:avLst/>
          </a:prstGeom>
          <a:solidFill>
            <a:srgbClr val="4A41A8"/>
          </a:solidFill>
          <a:ln w="9525">
            <a:solidFill>
              <a:srgbClr val="FFFFFF"/>
            </a:solidFill>
            <a:prstDash val="solid"/>
          </a:ln>
        </p:spPr>
        <p:txBody>
          <a:bodyPr/>
          <a:lstStyle/>
          <a:p>
            <a:endParaRPr lang="en-US"/>
          </a:p>
        </p:txBody>
      </p:sp>
      <p:sp>
        <p:nvSpPr>
          <p:cNvPr id="105" name="Text 103"/>
          <p:cNvSpPr/>
          <p:nvPr/>
        </p:nvSpPr>
        <p:spPr>
          <a:xfrm>
            <a:off x="10570464" y="5074920"/>
            <a:ext cx="1207008" cy="868680"/>
          </a:xfrm>
          <a:prstGeom prst="rect">
            <a:avLst/>
          </a:prstGeom>
          <a:noFill/>
          <a:ln/>
        </p:spPr>
        <p:txBody>
          <a:bodyPr wrap="square" lIns="254" tIns="254" rIns="254" bIns="254" rtlCol="0" anchor="t"/>
          <a:lstStyle/>
          <a:p>
            <a:pPr marL="0" indent="0" algn="l">
              <a:lnSpc>
                <a:spcPct val="95000"/>
              </a:lnSpc>
              <a:buNone/>
            </a:pPr>
            <a:r>
              <a:rPr lang="en-US" sz="1100" b="1" dirty="0">
                <a:solidFill>
                  <a:srgbClr val="4A41A8"/>
                </a:solidFill>
                <a:latin typeface="Calibri" pitchFamily="34" charset="0"/>
                <a:ea typeface="Calibri" pitchFamily="34" charset="-122"/>
                <a:cs typeface="Calibri" pitchFamily="34" charset="-120"/>
              </a:rPr>
              <a:t>2024</a:t>
            </a:r>
            <a:endParaRPr lang="en-US" sz="1100" dirty="0"/>
          </a:p>
          <a:p>
            <a:pPr marL="0" indent="0" algn="l">
              <a:lnSpc>
                <a:spcPct val="95000"/>
              </a:lnSpc>
              <a:buNone/>
            </a:pPr>
            <a:r>
              <a:rPr lang="en-US" sz="800" b="1" dirty="0">
                <a:solidFill>
                  <a:srgbClr val="26262A"/>
                </a:solidFill>
                <a:latin typeface="Calibri" pitchFamily="34" charset="0"/>
                <a:ea typeface="Calibri" pitchFamily="34" charset="-122"/>
                <a:cs typeface="Calibri" pitchFamily="34" charset="-120"/>
              </a:rPr>
              <a:t>AQNEURSA approved</a:t>
            </a:r>
            <a:endParaRPr lang="en-US" sz="1100" dirty="0"/>
          </a:p>
          <a:p>
            <a:pPr marL="0" indent="0" algn="l">
              <a:lnSpc>
                <a:spcPct val="95000"/>
              </a:lnSpc>
              <a:buNone/>
            </a:pPr>
            <a:r>
              <a:rPr lang="en-US" sz="700" dirty="0">
                <a:solidFill>
                  <a:srgbClr val="6E6E68"/>
                </a:solidFill>
                <a:latin typeface="Calibri" pitchFamily="34" charset="0"/>
                <a:ea typeface="Calibri" pitchFamily="34" charset="-122"/>
                <a:cs typeface="Calibri" pitchFamily="34" charset="-120"/>
              </a:rPr>
              <a:t>Levacetylleucine (NALL), September</a:t>
            </a:r>
            <a:endParaRPr lang="en-US" sz="1100" dirty="0"/>
          </a:p>
        </p:txBody>
      </p:sp>
      <p:sp>
        <p:nvSpPr>
          <p:cNvPr id="106" name="Text 104"/>
          <p:cNvSpPr/>
          <p:nvPr/>
        </p:nvSpPr>
        <p:spPr>
          <a:xfrm>
            <a:off x="411480" y="6126480"/>
            <a:ext cx="11365992" cy="411480"/>
          </a:xfrm>
          <a:prstGeom prst="rect">
            <a:avLst/>
          </a:prstGeom>
          <a:noFill/>
          <a:ln/>
        </p:spPr>
        <p:txBody>
          <a:bodyPr wrap="square" lIns="0" tIns="0" rIns="0" bIns="0" rtlCol="0" anchor="ctr"/>
          <a:lstStyle/>
          <a:p>
            <a:pPr marL="0" indent="0">
              <a:buNone/>
            </a:pPr>
            <a:r>
              <a:rPr lang="en-US" sz="900" dirty="0">
                <a:solidFill>
                  <a:srgbClr val="6E6E68"/>
                </a:solidFill>
                <a:latin typeface="Calibri" pitchFamily="34" charset="0"/>
                <a:ea typeface="Calibri" pitchFamily="34" charset="-122"/>
                <a:cs typeface="Calibri" pitchFamily="34" charset="-120"/>
              </a:rPr>
              <a:t>Markers are evenly spaced by sequence, not by elapsed time; the upper band runs 1914–2000 and the lower band continues 2001–2024. ASMD = acid sphingomyelinase deficiency (Niemann-Pick types A and B); NPC = Niemann-Pick disease type C; HPβCD = 2-hydroxypropyl-β-cyclodextrin; NB-DNJ = N-butyldeoxynojirimycin (miglustat); npcNIH = spontaneous NPC mouse model; ICV = intracerebroventricular; NALL = N-acetyl-L-leucine (levacetylleucine). Both 2024 approvals shown are US FDA approvals.</a:t>
            </a:r>
            <a:endParaRPr lang="en-US" sz="900" dirty="0"/>
          </a:p>
        </p:txBody>
      </p:sp>
    </p:spTree>
    <p:extLst>
      <p:ext uri="{BB962C8B-B14F-4D97-AF65-F5344CB8AC3E}">
        <p14:creationId xmlns:p14="http://schemas.microsoft.com/office/powerpoint/2010/main" val="41349517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0DA02C-249C-2705-A6EF-E8AB16301AE3}"/>
            </a:ext>
          </a:extLst>
        </p:cNvPr>
        <p:cNvGrpSpPr/>
        <p:nvPr/>
      </p:nvGrpSpPr>
      <p:grpSpPr>
        <a:xfrm>
          <a:off x="0" y="0"/>
          <a:ext cx="0" cy="0"/>
          <a:chOff x="0" y="0"/>
          <a:chExt cx="0" cy="0"/>
        </a:xfrm>
      </p:grpSpPr>
      <p:grpSp>
        <p:nvGrpSpPr>
          <p:cNvPr id="5" name="Group 4">
            <a:extLst>
              <a:ext uri="{FF2B5EF4-FFF2-40B4-BE49-F238E27FC236}">
                <a16:creationId xmlns:a16="http://schemas.microsoft.com/office/drawing/2014/main" id="{7A43A7E3-4D0D-4C6F-5579-EAE86C794683}"/>
              </a:ext>
            </a:extLst>
          </p:cNvPr>
          <p:cNvGrpSpPr>
            <a:grpSpLocks noChangeAspect="1"/>
          </p:cNvGrpSpPr>
          <p:nvPr/>
        </p:nvGrpSpPr>
        <p:grpSpPr>
          <a:xfrm>
            <a:off x="3946488" y="5978752"/>
            <a:ext cx="8138160" cy="762548"/>
            <a:chOff x="483761" y="4337812"/>
            <a:chExt cx="9368161" cy="876354"/>
          </a:xfrm>
        </p:grpSpPr>
        <p:pic>
          <p:nvPicPr>
            <p:cNvPr id="6" name="Picture 5">
              <a:extLst>
                <a:ext uri="{FF2B5EF4-FFF2-40B4-BE49-F238E27FC236}">
                  <a16:creationId xmlns:a16="http://schemas.microsoft.com/office/drawing/2014/main" id="{26ACD4C1-F985-13E9-D54D-1C8B1F115C53}"/>
                </a:ext>
              </a:extLst>
            </p:cNvPr>
            <p:cNvPicPr>
              <a:picLocks noChangeAspect="1"/>
            </p:cNvPicPr>
            <p:nvPr/>
          </p:nvPicPr>
          <p:blipFill>
            <a:blip r:embed="rId2"/>
            <a:stretch>
              <a:fillRect/>
            </a:stretch>
          </p:blipFill>
          <p:spPr>
            <a:xfrm>
              <a:off x="5234209" y="4337812"/>
              <a:ext cx="4617713" cy="876354"/>
            </a:xfrm>
            <a:prstGeom prst="rect">
              <a:avLst/>
            </a:prstGeom>
          </p:spPr>
        </p:pic>
        <p:pic>
          <p:nvPicPr>
            <p:cNvPr id="7" name="Picture 6">
              <a:extLst>
                <a:ext uri="{FF2B5EF4-FFF2-40B4-BE49-F238E27FC236}">
                  <a16:creationId xmlns:a16="http://schemas.microsoft.com/office/drawing/2014/main" id="{547DEE81-DBE4-DC7A-20FF-37959DB7657B}"/>
                </a:ext>
              </a:extLst>
            </p:cNvPr>
            <p:cNvPicPr>
              <a:picLocks noChangeAspect="1"/>
            </p:cNvPicPr>
            <p:nvPr/>
          </p:nvPicPr>
          <p:blipFill>
            <a:blip r:embed="rId2"/>
            <a:stretch>
              <a:fillRect/>
            </a:stretch>
          </p:blipFill>
          <p:spPr>
            <a:xfrm>
              <a:off x="483761" y="4337812"/>
              <a:ext cx="4617713" cy="876354"/>
            </a:xfrm>
            <a:prstGeom prst="rect">
              <a:avLst/>
            </a:prstGeom>
          </p:spPr>
        </p:pic>
      </p:grpSp>
      <p:pic>
        <p:nvPicPr>
          <p:cNvPr id="8" name="Picture 7" descr="A close-up of a black background&#10;&#10;AI-generated content may be incorrect.">
            <a:extLst>
              <a:ext uri="{FF2B5EF4-FFF2-40B4-BE49-F238E27FC236}">
                <a16:creationId xmlns:a16="http://schemas.microsoft.com/office/drawing/2014/main" id="{40F5DC04-4C24-AA58-0DB8-F5D91DCFBEAA}"/>
              </a:ext>
            </a:extLst>
          </p:cNvPr>
          <p:cNvPicPr>
            <a:picLocks noChangeAspect="1"/>
          </p:cNvPicPr>
          <p:nvPr/>
        </p:nvPicPr>
        <p:blipFill>
          <a:blip r:embed="rId3"/>
          <a:srcRect t="2560" b="25418"/>
          <a:stretch/>
        </p:blipFill>
        <p:spPr>
          <a:xfrm>
            <a:off x="0" y="5776018"/>
            <a:ext cx="3946488" cy="1071764"/>
          </a:xfrm>
          <a:prstGeom prst="rect">
            <a:avLst/>
          </a:prstGeom>
        </p:spPr>
      </p:pic>
      <p:pic>
        <p:nvPicPr>
          <p:cNvPr id="11" name="Picture 10" descr="A black background with blue text&#10;&#10;AI-generated content may be incorrect.">
            <a:extLst>
              <a:ext uri="{FF2B5EF4-FFF2-40B4-BE49-F238E27FC236}">
                <a16:creationId xmlns:a16="http://schemas.microsoft.com/office/drawing/2014/main" id="{2A60C901-89AA-81CB-4F7C-271BE8D410C9}"/>
              </a:ext>
            </a:extLst>
          </p:cNvPr>
          <p:cNvPicPr>
            <a:picLocks noChangeAspect="1"/>
          </p:cNvPicPr>
          <p:nvPr/>
        </p:nvPicPr>
        <p:blipFill>
          <a:blip r:embed="rId4"/>
          <a:stretch>
            <a:fillRect/>
          </a:stretch>
        </p:blipFill>
        <p:spPr>
          <a:xfrm>
            <a:off x="10453173" y="202959"/>
            <a:ext cx="1617249" cy="787589"/>
          </a:xfrm>
          <a:prstGeom prst="rect">
            <a:avLst/>
          </a:prstGeom>
        </p:spPr>
      </p:pic>
      <p:pic>
        <p:nvPicPr>
          <p:cNvPr id="15" name="Picture 14">
            <a:extLst>
              <a:ext uri="{FF2B5EF4-FFF2-40B4-BE49-F238E27FC236}">
                <a16:creationId xmlns:a16="http://schemas.microsoft.com/office/drawing/2014/main" id="{DC8237B9-7398-3497-80AB-04A19EE80BDE}"/>
              </a:ext>
            </a:extLst>
          </p:cNvPr>
          <p:cNvPicPr>
            <a:picLocks noChangeAspect="1"/>
          </p:cNvPicPr>
          <p:nvPr/>
        </p:nvPicPr>
        <p:blipFill>
          <a:blip r:embed="rId5"/>
          <a:stretch>
            <a:fillRect/>
          </a:stretch>
        </p:blipFill>
        <p:spPr>
          <a:xfrm>
            <a:off x="2217061" y="751113"/>
            <a:ext cx="7482110" cy="4738669"/>
          </a:xfrm>
          <a:prstGeom prst="rect">
            <a:avLst/>
          </a:prstGeom>
        </p:spPr>
      </p:pic>
    </p:spTree>
    <p:extLst>
      <p:ext uri="{BB962C8B-B14F-4D97-AF65-F5344CB8AC3E}">
        <p14:creationId xmlns:p14="http://schemas.microsoft.com/office/powerpoint/2010/main" val="41533759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83B304-FA06-0FEB-2A30-041002D94233}"/>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7D4733BA-9DD6-980F-9386-8687687F2C4F}"/>
              </a:ext>
            </a:extLst>
          </p:cNvPr>
          <p:cNvPicPr>
            <a:picLocks noChangeAspect="1"/>
          </p:cNvPicPr>
          <p:nvPr/>
        </p:nvPicPr>
        <p:blipFill>
          <a:blip r:embed="rId2"/>
          <a:stretch>
            <a:fillRect/>
          </a:stretch>
        </p:blipFill>
        <p:spPr>
          <a:xfrm>
            <a:off x="3915033" y="2047721"/>
            <a:ext cx="4361933" cy="2762557"/>
          </a:xfrm>
          <a:prstGeom prst="rect">
            <a:avLst/>
          </a:prstGeom>
        </p:spPr>
      </p:pic>
      <p:pic>
        <p:nvPicPr>
          <p:cNvPr id="3" name="Picture 2" descr="Donate to Firefly Fund - Firefly Fund">
            <a:extLst>
              <a:ext uri="{FF2B5EF4-FFF2-40B4-BE49-F238E27FC236}">
                <a16:creationId xmlns:a16="http://schemas.microsoft.com/office/drawing/2014/main" id="{5C86CFE4-8A9B-DB61-56FE-D6B3173CAAD1}"/>
              </a:ext>
            </a:extLst>
          </p:cNvPr>
          <p:cNvPicPr>
            <a:picLocks noChangeAspect="1"/>
          </p:cNvPicPr>
          <p:nvPr/>
        </p:nvPicPr>
        <p:blipFill>
          <a:blip r:embed="rId3"/>
          <a:stretch>
            <a:fillRect/>
          </a:stretch>
        </p:blipFill>
        <p:spPr>
          <a:xfrm>
            <a:off x="1108970" y="444513"/>
            <a:ext cx="1917981" cy="966787"/>
          </a:xfrm>
          <a:prstGeom prst="rect">
            <a:avLst/>
          </a:prstGeom>
        </p:spPr>
      </p:pic>
      <p:pic>
        <p:nvPicPr>
          <p:cNvPr id="5" name="Picture 4" descr="NNPDF – Supporting One Another. Supporting Our Community.">
            <a:extLst>
              <a:ext uri="{FF2B5EF4-FFF2-40B4-BE49-F238E27FC236}">
                <a16:creationId xmlns:a16="http://schemas.microsoft.com/office/drawing/2014/main" id="{D983699E-931C-FAA1-DE4A-568980D5B5A7}"/>
              </a:ext>
            </a:extLst>
          </p:cNvPr>
          <p:cNvPicPr>
            <a:picLocks noChangeAspect="1"/>
          </p:cNvPicPr>
          <p:nvPr/>
        </p:nvPicPr>
        <p:blipFill>
          <a:blip r:embed="rId4"/>
          <a:stretch>
            <a:fillRect/>
          </a:stretch>
        </p:blipFill>
        <p:spPr>
          <a:xfrm>
            <a:off x="546098" y="2084819"/>
            <a:ext cx="2797176" cy="1207360"/>
          </a:xfrm>
          <a:prstGeom prst="rect">
            <a:avLst/>
          </a:prstGeom>
        </p:spPr>
      </p:pic>
      <p:pic>
        <p:nvPicPr>
          <p:cNvPr id="6" name="Picture 5" descr="INPDA International Niemann-Pick Disease Alliance (@inpda.org) • Facebook">
            <a:extLst>
              <a:ext uri="{FF2B5EF4-FFF2-40B4-BE49-F238E27FC236}">
                <a16:creationId xmlns:a16="http://schemas.microsoft.com/office/drawing/2014/main" id="{B5EEE154-1A48-2219-C8FB-AFEC9FA4E8B6}"/>
              </a:ext>
            </a:extLst>
          </p:cNvPr>
          <p:cNvPicPr>
            <a:picLocks noChangeAspect="1"/>
          </p:cNvPicPr>
          <p:nvPr/>
        </p:nvPicPr>
        <p:blipFill>
          <a:blip r:embed="rId5"/>
          <a:stretch>
            <a:fillRect/>
          </a:stretch>
        </p:blipFill>
        <p:spPr>
          <a:xfrm>
            <a:off x="817032" y="3837934"/>
            <a:ext cx="1944687" cy="1944687"/>
          </a:xfrm>
          <a:prstGeom prst="rect">
            <a:avLst/>
          </a:prstGeom>
        </p:spPr>
      </p:pic>
      <p:pic>
        <p:nvPicPr>
          <p:cNvPr id="7" name="Picture 6" descr="Dana's Angels Research Trust (DART)">
            <a:extLst>
              <a:ext uri="{FF2B5EF4-FFF2-40B4-BE49-F238E27FC236}">
                <a16:creationId xmlns:a16="http://schemas.microsoft.com/office/drawing/2014/main" id="{7B9E81EA-1912-31F1-00BE-797367BCBC74}"/>
              </a:ext>
            </a:extLst>
          </p:cNvPr>
          <p:cNvPicPr>
            <a:picLocks noChangeAspect="1"/>
          </p:cNvPicPr>
          <p:nvPr/>
        </p:nvPicPr>
        <p:blipFill>
          <a:blip r:embed="rId6"/>
          <a:stretch>
            <a:fillRect/>
          </a:stretch>
        </p:blipFill>
        <p:spPr>
          <a:xfrm>
            <a:off x="3814763" y="252334"/>
            <a:ext cx="2700755" cy="1490817"/>
          </a:xfrm>
          <a:prstGeom prst="rect">
            <a:avLst/>
          </a:prstGeom>
        </p:spPr>
      </p:pic>
      <p:pic>
        <p:nvPicPr>
          <p:cNvPr id="8" name="Picture 7" descr="Home - Hide &amp; Seek Foundation">
            <a:extLst>
              <a:ext uri="{FF2B5EF4-FFF2-40B4-BE49-F238E27FC236}">
                <a16:creationId xmlns:a16="http://schemas.microsoft.com/office/drawing/2014/main" id="{7EC9A275-418E-810D-85AE-D9B252EB16D0}"/>
              </a:ext>
            </a:extLst>
          </p:cNvPr>
          <p:cNvPicPr>
            <a:picLocks noChangeAspect="1"/>
          </p:cNvPicPr>
          <p:nvPr/>
        </p:nvPicPr>
        <p:blipFill>
          <a:blip r:embed="rId7"/>
          <a:stretch>
            <a:fillRect/>
          </a:stretch>
        </p:blipFill>
        <p:spPr>
          <a:xfrm>
            <a:off x="7035801" y="324519"/>
            <a:ext cx="4610100" cy="774700"/>
          </a:xfrm>
          <a:prstGeom prst="rect">
            <a:avLst/>
          </a:prstGeom>
        </p:spPr>
      </p:pic>
      <p:pic>
        <p:nvPicPr>
          <p:cNvPr id="10" name="Picture 9">
            <a:extLst>
              <a:ext uri="{FF2B5EF4-FFF2-40B4-BE49-F238E27FC236}">
                <a16:creationId xmlns:a16="http://schemas.microsoft.com/office/drawing/2014/main" id="{9762C675-A9A4-0866-0565-A4F33A9F748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861301" y="1335746"/>
            <a:ext cx="3784600" cy="1181100"/>
          </a:xfrm>
          <a:prstGeom prst="rect">
            <a:avLst/>
          </a:prstGeom>
        </p:spPr>
      </p:pic>
      <p:pic>
        <p:nvPicPr>
          <p:cNvPr id="11" name="Picture 10" descr="AbbyStrong-Fights-NPC-logo">
            <a:extLst>
              <a:ext uri="{FF2B5EF4-FFF2-40B4-BE49-F238E27FC236}">
                <a16:creationId xmlns:a16="http://schemas.microsoft.com/office/drawing/2014/main" id="{4FE84211-918A-8609-FF1E-2CAC11307628}"/>
              </a:ext>
            </a:extLst>
          </p:cNvPr>
          <p:cNvPicPr>
            <a:picLocks noChangeAspect="1"/>
          </p:cNvPicPr>
          <p:nvPr/>
        </p:nvPicPr>
        <p:blipFill>
          <a:blip r:embed="rId9"/>
          <a:stretch>
            <a:fillRect/>
          </a:stretch>
        </p:blipFill>
        <p:spPr>
          <a:xfrm>
            <a:off x="8848725" y="2421807"/>
            <a:ext cx="2985588" cy="2388470"/>
          </a:xfrm>
          <a:prstGeom prst="rect">
            <a:avLst/>
          </a:prstGeom>
        </p:spPr>
      </p:pic>
      <p:sp>
        <p:nvSpPr>
          <p:cNvPr id="12" name="TextBox 11">
            <a:extLst>
              <a:ext uri="{FF2B5EF4-FFF2-40B4-BE49-F238E27FC236}">
                <a16:creationId xmlns:a16="http://schemas.microsoft.com/office/drawing/2014/main" id="{61B72A6D-865A-0445-944C-889130C3B727}"/>
              </a:ext>
            </a:extLst>
          </p:cNvPr>
          <p:cNvSpPr txBox="1"/>
          <p:nvPr/>
        </p:nvSpPr>
        <p:spPr>
          <a:xfrm>
            <a:off x="3448956" y="4869175"/>
            <a:ext cx="2356266"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ptos" panose="02110004020202020204"/>
                <a:ea typeface="+mn-ea"/>
                <a:cs typeface="+mn-cs"/>
              </a:rPr>
              <a:t>Hope For Hayley</a:t>
            </a:r>
          </a:p>
        </p:txBody>
      </p:sp>
      <p:sp>
        <p:nvSpPr>
          <p:cNvPr id="13" name="TextBox 12">
            <a:extLst>
              <a:ext uri="{FF2B5EF4-FFF2-40B4-BE49-F238E27FC236}">
                <a16:creationId xmlns:a16="http://schemas.microsoft.com/office/drawing/2014/main" id="{207D2E4D-6B0B-75D4-BCCC-A8ED9EE2DDF2}"/>
              </a:ext>
            </a:extLst>
          </p:cNvPr>
          <p:cNvSpPr txBox="1"/>
          <p:nvPr/>
        </p:nvSpPr>
        <p:spPr>
          <a:xfrm>
            <a:off x="7533822" y="4942231"/>
            <a:ext cx="2356266"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ptos" panose="02110004020202020204"/>
                <a:ea typeface="+mn-ea"/>
                <a:cs typeface="+mn-cs"/>
              </a:rPr>
              <a:t>Jonathan’s Dreams</a:t>
            </a:r>
          </a:p>
        </p:txBody>
      </p:sp>
      <p:grpSp>
        <p:nvGrpSpPr>
          <p:cNvPr id="4" name="Group 3">
            <a:extLst>
              <a:ext uri="{FF2B5EF4-FFF2-40B4-BE49-F238E27FC236}">
                <a16:creationId xmlns:a16="http://schemas.microsoft.com/office/drawing/2014/main" id="{89164841-95F6-919D-138C-27C6124CE4DF}"/>
              </a:ext>
            </a:extLst>
          </p:cNvPr>
          <p:cNvGrpSpPr/>
          <p:nvPr/>
        </p:nvGrpSpPr>
        <p:grpSpPr>
          <a:xfrm>
            <a:off x="0" y="6199714"/>
            <a:ext cx="12192000" cy="1142396"/>
            <a:chOff x="483761" y="4337812"/>
            <a:chExt cx="9368161" cy="876354"/>
          </a:xfrm>
        </p:grpSpPr>
        <p:pic>
          <p:nvPicPr>
            <p:cNvPr id="9" name="Picture 8">
              <a:extLst>
                <a:ext uri="{FF2B5EF4-FFF2-40B4-BE49-F238E27FC236}">
                  <a16:creationId xmlns:a16="http://schemas.microsoft.com/office/drawing/2014/main" id="{8AC83D40-08A0-6635-4B06-870E5D553AA2}"/>
                </a:ext>
              </a:extLst>
            </p:cNvPr>
            <p:cNvPicPr>
              <a:picLocks noChangeAspect="1"/>
            </p:cNvPicPr>
            <p:nvPr/>
          </p:nvPicPr>
          <p:blipFill>
            <a:blip r:embed="rId10"/>
            <a:stretch>
              <a:fillRect/>
            </a:stretch>
          </p:blipFill>
          <p:spPr>
            <a:xfrm>
              <a:off x="5234209" y="4337812"/>
              <a:ext cx="4617713" cy="876354"/>
            </a:xfrm>
            <a:prstGeom prst="rect">
              <a:avLst/>
            </a:prstGeom>
          </p:spPr>
        </p:pic>
        <p:pic>
          <p:nvPicPr>
            <p:cNvPr id="14" name="Picture 13">
              <a:extLst>
                <a:ext uri="{FF2B5EF4-FFF2-40B4-BE49-F238E27FC236}">
                  <a16:creationId xmlns:a16="http://schemas.microsoft.com/office/drawing/2014/main" id="{EBBC3ED4-25F1-6FD7-482D-396344E3F3C2}"/>
                </a:ext>
              </a:extLst>
            </p:cNvPr>
            <p:cNvPicPr>
              <a:picLocks noChangeAspect="1"/>
            </p:cNvPicPr>
            <p:nvPr/>
          </p:nvPicPr>
          <p:blipFill>
            <a:blip r:embed="rId10"/>
            <a:stretch>
              <a:fillRect/>
            </a:stretch>
          </p:blipFill>
          <p:spPr>
            <a:xfrm>
              <a:off x="483761" y="4337812"/>
              <a:ext cx="4617713" cy="876354"/>
            </a:xfrm>
            <a:prstGeom prst="rect">
              <a:avLst/>
            </a:prstGeom>
          </p:spPr>
        </p:pic>
      </p:grpSp>
    </p:spTree>
    <p:extLst>
      <p:ext uri="{BB962C8B-B14F-4D97-AF65-F5344CB8AC3E}">
        <p14:creationId xmlns:p14="http://schemas.microsoft.com/office/powerpoint/2010/main" val="5601488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a:extLst>
              <a:ext uri="{FF2B5EF4-FFF2-40B4-BE49-F238E27FC236}">
                <a16:creationId xmlns:a16="http://schemas.microsoft.com/office/drawing/2014/main" id="{1382FDE0-0F14-C990-7D30-C752659E116B}"/>
              </a:ext>
            </a:extLst>
          </p:cNvPr>
          <p:cNvSpPr/>
          <p:nvPr/>
        </p:nvSpPr>
        <p:spPr>
          <a:xfrm>
            <a:off x="0" y="0"/>
            <a:ext cx="12191695" cy="146304"/>
          </a:xfrm>
          <a:prstGeom prst="rect">
            <a:avLst/>
          </a:prstGeom>
          <a:solidFill>
            <a:srgbClr val="0F5669"/>
          </a:solidFill>
          <a:ln w="12700">
            <a:solidFill>
              <a:srgbClr val="0F566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3" name="Text 1">
            <a:extLst>
              <a:ext uri="{FF2B5EF4-FFF2-40B4-BE49-F238E27FC236}">
                <a16:creationId xmlns:a16="http://schemas.microsoft.com/office/drawing/2014/main" id="{545B3C93-41D2-FF67-0A0D-8696E75F7964}"/>
              </a:ext>
            </a:extLst>
          </p:cNvPr>
          <p:cNvSpPr/>
          <p:nvPr/>
        </p:nvSpPr>
        <p:spPr>
          <a:xfrm>
            <a:off x="530352" y="237744"/>
            <a:ext cx="4572000"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1" i="0" u="none" strike="noStrike" kern="0" cap="none" spc="70" normalizeH="0" baseline="0" noProof="0" dirty="0">
                <a:ln>
                  <a:noFill/>
                </a:ln>
                <a:solidFill>
                  <a:srgbClr val="12384A"/>
                </a:solidFill>
                <a:effectLst/>
                <a:uLnTx/>
                <a:uFillTx/>
                <a:latin typeface="Aptos" pitchFamily="34" charset="0"/>
                <a:ea typeface="Aptos" pitchFamily="34" charset="-122"/>
                <a:cs typeface="Aptos" pitchFamily="34" charset="-120"/>
              </a:rPr>
              <a:t>NPC COMMUNITY &amp; RESEARCH JOURNEY</a:t>
            </a:r>
            <a:endParaRPr kumimoji="0" lang="en-US" sz="9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4" name="Text 2">
            <a:extLst>
              <a:ext uri="{FF2B5EF4-FFF2-40B4-BE49-F238E27FC236}">
                <a16:creationId xmlns:a16="http://schemas.microsoft.com/office/drawing/2014/main" id="{09B2A7F2-9414-7575-BD41-821FA6B35FC8}"/>
              </a:ext>
            </a:extLst>
          </p:cNvPr>
          <p:cNvSpPr/>
          <p:nvPr/>
        </p:nvSpPr>
        <p:spPr>
          <a:xfrm>
            <a:off x="6446520" y="237744"/>
            <a:ext cx="5193792" cy="20116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dirty="0">
                <a:ln>
                  <a:noFill/>
                </a:ln>
                <a:solidFill>
                  <a:srgbClr val="657482"/>
                </a:solidFill>
                <a:effectLst/>
                <a:uLnTx/>
                <a:uFillTx/>
                <a:latin typeface="Aptos" pitchFamily="34" charset="0"/>
                <a:ea typeface="Aptos" pitchFamily="34" charset="-122"/>
                <a:cs typeface="Aptos" pitchFamily="34" charset="-120"/>
              </a:rPr>
              <a:t>BLUE = FOUNDATION / CHALLENGES    GREEN = COMMUNITY / PROGRAM MILESTONES</a:t>
            </a:r>
            <a:endParaRPr kumimoji="0" lang="en-US" sz="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5" name="Text 3">
            <a:extLst>
              <a:ext uri="{FF2B5EF4-FFF2-40B4-BE49-F238E27FC236}">
                <a16:creationId xmlns:a16="http://schemas.microsoft.com/office/drawing/2014/main" id="{BC82A535-9A08-53D1-8CE3-18D0E3DC7A0B}"/>
              </a:ext>
            </a:extLst>
          </p:cNvPr>
          <p:cNvSpPr/>
          <p:nvPr/>
        </p:nvSpPr>
        <p:spPr>
          <a:xfrm>
            <a:off x="530352" y="603504"/>
            <a:ext cx="9875520"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F5669"/>
                </a:solidFill>
                <a:effectLst/>
                <a:uLnTx/>
                <a:uFillTx/>
                <a:latin typeface="Roboto" panose="02000000000000000000" pitchFamily="2" charset="0"/>
                <a:ea typeface="Roboto" panose="02000000000000000000" pitchFamily="2" charset="0"/>
                <a:cs typeface="Roboto" panose="02000000000000000000" pitchFamily="2" charset="0"/>
              </a:rPr>
              <a:t>Niemann-Pick Type C: a longitudinal timeline</a:t>
            </a:r>
            <a:endParaRPr kumimoji="0" lang="en-US" sz="2400" b="0" i="0" u="none" strike="noStrike" kern="1200" cap="none" spc="0" normalizeH="0" baseline="0" noProof="0" dirty="0">
              <a:ln>
                <a:noFill/>
              </a:ln>
              <a:solidFill>
                <a:srgbClr val="0F5669"/>
              </a:solidFill>
              <a:effectLst/>
              <a:uLnTx/>
              <a:uFillTx/>
              <a:latin typeface="Roboto" panose="02000000000000000000" pitchFamily="2" charset="0"/>
              <a:ea typeface="Roboto" panose="02000000000000000000" pitchFamily="2" charset="0"/>
              <a:cs typeface="Roboto" panose="02000000000000000000" pitchFamily="2" charset="0"/>
            </a:endParaRPr>
          </a:p>
        </p:txBody>
      </p:sp>
      <p:sp>
        <p:nvSpPr>
          <p:cNvPr id="6" name="Text 4">
            <a:extLst>
              <a:ext uri="{FF2B5EF4-FFF2-40B4-BE49-F238E27FC236}">
                <a16:creationId xmlns:a16="http://schemas.microsoft.com/office/drawing/2014/main" id="{D630E8C3-BEAC-EE2C-ABBB-6B83FD51D01A}"/>
              </a:ext>
            </a:extLst>
          </p:cNvPr>
          <p:cNvSpPr/>
          <p:nvPr/>
        </p:nvSpPr>
        <p:spPr>
          <a:xfrm>
            <a:off x="539496" y="1033272"/>
            <a:ext cx="9326880" cy="219456"/>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657482"/>
                </a:solidFill>
                <a:effectLst/>
                <a:uLnTx/>
                <a:uFillTx/>
                <a:latin typeface="Aptos" pitchFamily="34" charset="0"/>
                <a:ea typeface="Aptos" pitchFamily="34" charset="-122"/>
                <a:cs typeface="Aptos" pitchFamily="34" charset="-120"/>
              </a:rPr>
              <a:t>From the Parseghian Foundation to today’s clinical and biomarker ecosystem</a:t>
            </a:r>
            <a:endParaRPr kumimoji="0" lang="en-US" sz="105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7" name="Shape 5">
            <a:extLst>
              <a:ext uri="{FF2B5EF4-FFF2-40B4-BE49-F238E27FC236}">
                <a16:creationId xmlns:a16="http://schemas.microsoft.com/office/drawing/2014/main" id="{35FA58E0-CD5D-51FA-4D1F-D01DED45BA70}"/>
              </a:ext>
            </a:extLst>
          </p:cNvPr>
          <p:cNvSpPr/>
          <p:nvPr/>
        </p:nvSpPr>
        <p:spPr>
          <a:xfrm>
            <a:off x="713232" y="3502152"/>
            <a:ext cx="10808208" cy="0"/>
          </a:xfrm>
          <a:prstGeom prst="line">
            <a:avLst/>
          </a:prstGeom>
          <a:noFill/>
          <a:ln w="2540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8" name="Shape 6">
            <a:extLst>
              <a:ext uri="{FF2B5EF4-FFF2-40B4-BE49-F238E27FC236}">
                <a16:creationId xmlns:a16="http://schemas.microsoft.com/office/drawing/2014/main" id="{06394300-6ABA-18D9-CB07-8827BE6096E5}"/>
              </a:ext>
            </a:extLst>
          </p:cNvPr>
          <p:cNvSpPr/>
          <p:nvPr/>
        </p:nvSpPr>
        <p:spPr>
          <a:xfrm>
            <a:off x="841248" y="3429000"/>
            <a:ext cx="0" cy="146304"/>
          </a:xfrm>
          <a:prstGeom prst="line">
            <a:avLst/>
          </a:prstGeom>
          <a:noFill/>
          <a:ln w="1397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9" name="Text 7">
            <a:extLst>
              <a:ext uri="{FF2B5EF4-FFF2-40B4-BE49-F238E27FC236}">
                <a16:creationId xmlns:a16="http://schemas.microsoft.com/office/drawing/2014/main" id="{D08678B6-8306-9B44-8F1C-216B7F84752E}"/>
              </a:ext>
            </a:extLst>
          </p:cNvPr>
          <p:cNvSpPr/>
          <p:nvPr/>
        </p:nvSpPr>
        <p:spPr>
          <a:xfrm>
            <a:off x="594360" y="3611880"/>
            <a:ext cx="493776"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10" b="1"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1994</a:t>
            </a:r>
            <a:endParaRPr kumimoji="0" lang="en-US" sz="81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10" name="Shape 8">
            <a:extLst>
              <a:ext uri="{FF2B5EF4-FFF2-40B4-BE49-F238E27FC236}">
                <a16:creationId xmlns:a16="http://schemas.microsoft.com/office/drawing/2014/main" id="{2FAF0D0D-D381-8BA7-3007-128E4A31943A}"/>
              </a:ext>
            </a:extLst>
          </p:cNvPr>
          <p:cNvSpPr/>
          <p:nvPr/>
        </p:nvSpPr>
        <p:spPr>
          <a:xfrm>
            <a:off x="790956" y="3451860"/>
            <a:ext cx="100584" cy="100584"/>
          </a:xfrm>
          <a:prstGeom prst="ellipse">
            <a:avLst/>
          </a:prstGeom>
          <a:solidFill>
            <a:srgbClr val="FFFFFF"/>
          </a:solidFill>
          <a:ln w="1524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1" name="Shape 9">
            <a:extLst>
              <a:ext uri="{FF2B5EF4-FFF2-40B4-BE49-F238E27FC236}">
                <a16:creationId xmlns:a16="http://schemas.microsoft.com/office/drawing/2014/main" id="{73E27B24-2562-7DDB-A2A7-171A7A4177D5}"/>
              </a:ext>
            </a:extLst>
          </p:cNvPr>
          <p:cNvSpPr/>
          <p:nvPr/>
        </p:nvSpPr>
        <p:spPr>
          <a:xfrm>
            <a:off x="2331720" y="3429000"/>
            <a:ext cx="0" cy="146304"/>
          </a:xfrm>
          <a:prstGeom prst="line">
            <a:avLst/>
          </a:prstGeom>
          <a:noFill/>
          <a:ln w="1397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2" name="Text 10">
            <a:extLst>
              <a:ext uri="{FF2B5EF4-FFF2-40B4-BE49-F238E27FC236}">
                <a16:creationId xmlns:a16="http://schemas.microsoft.com/office/drawing/2014/main" id="{4BB431C9-823A-0821-AFEC-2140499C1CA3}"/>
              </a:ext>
            </a:extLst>
          </p:cNvPr>
          <p:cNvSpPr/>
          <p:nvPr/>
        </p:nvSpPr>
        <p:spPr>
          <a:xfrm>
            <a:off x="2084832" y="3611880"/>
            <a:ext cx="493776"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10" b="1"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2013</a:t>
            </a:r>
            <a:endParaRPr kumimoji="0" lang="en-US" sz="81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13" name="Shape 11">
            <a:extLst>
              <a:ext uri="{FF2B5EF4-FFF2-40B4-BE49-F238E27FC236}">
                <a16:creationId xmlns:a16="http://schemas.microsoft.com/office/drawing/2014/main" id="{0D103CE6-B8E8-912E-40CC-210D61C1036B}"/>
              </a:ext>
            </a:extLst>
          </p:cNvPr>
          <p:cNvSpPr/>
          <p:nvPr/>
        </p:nvSpPr>
        <p:spPr>
          <a:xfrm>
            <a:off x="2281428" y="3451860"/>
            <a:ext cx="100584" cy="100584"/>
          </a:xfrm>
          <a:prstGeom prst="ellipse">
            <a:avLst/>
          </a:prstGeom>
          <a:solidFill>
            <a:srgbClr val="FFFFFF"/>
          </a:solidFill>
          <a:ln w="1524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4" name="Shape 12">
            <a:extLst>
              <a:ext uri="{FF2B5EF4-FFF2-40B4-BE49-F238E27FC236}">
                <a16:creationId xmlns:a16="http://schemas.microsoft.com/office/drawing/2014/main" id="{8D9472AC-5F7C-3BBC-F93C-F90BD3246052}"/>
              </a:ext>
            </a:extLst>
          </p:cNvPr>
          <p:cNvSpPr/>
          <p:nvPr/>
        </p:nvSpPr>
        <p:spPr>
          <a:xfrm>
            <a:off x="3749040" y="3429000"/>
            <a:ext cx="0" cy="146304"/>
          </a:xfrm>
          <a:prstGeom prst="line">
            <a:avLst/>
          </a:prstGeom>
          <a:noFill/>
          <a:ln w="1397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5" name="Text 13">
            <a:extLst>
              <a:ext uri="{FF2B5EF4-FFF2-40B4-BE49-F238E27FC236}">
                <a16:creationId xmlns:a16="http://schemas.microsoft.com/office/drawing/2014/main" id="{92DCF1D5-4576-A6A0-636E-19233D6CF109}"/>
              </a:ext>
            </a:extLst>
          </p:cNvPr>
          <p:cNvSpPr/>
          <p:nvPr/>
        </p:nvSpPr>
        <p:spPr>
          <a:xfrm>
            <a:off x="3502152" y="3611880"/>
            <a:ext cx="493776"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10" b="1"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2016</a:t>
            </a:r>
            <a:endParaRPr kumimoji="0" lang="en-US" sz="81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16" name="Shape 14">
            <a:extLst>
              <a:ext uri="{FF2B5EF4-FFF2-40B4-BE49-F238E27FC236}">
                <a16:creationId xmlns:a16="http://schemas.microsoft.com/office/drawing/2014/main" id="{C4A5E596-B065-E590-F240-892F6C146BA4}"/>
              </a:ext>
            </a:extLst>
          </p:cNvPr>
          <p:cNvSpPr/>
          <p:nvPr/>
        </p:nvSpPr>
        <p:spPr>
          <a:xfrm>
            <a:off x="3698748" y="3451860"/>
            <a:ext cx="100584" cy="100584"/>
          </a:xfrm>
          <a:prstGeom prst="ellipse">
            <a:avLst/>
          </a:prstGeom>
          <a:solidFill>
            <a:srgbClr val="FFFFFF"/>
          </a:solidFill>
          <a:ln w="1524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7" name="Shape 15">
            <a:extLst>
              <a:ext uri="{FF2B5EF4-FFF2-40B4-BE49-F238E27FC236}">
                <a16:creationId xmlns:a16="http://schemas.microsoft.com/office/drawing/2014/main" id="{FE1A183D-F78A-98F4-EE7A-46D59F81955E}"/>
              </a:ext>
            </a:extLst>
          </p:cNvPr>
          <p:cNvSpPr/>
          <p:nvPr/>
        </p:nvSpPr>
        <p:spPr>
          <a:xfrm>
            <a:off x="5166360" y="3429000"/>
            <a:ext cx="0" cy="146304"/>
          </a:xfrm>
          <a:prstGeom prst="line">
            <a:avLst/>
          </a:prstGeom>
          <a:noFill/>
          <a:ln w="1397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8" name="Text 16">
            <a:extLst>
              <a:ext uri="{FF2B5EF4-FFF2-40B4-BE49-F238E27FC236}">
                <a16:creationId xmlns:a16="http://schemas.microsoft.com/office/drawing/2014/main" id="{F23218A6-B55C-B10D-F028-456CF2AEC3FD}"/>
              </a:ext>
            </a:extLst>
          </p:cNvPr>
          <p:cNvSpPr/>
          <p:nvPr/>
        </p:nvSpPr>
        <p:spPr>
          <a:xfrm>
            <a:off x="4919472" y="3611880"/>
            <a:ext cx="493776"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10" b="1"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2018</a:t>
            </a:r>
            <a:endParaRPr kumimoji="0" lang="en-US" sz="81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19" name="Shape 17">
            <a:extLst>
              <a:ext uri="{FF2B5EF4-FFF2-40B4-BE49-F238E27FC236}">
                <a16:creationId xmlns:a16="http://schemas.microsoft.com/office/drawing/2014/main" id="{D35282E6-04A6-D173-0D78-0980F3182786}"/>
              </a:ext>
            </a:extLst>
          </p:cNvPr>
          <p:cNvSpPr/>
          <p:nvPr/>
        </p:nvSpPr>
        <p:spPr>
          <a:xfrm>
            <a:off x="5116068" y="3451860"/>
            <a:ext cx="100584" cy="100584"/>
          </a:xfrm>
          <a:prstGeom prst="ellipse">
            <a:avLst/>
          </a:prstGeom>
          <a:solidFill>
            <a:srgbClr val="FFFFFF"/>
          </a:solidFill>
          <a:ln w="1524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0" name="Shape 18">
            <a:extLst>
              <a:ext uri="{FF2B5EF4-FFF2-40B4-BE49-F238E27FC236}">
                <a16:creationId xmlns:a16="http://schemas.microsoft.com/office/drawing/2014/main" id="{F4A275CA-2142-A5DB-3B89-26552C27415B}"/>
              </a:ext>
            </a:extLst>
          </p:cNvPr>
          <p:cNvSpPr/>
          <p:nvPr/>
        </p:nvSpPr>
        <p:spPr>
          <a:xfrm>
            <a:off x="5989320" y="3429000"/>
            <a:ext cx="0" cy="146304"/>
          </a:xfrm>
          <a:prstGeom prst="line">
            <a:avLst/>
          </a:prstGeom>
          <a:noFill/>
          <a:ln w="1397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1" name="Text 19">
            <a:extLst>
              <a:ext uri="{FF2B5EF4-FFF2-40B4-BE49-F238E27FC236}">
                <a16:creationId xmlns:a16="http://schemas.microsoft.com/office/drawing/2014/main" id="{5B287B8E-DF44-EAD3-DA54-8D5C6F89897C}"/>
              </a:ext>
            </a:extLst>
          </p:cNvPr>
          <p:cNvSpPr/>
          <p:nvPr/>
        </p:nvSpPr>
        <p:spPr>
          <a:xfrm>
            <a:off x="5742432" y="3611880"/>
            <a:ext cx="493776"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10" b="1"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2019</a:t>
            </a:r>
            <a:endParaRPr kumimoji="0" lang="en-US" sz="81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22" name="Shape 20">
            <a:extLst>
              <a:ext uri="{FF2B5EF4-FFF2-40B4-BE49-F238E27FC236}">
                <a16:creationId xmlns:a16="http://schemas.microsoft.com/office/drawing/2014/main" id="{B63E7855-1CC5-26FD-9814-972326D99501}"/>
              </a:ext>
            </a:extLst>
          </p:cNvPr>
          <p:cNvSpPr/>
          <p:nvPr/>
        </p:nvSpPr>
        <p:spPr>
          <a:xfrm>
            <a:off x="5939028" y="3451860"/>
            <a:ext cx="100584" cy="100584"/>
          </a:xfrm>
          <a:prstGeom prst="ellipse">
            <a:avLst/>
          </a:prstGeom>
          <a:solidFill>
            <a:srgbClr val="FFFFFF"/>
          </a:solidFill>
          <a:ln w="1524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3" name="Shape 21">
            <a:extLst>
              <a:ext uri="{FF2B5EF4-FFF2-40B4-BE49-F238E27FC236}">
                <a16:creationId xmlns:a16="http://schemas.microsoft.com/office/drawing/2014/main" id="{D44EC18A-1D26-DDB1-F808-AC22113AA713}"/>
              </a:ext>
            </a:extLst>
          </p:cNvPr>
          <p:cNvSpPr/>
          <p:nvPr/>
        </p:nvSpPr>
        <p:spPr>
          <a:xfrm>
            <a:off x="7360920" y="3429000"/>
            <a:ext cx="0" cy="146304"/>
          </a:xfrm>
          <a:prstGeom prst="line">
            <a:avLst/>
          </a:prstGeom>
          <a:noFill/>
          <a:ln w="1397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4" name="Text 22">
            <a:extLst>
              <a:ext uri="{FF2B5EF4-FFF2-40B4-BE49-F238E27FC236}">
                <a16:creationId xmlns:a16="http://schemas.microsoft.com/office/drawing/2014/main" id="{83DAB91D-4C1A-B65E-5B33-8FFFB8F968BC}"/>
              </a:ext>
            </a:extLst>
          </p:cNvPr>
          <p:cNvSpPr/>
          <p:nvPr/>
        </p:nvSpPr>
        <p:spPr>
          <a:xfrm>
            <a:off x="7114032" y="3611880"/>
            <a:ext cx="493776"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10" b="1"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2021</a:t>
            </a:r>
            <a:endParaRPr kumimoji="0" lang="en-US" sz="81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25" name="Shape 23">
            <a:extLst>
              <a:ext uri="{FF2B5EF4-FFF2-40B4-BE49-F238E27FC236}">
                <a16:creationId xmlns:a16="http://schemas.microsoft.com/office/drawing/2014/main" id="{46576345-B54E-E89A-5128-AEF4B89DDA7F}"/>
              </a:ext>
            </a:extLst>
          </p:cNvPr>
          <p:cNvSpPr/>
          <p:nvPr/>
        </p:nvSpPr>
        <p:spPr>
          <a:xfrm>
            <a:off x="7310628" y="3451860"/>
            <a:ext cx="100584" cy="100584"/>
          </a:xfrm>
          <a:prstGeom prst="ellipse">
            <a:avLst/>
          </a:prstGeom>
          <a:solidFill>
            <a:srgbClr val="FFFFFF"/>
          </a:solidFill>
          <a:ln w="1524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6" name="Shape 24">
            <a:extLst>
              <a:ext uri="{FF2B5EF4-FFF2-40B4-BE49-F238E27FC236}">
                <a16:creationId xmlns:a16="http://schemas.microsoft.com/office/drawing/2014/main" id="{5D6A7D79-AF90-C844-32F5-642C8548CC80}"/>
              </a:ext>
            </a:extLst>
          </p:cNvPr>
          <p:cNvSpPr/>
          <p:nvPr/>
        </p:nvSpPr>
        <p:spPr>
          <a:xfrm>
            <a:off x="8503920" y="3429000"/>
            <a:ext cx="0" cy="146304"/>
          </a:xfrm>
          <a:prstGeom prst="line">
            <a:avLst/>
          </a:prstGeom>
          <a:noFill/>
          <a:ln w="1397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7" name="Text 25">
            <a:extLst>
              <a:ext uri="{FF2B5EF4-FFF2-40B4-BE49-F238E27FC236}">
                <a16:creationId xmlns:a16="http://schemas.microsoft.com/office/drawing/2014/main" id="{5B3DE22A-A208-F8CF-4265-FDA884A68CD3}"/>
              </a:ext>
            </a:extLst>
          </p:cNvPr>
          <p:cNvSpPr/>
          <p:nvPr/>
        </p:nvSpPr>
        <p:spPr>
          <a:xfrm>
            <a:off x="8257032" y="3611880"/>
            <a:ext cx="493776"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10" b="1"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2022</a:t>
            </a:r>
            <a:endParaRPr kumimoji="0" lang="en-US" sz="81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28" name="Shape 26">
            <a:extLst>
              <a:ext uri="{FF2B5EF4-FFF2-40B4-BE49-F238E27FC236}">
                <a16:creationId xmlns:a16="http://schemas.microsoft.com/office/drawing/2014/main" id="{99ADEA5C-7D81-D36A-0076-3208D8EB1086}"/>
              </a:ext>
            </a:extLst>
          </p:cNvPr>
          <p:cNvSpPr/>
          <p:nvPr/>
        </p:nvSpPr>
        <p:spPr>
          <a:xfrm>
            <a:off x="8453628" y="3451860"/>
            <a:ext cx="100584" cy="100584"/>
          </a:xfrm>
          <a:prstGeom prst="ellipse">
            <a:avLst/>
          </a:prstGeom>
          <a:solidFill>
            <a:srgbClr val="FFFFFF"/>
          </a:solidFill>
          <a:ln w="1524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9" name="Shape 27">
            <a:extLst>
              <a:ext uri="{FF2B5EF4-FFF2-40B4-BE49-F238E27FC236}">
                <a16:creationId xmlns:a16="http://schemas.microsoft.com/office/drawing/2014/main" id="{4FD28264-7597-0716-77BD-E386DB326505}"/>
              </a:ext>
            </a:extLst>
          </p:cNvPr>
          <p:cNvSpPr/>
          <p:nvPr/>
        </p:nvSpPr>
        <p:spPr>
          <a:xfrm>
            <a:off x="9875520" y="3429000"/>
            <a:ext cx="0" cy="146304"/>
          </a:xfrm>
          <a:prstGeom prst="line">
            <a:avLst/>
          </a:prstGeom>
          <a:noFill/>
          <a:ln w="1397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0" name="Text 28">
            <a:extLst>
              <a:ext uri="{FF2B5EF4-FFF2-40B4-BE49-F238E27FC236}">
                <a16:creationId xmlns:a16="http://schemas.microsoft.com/office/drawing/2014/main" id="{B9AC129B-31D0-FB3C-D310-398F0A56E1FC}"/>
              </a:ext>
            </a:extLst>
          </p:cNvPr>
          <p:cNvSpPr/>
          <p:nvPr/>
        </p:nvSpPr>
        <p:spPr>
          <a:xfrm>
            <a:off x="9628632" y="3611880"/>
            <a:ext cx="493776"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10" b="1"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2024</a:t>
            </a:r>
            <a:endParaRPr kumimoji="0" lang="en-US" sz="81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31" name="Shape 29">
            <a:extLst>
              <a:ext uri="{FF2B5EF4-FFF2-40B4-BE49-F238E27FC236}">
                <a16:creationId xmlns:a16="http://schemas.microsoft.com/office/drawing/2014/main" id="{808B5506-64F6-7478-8A36-4231781A000D}"/>
              </a:ext>
            </a:extLst>
          </p:cNvPr>
          <p:cNvSpPr/>
          <p:nvPr/>
        </p:nvSpPr>
        <p:spPr>
          <a:xfrm>
            <a:off x="9825228" y="3451860"/>
            <a:ext cx="100584" cy="100584"/>
          </a:xfrm>
          <a:prstGeom prst="ellipse">
            <a:avLst/>
          </a:prstGeom>
          <a:solidFill>
            <a:srgbClr val="FFFFFF"/>
          </a:solidFill>
          <a:ln w="1524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2" name="Shape 30">
            <a:extLst>
              <a:ext uri="{FF2B5EF4-FFF2-40B4-BE49-F238E27FC236}">
                <a16:creationId xmlns:a16="http://schemas.microsoft.com/office/drawing/2014/main" id="{8A8514A1-90F9-F487-5B76-1E8BD475169C}"/>
              </a:ext>
            </a:extLst>
          </p:cNvPr>
          <p:cNvSpPr/>
          <p:nvPr/>
        </p:nvSpPr>
        <p:spPr>
          <a:xfrm>
            <a:off x="11018520" y="3429000"/>
            <a:ext cx="0" cy="146304"/>
          </a:xfrm>
          <a:prstGeom prst="line">
            <a:avLst/>
          </a:prstGeom>
          <a:noFill/>
          <a:ln w="1397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3" name="Text 31">
            <a:extLst>
              <a:ext uri="{FF2B5EF4-FFF2-40B4-BE49-F238E27FC236}">
                <a16:creationId xmlns:a16="http://schemas.microsoft.com/office/drawing/2014/main" id="{FC2B4937-5C63-59E0-896E-6ED1E1E1B67A}"/>
              </a:ext>
            </a:extLst>
          </p:cNvPr>
          <p:cNvSpPr/>
          <p:nvPr/>
        </p:nvSpPr>
        <p:spPr>
          <a:xfrm>
            <a:off x="10771632" y="3611880"/>
            <a:ext cx="493776"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10" b="1"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2026</a:t>
            </a:r>
            <a:endParaRPr kumimoji="0" lang="en-US" sz="81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34" name="Shape 32">
            <a:extLst>
              <a:ext uri="{FF2B5EF4-FFF2-40B4-BE49-F238E27FC236}">
                <a16:creationId xmlns:a16="http://schemas.microsoft.com/office/drawing/2014/main" id="{5FC23D7A-CDF8-77FE-27B9-73E46C1F2035}"/>
              </a:ext>
            </a:extLst>
          </p:cNvPr>
          <p:cNvSpPr/>
          <p:nvPr/>
        </p:nvSpPr>
        <p:spPr>
          <a:xfrm>
            <a:off x="10968228" y="3451860"/>
            <a:ext cx="100584" cy="100584"/>
          </a:xfrm>
          <a:prstGeom prst="ellipse">
            <a:avLst/>
          </a:prstGeom>
          <a:solidFill>
            <a:srgbClr val="FFFFFF"/>
          </a:solidFill>
          <a:ln w="1524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5" name="Text 33">
            <a:extLst>
              <a:ext uri="{FF2B5EF4-FFF2-40B4-BE49-F238E27FC236}">
                <a16:creationId xmlns:a16="http://schemas.microsoft.com/office/drawing/2014/main" id="{835EB4CA-7A50-B097-5BED-9E8CE0E76170}"/>
              </a:ext>
            </a:extLst>
          </p:cNvPr>
          <p:cNvSpPr/>
          <p:nvPr/>
        </p:nvSpPr>
        <p:spPr>
          <a:xfrm>
            <a:off x="530352" y="1435608"/>
            <a:ext cx="2560320" cy="21031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40" b="1" i="0" u="none" strike="noStrike" kern="0" cap="none" spc="50" normalizeH="0" baseline="0" noProof="0" dirty="0">
                <a:ln>
                  <a:noFill/>
                </a:ln>
                <a:solidFill>
                  <a:srgbClr val="1C73A8"/>
                </a:solidFill>
                <a:effectLst/>
                <a:uLnTx/>
                <a:uFillTx/>
                <a:latin typeface="Aptos" pitchFamily="34" charset="0"/>
                <a:ea typeface="Aptos" pitchFamily="34" charset="-122"/>
                <a:cs typeface="Aptos" pitchFamily="34" charset="-120"/>
              </a:rPr>
              <a:t>FOUNDATION / CHALLENGES</a:t>
            </a:r>
            <a:endParaRPr kumimoji="0" lang="en-US" sz="84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36" name="Shape 34">
            <a:extLst>
              <a:ext uri="{FF2B5EF4-FFF2-40B4-BE49-F238E27FC236}">
                <a16:creationId xmlns:a16="http://schemas.microsoft.com/office/drawing/2014/main" id="{54D9E5BF-1D40-85CA-C765-4CECA1CB7C00}"/>
              </a:ext>
            </a:extLst>
          </p:cNvPr>
          <p:cNvSpPr/>
          <p:nvPr/>
        </p:nvSpPr>
        <p:spPr>
          <a:xfrm>
            <a:off x="530352" y="1746504"/>
            <a:ext cx="2286000" cy="0"/>
          </a:xfrm>
          <a:prstGeom prst="line">
            <a:avLst/>
          </a:prstGeom>
          <a:noFill/>
          <a:ln w="3048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7" name="Shape 37">
            <a:extLst>
              <a:ext uri="{FF2B5EF4-FFF2-40B4-BE49-F238E27FC236}">
                <a16:creationId xmlns:a16="http://schemas.microsoft.com/office/drawing/2014/main" id="{6AA995E3-8518-CE28-78C5-4872A5E8EE4B}"/>
              </a:ext>
            </a:extLst>
          </p:cNvPr>
          <p:cNvSpPr/>
          <p:nvPr/>
        </p:nvSpPr>
        <p:spPr>
          <a:xfrm>
            <a:off x="658368" y="1819656"/>
            <a:ext cx="2148840" cy="1417320"/>
          </a:xfrm>
          <a:prstGeom prst="roundRect">
            <a:avLst>
              <a:gd name="adj" fmla="val 4516"/>
            </a:avLst>
          </a:prstGeom>
          <a:solidFill>
            <a:srgbClr val="EDF6FB"/>
          </a:solidFill>
          <a:ln w="1397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8" name="Shape 38">
            <a:extLst>
              <a:ext uri="{FF2B5EF4-FFF2-40B4-BE49-F238E27FC236}">
                <a16:creationId xmlns:a16="http://schemas.microsoft.com/office/drawing/2014/main" id="{7CF89FF8-D6DE-F9E1-71BA-8002DDA627E9}"/>
              </a:ext>
            </a:extLst>
          </p:cNvPr>
          <p:cNvSpPr/>
          <p:nvPr/>
        </p:nvSpPr>
        <p:spPr>
          <a:xfrm>
            <a:off x="658368" y="1819656"/>
            <a:ext cx="59436" cy="1417320"/>
          </a:xfrm>
          <a:prstGeom prst="rect">
            <a:avLst/>
          </a:prstGeom>
          <a:solidFill>
            <a:srgbClr val="1C73A8"/>
          </a:solidFill>
          <a:ln w="1270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9" name="Text 39">
            <a:extLst>
              <a:ext uri="{FF2B5EF4-FFF2-40B4-BE49-F238E27FC236}">
                <a16:creationId xmlns:a16="http://schemas.microsoft.com/office/drawing/2014/main" id="{FE8691A6-E025-115C-8918-897D088219F9}"/>
              </a:ext>
            </a:extLst>
          </p:cNvPr>
          <p:cNvSpPr/>
          <p:nvPr/>
        </p:nvSpPr>
        <p:spPr>
          <a:xfrm>
            <a:off x="804672" y="1911096"/>
            <a:ext cx="1920240"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20" b="1" i="0" u="none" strike="noStrike" kern="1200" cap="none" spc="0" normalizeH="0" baseline="0" noProof="0" dirty="0">
                <a:ln>
                  <a:noFill/>
                </a:ln>
                <a:solidFill>
                  <a:srgbClr val="1C73A8"/>
                </a:solidFill>
                <a:effectLst/>
                <a:uLnTx/>
                <a:uFillTx/>
                <a:latin typeface="Aptos Display" pitchFamily="34" charset="0"/>
                <a:ea typeface="Aptos Display" pitchFamily="34" charset="-122"/>
                <a:cs typeface="Aptos Display" pitchFamily="34" charset="-120"/>
              </a:rPr>
              <a:t>1994</a:t>
            </a:r>
            <a:endParaRPr kumimoji="0" lang="en-US" sz="122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40" name="Text 40">
            <a:extLst>
              <a:ext uri="{FF2B5EF4-FFF2-40B4-BE49-F238E27FC236}">
                <a16:creationId xmlns:a16="http://schemas.microsoft.com/office/drawing/2014/main" id="{1F300018-97BB-E0C2-A6B4-C4BCA16C6E72}"/>
              </a:ext>
            </a:extLst>
          </p:cNvPr>
          <p:cNvSpPr/>
          <p:nvPr/>
        </p:nvSpPr>
        <p:spPr>
          <a:xfrm>
            <a:off x="804672" y="2167128"/>
            <a:ext cx="1929384" cy="987552"/>
          </a:xfrm>
          <a:prstGeom prst="rect">
            <a:avLst/>
          </a:prstGeom>
          <a:noFill/>
          <a:ln/>
        </p:spPr>
        <p:txBody>
          <a:bodyPr wrap="square" lIns="0" tIns="0" rIns="0" bIns="0" rtlCol="0" anchor="t">
            <a:normAutofit lnSpcReduction="1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25"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 Michael, Marcia &amp; Christa Parseghian diagnosed with NPC</a:t>
            </a:r>
            <a:endParaRPr kumimoji="0" lang="en-US" sz="725"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25"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 Parseghian Medical Research Foundation established in Tucson</a:t>
            </a:r>
            <a:endParaRPr kumimoji="0" lang="en-US" sz="725"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25"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 Research grants • Annual conference • Marketing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725"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25"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They made many advancements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25"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Lost Michael, Marcia and Christa</a:t>
            </a:r>
          </a:p>
        </p:txBody>
      </p:sp>
      <p:sp>
        <p:nvSpPr>
          <p:cNvPr id="41" name="Shape 41">
            <a:extLst>
              <a:ext uri="{FF2B5EF4-FFF2-40B4-BE49-F238E27FC236}">
                <a16:creationId xmlns:a16="http://schemas.microsoft.com/office/drawing/2014/main" id="{9D67EE3E-0A45-83D1-D0C4-8639D28D5697}"/>
              </a:ext>
            </a:extLst>
          </p:cNvPr>
          <p:cNvSpPr/>
          <p:nvPr/>
        </p:nvSpPr>
        <p:spPr>
          <a:xfrm>
            <a:off x="3054096" y="1819656"/>
            <a:ext cx="2194560" cy="1417320"/>
          </a:xfrm>
          <a:prstGeom prst="roundRect">
            <a:avLst>
              <a:gd name="adj" fmla="val 4516"/>
            </a:avLst>
          </a:prstGeom>
          <a:solidFill>
            <a:srgbClr val="EDF6FB"/>
          </a:solidFill>
          <a:ln w="1397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42" name="Shape 42">
            <a:extLst>
              <a:ext uri="{FF2B5EF4-FFF2-40B4-BE49-F238E27FC236}">
                <a16:creationId xmlns:a16="http://schemas.microsoft.com/office/drawing/2014/main" id="{343E2A0D-D695-BCF1-688E-5370C294A045}"/>
              </a:ext>
            </a:extLst>
          </p:cNvPr>
          <p:cNvSpPr/>
          <p:nvPr/>
        </p:nvSpPr>
        <p:spPr>
          <a:xfrm>
            <a:off x="3054096" y="1819656"/>
            <a:ext cx="59436" cy="1417320"/>
          </a:xfrm>
          <a:prstGeom prst="rect">
            <a:avLst/>
          </a:prstGeom>
          <a:solidFill>
            <a:srgbClr val="1C73A8"/>
          </a:solidFill>
          <a:ln w="1270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43" name="Text 43">
            <a:extLst>
              <a:ext uri="{FF2B5EF4-FFF2-40B4-BE49-F238E27FC236}">
                <a16:creationId xmlns:a16="http://schemas.microsoft.com/office/drawing/2014/main" id="{C876BDB7-C702-D014-8A5A-C17BDD6CF4AC}"/>
              </a:ext>
            </a:extLst>
          </p:cNvPr>
          <p:cNvSpPr/>
          <p:nvPr/>
        </p:nvSpPr>
        <p:spPr>
          <a:xfrm>
            <a:off x="3200400" y="1911096"/>
            <a:ext cx="1965960"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20" b="1" i="0" u="none" strike="noStrike" kern="1200" cap="none" spc="0" normalizeH="0" baseline="0" noProof="0" dirty="0">
                <a:ln>
                  <a:noFill/>
                </a:ln>
                <a:solidFill>
                  <a:srgbClr val="1C73A8"/>
                </a:solidFill>
                <a:effectLst/>
                <a:uLnTx/>
                <a:uFillTx/>
                <a:latin typeface="Aptos Display" pitchFamily="34" charset="0"/>
                <a:ea typeface="Aptos Display" pitchFamily="34" charset="-122"/>
                <a:cs typeface="Aptos Display" pitchFamily="34" charset="-120"/>
              </a:rPr>
              <a:t>2016</a:t>
            </a:r>
            <a:endParaRPr kumimoji="0" lang="en-US" sz="122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44" name="Text 44">
            <a:extLst>
              <a:ext uri="{FF2B5EF4-FFF2-40B4-BE49-F238E27FC236}">
                <a16:creationId xmlns:a16="http://schemas.microsoft.com/office/drawing/2014/main" id="{4345763B-0611-C12B-B2CB-64E58CF17829}"/>
              </a:ext>
            </a:extLst>
          </p:cNvPr>
          <p:cNvSpPr/>
          <p:nvPr/>
        </p:nvSpPr>
        <p:spPr>
          <a:xfrm>
            <a:off x="3200400" y="2167128"/>
            <a:ext cx="1975104" cy="987552"/>
          </a:xfrm>
          <a:prstGeom prst="rect">
            <a:avLst/>
          </a:prstGeom>
          <a:noFill/>
          <a:ln/>
        </p:spPr>
        <p:txBody>
          <a:bodyPr wrap="square" lIns="0" tIns="0" rIns="0" bIns="0"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5"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Foundation merged with Notre Dame → Parseghian Fund</a:t>
            </a:r>
            <a:endParaRPr kumimoji="0" lang="en-US" sz="705"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5"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Sean Kassen becomes director</a:t>
            </a:r>
            <a:endParaRPr kumimoji="0" lang="en-US" sz="705"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705"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5" b="1"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Challenges: </a:t>
            </a:r>
            <a:r>
              <a:rPr kumimoji="0" lang="en-US" sz="705"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fractured community; 85 conference attendees; 7 active grants; $900K raised; Miglustat rejected in U.S.; 3 clinical trials enrolling; NNPDF had no director</a:t>
            </a:r>
            <a:endParaRPr kumimoji="0" lang="en-US" sz="705"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45" name="Shape 45">
            <a:extLst>
              <a:ext uri="{FF2B5EF4-FFF2-40B4-BE49-F238E27FC236}">
                <a16:creationId xmlns:a16="http://schemas.microsoft.com/office/drawing/2014/main" id="{97E7D3E9-9C2F-F8C8-7FFC-AC69E39B5409}"/>
              </a:ext>
            </a:extLst>
          </p:cNvPr>
          <p:cNvSpPr/>
          <p:nvPr/>
        </p:nvSpPr>
        <p:spPr>
          <a:xfrm>
            <a:off x="5477256" y="1819656"/>
            <a:ext cx="1133856" cy="987552"/>
          </a:xfrm>
          <a:prstGeom prst="roundRect">
            <a:avLst>
              <a:gd name="adj" fmla="val 6481"/>
            </a:avLst>
          </a:prstGeom>
          <a:solidFill>
            <a:srgbClr val="EDF6FB"/>
          </a:solidFill>
          <a:ln w="1397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46" name="Shape 46">
            <a:extLst>
              <a:ext uri="{FF2B5EF4-FFF2-40B4-BE49-F238E27FC236}">
                <a16:creationId xmlns:a16="http://schemas.microsoft.com/office/drawing/2014/main" id="{E4FBBA62-475A-0713-9809-2A024EDC6601}"/>
              </a:ext>
            </a:extLst>
          </p:cNvPr>
          <p:cNvSpPr/>
          <p:nvPr/>
        </p:nvSpPr>
        <p:spPr>
          <a:xfrm>
            <a:off x="5477256" y="1819656"/>
            <a:ext cx="59436" cy="987552"/>
          </a:xfrm>
          <a:prstGeom prst="rect">
            <a:avLst/>
          </a:prstGeom>
          <a:solidFill>
            <a:srgbClr val="1C73A8"/>
          </a:solidFill>
          <a:ln w="1270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47" name="Text 47">
            <a:extLst>
              <a:ext uri="{FF2B5EF4-FFF2-40B4-BE49-F238E27FC236}">
                <a16:creationId xmlns:a16="http://schemas.microsoft.com/office/drawing/2014/main" id="{2219EA0C-4DA9-1CDF-E8C9-5AEBBE3E0A57}"/>
              </a:ext>
            </a:extLst>
          </p:cNvPr>
          <p:cNvSpPr/>
          <p:nvPr/>
        </p:nvSpPr>
        <p:spPr>
          <a:xfrm>
            <a:off x="5623560" y="1911096"/>
            <a:ext cx="905256"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20" b="1" i="0" u="none" strike="noStrike" kern="1200" cap="none" spc="0" normalizeH="0" baseline="0" noProof="0" dirty="0">
                <a:ln>
                  <a:noFill/>
                </a:ln>
                <a:solidFill>
                  <a:srgbClr val="1C73A8"/>
                </a:solidFill>
                <a:effectLst/>
                <a:uLnTx/>
                <a:uFillTx/>
                <a:latin typeface="Aptos Display" pitchFamily="34" charset="0"/>
                <a:ea typeface="Aptos Display" pitchFamily="34" charset="-122"/>
                <a:cs typeface="Aptos Display" pitchFamily="34" charset="-120"/>
              </a:rPr>
              <a:t>2018</a:t>
            </a:r>
            <a:endParaRPr kumimoji="0" lang="en-US" sz="122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48" name="Text 48">
            <a:extLst>
              <a:ext uri="{FF2B5EF4-FFF2-40B4-BE49-F238E27FC236}">
                <a16:creationId xmlns:a16="http://schemas.microsoft.com/office/drawing/2014/main" id="{45B04B86-E2A5-295D-8516-777BD33EABE0}"/>
              </a:ext>
            </a:extLst>
          </p:cNvPr>
          <p:cNvSpPr/>
          <p:nvPr/>
        </p:nvSpPr>
        <p:spPr>
          <a:xfrm>
            <a:off x="5623560" y="2167128"/>
            <a:ext cx="914400" cy="557784"/>
          </a:xfrm>
          <a:prstGeom prst="rect">
            <a:avLst/>
          </a:prstGeom>
          <a:noFill/>
          <a:ln/>
        </p:spPr>
        <p:txBody>
          <a:bodyPr wrap="square" lIns="0" tIns="0" rIns="0" bIns="0"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5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Adrabetadex trial failed</a:t>
            </a:r>
            <a:endParaRPr kumimoji="0" lang="en-US" sz="75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49" name="Shape 49">
            <a:extLst>
              <a:ext uri="{FF2B5EF4-FFF2-40B4-BE49-F238E27FC236}">
                <a16:creationId xmlns:a16="http://schemas.microsoft.com/office/drawing/2014/main" id="{40DADC88-23BF-38F5-22C8-05B894643869}"/>
              </a:ext>
            </a:extLst>
          </p:cNvPr>
          <p:cNvSpPr/>
          <p:nvPr/>
        </p:nvSpPr>
        <p:spPr>
          <a:xfrm>
            <a:off x="6748272" y="1819656"/>
            <a:ext cx="1371600" cy="987552"/>
          </a:xfrm>
          <a:prstGeom prst="roundRect">
            <a:avLst>
              <a:gd name="adj" fmla="val 6481"/>
            </a:avLst>
          </a:prstGeom>
          <a:solidFill>
            <a:srgbClr val="EDF6FB"/>
          </a:solidFill>
          <a:ln w="1397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0" name="Shape 50">
            <a:extLst>
              <a:ext uri="{FF2B5EF4-FFF2-40B4-BE49-F238E27FC236}">
                <a16:creationId xmlns:a16="http://schemas.microsoft.com/office/drawing/2014/main" id="{D5A834F0-0B9B-64F0-1EFF-B63AEC7A0119}"/>
              </a:ext>
            </a:extLst>
          </p:cNvPr>
          <p:cNvSpPr/>
          <p:nvPr/>
        </p:nvSpPr>
        <p:spPr>
          <a:xfrm>
            <a:off x="6748272" y="1819656"/>
            <a:ext cx="59436" cy="987552"/>
          </a:xfrm>
          <a:prstGeom prst="rect">
            <a:avLst/>
          </a:prstGeom>
          <a:solidFill>
            <a:srgbClr val="1C73A8"/>
          </a:solidFill>
          <a:ln w="1270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1" name="Text 51">
            <a:extLst>
              <a:ext uri="{FF2B5EF4-FFF2-40B4-BE49-F238E27FC236}">
                <a16:creationId xmlns:a16="http://schemas.microsoft.com/office/drawing/2014/main" id="{5C504585-52C6-FA2A-5BBF-59F6573AA773}"/>
              </a:ext>
            </a:extLst>
          </p:cNvPr>
          <p:cNvSpPr/>
          <p:nvPr/>
        </p:nvSpPr>
        <p:spPr>
          <a:xfrm>
            <a:off x="6894576" y="1911096"/>
            <a:ext cx="1143000"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20" b="1" i="0" u="none" strike="noStrike" kern="1200" cap="none" spc="0" normalizeH="0" baseline="0" noProof="0" dirty="0">
                <a:ln>
                  <a:noFill/>
                </a:ln>
                <a:solidFill>
                  <a:srgbClr val="1C73A8"/>
                </a:solidFill>
                <a:effectLst/>
                <a:uLnTx/>
                <a:uFillTx/>
                <a:latin typeface="Aptos Display" pitchFamily="34" charset="0"/>
                <a:ea typeface="Aptos Display" pitchFamily="34" charset="-122"/>
                <a:cs typeface="Aptos Display" pitchFamily="34" charset="-120"/>
              </a:rPr>
              <a:t>Jan 2021</a:t>
            </a:r>
            <a:endParaRPr kumimoji="0" lang="en-US" sz="122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52" name="Text 52">
            <a:extLst>
              <a:ext uri="{FF2B5EF4-FFF2-40B4-BE49-F238E27FC236}">
                <a16:creationId xmlns:a16="http://schemas.microsoft.com/office/drawing/2014/main" id="{4BEBE141-D1B2-43F8-17AB-5F9FD155BF14}"/>
              </a:ext>
            </a:extLst>
          </p:cNvPr>
          <p:cNvSpPr/>
          <p:nvPr/>
        </p:nvSpPr>
        <p:spPr>
          <a:xfrm>
            <a:off x="6894576" y="2167128"/>
            <a:ext cx="1152144" cy="557784"/>
          </a:xfrm>
          <a:prstGeom prst="rect">
            <a:avLst/>
          </a:prstGeom>
          <a:noFill/>
          <a:ln/>
        </p:spPr>
        <p:txBody>
          <a:bodyPr wrap="square" lIns="0" tIns="0" rIns="0" bIns="0" rtlCol="0" anchor="t">
            <a:normAutofit lnSpcReduction="1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5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Mallinckrodt ended Adrabetadex EAP;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5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5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FDA would not allow new patients because of safety issues</a:t>
            </a:r>
            <a:endParaRPr kumimoji="0" lang="en-US" sz="65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53" name="Shape 53">
            <a:extLst>
              <a:ext uri="{FF2B5EF4-FFF2-40B4-BE49-F238E27FC236}">
                <a16:creationId xmlns:a16="http://schemas.microsoft.com/office/drawing/2014/main" id="{ADAE1D85-10F7-D563-E3B9-07187BEDAC93}"/>
              </a:ext>
            </a:extLst>
          </p:cNvPr>
          <p:cNvSpPr/>
          <p:nvPr/>
        </p:nvSpPr>
        <p:spPr>
          <a:xfrm>
            <a:off x="8284464" y="1819656"/>
            <a:ext cx="1335024" cy="987552"/>
          </a:xfrm>
          <a:prstGeom prst="roundRect">
            <a:avLst>
              <a:gd name="adj" fmla="val 6481"/>
            </a:avLst>
          </a:prstGeom>
          <a:solidFill>
            <a:srgbClr val="EDF6FB"/>
          </a:solidFill>
          <a:ln w="1397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4" name="Shape 54">
            <a:extLst>
              <a:ext uri="{FF2B5EF4-FFF2-40B4-BE49-F238E27FC236}">
                <a16:creationId xmlns:a16="http://schemas.microsoft.com/office/drawing/2014/main" id="{05A62F40-153E-DEBD-F173-A7EB66A76628}"/>
              </a:ext>
            </a:extLst>
          </p:cNvPr>
          <p:cNvSpPr/>
          <p:nvPr/>
        </p:nvSpPr>
        <p:spPr>
          <a:xfrm>
            <a:off x="8284464" y="1819656"/>
            <a:ext cx="59436" cy="987552"/>
          </a:xfrm>
          <a:prstGeom prst="rect">
            <a:avLst/>
          </a:prstGeom>
          <a:solidFill>
            <a:srgbClr val="1C73A8"/>
          </a:solidFill>
          <a:ln w="1270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5" name="Text 55">
            <a:extLst>
              <a:ext uri="{FF2B5EF4-FFF2-40B4-BE49-F238E27FC236}">
                <a16:creationId xmlns:a16="http://schemas.microsoft.com/office/drawing/2014/main" id="{6A1E8672-6ABE-D7B8-B14E-A20E46BF10D7}"/>
              </a:ext>
            </a:extLst>
          </p:cNvPr>
          <p:cNvSpPr/>
          <p:nvPr/>
        </p:nvSpPr>
        <p:spPr>
          <a:xfrm>
            <a:off x="8430768" y="1911096"/>
            <a:ext cx="1106424"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20" b="1" i="0" u="none" strike="noStrike" kern="1200" cap="none" spc="0" normalizeH="0" baseline="0" noProof="0" dirty="0">
                <a:ln>
                  <a:noFill/>
                </a:ln>
                <a:solidFill>
                  <a:srgbClr val="1C73A8"/>
                </a:solidFill>
                <a:effectLst/>
                <a:uLnTx/>
                <a:uFillTx/>
                <a:latin typeface="Aptos Display" pitchFamily="34" charset="0"/>
                <a:ea typeface="Aptos Display" pitchFamily="34" charset="-122"/>
                <a:cs typeface="Aptos Display" pitchFamily="34" charset="-120"/>
              </a:rPr>
              <a:t>Jun 2021</a:t>
            </a:r>
            <a:endParaRPr kumimoji="0" lang="en-US" sz="122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56" name="Text 56">
            <a:extLst>
              <a:ext uri="{FF2B5EF4-FFF2-40B4-BE49-F238E27FC236}">
                <a16:creationId xmlns:a16="http://schemas.microsoft.com/office/drawing/2014/main" id="{BB382AA5-3519-1013-DCEC-C71AFFF9E3F9}"/>
              </a:ext>
            </a:extLst>
          </p:cNvPr>
          <p:cNvSpPr/>
          <p:nvPr/>
        </p:nvSpPr>
        <p:spPr>
          <a:xfrm>
            <a:off x="8430768" y="2167128"/>
            <a:ext cx="1115568" cy="557784"/>
          </a:xfrm>
          <a:prstGeom prst="rect">
            <a:avLst/>
          </a:prstGeom>
          <a:noFill/>
          <a:ln/>
        </p:spPr>
        <p:txBody>
          <a:bodyPr wrap="square" lIns="0" tIns="0" rIns="0" bIns="0"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Orphazyme received a complete response letter for Arimoclomol</a:t>
            </a:r>
            <a:endParaRPr kumimoji="0" lang="en-US" sz="66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57" name="Shape 57">
            <a:extLst>
              <a:ext uri="{FF2B5EF4-FFF2-40B4-BE49-F238E27FC236}">
                <a16:creationId xmlns:a16="http://schemas.microsoft.com/office/drawing/2014/main" id="{86D42462-A365-B47C-E563-B94A1BA695FA}"/>
              </a:ext>
            </a:extLst>
          </p:cNvPr>
          <p:cNvSpPr/>
          <p:nvPr/>
        </p:nvSpPr>
        <p:spPr>
          <a:xfrm>
            <a:off x="9765792" y="1819656"/>
            <a:ext cx="1645920" cy="987552"/>
          </a:xfrm>
          <a:prstGeom prst="roundRect">
            <a:avLst>
              <a:gd name="adj" fmla="val 6481"/>
            </a:avLst>
          </a:prstGeom>
          <a:solidFill>
            <a:srgbClr val="EDF6FB"/>
          </a:solidFill>
          <a:ln w="1397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8" name="Shape 58">
            <a:extLst>
              <a:ext uri="{FF2B5EF4-FFF2-40B4-BE49-F238E27FC236}">
                <a16:creationId xmlns:a16="http://schemas.microsoft.com/office/drawing/2014/main" id="{204F02AC-DEF6-D1B3-C32B-CCCAD758504F}"/>
              </a:ext>
            </a:extLst>
          </p:cNvPr>
          <p:cNvSpPr/>
          <p:nvPr/>
        </p:nvSpPr>
        <p:spPr>
          <a:xfrm>
            <a:off x="9765792" y="1819656"/>
            <a:ext cx="59436" cy="987552"/>
          </a:xfrm>
          <a:prstGeom prst="rect">
            <a:avLst/>
          </a:prstGeom>
          <a:solidFill>
            <a:srgbClr val="1C73A8"/>
          </a:solidFill>
          <a:ln w="1270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9" name="Text 59">
            <a:extLst>
              <a:ext uri="{FF2B5EF4-FFF2-40B4-BE49-F238E27FC236}">
                <a16:creationId xmlns:a16="http://schemas.microsoft.com/office/drawing/2014/main" id="{235823E9-571E-2CE4-08A3-362B0B0047DA}"/>
              </a:ext>
            </a:extLst>
          </p:cNvPr>
          <p:cNvSpPr/>
          <p:nvPr/>
        </p:nvSpPr>
        <p:spPr>
          <a:xfrm>
            <a:off x="9912096" y="1911096"/>
            <a:ext cx="1417320"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1C73A8"/>
                </a:solidFill>
                <a:effectLst/>
                <a:uLnTx/>
                <a:uFillTx/>
                <a:latin typeface="Aptos Display" pitchFamily="34" charset="0"/>
                <a:ea typeface="Aptos Display" pitchFamily="34" charset="-122"/>
                <a:cs typeface="Aptos Display" pitchFamily="34" charset="-120"/>
              </a:rPr>
              <a:t>Fall 2021</a:t>
            </a:r>
            <a:endParaRPr kumimoji="0" lang="en-US" sz="105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60" name="Text 60">
            <a:extLst>
              <a:ext uri="{FF2B5EF4-FFF2-40B4-BE49-F238E27FC236}">
                <a16:creationId xmlns:a16="http://schemas.microsoft.com/office/drawing/2014/main" id="{F2F8B0D6-A67E-3109-441A-97F76DA88327}"/>
              </a:ext>
            </a:extLst>
          </p:cNvPr>
          <p:cNvSpPr/>
          <p:nvPr/>
        </p:nvSpPr>
        <p:spPr>
          <a:xfrm>
            <a:off x="9912096" y="2167128"/>
            <a:ext cx="1426464" cy="557784"/>
          </a:xfrm>
          <a:prstGeom prst="rect">
            <a:avLst/>
          </a:prstGeom>
          <a:noFill/>
          <a:ln/>
        </p:spPr>
        <p:txBody>
          <a:bodyPr wrap="square" lIns="0" tIns="0" rIns="0" bIns="0"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7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FDA required improvement of the NPC Clinical Severity Scale (NPC-CSS)</a:t>
            </a:r>
            <a:endParaRPr kumimoji="0" lang="en-US" sz="67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grpSp>
        <p:nvGrpSpPr>
          <p:cNvPr id="65" name="Group 64">
            <a:extLst>
              <a:ext uri="{FF2B5EF4-FFF2-40B4-BE49-F238E27FC236}">
                <a16:creationId xmlns:a16="http://schemas.microsoft.com/office/drawing/2014/main" id="{97884340-86C3-DC07-8AC7-E57066D714EA}"/>
              </a:ext>
            </a:extLst>
          </p:cNvPr>
          <p:cNvGrpSpPr/>
          <p:nvPr/>
        </p:nvGrpSpPr>
        <p:grpSpPr>
          <a:xfrm>
            <a:off x="1129284" y="5193791"/>
            <a:ext cx="9820656" cy="274320"/>
            <a:chOff x="530352" y="6291072"/>
            <a:chExt cx="9820656" cy="274320"/>
          </a:xfrm>
        </p:grpSpPr>
        <p:sp>
          <p:nvSpPr>
            <p:cNvPr id="61" name="Shape 93">
              <a:extLst>
                <a:ext uri="{FF2B5EF4-FFF2-40B4-BE49-F238E27FC236}">
                  <a16:creationId xmlns:a16="http://schemas.microsoft.com/office/drawing/2014/main" id="{DDC7C8A6-8197-3E73-FB68-03FF7C5617D1}"/>
                </a:ext>
              </a:extLst>
            </p:cNvPr>
            <p:cNvSpPr/>
            <p:nvPr/>
          </p:nvSpPr>
          <p:spPr>
            <a:xfrm>
              <a:off x="530352" y="6291072"/>
              <a:ext cx="9820656" cy="274320"/>
            </a:xfrm>
            <a:prstGeom prst="roundRect">
              <a:avLst>
                <a:gd name="adj" fmla="val 16667"/>
              </a:avLst>
            </a:prstGeom>
            <a:solidFill>
              <a:srgbClr val="F5F8FA"/>
            </a:solidFill>
            <a:ln w="8890">
              <a:solidFill>
                <a:srgbClr val="D9E2E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62" name="Text 94">
              <a:extLst>
                <a:ext uri="{FF2B5EF4-FFF2-40B4-BE49-F238E27FC236}">
                  <a16:creationId xmlns:a16="http://schemas.microsoft.com/office/drawing/2014/main" id="{67106B7D-E533-2AF3-0FFE-9C63D688C93A}"/>
                </a:ext>
              </a:extLst>
            </p:cNvPr>
            <p:cNvSpPr/>
            <p:nvPr/>
          </p:nvSpPr>
          <p:spPr>
            <a:xfrm>
              <a:off x="704088" y="6359652"/>
              <a:ext cx="9473184" cy="13716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720" b="1" i="0" u="none" strike="noStrike" kern="1200" cap="none" spc="0" normalizeH="0" baseline="0" noProof="0" dirty="0">
                  <a:ln>
                    <a:noFill/>
                  </a:ln>
                  <a:solidFill>
                    <a:srgbClr val="51606C"/>
                  </a:solidFill>
                  <a:effectLst/>
                  <a:uLnTx/>
                  <a:uFillTx/>
                  <a:latin typeface="Aptos" pitchFamily="34" charset="0"/>
                  <a:ea typeface="Aptos" pitchFamily="34" charset="-122"/>
                  <a:cs typeface="Aptos" pitchFamily="34" charset="-120"/>
                </a:rPr>
                <a:t>Throughline: the field moved from foundation-building and fragmented development toward a </a:t>
              </a:r>
              <a:r>
                <a:rPr kumimoji="0" lang="en-US" sz="800" b="1" i="0" u="none" strike="noStrike" kern="1200" cap="none" spc="0" normalizeH="0" baseline="0" noProof="0" dirty="0">
                  <a:ln>
                    <a:noFill/>
                  </a:ln>
                  <a:solidFill>
                    <a:srgbClr val="51606C"/>
                  </a:solidFill>
                  <a:effectLst/>
                  <a:uLnTx/>
                  <a:uFillTx/>
                  <a:latin typeface="Aptos" pitchFamily="34" charset="0"/>
                  <a:ea typeface="Aptos" pitchFamily="34" charset="-122"/>
                  <a:cs typeface="Aptos" pitchFamily="34" charset="-120"/>
                </a:rPr>
                <a:t>coordinated</a:t>
              </a:r>
              <a:r>
                <a:rPr kumimoji="0" lang="en-US" sz="720" b="1" i="0" u="none" strike="noStrike" kern="1200" cap="none" spc="0" normalizeH="0" baseline="0" noProof="0" dirty="0">
                  <a:ln>
                    <a:noFill/>
                  </a:ln>
                  <a:solidFill>
                    <a:srgbClr val="51606C"/>
                  </a:solidFill>
                  <a:effectLst/>
                  <a:uLnTx/>
                  <a:uFillTx/>
                  <a:latin typeface="Aptos" pitchFamily="34" charset="0"/>
                  <a:ea typeface="Aptos" pitchFamily="34" charset="-122"/>
                  <a:cs typeface="Aptos" pitchFamily="34" charset="-120"/>
                </a:rPr>
                <a:t> ecosystem of registry, screening, biomarkers, regulation and clinical trials.</a:t>
              </a:r>
              <a:endParaRPr kumimoji="0" lang="en-US" sz="72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grpSp>
      <p:sp>
        <p:nvSpPr>
          <p:cNvPr id="63" name="Text 96">
            <a:extLst>
              <a:ext uri="{FF2B5EF4-FFF2-40B4-BE49-F238E27FC236}">
                <a16:creationId xmlns:a16="http://schemas.microsoft.com/office/drawing/2014/main" id="{1BA47860-81F4-AC37-D883-5A2EECF14608}"/>
              </a:ext>
            </a:extLst>
          </p:cNvPr>
          <p:cNvSpPr/>
          <p:nvPr/>
        </p:nvSpPr>
        <p:spPr>
          <a:xfrm>
            <a:off x="11384280" y="6611112"/>
            <a:ext cx="228600" cy="128016"/>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620" b="0" i="0" u="none" strike="noStrike" kern="1200" cap="none" spc="0" normalizeH="0" baseline="0" noProof="0" dirty="0">
                <a:ln>
                  <a:noFill/>
                </a:ln>
                <a:solidFill>
                  <a:srgbClr val="82909B"/>
                </a:solidFill>
                <a:effectLst/>
                <a:uLnTx/>
                <a:uFillTx/>
                <a:latin typeface="Aptos" pitchFamily="34" charset="0"/>
                <a:ea typeface="Aptos" pitchFamily="34" charset="-122"/>
                <a:cs typeface="Aptos" pitchFamily="34" charset="-120"/>
              </a:rPr>
              <a:t>1</a:t>
            </a:r>
            <a:endParaRPr kumimoji="0" lang="en-US" sz="62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pic>
        <p:nvPicPr>
          <p:cNvPr id="64" name="Picture 63">
            <a:extLst>
              <a:ext uri="{FF2B5EF4-FFF2-40B4-BE49-F238E27FC236}">
                <a16:creationId xmlns:a16="http://schemas.microsoft.com/office/drawing/2014/main" id="{6E3BC3DE-E2D7-A203-2F63-B0C9942B8A14}"/>
              </a:ext>
            </a:extLst>
          </p:cNvPr>
          <p:cNvPicPr>
            <a:picLocks noChangeAspect="1"/>
          </p:cNvPicPr>
          <p:nvPr/>
        </p:nvPicPr>
        <p:blipFill>
          <a:blip r:embed="rId2"/>
          <a:stretch>
            <a:fillRect/>
          </a:stretch>
        </p:blipFill>
        <p:spPr>
          <a:xfrm>
            <a:off x="8666064" y="566431"/>
            <a:ext cx="1684944" cy="1067131"/>
          </a:xfrm>
          <a:prstGeom prst="rect">
            <a:avLst/>
          </a:prstGeom>
        </p:spPr>
      </p:pic>
      <p:grpSp>
        <p:nvGrpSpPr>
          <p:cNvPr id="66" name="Group 65">
            <a:extLst>
              <a:ext uri="{FF2B5EF4-FFF2-40B4-BE49-F238E27FC236}">
                <a16:creationId xmlns:a16="http://schemas.microsoft.com/office/drawing/2014/main" id="{CDC23374-1DBB-B226-C2DA-DD07EA0D5DAF}"/>
              </a:ext>
            </a:extLst>
          </p:cNvPr>
          <p:cNvGrpSpPr/>
          <p:nvPr/>
        </p:nvGrpSpPr>
        <p:grpSpPr>
          <a:xfrm>
            <a:off x="-56388" y="6103922"/>
            <a:ext cx="12192000" cy="1142396"/>
            <a:chOff x="483761" y="4337812"/>
            <a:chExt cx="9368161" cy="876354"/>
          </a:xfrm>
        </p:grpSpPr>
        <p:pic>
          <p:nvPicPr>
            <p:cNvPr id="67" name="Picture 66">
              <a:extLst>
                <a:ext uri="{FF2B5EF4-FFF2-40B4-BE49-F238E27FC236}">
                  <a16:creationId xmlns:a16="http://schemas.microsoft.com/office/drawing/2014/main" id="{7346A5A3-4F7D-4A7D-6EED-25AB525DDCD9}"/>
                </a:ext>
              </a:extLst>
            </p:cNvPr>
            <p:cNvPicPr>
              <a:picLocks noChangeAspect="1"/>
            </p:cNvPicPr>
            <p:nvPr/>
          </p:nvPicPr>
          <p:blipFill>
            <a:blip r:embed="rId3"/>
            <a:stretch>
              <a:fillRect/>
            </a:stretch>
          </p:blipFill>
          <p:spPr>
            <a:xfrm>
              <a:off x="5234209" y="4337812"/>
              <a:ext cx="4617713" cy="876354"/>
            </a:xfrm>
            <a:prstGeom prst="rect">
              <a:avLst/>
            </a:prstGeom>
          </p:spPr>
        </p:pic>
        <p:pic>
          <p:nvPicPr>
            <p:cNvPr id="68" name="Picture 67">
              <a:extLst>
                <a:ext uri="{FF2B5EF4-FFF2-40B4-BE49-F238E27FC236}">
                  <a16:creationId xmlns:a16="http://schemas.microsoft.com/office/drawing/2014/main" id="{D0D10533-3E70-45A6-82DF-C1F958267888}"/>
                </a:ext>
              </a:extLst>
            </p:cNvPr>
            <p:cNvPicPr>
              <a:picLocks noChangeAspect="1"/>
            </p:cNvPicPr>
            <p:nvPr/>
          </p:nvPicPr>
          <p:blipFill>
            <a:blip r:embed="rId3"/>
            <a:stretch>
              <a:fillRect/>
            </a:stretch>
          </p:blipFill>
          <p:spPr>
            <a:xfrm>
              <a:off x="483761" y="4337812"/>
              <a:ext cx="4617713" cy="876354"/>
            </a:xfrm>
            <a:prstGeom prst="rect">
              <a:avLst/>
            </a:prstGeom>
          </p:spPr>
        </p:pic>
      </p:grpSp>
    </p:spTree>
    <p:extLst>
      <p:ext uri="{BB962C8B-B14F-4D97-AF65-F5344CB8AC3E}">
        <p14:creationId xmlns:p14="http://schemas.microsoft.com/office/powerpoint/2010/main" val="23037794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a:extLst>
              <a:ext uri="{FF2B5EF4-FFF2-40B4-BE49-F238E27FC236}">
                <a16:creationId xmlns:a16="http://schemas.microsoft.com/office/drawing/2014/main" id="{42969C73-89C7-9C98-90E5-03860F949E07}"/>
              </a:ext>
            </a:extLst>
          </p:cNvPr>
          <p:cNvSpPr/>
          <p:nvPr/>
        </p:nvSpPr>
        <p:spPr>
          <a:xfrm>
            <a:off x="0" y="0"/>
            <a:ext cx="12191695" cy="146304"/>
          </a:xfrm>
          <a:prstGeom prst="rect">
            <a:avLst/>
          </a:prstGeom>
          <a:solidFill>
            <a:srgbClr val="0F5669"/>
          </a:solidFill>
          <a:ln w="12700">
            <a:solidFill>
              <a:srgbClr val="0F566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F5669"/>
              </a:solidFill>
              <a:effectLst/>
              <a:uLnTx/>
              <a:uFillTx/>
              <a:latin typeface="Aptos" panose="02110004020202020204"/>
              <a:ea typeface="+mn-ea"/>
              <a:cs typeface="+mn-cs"/>
            </a:endParaRPr>
          </a:p>
        </p:txBody>
      </p:sp>
      <p:sp>
        <p:nvSpPr>
          <p:cNvPr id="3" name="Text 1">
            <a:extLst>
              <a:ext uri="{FF2B5EF4-FFF2-40B4-BE49-F238E27FC236}">
                <a16:creationId xmlns:a16="http://schemas.microsoft.com/office/drawing/2014/main" id="{77D1C0EA-FA58-8983-C2EF-A57DEA365703}"/>
              </a:ext>
            </a:extLst>
          </p:cNvPr>
          <p:cNvSpPr/>
          <p:nvPr/>
        </p:nvSpPr>
        <p:spPr>
          <a:xfrm>
            <a:off x="530352" y="237744"/>
            <a:ext cx="4572000"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1" i="0" u="none" strike="noStrike" kern="0" cap="none" spc="70" normalizeH="0" baseline="0" noProof="0" dirty="0">
                <a:ln>
                  <a:noFill/>
                </a:ln>
                <a:solidFill>
                  <a:srgbClr val="12384A"/>
                </a:solidFill>
                <a:effectLst/>
                <a:uLnTx/>
                <a:uFillTx/>
                <a:latin typeface="Aptos" pitchFamily="34" charset="0"/>
                <a:ea typeface="Aptos" pitchFamily="34" charset="-122"/>
                <a:cs typeface="Aptos" pitchFamily="34" charset="-120"/>
              </a:rPr>
              <a:t>NPC COMMUNITY &amp; RESEARCH JOURNEY</a:t>
            </a:r>
            <a:endParaRPr kumimoji="0" lang="en-US" sz="9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4" name="Text 2">
            <a:extLst>
              <a:ext uri="{FF2B5EF4-FFF2-40B4-BE49-F238E27FC236}">
                <a16:creationId xmlns:a16="http://schemas.microsoft.com/office/drawing/2014/main" id="{A6E0125F-F4D8-1769-1FFD-AD7AF5BE3253}"/>
              </a:ext>
            </a:extLst>
          </p:cNvPr>
          <p:cNvSpPr/>
          <p:nvPr/>
        </p:nvSpPr>
        <p:spPr>
          <a:xfrm>
            <a:off x="6446520" y="237744"/>
            <a:ext cx="5193792" cy="201168"/>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dirty="0">
                <a:ln>
                  <a:noFill/>
                </a:ln>
                <a:solidFill>
                  <a:srgbClr val="657482"/>
                </a:solidFill>
                <a:effectLst/>
                <a:uLnTx/>
                <a:uFillTx/>
                <a:latin typeface="Aptos" pitchFamily="34" charset="0"/>
                <a:ea typeface="Aptos" pitchFamily="34" charset="-122"/>
                <a:cs typeface="Aptos" pitchFamily="34" charset="-120"/>
              </a:rPr>
              <a:t>BLUE = FOUNDATION / CHALLENGES    GREEN = COMMUNITY / PROGRAM MILESTONES</a:t>
            </a:r>
            <a:endParaRPr kumimoji="0" lang="en-US" sz="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5" name="Text 3">
            <a:extLst>
              <a:ext uri="{FF2B5EF4-FFF2-40B4-BE49-F238E27FC236}">
                <a16:creationId xmlns:a16="http://schemas.microsoft.com/office/drawing/2014/main" id="{29371671-865F-D3AF-D66B-B3D1DF5E1CA5}"/>
              </a:ext>
            </a:extLst>
          </p:cNvPr>
          <p:cNvSpPr/>
          <p:nvPr/>
        </p:nvSpPr>
        <p:spPr>
          <a:xfrm>
            <a:off x="530352" y="603504"/>
            <a:ext cx="9875520" cy="38404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F5669"/>
                </a:solidFill>
                <a:effectLst/>
                <a:uLnTx/>
                <a:uFillTx/>
                <a:latin typeface="Roboto" panose="02000000000000000000" pitchFamily="2" charset="0"/>
                <a:ea typeface="Roboto" panose="02000000000000000000" pitchFamily="2" charset="0"/>
                <a:cs typeface="Roboto" panose="02000000000000000000" pitchFamily="2" charset="0"/>
              </a:rPr>
              <a:t>Niemann-Pick Type C: a longitudinal timeline</a:t>
            </a:r>
            <a:endParaRPr kumimoji="0" lang="en-US" sz="2400" b="0" i="0" u="none" strike="noStrike" kern="1200" cap="none" spc="0" normalizeH="0" baseline="0" noProof="0" dirty="0">
              <a:ln>
                <a:noFill/>
              </a:ln>
              <a:solidFill>
                <a:srgbClr val="0F5669"/>
              </a:solidFill>
              <a:effectLst/>
              <a:uLnTx/>
              <a:uFillTx/>
              <a:latin typeface="Roboto" panose="02000000000000000000" pitchFamily="2" charset="0"/>
              <a:ea typeface="Roboto" panose="02000000000000000000" pitchFamily="2" charset="0"/>
              <a:cs typeface="Roboto" panose="02000000000000000000" pitchFamily="2" charset="0"/>
            </a:endParaRPr>
          </a:p>
        </p:txBody>
      </p:sp>
      <p:sp>
        <p:nvSpPr>
          <p:cNvPr id="6" name="Text 4">
            <a:extLst>
              <a:ext uri="{FF2B5EF4-FFF2-40B4-BE49-F238E27FC236}">
                <a16:creationId xmlns:a16="http://schemas.microsoft.com/office/drawing/2014/main" id="{C91D458D-9566-4C73-5E24-EA66DA87DB04}"/>
              </a:ext>
            </a:extLst>
          </p:cNvPr>
          <p:cNvSpPr/>
          <p:nvPr/>
        </p:nvSpPr>
        <p:spPr>
          <a:xfrm>
            <a:off x="539496" y="1033272"/>
            <a:ext cx="9326880" cy="219456"/>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657482"/>
                </a:solidFill>
                <a:effectLst/>
                <a:uLnTx/>
                <a:uFillTx/>
                <a:latin typeface="Aptos" pitchFamily="34" charset="0"/>
                <a:ea typeface="Aptos" pitchFamily="34" charset="-122"/>
                <a:cs typeface="Aptos" pitchFamily="34" charset="-120"/>
              </a:rPr>
              <a:t>From the Parseghian Foundation to today’s clinical and biomarker ecosystem</a:t>
            </a:r>
            <a:endParaRPr kumimoji="0" lang="en-US" sz="105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7" name="Shape 5">
            <a:extLst>
              <a:ext uri="{FF2B5EF4-FFF2-40B4-BE49-F238E27FC236}">
                <a16:creationId xmlns:a16="http://schemas.microsoft.com/office/drawing/2014/main" id="{0C18F329-17BD-B1FF-12A8-E745D9B47EF1}"/>
              </a:ext>
            </a:extLst>
          </p:cNvPr>
          <p:cNvSpPr/>
          <p:nvPr/>
        </p:nvSpPr>
        <p:spPr>
          <a:xfrm>
            <a:off x="713232" y="3502152"/>
            <a:ext cx="10808208" cy="0"/>
          </a:xfrm>
          <a:prstGeom prst="line">
            <a:avLst/>
          </a:prstGeom>
          <a:noFill/>
          <a:ln w="2540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8" name="Shape 6">
            <a:extLst>
              <a:ext uri="{FF2B5EF4-FFF2-40B4-BE49-F238E27FC236}">
                <a16:creationId xmlns:a16="http://schemas.microsoft.com/office/drawing/2014/main" id="{2BB9E240-2A5A-C790-A3B6-3531453FF475}"/>
              </a:ext>
            </a:extLst>
          </p:cNvPr>
          <p:cNvSpPr/>
          <p:nvPr/>
        </p:nvSpPr>
        <p:spPr>
          <a:xfrm>
            <a:off x="841248" y="3429000"/>
            <a:ext cx="0" cy="146304"/>
          </a:xfrm>
          <a:prstGeom prst="line">
            <a:avLst/>
          </a:prstGeom>
          <a:noFill/>
          <a:ln w="1397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9" name="Text 7">
            <a:extLst>
              <a:ext uri="{FF2B5EF4-FFF2-40B4-BE49-F238E27FC236}">
                <a16:creationId xmlns:a16="http://schemas.microsoft.com/office/drawing/2014/main" id="{4C9BEF29-4C1D-5F60-CE96-D3C9F0A50EA0}"/>
              </a:ext>
            </a:extLst>
          </p:cNvPr>
          <p:cNvSpPr/>
          <p:nvPr/>
        </p:nvSpPr>
        <p:spPr>
          <a:xfrm>
            <a:off x="594360" y="3611880"/>
            <a:ext cx="493776"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10" b="1"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1994</a:t>
            </a:r>
            <a:endParaRPr kumimoji="0" lang="en-US" sz="81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10" name="Shape 8">
            <a:extLst>
              <a:ext uri="{FF2B5EF4-FFF2-40B4-BE49-F238E27FC236}">
                <a16:creationId xmlns:a16="http://schemas.microsoft.com/office/drawing/2014/main" id="{4FAB0205-4AFF-C40C-BF3A-68D4775BBDA4}"/>
              </a:ext>
            </a:extLst>
          </p:cNvPr>
          <p:cNvSpPr/>
          <p:nvPr/>
        </p:nvSpPr>
        <p:spPr>
          <a:xfrm>
            <a:off x="790956" y="3451860"/>
            <a:ext cx="100584" cy="100584"/>
          </a:xfrm>
          <a:prstGeom prst="ellipse">
            <a:avLst/>
          </a:prstGeom>
          <a:solidFill>
            <a:srgbClr val="FFFFFF"/>
          </a:solidFill>
          <a:ln w="1524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1" name="Shape 9">
            <a:extLst>
              <a:ext uri="{FF2B5EF4-FFF2-40B4-BE49-F238E27FC236}">
                <a16:creationId xmlns:a16="http://schemas.microsoft.com/office/drawing/2014/main" id="{B756CB1D-ABB0-8101-6D3C-FA6C2638E45F}"/>
              </a:ext>
            </a:extLst>
          </p:cNvPr>
          <p:cNvSpPr/>
          <p:nvPr/>
        </p:nvSpPr>
        <p:spPr>
          <a:xfrm>
            <a:off x="2331720" y="3429000"/>
            <a:ext cx="0" cy="146304"/>
          </a:xfrm>
          <a:prstGeom prst="line">
            <a:avLst/>
          </a:prstGeom>
          <a:noFill/>
          <a:ln w="1397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2" name="Text 10">
            <a:extLst>
              <a:ext uri="{FF2B5EF4-FFF2-40B4-BE49-F238E27FC236}">
                <a16:creationId xmlns:a16="http://schemas.microsoft.com/office/drawing/2014/main" id="{18E46A0C-BE4F-719F-EB21-B86F236B0E96}"/>
              </a:ext>
            </a:extLst>
          </p:cNvPr>
          <p:cNvSpPr/>
          <p:nvPr/>
        </p:nvSpPr>
        <p:spPr>
          <a:xfrm>
            <a:off x="2084832" y="3611880"/>
            <a:ext cx="493776"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10" b="1"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2013</a:t>
            </a:r>
            <a:endParaRPr kumimoji="0" lang="en-US" sz="81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13" name="Shape 11">
            <a:extLst>
              <a:ext uri="{FF2B5EF4-FFF2-40B4-BE49-F238E27FC236}">
                <a16:creationId xmlns:a16="http://schemas.microsoft.com/office/drawing/2014/main" id="{E1904D33-D128-E13E-5317-A19A790BD97B}"/>
              </a:ext>
            </a:extLst>
          </p:cNvPr>
          <p:cNvSpPr/>
          <p:nvPr/>
        </p:nvSpPr>
        <p:spPr>
          <a:xfrm>
            <a:off x="2281428" y="3451860"/>
            <a:ext cx="100584" cy="100584"/>
          </a:xfrm>
          <a:prstGeom prst="ellipse">
            <a:avLst/>
          </a:prstGeom>
          <a:solidFill>
            <a:srgbClr val="FFFFFF"/>
          </a:solidFill>
          <a:ln w="1524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4" name="Shape 12">
            <a:extLst>
              <a:ext uri="{FF2B5EF4-FFF2-40B4-BE49-F238E27FC236}">
                <a16:creationId xmlns:a16="http://schemas.microsoft.com/office/drawing/2014/main" id="{196F22A9-3696-A63E-68F4-156BD06978DF}"/>
              </a:ext>
            </a:extLst>
          </p:cNvPr>
          <p:cNvSpPr/>
          <p:nvPr/>
        </p:nvSpPr>
        <p:spPr>
          <a:xfrm>
            <a:off x="3749040" y="3429000"/>
            <a:ext cx="0" cy="146304"/>
          </a:xfrm>
          <a:prstGeom prst="line">
            <a:avLst/>
          </a:prstGeom>
          <a:noFill/>
          <a:ln w="1397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5" name="Text 13">
            <a:extLst>
              <a:ext uri="{FF2B5EF4-FFF2-40B4-BE49-F238E27FC236}">
                <a16:creationId xmlns:a16="http://schemas.microsoft.com/office/drawing/2014/main" id="{156D74C0-E5F6-FCDC-0CFF-A22D9A4E2B8F}"/>
              </a:ext>
            </a:extLst>
          </p:cNvPr>
          <p:cNvSpPr/>
          <p:nvPr/>
        </p:nvSpPr>
        <p:spPr>
          <a:xfrm>
            <a:off x="3502152" y="3611880"/>
            <a:ext cx="493776"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10" b="1"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2016</a:t>
            </a:r>
            <a:endParaRPr kumimoji="0" lang="en-US" sz="81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16" name="Shape 14">
            <a:extLst>
              <a:ext uri="{FF2B5EF4-FFF2-40B4-BE49-F238E27FC236}">
                <a16:creationId xmlns:a16="http://schemas.microsoft.com/office/drawing/2014/main" id="{B6A0BB4B-B383-0CFC-DF9B-46C6D170662D}"/>
              </a:ext>
            </a:extLst>
          </p:cNvPr>
          <p:cNvSpPr/>
          <p:nvPr/>
        </p:nvSpPr>
        <p:spPr>
          <a:xfrm>
            <a:off x="3698748" y="3451860"/>
            <a:ext cx="100584" cy="100584"/>
          </a:xfrm>
          <a:prstGeom prst="ellipse">
            <a:avLst/>
          </a:prstGeom>
          <a:solidFill>
            <a:srgbClr val="FFFFFF"/>
          </a:solidFill>
          <a:ln w="1524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7" name="Shape 15">
            <a:extLst>
              <a:ext uri="{FF2B5EF4-FFF2-40B4-BE49-F238E27FC236}">
                <a16:creationId xmlns:a16="http://schemas.microsoft.com/office/drawing/2014/main" id="{77660299-31E6-B33B-0DBD-5EE4433F9D91}"/>
              </a:ext>
            </a:extLst>
          </p:cNvPr>
          <p:cNvSpPr/>
          <p:nvPr/>
        </p:nvSpPr>
        <p:spPr>
          <a:xfrm>
            <a:off x="5166360" y="3429000"/>
            <a:ext cx="0" cy="146304"/>
          </a:xfrm>
          <a:prstGeom prst="line">
            <a:avLst/>
          </a:prstGeom>
          <a:noFill/>
          <a:ln w="1397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18" name="Text 16">
            <a:extLst>
              <a:ext uri="{FF2B5EF4-FFF2-40B4-BE49-F238E27FC236}">
                <a16:creationId xmlns:a16="http://schemas.microsoft.com/office/drawing/2014/main" id="{B96DB4B1-FBFC-3F16-75D1-E7912D4F4B08}"/>
              </a:ext>
            </a:extLst>
          </p:cNvPr>
          <p:cNvSpPr/>
          <p:nvPr/>
        </p:nvSpPr>
        <p:spPr>
          <a:xfrm>
            <a:off x="4919472" y="3611880"/>
            <a:ext cx="493776"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10" b="1"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2018</a:t>
            </a:r>
            <a:endParaRPr kumimoji="0" lang="en-US" sz="81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19" name="Shape 17">
            <a:extLst>
              <a:ext uri="{FF2B5EF4-FFF2-40B4-BE49-F238E27FC236}">
                <a16:creationId xmlns:a16="http://schemas.microsoft.com/office/drawing/2014/main" id="{1A8A9FF6-02C0-C7D1-F870-ADA508B6ABFC}"/>
              </a:ext>
            </a:extLst>
          </p:cNvPr>
          <p:cNvSpPr/>
          <p:nvPr/>
        </p:nvSpPr>
        <p:spPr>
          <a:xfrm>
            <a:off x="5116068" y="3451860"/>
            <a:ext cx="100584" cy="100584"/>
          </a:xfrm>
          <a:prstGeom prst="ellipse">
            <a:avLst/>
          </a:prstGeom>
          <a:solidFill>
            <a:srgbClr val="FFFFFF"/>
          </a:solidFill>
          <a:ln w="1524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0" name="Shape 18">
            <a:extLst>
              <a:ext uri="{FF2B5EF4-FFF2-40B4-BE49-F238E27FC236}">
                <a16:creationId xmlns:a16="http://schemas.microsoft.com/office/drawing/2014/main" id="{96982EFF-1267-27C3-6DFC-B17E50880C59}"/>
              </a:ext>
            </a:extLst>
          </p:cNvPr>
          <p:cNvSpPr/>
          <p:nvPr/>
        </p:nvSpPr>
        <p:spPr>
          <a:xfrm>
            <a:off x="5989320" y="3429000"/>
            <a:ext cx="0" cy="146304"/>
          </a:xfrm>
          <a:prstGeom prst="line">
            <a:avLst/>
          </a:prstGeom>
          <a:noFill/>
          <a:ln w="1397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1" name="Text 19">
            <a:extLst>
              <a:ext uri="{FF2B5EF4-FFF2-40B4-BE49-F238E27FC236}">
                <a16:creationId xmlns:a16="http://schemas.microsoft.com/office/drawing/2014/main" id="{2B0A2688-BB4B-16C0-245D-AC08E384B4D6}"/>
              </a:ext>
            </a:extLst>
          </p:cNvPr>
          <p:cNvSpPr/>
          <p:nvPr/>
        </p:nvSpPr>
        <p:spPr>
          <a:xfrm>
            <a:off x="5742432" y="3611880"/>
            <a:ext cx="493776"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10" b="1"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2019</a:t>
            </a:r>
            <a:endParaRPr kumimoji="0" lang="en-US" sz="81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22" name="Shape 20">
            <a:extLst>
              <a:ext uri="{FF2B5EF4-FFF2-40B4-BE49-F238E27FC236}">
                <a16:creationId xmlns:a16="http://schemas.microsoft.com/office/drawing/2014/main" id="{04CEDC2B-10DC-A88D-EE46-6F559A702D4E}"/>
              </a:ext>
            </a:extLst>
          </p:cNvPr>
          <p:cNvSpPr/>
          <p:nvPr/>
        </p:nvSpPr>
        <p:spPr>
          <a:xfrm>
            <a:off x="5939028" y="3451860"/>
            <a:ext cx="100584" cy="100584"/>
          </a:xfrm>
          <a:prstGeom prst="ellipse">
            <a:avLst/>
          </a:prstGeom>
          <a:solidFill>
            <a:srgbClr val="FFFFFF"/>
          </a:solidFill>
          <a:ln w="1524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3" name="Shape 21">
            <a:extLst>
              <a:ext uri="{FF2B5EF4-FFF2-40B4-BE49-F238E27FC236}">
                <a16:creationId xmlns:a16="http://schemas.microsoft.com/office/drawing/2014/main" id="{A253E022-895D-90E1-19E7-34F729FAAD58}"/>
              </a:ext>
            </a:extLst>
          </p:cNvPr>
          <p:cNvSpPr/>
          <p:nvPr/>
        </p:nvSpPr>
        <p:spPr>
          <a:xfrm>
            <a:off x="7360920" y="3429000"/>
            <a:ext cx="0" cy="146304"/>
          </a:xfrm>
          <a:prstGeom prst="line">
            <a:avLst/>
          </a:prstGeom>
          <a:noFill/>
          <a:ln w="1397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4" name="Text 22">
            <a:extLst>
              <a:ext uri="{FF2B5EF4-FFF2-40B4-BE49-F238E27FC236}">
                <a16:creationId xmlns:a16="http://schemas.microsoft.com/office/drawing/2014/main" id="{28D515D3-3231-80F6-7540-8E38FDFC7C3E}"/>
              </a:ext>
            </a:extLst>
          </p:cNvPr>
          <p:cNvSpPr/>
          <p:nvPr/>
        </p:nvSpPr>
        <p:spPr>
          <a:xfrm>
            <a:off x="7114032" y="3611880"/>
            <a:ext cx="493776"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10" b="1"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2021</a:t>
            </a:r>
            <a:endParaRPr kumimoji="0" lang="en-US" sz="81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25" name="Shape 23">
            <a:extLst>
              <a:ext uri="{FF2B5EF4-FFF2-40B4-BE49-F238E27FC236}">
                <a16:creationId xmlns:a16="http://schemas.microsoft.com/office/drawing/2014/main" id="{B18277B6-2E96-07FC-EAE0-A8D1E9DBF4B3}"/>
              </a:ext>
            </a:extLst>
          </p:cNvPr>
          <p:cNvSpPr/>
          <p:nvPr/>
        </p:nvSpPr>
        <p:spPr>
          <a:xfrm>
            <a:off x="7310628" y="3451860"/>
            <a:ext cx="100584" cy="100584"/>
          </a:xfrm>
          <a:prstGeom prst="ellipse">
            <a:avLst/>
          </a:prstGeom>
          <a:solidFill>
            <a:srgbClr val="FFFFFF"/>
          </a:solidFill>
          <a:ln w="1524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6" name="Shape 24">
            <a:extLst>
              <a:ext uri="{FF2B5EF4-FFF2-40B4-BE49-F238E27FC236}">
                <a16:creationId xmlns:a16="http://schemas.microsoft.com/office/drawing/2014/main" id="{DF486C9E-F9CB-0CEF-317C-8720B8AC18B7}"/>
              </a:ext>
            </a:extLst>
          </p:cNvPr>
          <p:cNvSpPr/>
          <p:nvPr/>
        </p:nvSpPr>
        <p:spPr>
          <a:xfrm>
            <a:off x="8503920" y="3429000"/>
            <a:ext cx="0" cy="146304"/>
          </a:xfrm>
          <a:prstGeom prst="line">
            <a:avLst/>
          </a:prstGeom>
          <a:noFill/>
          <a:ln w="1397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7" name="Text 25">
            <a:extLst>
              <a:ext uri="{FF2B5EF4-FFF2-40B4-BE49-F238E27FC236}">
                <a16:creationId xmlns:a16="http://schemas.microsoft.com/office/drawing/2014/main" id="{B76AAA6A-6D77-4B1A-FC07-F7E5C2BE74F4}"/>
              </a:ext>
            </a:extLst>
          </p:cNvPr>
          <p:cNvSpPr/>
          <p:nvPr/>
        </p:nvSpPr>
        <p:spPr>
          <a:xfrm>
            <a:off x="8257032" y="3611880"/>
            <a:ext cx="493776"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10" b="1"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2022</a:t>
            </a:r>
            <a:endParaRPr kumimoji="0" lang="en-US" sz="81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28" name="Shape 26">
            <a:extLst>
              <a:ext uri="{FF2B5EF4-FFF2-40B4-BE49-F238E27FC236}">
                <a16:creationId xmlns:a16="http://schemas.microsoft.com/office/drawing/2014/main" id="{8D2B6BBE-94F2-646A-A2DB-E3FE6CA26288}"/>
              </a:ext>
            </a:extLst>
          </p:cNvPr>
          <p:cNvSpPr/>
          <p:nvPr/>
        </p:nvSpPr>
        <p:spPr>
          <a:xfrm>
            <a:off x="8453628" y="3451860"/>
            <a:ext cx="100584" cy="100584"/>
          </a:xfrm>
          <a:prstGeom prst="ellipse">
            <a:avLst/>
          </a:prstGeom>
          <a:solidFill>
            <a:srgbClr val="FFFFFF"/>
          </a:solidFill>
          <a:ln w="1524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29" name="Shape 27">
            <a:extLst>
              <a:ext uri="{FF2B5EF4-FFF2-40B4-BE49-F238E27FC236}">
                <a16:creationId xmlns:a16="http://schemas.microsoft.com/office/drawing/2014/main" id="{4845DC96-7815-D0E9-7599-FA9F25C2E0DD}"/>
              </a:ext>
            </a:extLst>
          </p:cNvPr>
          <p:cNvSpPr/>
          <p:nvPr/>
        </p:nvSpPr>
        <p:spPr>
          <a:xfrm>
            <a:off x="9875520" y="3429000"/>
            <a:ext cx="0" cy="146304"/>
          </a:xfrm>
          <a:prstGeom prst="line">
            <a:avLst/>
          </a:prstGeom>
          <a:noFill/>
          <a:ln w="1397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0" name="Text 28">
            <a:extLst>
              <a:ext uri="{FF2B5EF4-FFF2-40B4-BE49-F238E27FC236}">
                <a16:creationId xmlns:a16="http://schemas.microsoft.com/office/drawing/2014/main" id="{9B19238C-3309-EE34-9B61-55ACD51FA9A5}"/>
              </a:ext>
            </a:extLst>
          </p:cNvPr>
          <p:cNvSpPr/>
          <p:nvPr/>
        </p:nvSpPr>
        <p:spPr>
          <a:xfrm>
            <a:off x="9628632" y="3611880"/>
            <a:ext cx="493776"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10" b="1"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2024</a:t>
            </a:r>
            <a:endParaRPr kumimoji="0" lang="en-US" sz="81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31" name="Shape 29">
            <a:extLst>
              <a:ext uri="{FF2B5EF4-FFF2-40B4-BE49-F238E27FC236}">
                <a16:creationId xmlns:a16="http://schemas.microsoft.com/office/drawing/2014/main" id="{6A8BF5B3-5E6A-CE12-2E32-9C7A7F52ED00}"/>
              </a:ext>
            </a:extLst>
          </p:cNvPr>
          <p:cNvSpPr/>
          <p:nvPr/>
        </p:nvSpPr>
        <p:spPr>
          <a:xfrm>
            <a:off x="9825228" y="3451860"/>
            <a:ext cx="100584" cy="100584"/>
          </a:xfrm>
          <a:prstGeom prst="ellipse">
            <a:avLst/>
          </a:prstGeom>
          <a:solidFill>
            <a:srgbClr val="FFFFFF"/>
          </a:solidFill>
          <a:ln w="1524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2" name="Shape 30">
            <a:extLst>
              <a:ext uri="{FF2B5EF4-FFF2-40B4-BE49-F238E27FC236}">
                <a16:creationId xmlns:a16="http://schemas.microsoft.com/office/drawing/2014/main" id="{832AAE37-8212-BF0F-353E-8B07C4934413}"/>
              </a:ext>
            </a:extLst>
          </p:cNvPr>
          <p:cNvSpPr/>
          <p:nvPr/>
        </p:nvSpPr>
        <p:spPr>
          <a:xfrm>
            <a:off x="11018520" y="3429000"/>
            <a:ext cx="0" cy="146304"/>
          </a:xfrm>
          <a:prstGeom prst="line">
            <a:avLst/>
          </a:prstGeom>
          <a:noFill/>
          <a:ln w="1397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3" name="Text 31">
            <a:extLst>
              <a:ext uri="{FF2B5EF4-FFF2-40B4-BE49-F238E27FC236}">
                <a16:creationId xmlns:a16="http://schemas.microsoft.com/office/drawing/2014/main" id="{C3AF2643-CDF4-C52F-C8AA-470AF1160ECB}"/>
              </a:ext>
            </a:extLst>
          </p:cNvPr>
          <p:cNvSpPr/>
          <p:nvPr/>
        </p:nvSpPr>
        <p:spPr>
          <a:xfrm>
            <a:off x="10771632" y="3611880"/>
            <a:ext cx="493776"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10" b="1"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2026</a:t>
            </a:r>
            <a:endParaRPr kumimoji="0" lang="en-US" sz="81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34" name="Shape 32">
            <a:extLst>
              <a:ext uri="{FF2B5EF4-FFF2-40B4-BE49-F238E27FC236}">
                <a16:creationId xmlns:a16="http://schemas.microsoft.com/office/drawing/2014/main" id="{236DDB0B-4D4E-C6D9-3304-F9940DAA64D5}"/>
              </a:ext>
            </a:extLst>
          </p:cNvPr>
          <p:cNvSpPr/>
          <p:nvPr/>
        </p:nvSpPr>
        <p:spPr>
          <a:xfrm>
            <a:off x="10968228" y="3451860"/>
            <a:ext cx="100584" cy="100584"/>
          </a:xfrm>
          <a:prstGeom prst="ellipse">
            <a:avLst/>
          </a:prstGeom>
          <a:solidFill>
            <a:srgbClr val="FFFFFF"/>
          </a:solidFill>
          <a:ln w="15240">
            <a:solidFill>
              <a:srgbClr val="A9B5BE"/>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5" name="Text 33">
            <a:extLst>
              <a:ext uri="{FF2B5EF4-FFF2-40B4-BE49-F238E27FC236}">
                <a16:creationId xmlns:a16="http://schemas.microsoft.com/office/drawing/2014/main" id="{73B265E8-012E-F923-8FF8-13E6DCD42538}"/>
              </a:ext>
            </a:extLst>
          </p:cNvPr>
          <p:cNvSpPr/>
          <p:nvPr/>
        </p:nvSpPr>
        <p:spPr>
          <a:xfrm>
            <a:off x="530352" y="1435608"/>
            <a:ext cx="2560320" cy="21031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40" b="1" i="0" u="none" strike="noStrike" kern="0" cap="none" spc="50" normalizeH="0" baseline="0" noProof="0" dirty="0">
                <a:ln>
                  <a:noFill/>
                </a:ln>
                <a:solidFill>
                  <a:srgbClr val="1C73A8"/>
                </a:solidFill>
                <a:effectLst/>
                <a:uLnTx/>
                <a:uFillTx/>
                <a:latin typeface="Aptos" pitchFamily="34" charset="0"/>
                <a:ea typeface="Aptos" pitchFamily="34" charset="-122"/>
                <a:cs typeface="Aptos" pitchFamily="34" charset="-120"/>
              </a:rPr>
              <a:t>FOUNDATION / CHALLENGES</a:t>
            </a:r>
            <a:endParaRPr kumimoji="0" lang="en-US" sz="84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36" name="Shape 34">
            <a:extLst>
              <a:ext uri="{FF2B5EF4-FFF2-40B4-BE49-F238E27FC236}">
                <a16:creationId xmlns:a16="http://schemas.microsoft.com/office/drawing/2014/main" id="{AA40E464-0ABB-A7CE-1320-D23ACD3F1DB8}"/>
              </a:ext>
            </a:extLst>
          </p:cNvPr>
          <p:cNvSpPr/>
          <p:nvPr/>
        </p:nvSpPr>
        <p:spPr>
          <a:xfrm>
            <a:off x="530352" y="1746504"/>
            <a:ext cx="2286000" cy="0"/>
          </a:xfrm>
          <a:prstGeom prst="line">
            <a:avLst/>
          </a:prstGeom>
          <a:noFill/>
          <a:ln w="3048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7" name="Text 35">
            <a:extLst>
              <a:ext uri="{FF2B5EF4-FFF2-40B4-BE49-F238E27FC236}">
                <a16:creationId xmlns:a16="http://schemas.microsoft.com/office/drawing/2014/main" id="{D2E90554-D6F3-FFB8-30EB-9F7CA3866B7B}"/>
              </a:ext>
            </a:extLst>
          </p:cNvPr>
          <p:cNvSpPr/>
          <p:nvPr/>
        </p:nvSpPr>
        <p:spPr>
          <a:xfrm>
            <a:off x="7086600" y="3931920"/>
            <a:ext cx="4553712" cy="210312"/>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40" b="1" i="0" u="none" strike="noStrike" kern="0" cap="none" spc="50" normalizeH="0" baseline="0" noProof="0" dirty="0">
                <a:ln>
                  <a:noFill/>
                </a:ln>
                <a:solidFill>
                  <a:srgbClr val="2E8B57"/>
                </a:solidFill>
                <a:effectLst/>
                <a:uLnTx/>
                <a:uFillTx/>
                <a:latin typeface="Aptos" pitchFamily="34" charset="0"/>
                <a:ea typeface="Aptos" pitchFamily="34" charset="-122"/>
                <a:cs typeface="Aptos" pitchFamily="34" charset="-120"/>
              </a:rPr>
              <a:t>COMMUNITY / PROGRAM MILESTONES</a:t>
            </a:r>
            <a:endParaRPr kumimoji="0" lang="en-US" sz="84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38" name="Shape 36">
            <a:extLst>
              <a:ext uri="{FF2B5EF4-FFF2-40B4-BE49-F238E27FC236}">
                <a16:creationId xmlns:a16="http://schemas.microsoft.com/office/drawing/2014/main" id="{2F5104DC-41B5-E9D6-2AD2-169FAF211D31}"/>
              </a:ext>
            </a:extLst>
          </p:cNvPr>
          <p:cNvSpPr/>
          <p:nvPr/>
        </p:nvSpPr>
        <p:spPr>
          <a:xfrm>
            <a:off x="9363456" y="4224528"/>
            <a:ext cx="2276856" cy="0"/>
          </a:xfrm>
          <a:prstGeom prst="line">
            <a:avLst/>
          </a:prstGeom>
          <a:noFill/>
          <a:ln w="30480">
            <a:solidFill>
              <a:srgbClr val="2E8B57"/>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9" name="Shape 37">
            <a:extLst>
              <a:ext uri="{FF2B5EF4-FFF2-40B4-BE49-F238E27FC236}">
                <a16:creationId xmlns:a16="http://schemas.microsoft.com/office/drawing/2014/main" id="{E9D5AF64-FB62-F1E6-2C0E-842BE504B5FB}"/>
              </a:ext>
            </a:extLst>
          </p:cNvPr>
          <p:cNvSpPr/>
          <p:nvPr/>
        </p:nvSpPr>
        <p:spPr>
          <a:xfrm>
            <a:off x="658368" y="1819656"/>
            <a:ext cx="2148840" cy="1417320"/>
          </a:xfrm>
          <a:prstGeom prst="roundRect">
            <a:avLst>
              <a:gd name="adj" fmla="val 4516"/>
            </a:avLst>
          </a:prstGeom>
          <a:solidFill>
            <a:srgbClr val="EDF6FB"/>
          </a:solidFill>
          <a:ln w="1397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40" name="Shape 38">
            <a:extLst>
              <a:ext uri="{FF2B5EF4-FFF2-40B4-BE49-F238E27FC236}">
                <a16:creationId xmlns:a16="http://schemas.microsoft.com/office/drawing/2014/main" id="{92F54FB8-0A81-E99B-9C7F-213E2138068E}"/>
              </a:ext>
            </a:extLst>
          </p:cNvPr>
          <p:cNvSpPr/>
          <p:nvPr/>
        </p:nvSpPr>
        <p:spPr>
          <a:xfrm>
            <a:off x="658368" y="1819656"/>
            <a:ext cx="59436" cy="1417320"/>
          </a:xfrm>
          <a:prstGeom prst="rect">
            <a:avLst/>
          </a:prstGeom>
          <a:solidFill>
            <a:srgbClr val="1C73A8"/>
          </a:solidFill>
          <a:ln w="1270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41" name="Text 39">
            <a:extLst>
              <a:ext uri="{FF2B5EF4-FFF2-40B4-BE49-F238E27FC236}">
                <a16:creationId xmlns:a16="http://schemas.microsoft.com/office/drawing/2014/main" id="{B6A76848-EEEC-3DF7-1F80-40CF2F29141E}"/>
              </a:ext>
            </a:extLst>
          </p:cNvPr>
          <p:cNvSpPr/>
          <p:nvPr/>
        </p:nvSpPr>
        <p:spPr>
          <a:xfrm>
            <a:off x="804672" y="1911096"/>
            <a:ext cx="1920240"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20" b="1" i="0" u="none" strike="noStrike" kern="1200" cap="none" spc="0" normalizeH="0" baseline="0" noProof="0" dirty="0">
                <a:ln>
                  <a:noFill/>
                </a:ln>
                <a:solidFill>
                  <a:srgbClr val="1C73A8"/>
                </a:solidFill>
                <a:effectLst/>
                <a:uLnTx/>
                <a:uFillTx/>
                <a:latin typeface="Aptos Display" pitchFamily="34" charset="0"/>
                <a:ea typeface="Aptos Display" pitchFamily="34" charset="-122"/>
                <a:cs typeface="Aptos Display" pitchFamily="34" charset="-120"/>
              </a:rPr>
              <a:t>1994</a:t>
            </a:r>
            <a:endParaRPr kumimoji="0" lang="en-US" sz="122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42" name="Text 40">
            <a:extLst>
              <a:ext uri="{FF2B5EF4-FFF2-40B4-BE49-F238E27FC236}">
                <a16:creationId xmlns:a16="http://schemas.microsoft.com/office/drawing/2014/main" id="{03EB5DF8-A6A4-AAC0-394E-A2F178E52236}"/>
              </a:ext>
            </a:extLst>
          </p:cNvPr>
          <p:cNvSpPr/>
          <p:nvPr/>
        </p:nvSpPr>
        <p:spPr>
          <a:xfrm>
            <a:off x="804672" y="2167128"/>
            <a:ext cx="1929384" cy="987552"/>
          </a:xfrm>
          <a:prstGeom prst="rect">
            <a:avLst/>
          </a:prstGeom>
          <a:noFill/>
          <a:ln/>
        </p:spPr>
        <p:txBody>
          <a:bodyPr wrap="square" lIns="0" tIns="0" rIns="0" bIns="0" rtlCol="0" anchor="t">
            <a:normAutofit lnSpcReduction="1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25"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 Michael, Marcia &amp; Christa Parseghian diagnosed with NPC</a:t>
            </a:r>
            <a:endParaRPr kumimoji="0" lang="en-US" sz="725"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25"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 Parseghian Medical Research Foundation established in Tucson</a:t>
            </a:r>
            <a:endParaRPr kumimoji="0" lang="en-US" sz="725"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25"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 Research grants • Annual conference • Marketing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725"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25"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They made many advancements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25"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Lost Michael, Marcia and Christa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725"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endParaRPr>
          </a:p>
        </p:txBody>
      </p:sp>
      <p:sp>
        <p:nvSpPr>
          <p:cNvPr id="43" name="Shape 41">
            <a:extLst>
              <a:ext uri="{FF2B5EF4-FFF2-40B4-BE49-F238E27FC236}">
                <a16:creationId xmlns:a16="http://schemas.microsoft.com/office/drawing/2014/main" id="{00724BF3-89F8-081D-CAE6-641CA178F8F8}"/>
              </a:ext>
            </a:extLst>
          </p:cNvPr>
          <p:cNvSpPr/>
          <p:nvPr/>
        </p:nvSpPr>
        <p:spPr>
          <a:xfrm>
            <a:off x="3054096" y="1819656"/>
            <a:ext cx="2194560" cy="1417320"/>
          </a:xfrm>
          <a:prstGeom prst="roundRect">
            <a:avLst>
              <a:gd name="adj" fmla="val 4516"/>
            </a:avLst>
          </a:prstGeom>
          <a:solidFill>
            <a:srgbClr val="EDF6FB"/>
          </a:solidFill>
          <a:ln w="1397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44" name="Shape 42">
            <a:extLst>
              <a:ext uri="{FF2B5EF4-FFF2-40B4-BE49-F238E27FC236}">
                <a16:creationId xmlns:a16="http://schemas.microsoft.com/office/drawing/2014/main" id="{F187EBAD-76B0-65B2-270F-5AA59BE9B89D}"/>
              </a:ext>
            </a:extLst>
          </p:cNvPr>
          <p:cNvSpPr/>
          <p:nvPr/>
        </p:nvSpPr>
        <p:spPr>
          <a:xfrm>
            <a:off x="3054096" y="1819656"/>
            <a:ext cx="59436" cy="1417320"/>
          </a:xfrm>
          <a:prstGeom prst="rect">
            <a:avLst/>
          </a:prstGeom>
          <a:solidFill>
            <a:srgbClr val="1C73A8"/>
          </a:solidFill>
          <a:ln w="1270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45" name="Text 43">
            <a:extLst>
              <a:ext uri="{FF2B5EF4-FFF2-40B4-BE49-F238E27FC236}">
                <a16:creationId xmlns:a16="http://schemas.microsoft.com/office/drawing/2014/main" id="{C8B16E8D-1D8F-E56D-FA70-80E7CD624626}"/>
              </a:ext>
            </a:extLst>
          </p:cNvPr>
          <p:cNvSpPr/>
          <p:nvPr/>
        </p:nvSpPr>
        <p:spPr>
          <a:xfrm>
            <a:off x="3200400" y="1911096"/>
            <a:ext cx="1965960"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20" b="1" i="0" u="none" strike="noStrike" kern="1200" cap="none" spc="0" normalizeH="0" baseline="0" noProof="0" dirty="0">
                <a:ln>
                  <a:noFill/>
                </a:ln>
                <a:solidFill>
                  <a:srgbClr val="1C73A8"/>
                </a:solidFill>
                <a:effectLst/>
                <a:uLnTx/>
                <a:uFillTx/>
                <a:latin typeface="Aptos Display" pitchFamily="34" charset="0"/>
                <a:ea typeface="Aptos Display" pitchFamily="34" charset="-122"/>
                <a:cs typeface="Aptos Display" pitchFamily="34" charset="-120"/>
              </a:rPr>
              <a:t>2016</a:t>
            </a:r>
            <a:endParaRPr kumimoji="0" lang="en-US" sz="122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46" name="Text 44">
            <a:extLst>
              <a:ext uri="{FF2B5EF4-FFF2-40B4-BE49-F238E27FC236}">
                <a16:creationId xmlns:a16="http://schemas.microsoft.com/office/drawing/2014/main" id="{52E6720C-66F5-F851-1D18-CA03D75F7670}"/>
              </a:ext>
            </a:extLst>
          </p:cNvPr>
          <p:cNvSpPr/>
          <p:nvPr/>
        </p:nvSpPr>
        <p:spPr>
          <a:xfrm>
            <a:off x="3200400" y="2167128"/>
            <a:ext cx="1975104" cy="987552"/>
          </a:xfrm>
          <a:prstGeom prst="rect">
            <a:avLst/>
          </a:prstGeom>
          <a:noFill/>
          <a:ln/>
        </p:spPr>
        <p:txBody>
          <a:bodyPr wrap="square" lIns="0" tIns="0" rIns="0" bIns="0"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5"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Foundation merged with Notre Dame → Parseghian Fund</a:t>
            </a:r>
            <a:endParaRPr kumimoji="0" lang="en-US" sz="705"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5"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Sean Kassen becomes director</a:t>
            </a:r>
            <a:endParaRPr kumimoji="0" lang="en-US" sz="705"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705"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5" b="1"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Challenges: </a:t>
            </a:r>
            <a:r>
              <a:rPr kumimoji="0" lang="en-US" sz="705"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fractured community; 85 conference attendees; 7 active grants; $900K raised; Miglustat rejected in U.S.; 3 clinical trials enrolling; NNPDF had no director</a:t>
            </a:r>
            <a:endParaRPr kumimoji="0" lang="en-US" sz="705"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47" name="Shape 45">
            <a:extLst>
              <a:ext uri="{FF2B5EF4-FFF2-40B4-BE49-F238E27FC236}">
                <a16:creationId xmlns:a16="http://schemas.microsoft.com/office/drawing/2014/main" id="{A4F48196-1D0B-3197-0F1A-9FB80881A917}"/>
              </a:ext>
            </a:extLst>
          </p:cNvPr>
          <p:cNvSpPr/>
          <p:nvPr/>
        </p:nvSpPr>
        <p:spPr>
          <a:xfrm>
            <a:off x="5477256" y="1819656"/>
            <a:ext cx="1133856" cy="987552"/>
          </a:xfrm>
          <a:prstGeom prst="roundRect">
            <a:avLst>
              <a:gd name="adj" fmla="val 6481"/>
            </a:avLst>
          </a:prstGeom>
          <a:solidFill>
            <a:srgbClr val="EDF6FB"/>
          </a:solidFill>
          <a:ln w="1397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48" name="Shape 46">
            <a:extLst>
              <a:ext uri="{FF2B5EF4-FFF2-40B4-BE49-F238E27FC236}">
                <a16:creationId xmlns:a16="http://schemas.microsoft.com/office/drawing/2014/main" id="{A304B710-8A0B-B101-B81D-A6C2C7C948D8}"/>
              </a:ext>
            </a:extLst>
          </p:cNvPr>
          <p:cNvSpPr/>
          <p:nvPr/>
        </p:nvSpPr>
        <p:spPr>
          <a:xfrm>
            <a:off x="5477256" y="1819656"/>
            <a:ext cx="59436" cy="987552"/>
          </a:xfrm>
          <a:prstGeom prst="rect">
            <a:avLst/>
          </a:prstGeom>
          <a:solidFill>
            <a:srgbClr val="1C73A8"/>
          </a:solidFill>
          <a:ln w="1270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49" name="Text 47">
            <a:extLst>
              <a:ext uri="{FF2B5EF4-FFF2-40B4-BE49-F238E27FC236}">
                <a16:creationId xmlns:a16="http://schemas.microsoft.com/office/drawing/2014/main" id="{377FC3F7-6BA0-92C2-393D-F71041447CCA}"/>
              </a:ext>
            </a:extLst>
          </p:cNvPr>
          <p:cNvSpPr/>
          <p:nvPr/>
        </p:nvSpPr>
        <p:spPr>
          <a:xfrm>
            <a:off x="5623560" y="1911096"/>
            <a:ext cx="905256"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20" b="1" i="0" u="none" strike="noStrike" kern="1200" cap="none" spc="0" normalizeH="0" baseline="0" noProof="0" dirty="0">
                <a:ln>
                  <a:noFill/>
                </a:ln>
                <a:solidFill>
                  <a:srgbClr val="1C73A8"/>
                </a:solidFill>
                <a:effectLst/>
                <a:uLnTx/>
                <a:uFillTx/>
                <a:latin typeface="Aptos Display" pitchFamily="34" charset="0"/>
                <a:ea typeface="Aptos Display" pitchFamily="34" charset="-122"/>
                <a:cs typeface="Aptos Display" pitchFamily="34" charset="-120"/>
              </a:rPr>
              <a:t>2018</a:t>
            </a:r>
            <a:endParaRPr kumimoji="0" lang="en-US" sz="122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50" name="Text 48">
            <a:extLst>
              <a:ext uri="{FF2B5EF4-FFF2-40B4-BE49-F238E27FC236}">
                <a16:creationId xmlns:a16="http://schemas.microsoft.com/office/drawing/2014/main" id="{61CF09A6-C6E1-3A73-B562-1E663EEDF14C}"/>
              </a:ext>
            </a:extLst>
          </p:cNvPr>
          <p:cNvSpPr/>
          <p:nvPr/>
        </p:nvSpPr>
        <p:spPr>
          <a:xfrm>
            <a:off x="5623560" y="2167128"/>
            <a:ext cx="914400" cy="557784"/>
          </a:xfrm>
          <a:prstGeom prst="rect">
            <a:avLst/>
          </a:prstGeom>
          <a:noFill/>
          <a:ln/>
        </p:spPr>
        <p:txBody>
          <a:bodyPr wrap="square" lIns="0" tIns="0" rIns="0" bIns="0"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5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Adrabetadex trial failed</a:t>
            </a:r>
            <a:endParaRPr kumimoji="0" lang="en-US" sz="75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51" name="Shape 49">
            <a:extLst>
              <a:ext uri="{FF2B5EF4-FFF2-40B4-BE49-F238E27FC236}">
                <a16:creationId xmlns:a16="http://schemas.microsoft.com/office/drawing/2014/main" id="{CF76280D-0604-5F05-3A5F-5D8584D58484}"/>
              </a:ext>
            </a:extLst>
          </p:cNvPr>
          <p:cNvSpPr/>
          <p:nvPr/>
        </p:nvSpPr>
        <p:spPr>
          <a:xfrm>
            <a:off x="6748272" y="1819656"/>
            <a:ext cx="1371600" cy="987552"/>
          </a:xfrm>
          <a:prstGeom prst="roundRect">
            <a:avLst>
              <a:gd name="adj" fmla="val 6481"/>
            </a:avLst>
          </a:prstGeom>
          <a:solidFill>
            <a:srgbClr val="EDF6FB"/>
          </a:solidFill>
          <a:ln w="1397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2" name="Shape 50">
            <a:extLst>
              <a:ext uri="{FF2B5EF4-FFF2-40B4-BE49-F238E27FC236}">
                <a16:creationId xmlns:a16="http://schemas.microsoft.com/office/drawing/2014/main" id="{64D15C4A-607E-E296-CC52-D3EAC111D021}"/>
              </a:ext>
            </a:extLst>
          </p:cNvPr>
          <p:cNvSpPr/>
          <p:nvPr/>
        </p:nvSpPr>
        <p:spPr>
          <a:xfrm>
            <a:off x="6748272" y="1819656"/>
            <a:ext cx="59436" cy="987552"/>
          </a:xfrm>
          <a:prstGeom prst="rect">
            <a:avLst/>
          </a:prstGeom>
          <a:solidFill>
            <a:srgbClr val="1C73A8"/>
          </a:solidFill>
          <a:ln w="1270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3" name="Text 51">
            <a:extLst>
              <a:ext uri="{FF2B5EF4-FFF2-40B4-BE49-F238E27FC236}">
                <a16:creationId xmlns:a16="http://schemas.microsoft.com/office/drawing/2014/main" id="{88CB5B11-EFE6-F951-AFA3-50D54D683837}"/>
              </a:ext>
            </a:extLst>
          </p:cNvPr>
          <p:cNvSpPr/>
          <p:nvPr/>
        </p:nvSpPr>
        <p:spPr>
          <a:xfrm>
            <a:off x="6894576" y="1911096"/>
            <a:ext cx="1143000"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20" b="1" i="0" u="none" strike="noStrike" kern="1200" cap="none" spc="0" normalizeH="0" baseline="0" noProof="0" dirty="0">
                <a:ln>
                  <a:noFill/>
                </a:ln>
                <a:solidFill>
                  <a:srgbClr val="1C73A8"/>
                </a:solidFill>
                <a:effectLst/>
                <a:uLnTx/>
                <a:uFillTx/>
                <a:latin typeface="Aptos Display" pitchFamily="34" charset="0"/>
                <a:ea typeface="Aptos Display" pitchFamily="34" charset="-122"/>
                <a:cs typeface="Aptos Display" pitchFamily="34" charset="-120"/>
              </a:rPr>
              <a:t>Jan 2021</a:t>
            </a:r>
            <a:endParaRPr kumimoji="0" lang="en-US" sz="122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54" name="Text 52">
            <a:extLst>
              <a:ext uri="{FF2B5EF4-FFF2-40B4-BE49-F238E27FC236}">
                <a16:creationId xmlns:a16="http://schemas.microsoft.com/office/drawing/2014/main" id="{3825F233-8FC2-B0F7-CFB4-78E709E9FF31}"/>
              </a:ext>
            </a:extLst>
          </p:cNvPr>
          <p:cNvSpPr/>
          <p:nvPr/>
        </p:nvSpPr>
        <p:spPr>
          <a:xfrm>
            <a:off x="6894576" y="2167128"/>
            <a:ext cx="1152144" cy="557784"/>
          </a:xfrm>
          <a:prstGeom prst="rect">
            <a:avLst/>
          </a:prstGeom>
          <a:noFill/>
          <a:ln/>
        </p:spPr>
        <p:txBody>
          <a:bodyPr wrap="square" lIns="0" tIns="0" rIns="0" bIns="0" rtlCol="0" anchor="t">
            <a:normAutofit lnSpcReduction="1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5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Mallinckrodt ended Adrabetadex EAP;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5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5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FDA would not allow new patients because of safety issues</a:t>
            </a:r>
            <a:endParaRPr kumimoji="0" lang="en-US" sz="65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55" name="Shape 53">
            <a:extLst>
              <a:ext uri="{FF2B5EF4-FFF2-40B4-BE49-F238E27FC236}">
                <a16:creationId xmlns:a16="http://schemas.microsoft.com/office/drawing/2014/main" id="{14355A0A-D4AC-47F5-CE05-6772DED06B87}"/>
              </a:ext>
            </a:extLst>
          </p:cNvPr>
          <p:cNvSpPr/>
          <p:nvPr/>
        </p:nvSpPr>
        <p:spPr>
          <a:xfrm>
            <a:off x="8284464" y="1819656"/>
            <a:ext cx="1335024" cy="987552"/>
          </a:xfrm>
          <a:prstGeom prst="roundRect">
            <a:avLst>
              <a:gd name="adj" fmla="val 6481"/>
            </a:avLst>
          </a:prstGeom>
          <a:solidFill>
            <a:srgbClr val="EDF6FB"/>
          </a:solidFill>
          <a:ln w="1397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6" name="Shape 54">
            <a:extLst>
              <a:ext uri="{FF2B5EF4-FFF2-40B4-BE49-F238E27FC236}">
                <a16:creationId xmlns:a16="http://schemas.microsoft.com/office/drawing/2014/main" id="{5C9187E2-D9BF-E366-1DE8-56AFF5E84370}"/>
              </a:ext>
            </a:extLst>
          </p:cNvPr>
          <p:cNvSpPr/>
          <p:nvPr/>
        </p:nvSpPr>
        <p:spPr>
          <a:xfrm>
            <a:off x="8284464" y="1819656"/>
            <a:ext cx="59436" cy="987552"/>
          </a:xfrm>
          <a:prstGeom prst="rect">
            <a:avLst/>
          </a:prstGeom>
          <a:solidFill>
            <a:srgbClr val="1C73A8"/>
          </a:solidFill>
          <a:ln w="1270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7" name="Text 55">
            <a:extLst>
              <a:ext uri="{FF2B5EF4-FFF2-40B4-BE49-F238E27FC236}">
                <a16:creationId xmlns:a16="http://schemas.microsoft.com/office/drawing/2014/main" id="{376674F0-FF09-001A-C061-DEF0B1A2FE86}"/>
              </a:ext>
            </a:extLst>
          </p:cNvPr>
          <p:cNvSpPr/>
          <p:nvPr/>
        </p:nvSpPr>
        <p:spPr>
          <a:xfrm>
            <a:off x="8430768" y="1911096"/>
            <a:ext cx="1106424"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20" b="1" i="0" u="none" strike="noStrike" kern="1200" cap="none" spc="0" normalizeH="0" baseline="0" noProof="0" dirty="0">
                <a:ln>
                  <a:noFill/>
                </a:ln>
                <a:solidFill>
                  <a:srgbClr val="1C73A8"/>
                </a:solidFill>
                <a:effectLst/>
                <a:uLnTx/>
                <a:uFillTx/>
                <a:latin typeface="Aptos Display" pitchFamily="34" charset="0"/>
                <a:ea typeface="Aptos Display" pitchFamily="34" charset="-122"/>
                <a:cs typeface="Aptos Display" pitchFamily="34" charset="-120"/>
              </a:rPr>
              <a:t>Jun 2021</a:t>
            </a:r>
            <a:endParaRPr kumimoji="0" lang="en-US" sz="122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58" name="Text 56">
            <a:extLst>
              <a:ext uri="{FF2B5EF4-FFF2-40B4-BE49-F238E27FC236}">
                <a16:creationId xmlns:a16="http://schemas.microsoft.com/office/drawing/2014/main" id="{4CF625BC-BD88-C7CF-2B22-56DA9430875F}"/>
              </a:ext>
            </a:extLst>
          </p:cNvPr>
          <p:cNvSpPr/>
          <p:nvPr/>
        </p:nvSpPr>
        <p:spPr>
          <a:xfrm>
            <a:off x="8430768" y="2167128"/>
            <a:ext cx="1115568" cy="557784"/>
          </a:xfrm>
          <a:prstGeom prst="rect">
            <a:avLst/>
          </a:prstGeom>
          <a:noFill/>
          <a:ln/>
        </p:spPr>
        <p:txBody>
          <a:bodyPr wrap="square" lIns="0" tIns="0" rIns="0" bIns="0"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Orphazyme received a complete response letter for Arimoclomol</a:t>
            </a:r>
            <a:endParaRPr kumimoji="0" lang="en-US" sz="66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59" name="Shape 57">
            <a:extLst>
              <a:ext uri="{FF2B5EF4-FFF2-40B4-BE49-F238E27FC236}">
                <a16:creationId xmlns:a16="http://schemas.microsoft.com/office/drawing/2014/main" id="{DA4B1BF6-BCAF-E74F-79D2-89254ED9B197}"/>
              </a:ext>
            </a:extLst>
          </p:cNvPr>
          <p:cNvSpPr/>
          <p:nvPr/>
        </p:nvSpPr>
        <p:spPr>
          <a:xfrm>
            <a:off x="9765792" y="1819656"/>
            <a:ext cx="1645920" cy="987552"/>
          </a:xfrm>
          <a:prstGeom prst="roundRect">
            <a:avLst>
              <a:gd name="adj" fmla="val 6481"/>
            </a:avLst>
          </a:prstGeom>
          <a:solidFill>
            <a:srgbClr val="EDF6FB"/>
          </a:solidFill>
          <a:ln w="1397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60" name="Shape 58">
            <a:extLst>
              <a:ext uri="{FF2B5EF4-FFF2-40B4-BE49-F238E27FC236}">
                <a16:creationId xmlns:a16="http://schemas.microsoft.com/office/drawing/2014/main" id="{7547726F-5932-01C4-FEBA-38DE80A1EB2C}"/>
              </a:ext>
            </a:extLst>
          </p:cNvPr>
          <p:cNvSpPr/>
          <p:nvPr/>
        </p:nvSpPr>
        <p:spPr>
          <a:xfrm>
            <a:off x="9765792" y="1819656"/>
            <a:ext cx="59436" cy="987552"/>
          </a:xfrm>
          <a:prstGeom prst="rect">
            <a:avLst/>
          </a:prstGeom>
          <a:solidFill>
            <a:srgbClr val="1C73A8"/>
          </a:solidFill>
          <a:ln w="12700">
            <a:solidFill>
              <a:srgbClr val="1C73A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61" name="Text 59">
            <a:extLst>
              <a:ext uri="{FF2B5EF4-FFF2-40B4-BE49-F238E27FC236}">
                <a16:creationId xmlns:a16="http://schemas.microsoft.com/office/drawing/2014/main" id="{6A307A48-7F96-49D4-9C76-CD384996BAD5}"/>
              </a:ext>
            </a:extLst>
          </p:cNvPr>
          <p:cNvSpPr/>
          <p:nvPr/>
        </p:nvSpPr>
        <p:spPr>
          <a:xfrm>
            <a:off x="9912096" y="1911096"/>
            <a:ext cx="1417320"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1C73A8"/>
                </a:solidFill>
                <a:effectLst/>
                <a:uLnTx/>
                <a:uFillTx/>
                <a:latin typeface="Aptos Display" pitchFamily="34" charset="0"/>
                <a:ea typeface="Aptos Display" pitchFamily="34" charset="-122"/>
                <a:cs typeface="Aptos Display" pitchFamily="34" charset="-120"/>
              </a:rPr>
              <a:t>Fall 2021</a:t>
            </a:r>
            <a:endParaRPr kumimoji="0" lang="en-US" sz="105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62" name="Text 60">
            <a:extLst>
              <a:ext uri="{FF2B5EF4-FFF2-40B4-BE49-F238E27FC236}">
                <a16:creationId xmlns:a16="http://schemas.microsoft.com/office/drawing/2014/main" id="{48949621-6823-76D5-79AF-6FA3836FDD1F}"/>
              </a:ext>
            </a:extLst>
          </p:cNvPr>
          <p:cNvSpPr/>
          <p:nvPr/>
        </p:nvSpPr>
        <p:spPr>
          <a:xfrm>
            <a:off x="9912096" y="2167128"/>
            <a:ext cx="1426464" cy="557784"/>
          </a:xfrm>
          <a:prstGeom prst="rect">
            <a:avLst/>
          </a:prstGeom>
          <a:noFill/>
          <a:ln/>
        </p:spPr>
        <p:txBody>
          <a:bodyPr wrap="square" lIns="0" tIns="0" rIns="0" bIns="0"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7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FDA required improvement of the NPC Clinical Severity Scale (NPC-CSS)</a:t>
            </a:r>
            <a:endParaRPr kumimoji="0" lang="en-US" sz="67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63" name="Shape 61">
            <a:extLst>
              <a:ext uri="{FF2B5EF4-FFF2-40B4-BE49-F238E27FC236}">
                <a16:creationId xmlns:a16="http://schemas.microsoft.com/office/drawing/2014/main" id="{67028992-869E-A989-3490-A7A78BCC544B}"/>
              </a:ext>
            </a:extLst>
          </p:cNvPr>
          <p:cNvSpPr/>
          <p:nvPr/>
        </p:nvSpPr>
        <p:spPr>
          <a:xfrm>
            <a:off x="1142172" y="4315968"/>
            <a:ext cx="1206177" cy="932688"/>
          </a:xfrm>
          <a:prstGeom prst="roundRect">
            <a:avLst>
              <a:gd name="adj" fmla="val 6863"/>
            </a:avLst>
          </a:prstGeom>
          <a:solidFill>
            <a:srgbClr val="EEF8F2"/>
          </a:solidFill>
          <a:ln w="13970">
            <a:solidFill>
              <a:srgbClr val="2E8B57"/>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64" name="Shape 62">
            <a:extLst>
              <a:ext uri="{FF2B5EF4-FFF2-40B4-BE49-F238E27FC236}">
                <a16:creationId xmlns:a16="http://schemas.microsoft.com/office/drawing/2014/main" id="{4451841A-5265-1492-7866-0DF6AA0634A1}"/>
              </a:ext>
            </a:extLst>
          </p:cNvPr>
          <p:cNvSpPr/>
          <p:nvPr/>
        </p:nvSpPr>
        <p:spPr>
          <a:xfrm>
            <a:off x="1142172" y="4315968"/>
            <a:ext cx="45719" cy="932688"/>
          </a:xfrm>
          <a:prstGeom prst="rect">
            <a:avLst/>
          </a:prstGeom>
          <a:solidFill>
            <a:srgbClr val="2E8B57"/>
          </a:solidFill>
          <a:ln w="12700">
            <a:solidFill>
              <a:srgbClr val="2E8B57"/>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65" name="Text 63">
            <a:extLst>
              <a:ext uri="{FF2B5EF4-FFF2-40B4-BE49-F238E27FC236}">
                <a16:creationId xmlns:a16="http://schemas.microsoft.com/office/drawing/2014/main" id="{17A3255C-8AA6-7063-FC00-F23173B096AE}"/>
              </a:ext>
            </a:extLst>
          </p:cNvPr>
          <p:cNvSpPr/>
          <p:nvPr/>
        </p:nvSpPr>
        <p:spPr>
          <a:xfrm>
            <a:off x="1288476" y="4407408"/>
            <a:ext cx="1030861"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20" b="1" i="0" u="none" strike="noStrike" kern="1200" cap="none" spc="0" normalizeH="0" baseline="0" noProof="0" dirty="0">
                <a:ln>
                  <a:noFill/>
                </a:ln>
                <a:solidFill>
                  <a:srgbClr val="2E8B57"/>
                </a:solidFill>
                <a:effectLst/>
                <a:uLnTx/>
                <a:uFillTx/>
                <a:latin typeface="Aptos Display" pitchFamily="34" charset="0"/>
                <a:ea typeface="Aptos Display" pitchFamily="34" charset="-122"/>
                <a:cs typeface="Aptos Display" pitchFamily="34" charset="-120"/>
              </a:rPr>
              <a:t>2013</a:t>
            </a:r>
            <a:endParaRPr kumimoji="0" lang="en-US" sz="122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66" name="Text 64">
            <a:extLst>
              <a:ext uri="{FF2B5EF4-FFF2-40B4-BE49-F238E27FC236}">
                <a16:creationId xmlns:a16="http://schemas.microsoft.com/office/drawing/2014/main" id="{3F71783A-EBB6-E7E5-7AA6-D5405645DCC6}"/>
              </a:ext>
            </a:extLst>
          </p:cNvPr>
          <p:cNvSpPr/>
          <p:nvPr/>
        </p:nvSpPr>
        <p:spPr>
          <a:xfrm>
            <a:off x="1288476" y="4663440"/>
            <a:ext cx="1037873" cy="502920"/>
          </a:xfrm>
          <a:prstGeom prst="rect">
            <a:avLst/>
          </a:prstGeom>
          <a:noFill/>
          <a:ln/>
        </p:spPr>
        <p:txBody>
          <a:bodyPr wrap="square" lIns="0" tIns="0" rIns="0" bIns="0"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International Niemann-Pick Disease Registry </a:t>
            </a:r>
            <a:r>
              <a:rPr kumimoji="0" lang="en-US" sz="700" b="0" i="0" u="none" strike="noStrike" kern="1200" cap="none" spc="0" normalizeH="0" baseline="0" noProof="0" dirty="0" err="1">
                <a:ln>
                  <a:noFill/>
                </a:ln>
                <a:solidFill>
                  <a:srgbClr val="20323F"/>
                </a:solidFill>
                <a:effectLst/>
                <a:uLnTx/>
                <a:uFillTx/>
                <a:latin typeface="Aptos" pitchFamily="34" charset="0"/>
                <a:ea typeface="Aptos" pitchFamily="34" charset="-122"/>
                <a:cs typeface="Aptos" pitchFamily="34" charset="-120"/>
              </a:rPr>
              <a:t>wsa</a:t>
            </a:r>
            <a:r>
              <a:rPr kumimoji="0" lang="en-US" sz="70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 launched</a:t>
            </a:r>
            <a:endParaRPr kumimoji="0" lang="en-US" sz="7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67" name="Shape 65">
            <a:extLst>
              <a:ext uri="{FF2B5EF4-FFF2-40B4-BE49-F238E27FC236}">
                <a16:creationId xmlns:a16="http://schemas.microsoft.com/office/drawing/2014/main" id="{292EC32F-597C-E930-D336-1D6443EF47B9}"/>
              </a:ext>
            </a:extLst>
          </p:cNvPr>
          <p:cNvSpPr/>
          <p:nvPr/>
        </p:nvSpPr>
        <p:spPr>
          <a:xfrm>
            <a:off x="2523744" y="4315968"/>
            <a:ext cx="1444752" cy="932688"/>
          </a:xfrm>
          <a:prstGeom prst="roundRect">
            <a:avLst>
              <a:gd name="adj" fmla="val 6863"/>
            </a:avLst>
          </a:prstGeom>
          <a:solidFill>
            <a:srgbClr val="EEF8F2"/>
          </a:solidFill>
          <a:ln w="13970">
            <a:solidFill>
              <a:srgbClr val="2E8B57"/>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68" name="Shape 66">
            <a:extLst>
              <a:ext uri="{FF2B5EF4-FFF2-40B4-BE49-F238E27FC236}">
                <a16:creationId xmlns:a16="http://schemas.microsoft.com/office/drawing/2014/main" id="{8645DC49-C710-08AB-2595-917E5DF5397A}"/>
              </a:ext>
            </a:extLst>
          </p:cNvPr>
          <p:cNvSpPr/>
          <p:nvPr/>
        </p:nvSpPr>
        <p:spPr>
          <a:xfrm>
            <a:off x="2523744" y="4315968"/>
            <a:ext cx="59436" cy="932688"/>
          </a:xfrm>
          <a:prstGeom prst="rect">
            <a:avLst/>
          </a:prstGeom>
          <a:solidFill>
            <a:srgbClr val="2E8B57"/>
          </a:solidFill>
          <a:ln w="12700">
            <a:solidFill>
              <a:srgbClr val="2E8B57"/>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69" name="Text 67">
            <a:extLst>
              <a:ext uri="{FF2B5EF4-FFF2-40B4-BE49-F238E27FC236}">
                <a16:creationId xmlns:a16="http://schemas.microsoft.com/office/drawing/2014/main" id="{5CEA15F3-97F4-CD6D-E42E-BBD64A19705F}"/>
              </a:ext>
            </a:extLst>
          </p:cNvPr>
          <p:cNvSpPr/>
          <p:nvPr/>
        </p:nvSpPr>
        <p:spPr>
          <a:xfrm>
            <a:off x="2670048" y="4407408"/>
            <a:ext cx="1216152"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20" b="1" i="0" u="none" strike="noStrike" kern="1200" cap="none" spc="0" normalizeH="0" baseline="0" noProof="0" dirty="0">
                <a:ln>
                  <a:noFill/>
                </a:ln>
                <a:solidFill>
                  <a:srgbClr val="2E8B57"/>
                </a:solidFill>
                <a:effectLst/>
                <a:uLnTx/>
                <a:uFillTx/>
                <a:latin typeface="Aptos Display" pitchFamily="34" charset="0"/>
                <a:ea typeface="Aptos Display" pitchFamily="34" charset="-122"/>
                <a:cs typeface="Aptos Display" pitchFamily="34" charset="-120"/>
              </a:rPr>
              <a:t>2018</a:t>
            </a:r>
            <a:endParaRPr kumimoji="0" lang="en-US" sz="122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70" name="Text 68">
            <a:extLst>
              <a:ext uri="{FF2B5EF4-FFF2-40B4-BE49-F238E27FC236}">
                <a16:creationId xmlns:a16="http://schemas.microsoft.com/office/drawing/2014/main" id="{1002DBE6-01D6-FC59-2B2C-0D9DD6FA3BEC}"/>
              </a:ext>
            </a:extLst>
          </p:cNvPr>
          <p:cNvSpPr/>
          <p:nvPr/>
        </p:nvSpPr>
        <p:spPr>
          <a:xfrm>
            <a:off x="2670048" y="4663440"/>
            <a:ext cx="1225296" cy="502920"/>
          </a:xfrm>
          <a:prstGeom prst="rect">
            <a:avLst/>
          </a:prstGeom>
          <a:noFill/>
          <a:ln/>
        </p:spPr>
        <p:txBody>
          <a:bodyPr wrap="square" lIns="0" tIns="0" rIns="0" bIns="0"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1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Launched a newborn screen</a:t>
            </a:r>
            <a:endParaRPr kumimoji="0" lang="en-US" sz="71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71" name="Shape 69">
            <a:extLst>
              <a:ext uri="{FF2B5EF4-FFF2-40B4-BE49-F238E27FC236}">
                <a16:creationId xmlns:a16="http://schemas.microsoft.com/office/drawing/2014/main" id="{0D6AC2FF-7A7F-BDA9-E365-051CD7307709}"/>
              </a:ext>
            </a:extLst>
          </p:cNvPr>
          <p:cNvSpPr/>
          <p:nvPr/>
        </p:nvSpPr>
        <p:spPr>
          <a:xfrm>
            <a:off x="4142232" y="4315968"/>
            <a:ext cx="1481328" cy="932688"/>
          </a:xfrm>
          <a:prstGeom prst="roundRect">
            <a:avLst>
              <a:gd name="adj" fmla="val 6863"/>
            </a:avLst>
          </a:prstGeom>
          <a:solidFill>
            <a:srgbClr val="EEF8F2"/>
          </a:solidFill>
          <a:ln w="13970">
            <a:solidFill>
              <a:srgbClr val="2E8B57"/>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72" name="Shape 70">
            <a:extLst>
              <a:ext uri="{FF2B5EF4-FFF2-40B4-BE49-F238E27FC236}">
                <a16:creationId xmlns:a16="http://schemas.microsoft.com/office/drawing/2014/main" id="{CA92AA8F-F7E7-4FA9-F6DD-25882E41CCFA}"/>
              </a:ext>
            </a:extLst>
          </p:cNvPr>
          <p:cNvSpPr/>
          <p:nvPr/>
        </p:nvSpPr>
        <p:spPr>
          <a:xfrm>
            <a:off x="4142232" y="4315968"/>
            <a:ext cx="59436" cy="932688"/>
          </a:xfrm>
          <a:prstGeom prst="rect">
            <a:avLst/>
          </a:prstGeom>
          <a:solidFill>
            <a:srgbClr val="2E8B57"/>
          </a:solidFill>
          <a:ln w="12700">
            <a:solidFill>
              <a:srgbClr val="2E8B57"/>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73" name="Text 71">
            <a:extLst>
              <a:ext uri="{FF2B5EF4-FFF2-40B4-BE49-F238E27FC236}">
                <a16:creationId xmlns:a16="http://schemas.microsoft.com/office/drawing/2014/main" id="{4D0152B5-02A1-6C42-8252-90D2B125CD1D}"/>
              </a:ext>
            </a:extLst>
          </p:cNvPr>
          <p:cNvSpPr/>
          <p:nvPr/>
        </p:nvSpPr>
        <p:spPr>
          <a:xfrm>
            <a:off x="4288536" y="4407408"/>
            <a:ext cx="1252728"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20" b="1" i="0" u="none" strike="noStrike" kern="1200" cap="none" spc="0" normalizeH="0" baseline="0" noProof="0" dirty="0">
                <a:ln>
                  <a:noFill/>
                </a:ln>
                <a:solidFill>
                  <a:srgbClr val="2E8B57"/>
                </a:solidFill>
                <a:effectLst/>
                <a:uLnTx/>
                <a:uFillTx/>
                <a:latin typeface="Aptos Display" pitchFamily="34" charset="0"/>
                <a:ea typeface="Aptos Display" pitchFamily="34" charset="-122"/>
                <a:cs typeface="Aptos Display" pitchFamily="34" charset="-120"/>
              </a:rPr>
              <a:t>2019</a:t>
            </a:r>
            <a:endParaRPr kumimoji="0" lang="en-US" sz="122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74" name="Text 72">
            <a:extLst>
              <a:ext uri="{FF2B5EF4-FFF2-40B4-BE49-F238E27FC236}">
                <a16:creationId xmlns:a16="http://schemas.microsoft.com/office/drawing/2014/main" id="{92A30438-A0B9-6562-C89D-4843CC2AF6A1}"/>
              </a:ext>
            </a:extLst>
          </p:cNvPr>
          <p:cNvSpPr/>
          <p:nvPr/>
        </p:nvSpPr>
        <p:spPr>
          <a:xfrm>
            <a:off x="4288536" y="4663440"/>
            <a:ext cx="1261872" cy="502920"/>
          </a:xfrm>
          <a:prstGeom prst="rect">
            <a:avLst/>
          </a:prstGeom>
          <a:noFill/>
          <a:ln/>
        </p:spPr>
        <p:txBody>
          <a:bodyPr wrap="square" lIns="0" tIns="0" rIns="0" bIns="0"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9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NPC community hosted a PFDD with FDA</a:t>
            </a:r>
            <a:endParaRPr kumimoji="0" lang="en-US" sz="69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75" name="Shape 73">
            <a:extLst>
              <a:ext uri="{FF2B5EF4-FFF2-40B4-BE49-F238E27FC236}">
                <a16:creationId xmlns:a16="http://schemas.microsoft.com/office/drawing/2014/main" id="{6C9FF774-AA64-F903-F6D0-678709D2AFB6}"/>
              </a:ext>
            </a:extLst>
          </p:cNvPr>
          <p:cNvSpPr/>
          <p:nvPr/>
        </p:nvSpPr>
        <p:spPr>
          <a:xfrm>
            <a:off x="5797296" y="4315968"/>
            <a:ext cx="1481328" cy="1115568"/>
          </a:xfrm>
          <a:prstGeom prst="roundRect">
            <a:avLst>
              <a:gd name="adj" fmla="val 5738"/>
            </a:avLst>
          </a:prstGeom>
          <a:solidFill>
            <a:srgbClr val="EEF8F2"/>
          </a:solidFill>
          <a:ln w="13970">
            <a:solidFill>
              <a:srgbClr val="2E8B57"/>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76" name="Shape 74">
            <a:extLst>
              <a:ext uri="{FF2B5EF4-FFF2-40B4-BE49-F238E27FC236}">
                <a16:creationId xmlns:a16="http://schemas.microsoft.com/office/drawing/2014/main" id="{250AF3E8-228E-0665-91F6-83BA55E9A05B}"/>
              </a:ext>
            </a:extLst>
          </p:cNvPr>
          <p:cNvSpPr/>
          <p:nvPr/>
        </p:nvSpPr>
        <p:spPr>
          <a:xfrm>
            <a:off x="5797296" y="4315968"/>
            <a:ext cx="59436" cy="1115568"/>
          </a:xfrm>
          <a:prstGeom prst="rect">
            <a:avLst/>
          </a:prstGeom>
          <a:solidFill>
            <a:srgbClr val="2E8B57"/>
          </a:solidFill>
          <a:ln w="12700">
            <a:solidFill>
              <a:srgbClr val="2E8B57"/>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77" name="Text 75">
            <a:extLst>
              <a:ext uri="{FF2B5EF4-FFF2-40B4-BE49-F238E27FC236}">
                <a16:creationId xmlns:a16="http://schemas.microsoft.com/office/drawing/2014/main" id="{A14B2DB6-C2FA-D5F7-9BAB-C35224F4BC65}"/>
              </a:ext>
            </a:extLst>
          </p:cNvPr>
          <p:cNvSpPr/>
          <p:nvPr/>
        </p:nvSpPr>
        <p:spPr>
          <a:xfrm>
            <a:off x="5943600" y="4407408"/>
            <a:ext cx="1252728"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20" b="1" i="0" u="none" strike="noStrike" kern="1200" cap="none" spc="0" normalizeH="0" baseline="0" noProof="0" dirty="0">
                <a:ln>
                  <a:noFill/>
                </a:ln>
                <a:solidFill>
                  <a:srgbClr val="2E8B57"/>
                </a:solidFill>
                <a:effectLst/>
                <a:uLnTx/>
                <a:uFillTx/>
                <a:latin typeface="Aptos Display" pitchFamily="34" charset="0"/>
                <a:ea typeface="Aptos Display" pitchFamily="34" charset="-122"/>
                <a:cs typeface="Aptos Display" pitchFamily="34" charset="-120"/>
              </a:rPr>
              <a:t>2021</a:t>
            </a:r>
            <a:endParaRPr kumimoji="0" lang="en-US" sz="122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78" name="Text 76">
            <a:extLst>
              <a:ext uri="{FF2B5EF4-FFF2-40B4-BE49-F238E27FC236}">
                <a16:creationId xmlns:a16="http://schemas.microsoft.com/office/drawing/2014/main" id="{8F71A1B2-646B-A8F4-F6FD-E65937A61208}"/>
              </a:ext>
            </a:extLst>
          </p:cNvPr>
          <p:cNvSpPr/>
          <p:nvPr/>
        </p:nvSpPr>
        <p:spPr>
          <a:xfrm>
            <a:off x="5943600" y="4663440"/>
            <a:ext cx="1261872" cy="685800"/>
          </a:xfrm>
          <a:prstGeom prst="rect">
            <a:avLst/>
          </a:prstGeom>
          <a:noFill/>
          <a:ln/>
        </p:spPr>
        <p:txBody>
          <a:bodyPr wrap="square" lIns="0" tIns="0" rIns="0" bIns="0"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4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Launched initiative to improve NPC-CSS</a:t>
            </a:r>
            <a:endParaRPr kumimoji="0" lang="en-US" sz="64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4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4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Mandos (now Beren) acquired Adrabetadex</a:t>
            </a:r>
            <a:endParaRPr kumimoji="0" lang="en-US" sz="64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79" name="Shape 77">
            <a:extLst>
              <a:ext uri="{FF2B5EF4-FFF2-40B4-BE49-F238E27FC236}">
                <a16:creationId xmlns:a16="http://schemas.microsoft.com/office/drawing/2014/main" id="{C7A80941-87EB-142F-2AE0-A2C77727AEE8}"/>
              </a:ext>
            </a:extLst>
          </p:cNvPr>
          <p:cNvSpPr/>
          <p:nvPr/>
        </p:nvSpPr>
        <p:spPr>
          <a:xfrm>
            <a:off x="7461504" y="4315968"/>
            <a:ext cx="1463040" cy="1115568"/>
          </a:xfrm>
          <a:prstGeom prst="roundRect">
            <a:avLst>
              <a:gd name="adj" fmla="val 5738"/>
            </a:avLst>
          </a:prstGeom>
          <a:solidFill>
            <a:srgbClr val="EEF8F2"/>
          </a:solidFill>
          <a:ln w="13970">
            <a:solidFill>
              <a:srgbClr val="2E8B57"/>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80" name="Shape 78">
            <a:extLst>
              <a:ext uri="{FF2B5EF4-FFF2-40B4-BE49-F238E27FC236}">
                <a16:creationId xmlns:a16="http://schemas.microsoft.com/office/drawing/2014/main" id="{B6D668DE-4080-8DB6-51AF-9A2EDC641CA6}"/>
              </a:ext>
            </a:extLst>
          </p:cNvPr>
          <p:cNvSpPr/>
          <p:nvPr/>
        </p:nvSpPr>
        <p:spPr>
          <a:xfrm>
            <a:off x="7461504" y="4315968"/>
            <a:ext cx="59436" cy="1115568"/>
          </a:xfrm>
          <a:prstGeom prst="rect">
            <a:avLst/>
          </a:prstGeom>
          <a:solidFill>
            <a:srgbClr val="2E8B57"/>
          </a:solidFill>
          <a:ln w="12700">
            <a:solidFill>
              <a:srgbClr val="2E8B57"/>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81" name="Text 79">
            <a:extLst>
              <a:ext uri="{FF2B5EF4-FFF2-40B4-BE49-F238E27FC236}">
                <a16:creationId xmlns:a16="http://schemas.microsoft.com/office/drawing/2014/main" id="{52D16161-C678-C84D-7ACC-9074C9E8BA34}"/>
              </a:ext>
            </a:extLst>
          </p:cNvPr>
          <p:cNvSpPr/>
          <p:nvPr/>
        </p:nvSpPr>
        <p:spPr>
          <a:xfrm>
            <a:off x="7607808" y="4407408"/>
            <a:ext cx="1234440"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20" b="1" i="0" u="none" strike="noStrike" kern="1200" cap="none" spc="0" normalizeH="0" baseline="0" noProof="0" dirty="0">
                <a:ln>
                  <a:noFill/>
                </a:ln>
                <a:solidFill>
                  <a:srgbClr val="2E8B57"/>
                </a:solidFill>
                <a:effectLst/>
                <a:uLnTx/>
                <a:uFillTx/>
                <a:latin typeface="Aptos Display" pitchFamily="34" charset="0"/>
                <a:ea typeface="Aptos Display" pitchFamily="34" charset="-122"/>
                <a:cs typeface="Aptos Display" pitchFamily="34" charset="-120"/>
              </a:rPr>
              <a:t>2022</a:t>
            </a:r>
            <a:endParaRPr kumimoji="0" lang="en-US" sz="122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82" name="Text 80">
            <a:extLst>
              <a:ext uri="{FF2B5EF4-FFF2-40B4-BE49-F238E27FC236}">
                <a16:creationId xmlns:a16="http://schemas.microsoft.com/office/drawing/2014/main" id="{C2BB55F0-940C-8806-094F-0BEE5AED0C6F}"/>
              </a:ext>
            </a:extLst>
          </p:cNvPr>
          <p:cNvSpPr/>
          <p:nvPr/>
        </p:nvSpPr>
        <p:spPr>
          <a:xfrm>
            <a:off x="7607808" y="4663440"/>
            <a:ext cx="1243584" cy="685800"/>
          </a:xfrm>
          <a:prstGeom prst="rect">
            <a:avLst/>
          </a:prstGeom>
          <a:noFill/>
          <a:ln/>
        </p:spPr>
        <p:txBody>
          <a:bodyPr wrap="square" lIns="0" tIns="0" rIns="0" bIns="0"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5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Biomarker program launched</a:t>
            </a:r>
            <a:endParaRPr kumimoji="0" lang="en-US" sz="65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5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5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Zevra acquired </a:t>
            </a:r>
            <a:r>
              <a:rPr kumimoji="0" lang="en-US" sz="650" b="0" i="0" u="none" strike="noStrike" kern="1200" cap="none" spc="0" normalizeH="0" baseline="0" noProof="0" dirty="0" err="1">
                <a:ln>
                  <a:noFill/>
                </a:ln>
                <a:solidFill>
                  <a:srgbClr val="20323F"/>
                </a:solidFill>
                <a:effectLst/>
                <a:uLnTx/>
                <a:uFillTx/>
                <a:latin typeface="Aptos" pitchFamily="34" charset="0"/>
                <a:ea typeface="Aptos" pitchFamily="34" charset="-122"/>
                <a:cs typeface="Aptos" pitchFamily="34" charset="-120"/>
              </a:rPr>
              <a:t>Arimoclomol</a:t>
            </a:r>
            <a:endParaRPr kumimoji="0" lang="en-US" sz="65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50" b="0" i="0" u="none" strike="noStrike" kern="1200" cap="none" spc="0" normalizeH="0" baseline="0" noProof="0" dirty="0">
              <a:ln>
                <a:noFill/>
              </a:ln>
              <a:solidFill>
                <a:srgbClr val="20323F"/>
              </a:solidFill>
              <a:effectLst/>
              <a:uLnTx/>
              <a:uFillTx/>
              <a:latin typeface="Aptos"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err="1">
                <a:ln>
                  <a:noFill/>
                </a:ln>
                <a:solidFill>
                  <a:srgbClr val="20323F"/>
                </a:solidFill>
                <a:effectLst/>
                <a:uLnTx/>
                <a:uFillTx/>
                <a:latin typeface="Aptos" pitchFamily="34" charset="0"/>
                <a:ea typeface="Aptos" pitchFamily="34" charset="-122"/>
                <a:cs typeface="Aptos" pitchFamily="34" charset="-120"/>
              </a:rPr>
              <a:t>Intrabio</a:t>
            </a:r>
            <a:r>
              <a:rPr kumimoji="0" lang="en-US" sz="60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 launched a Phase 3 trial for </a:t>
            </a:r>
            <a:r>
              <a:rPr kumimoji="0" lang="en-US" sz="600" b="0" i="0" u="none" strike="noStrike" kern="1200" cap="none" spc="0" normalizeH="0" baseline="0" noProof="0" dirty="0" err="1">
                <a:ln>
                  <a:noFill/>
                </a:ln>
                <a:solidFill>
                  <a:srgbClr val="20323F"/>
                </a:solidFill>
                <a:effectLst/>
                <a:uLnTx/>
                <a:uFillTx/>
                <a:latin typeface="Aptos" pitchFamily="34" charset="0"/>
                <a:ea typeface="Aptos" pitchFamily="34" charset="-122"/>
                <a:cs typeface="Aptos" pitchFamily="34" charset="-120"/>
              </a:rPr>
              <a:t>Aquneursa</a:t>
            </a:r>
            <a:endParaRPr kumimoji="0" lang="en-US" sz="60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5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83" name="Shape 85">
            <a:extLst>
              <a:ext uri="{FF2B5EF4-FFF2-40B4-BE49-F238E27FC236}">
                <a16:creationId xmlns:a16="http://schemas.microsoft.com/office/drawing/2014/main" id="{2CE328B4-96DC-3AAD-1828-580EEEBC53F5}"/>
              </a:ext>
            </a:extLst>
          </p:cNvPr>
          <p:cNvSpPr/>
          <p:nvPr/>
        </p:nvSpPr>
        <p:spPr>
          <a:xfrm>
            <a:off x="9374675" y="4315968"/>
            <a:ext cx="1154224" cy="1115566"/>
          </a:xfrm>
          <a:prstGeom prst="roundRect">
            <a:avLst>
              <a:gd name="adj" fmla="val 6604"/>
            </a:avLst>
          </a:prstGeom>
          <a:solidFill>
            <a:srgbClr val="EEF8F2"/>
          </a:solidFill>
          <a:ln w="13970">
            <a:solidFill>
              <a:srgbClr val="2E8B57"/>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84" name="Shape 86">
            <a:extLst>
              <a:ext uri="{FF2B5EF4-FFF2-40B4-BE49-F238E27FC236}">
                <a16:creationId xmlns:a16="http://schemas.microsoft.com/office/drawing/2014/main" id="{48109B00-A57D-4345-D5FA-5F963AC5D869}"/>
              </a:ext>
            </a:extLst>
          </p:cNvPr>
          <p:cNvSpPr/>
          <p:nvPr/>
        </p:nvSpPr>
        <p:spPr>
          <a:xfrm>
            <a:off x="9374675" y="4315969"/>
            <a:ext cx="45719" cy="1115568"/>
          </a:xfrm>
          <a:prstGeom prst="rect">
            <a:avLst/>
          </a:prstGeom>
          <a:solidFill>
            <a:srgbClr val="2E8B57"/>
          </a:solidFill>
          <a:ln w="12700">
            <a:solidFill>
              <a:srgbClr val="2E8B57"/>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85" name="Text 87">
            <a:extLst>
              <a:ext uri="{FF2B5EF4-FFF2-40B4-BE49-F238E27FC236}">
                <a16:creationId xmlns:a16="http://schemas.microsoft.com/office/drawing/2014/main" id="{D7D8FAC0-C8BA-24DE-45CB-C1FAC6111B28}"/>
              </a:ext>
            </a:extLst>
          </p:cNvPr>
          <p:cNvSpPr/>
          <p:nvPr/>
        </p:nvSpPr>
        <p:spPr>
          <a:xfrm>
            <a:off x="9520978" y="4407408"/>
            <a:ext cx="882001"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20" b="1" i="0" u="none" strike="noStrike" kern="1200" cap="none" spc="0" normalizeH="0" baseline="0" noProof="0" dirty="0">
                <a:ln>
                  <a:noFill/>
                </a:ln>
                <a:solidFill>
                  <a:srgbClr val="2E8B57"/>
                </a:solidFill>
                <a:effectLst/>
                <a:uLnTx/>
                <a:uFillTx/>
                <a:latin typeface="Aptos Display" pitchFamily="34" charset="0"/>
                <a:ea typeface="Aptos Display" pitchFamily="34" charset="-122"/>
                <a:cs typeface="Aptos Display" pitchFamily="34" charset="-120"/>
              </a:rPr>
              <a:t>2024</a:t>
            </a:r>
            <a:endParaRPr kumimoji="0" lang="en-US" sz="122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86" name="Text 88">
            <a:extLst>
              <a:ext uri="{FF2B5EF4-FFF2-40B4-BE49-F238E27FC236}">
                <a16:creationId xmlns:a16="http://schemas.microsoft.com/office/drawing/2014/main" id="{F85ACFCE-C83E-D118-205D-2489A5A49B7F}"/>
              </a:ext>
            </a:extLst>
          </p:cNvPr>
          <p:cNvSpPr/>
          <p:nvPr/>
        </p:nvSpPr>
        <p:spPr>
          <a:xfrm>
            <a:off x="9520979" y="4663440"/>
            <a:ext cx="892890" cy="868680"/>
          </a:xfrm>
          <a:prstGeom prst="rect">
            <a:avLst/>
          </a:prstGeom>
          <a:noFill/>
          <a:ln/>
        </p:spPr>
        <p:txBody>
          <a:bodyPr wrap="square" lIns="0" tIns="0" rIns="0" bIns="0"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6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Adrabetadex EAP reopened</a:t>
            </a:r>
            <a:endParaRPr kumimoji="0" lang="en-US" sz="56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56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6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Miplyffa (arimoclomol) approved with Miglustat</a:t>
            </a:r>
            <a:endParaRPr kumimoji="0" lang="en-US" sz="56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56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60" b="0" i="0" u="none" strike="noStrike" kern="1200" cap="none" spc="0" normalizeH="0" baseline="0" noProof="0" dirty="0" err="1">
                <a:ln>
                  <a:noFill/>
                </a:ln>
                <a:solidFill>
                  <a:srgbClr val="20323F"/>
                </a:solidFill>
                <a:effectLst/>
                <a:uLnTx/>
                <a:uFillTx/>
                <a:latin typeface="Aptos" pitchFamily="34" charset="0"/>
                <a:ea typeface="Aptos" pitchFamily="34" charset="-122"/>
                <a:cs typeface="Aptos" pitchFamily="34" charset="-120"/>
              </a:rPr>
              <a:t>Aquneursa</a:t>
            </a:r>
            <a:endParaRPr kumimoji="0" lang="en-US" sz="56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87" name="Shape 89">
            <a:extLst>
              <a:ext uri="{FF2B5EF4-FFF2-40B4-BE49-F238E27FC236}">
                <a16:creationId xmlns:a16="http://schemas.microsoft.com/office/drawing/2014/main" id="{0AE3083C-52A7-AAD0-511A-9770A5974676}"/>
              </a:ext>
            </a:extLst>
          </p:cNvPr>
          <p:cNvSpPr/>
          <p:nvPr/>
        </p:nvSpPr>
        <p:spPr>
          <a:xfrm>
            <a:off x="10671048" y="4315967"/>
            <a:ext cx="969264" cy="1901953"/>
          </a:xfrm>
          <a:prstGeom prst="roundRect">
            <a:avLst>
              <a:gd name="adj" fmla="val 12963"/>
            </a:avLst>
          </a:prstGeom>
          <a:solidFill>
            <a:srgbClr val="EEF8F2"/>
          </a:solidFill>
          <a:ln w="13970">
            <a:solidFill>
              <a:srgbClr val="2E8B57"/>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88" name="Shape 90">
            <a:extLst>
              <a:ext uri="{FF2B5EF4-FFF2-40B4-BE49-F238E27FC236}">
                <a16:creationId xmlns:a16="http://schemas.microsoft.com/office/drawing/2014/main" id="{A9778A46-A28D-488B-70E6-009F5C83DFB8}"/>
              </a:ext>
            </a:extLst>
          </p:cNvPr>
          <p:cNvSpPr/>
          <p:nvPr/>
        </p:nvSpPr>
        <p:spPr>
          <a:xfrm flipH="1">
            <a:off x="10667999" y="4332586"/>
            <a:ext cx="59572" cy="1873605"/>
          </a:xfrm>
          <a:prstGeom prst="rect">
            <a:avLst/>
          </a:prstGeom>
          <a:solidFill>
            <a:srgbClr val="2E8B57"/>
          </a:solidFill>
          <a:ln w="12700">
            <a:solidFill>
              <a:srgbClr val="2E8B57"/>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89" name="Text 91">
            <a:extLst>
              <a:ext uri="{FF2B5EF4-FFF2-40B4-BE49-F238E27FC236}">
                <a16:creationId xmlns:a16="http://schemas.microsoft.com/office/drawing/2014/main" id="{A189D73D-D64F-4CB8-B553-05517936DB93}"/>
              </a:ext>
            </a:extLst>
          </p:cNvPr>
          <p:cNvSpPr/>
          <p:nvPr/>
        </p:nvSpPr>
        <p:spPr>
          <a:xfrm>
            <a:off x="10998320" y="4379340"/>
            <a:ext cx="740664" cy="201168"/>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20" b="1" i="0" u="none" strike="noStrike" kern="1200" cap="none" spc="0" normalizeH="0" baseline="0" noProof="0" dirty="0">
                <a:ln>
                  <a:noFill/>
                </a:ln>
                <a:solidFill>
                  <a:srgbClr val="2E8B57"/>
                </a:solidFill>
                <a:effectLst/>
                <a:uLnTx/>
                <a:uFillTx/>
                <a:latin typeface="Aptos Display" pitchFamily="34" charset="0"/>
                <a:ea typeface="Aptos Display" pitchFamily="34" charset="-122"/>
                <a:cs typeface="Aptos Display" pitchFamily="34" charset="-120"/>
              </a:rPr>
              <a:t>2026</a:t>
            </a:r>
            <a:endParaRPr kumimoji="0" lang="en-US" sz="122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90" name="Text 92">
            <a:extLst>
              <a:ext uri="{FF2B5EF4-FFF2-40B4-BE49-F238E27FC236}">
                <a16:creationId xmlns:a16="http://schemas.microsoft.com/office/drawing/2014/main" id="{28CB397F-0C41-C911-158B-299CE533D65F}"/>
              </a:ext>
            </a:extLst>
          </p:cNvPr>
          <p:cNvSpPr/>
          <p:nvPr/>
        </p:nvSpPr>
        <p:spPr>
          <a:xfrm>
            <a:off x="10771632" y="4653666"/>
            <a:ext cx="749808" cy="64008"/>
          </a:xfrm>
          <a:prstGeom prst="rect">
            <a:avLst/>
          </a:prstGeom>
          <a:noFill/>
          <a:ln/>
        </p:spPr>
        <p:txBody>
          <a:bodyPr wrap="square" lIns="0" tIns="0" rIns="0" bIns="0" rtlCol="0" anchor="t">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rPr>
              <a:t>Beren submitted NDA for </a:t>
            </a:r>
            <a:r>
              <a:rPr kumimoji="0" lang="en-US" sz="600" b="0" i="0" u="none" strike="noStrike" kern="1200" cap="none" spc="0" normalizeH="0" baseline="0" noProof="0" dirty="0" err="1">
                <a:ln>
                  <a:noFill/>
                </a:ln>
                <a:solidFill>
                  <a:srgbClr val="20323F"/>
                </a:solidFill>
                <a:effectLst/>
                <a:uLnTx/>
                <a:uFillTx/>
                <a:latin typeface="Aptos" pitchFamily="34" charset="0"/>
                <a:ea typeface="Aptos" pitchFamily="34" charset="-122"/>
                <a:cs typeface="Aptos" pitchFamily="34" charset="-120"/>
              </a:rPr>
              <a:t>Adrabetadex</a:t>
            </a:r>
            <a:endParaRPr kumimoji="0" lang="en-US" sz="600" b="0" i="0" u="none" strike="noStrike" kern="1200" cap="none" spc="0" normalizeH="0" baseline="0" noProof="0" dirty="0">
              <a:ln>
                <a:noFill/>
              </a:ln>
              <a:solidFill>
                <a:srgbClr val="20323F"/>
              </a:solidFill>
              <a:effectLst/>
              <a:uLnTx/>
              <a:uFillTx/>
              <a:latin typeface="Aptos" pitchFamily="34" charset="0"/>
              <a:ea typeface="Aptos" pitchFamily="34" charset="-122"/>
              <a:cs typeface="Apto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20323F"/>
              </a:solidFill>
              <a:effectLst/>
              <a:uLnTx/>
              <a:uFillTx/>
              <a:latin typeface="Aptos"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rgbClr val="20323F"/>
                </a:solidFill>
                <a:effectLst/>
                <a:uLnTx/>
                <a:uFillTx/>
                <a:latin typeface="Aptos" pitchFamily="34" charset="0"/>
                <a:ea typeface="+mn-ea"/>
                <a:cs typeface="+mn-cs"/>
              </a:rPr>
              <a:t>Conference had 190 attendees</a:t>
            </a:r>
            <a:br>
              <a:rPr kumimoji="0" lang="en-US" sz="600" b="0" i="0" u="none" strike="noStrike" kern="1200" cap="none" spc="0" normalizeH="0" baseline="0" noProof="0" dirty="0">
                <a:ln>
                  <a:noFill/>
                </a:ln>
                <a:solidFill>
                  <a:srgbClr val="20323F"/>
                </a:solidFill>
                <a:effectLst/>
                <a:uLnTx/>
                <a:uFillTx/>
                <a:latin typeface="Aptos" pitchFamily="34" charset="0"/>
                <a:ea typeface="+mn-ea"/>
                <a:cs typeface="+mn-cs"/>
              </a:rPr>
            </a:br>
            <a:endParaRPr kumimoji="0" lang="en-US" sz="600" b="0" i="0" u="none" strike="noStrike" kern="1200" cap="none" spc="0" normalizeH="0" baseline="0" noProof="0" dirty="0">
              <a:ln>
                <a:noFill/>
              </a:ln>
              <a:solidFill>
                <a:srgbClr val="20323F"/>
              </a:solidFill>
              <a:effectLst/>
              <a:uLnTx/>
              <a:uFillTx/>
              <a:latin typeface="Aptos"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rgbClr val="20323F"/>
                </a:solidFill>
                <a:effectLst/>
                <a:uLnTx/>
                <a:uFillTx/>
                <a:latin typeface="Aptos" pitchFamily="34" charset="0"/>
                <a:ea typeface="+mn-ea"/>
                <a:cs typeface="+mn-cs"/>
              </a:rPr>
              <a:t>Raise over $4  mill/year</a:t>
            </a:r>
            <a:br>
              <a:rPr kumimoji="0" lang="en-US" sz="600" b="0" i="0" u="none" strike="noStrike" kern="1200" cap="none" spc="0" normalizeH="0" baseline="0" noProof="0" dirty="0">
                <a:ln>
                  <a:noFill/>
                </a:ln>
                <a:solidFill>
                  <a:srgbClr val="20323F"/>
                </a:solidFill>
                <a:effectLst/>
                <a:uLnTx/>
                <a:uFillTx/>
                <a:latin typeface="Aptos" pitchFamily="34" charset="0"/>
                <a:ea typeface="+mn-ea"/>
                <a:cs typeface="+mn-cs"/>
              </a:rPr>
            </a:br>
            <a:endParaRPr kumimoji="0" lang="en-US" sz="600" b="0" i="0" u="none" strike="noStrike" kern="1200" cap="none" spc="0" normalizeH="0" baseline="0" noProof="0" dirty="0">
              <a:ln>
                <a:noFill/>
              </a:ln>
              <a:solidFill>
                <a:srgbClr val="20323F"/>
              </a:solidFill>
              <a:effectLst/>
              <a:uLnTx/>
              <a:uFillTx/>
              <a:latin typeface="Aptos"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rgbClr val="20323F"/>
                </a:solidFill>
                <a:effectLst/>
                <a:uLnTx/>
                <a:uFillTx/>
                <a:latin typeface="Aptos" pitchFamily="34" charset="0"/>
                <a:ea typeface="+mn-ea"/>
                <a:cs typeface="+mn-cs"/>
              </a:rPr>
              <a:t>Fund 18 active grants and initiatives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srgbClr val="20323F"/>
              </a:solidFill>
              <a:effectLst/>
              <a:uLnTx/>
              <a:uFillTx/>
              <a:latin typeface="Aptos"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srgbClr val="20323F"/>
                </a:solidFill>
                <a:effectLst/>
                <a:uLnTx/>
                <a:uFillTx/>
                <a:latin typeface="Aptos" pitchFamily="34" charset="0"/>
                <a:ea typeface="+mn-ea"/>
                <a:cs typeface="+mn-cs"/>
              </a:rPr>
              <a:t>Support the Next Generation of Therapies</a:t>
            </a:r>
            <a:endParaRPr kumimoji="0" lang="en-US" sz="6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91" name="Shape 93">
            <a:extLst>
              <a:ext uri="{FF2B5EF4-FFF2-40B4-BE49-F238E27FC236}">
                <a16:creationId xmlns:a16="http://schemas.microsoft.com/office/drawing/2014/main" id="{06EB62C6-4DE9-7BB0-2F7A-9854DF5781B1}"/>
              </a:ext>
            </a:extLst>
          </p:cNvPr>
          <p:cNvSpPr/>
          <p:nvPr/>
        </p:nvSpPr>
        <p:spPr>
          <a:xfrm>
            <a:off x="530352" y="6291072"/>
            <a:ext cx="9820656" cy="274320"/>
          </a:xfrm>
          <a:prstGeom prst="roundRect">
            <a:avLst>
              <a:gd name="adj" fmla="val 16667"/>
            </a:avLst>
          </a:prstGeom>
          <a:solidFill>
            <a:srgbClr val="F5F8FA"/>
          </a:solidFill>
          <a:ln w="8890">
            <a:solidFill>
              <a:srgbClr val="D9E2E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92" name="Text 94">
            <a:extLst>
              <a:ext uri="{FF2B5EF4-FFF2-40B4-BE49-F238E27FC236}">
                <a16:creationId xmlns:a16="http://schemas.microsoft.com/office/drawing/2014/main" id="{E1D783DB-F2C4-0911-2A64-EF35BF3B1EA2}"/>
              </a:ext>
            </a:extLst>
          </p:cNvPr>
          <p:cNvSpPr/>
          <p:nvPr/>
        </p:nvSpPr>
        <p:spPr>
          <a:xfrm>
            <a:off x="704088" y="6359652"/>
            <a:ext cx="9473184" cy="13716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720" b="1" i="0" u="none" strike="noStrike" kern="1200" cap="none" spc="0" normalizeH="0" baseline="0" noProof="0" dirty="0">
                <a:ln>
                  <a:noFill/>
                </a:ln>
                <a:solidFill>
                  <a:srgbClr val="51606C"/>
                </a:solidFill>
                <a:effectLst/>
                <a:uLnTx/>
                <a:uFillTx/>
                <a:latin typeface="Aptos" pitchFamily="34" charset="0"/>
                <a:ea typeface="Aptos" pitchFamily="34" charset="-122"/>
                <a:cs typeface="Aptos" pitchFamily="34" charset="-120"/>
              </a:rPr>
              <a:t>Throughline: the field moved from foundation-building and fragmented development toward a coordinated ecosystem of registry, screening, biomarkers, regulation and clinical trials.</a:t>
            </a:r>
            <a:endParaRPr kumimoji="0" lang="en-US" sz="72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93" name="Text 96">
            <a:extLst>
              <a:ext uri="{FF2B5EF4-FFF2-40B4-BE49-F238E27FC236}">
                <a16:creationId xmlns:a16="http://schemas.microsoft.com/office/drawing/2014/main" id="{C43202E8-BE57-B4A1-5825-E02B94292C8F}"/>
              </a:ext>
            </a:extLst>
          </p:cNvPr>
          <p:cNvSpPr/>
          <p:nvPr/>
        </p:nvSpPr>
        <p:spPr>
          <a:xfrm>
            <a:off x="11384280" y="6611112"/>
            <a:ext cx="228600" cy="128016"/>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620" b="0" i="0" u="none" strike="noStrike" kern="1200" cap="none" spc="0" normalizeH="0" baseline="0" noProof="0" dirty="0">
                <a:ln>
                  <a:noFill/>
                </a:ln>
                <a:solidFill>
                  <a:srgbClr val="82909B"/>
                </a:solidFill>
                <a:effectLst/>
                <a:uLnTx/>
                <a:uFillTx/>
                <a:latin typeface="Aptos" pitchFamily="34" charset="0"/>
                <a:ea typeface="Aptos" pitchFamily="34" charset="-122"/>
                <a:cs typeface="Aptos" pitchFamily="34" charset="-120"/>
              </a:rPr>
              <a:t>1</a:t>
            </a:r>
            <a:endParaRPr kumimoji="0" lang="en-US" sz="62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pic>
        <p:nvPicPr>
          <p:cNvPr id="94" name="Picture 93">
            <a:extLst>
              <a:ext uri="{FF2B5EF4-FFF2-40B4-BE49-F238E27FC236}">
                <a16:creationId xmlns:a16="http://schemas.microsoft.com/office/drawing/2014/main" id="{207ADD4B-4435-851A-248D-A208C5D172D4}"/>
              </a:ext>
            </a:extLst>
          </p:cNvPr>
          <p:cNvPicPr>
            <a:picLocks noChangeAspect="1"/>
          </p:cNvPicPr>
          <p:nvPr/>
        </p:nvPicPr>
        <p:blipFill>
          <a:blip r:embed="rId2"/>
          <a:stretch>
            <a:fillRect/>
          </a:stretch>
        </p:blipFill>
        <p:spPr>
          <a:xfrm>
            <a:off x="8666064" y="566431"/>
            <a:ext cx="1684944" cy="1067131"/>
          </a:xfrm>
          <a:prstGeom prst="rect">
            <a:avLst/>
          </a:prstGeom>
        </p:spPr>
      </p:pic>
    </p:spTree>
    <p:extLst>
      <p:ext uri="{BB962C8B-B14F-4D97-AF65-F5344CB8AC3E}">
        <p14:creationId xmlns:p14="http://schemas.microsoft.com/office/powerpoint/2010/main" val="40631149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E896A7-E332-B34A-0541-78C787567DE9}"/>
            </a:ext>
          </a:extLst>
        </p:cNvPr>
        <p:cNvGrpSpPr/>
        <p:nvPr/>
      </p:nvGrpSpPr>
      <p:grpSpPr>
        <a:xfrm>
          <a:off x="0" y="0"/>
          <a:ext cx="0" cy="0"/>
          <a:chOff x="0" y="0"/>
          <a:chExt cx="0" cy="0"/>
        </a:xfrm>
      </p:grpSpPr>
      <p:grpSp>
        <p:nvGrpSpPr>
          <p:cNvPr id="5" name="Group 4">
            <a:extLst>
              <a:ext uri="{FF2B5EF4-FFF2-40B4-BE49-F238E27FC236}">
                <a16:creationId xmlns:a16="http://schemas.microsoft.com/office/drawing/2014/main" id="{BF1320A6-393C-46A1-966E-C60836CFFFB4}"/>
              </a:ext>
            </a:extLst>
          </p:cNvPr>
          <p:cNvGrpSpPr/>
          <p:nvPr/>
        </p:nvGrpSpPr>
        <p:grpSpPr>
          <a:xfrm>
            <a:off x="0" y="5799828"/>
            <a:ext cx="12192000" cy="1142396"/>
            <a:chOff x="483761" y="4337812"/>
            <a:chExt cx="9368161" cy="876354"/>
          </a:xfrm>
        </p:grpSpPr>
        <p:pic>
          <p:nvPicPr>
            <p:cNvPr id="6" name="Picture 5">
              <a:extLst>
                <a:ext uri="{FF2B5EF4-FFF2-40B4-BE49-F238E27FC236}">
                  <a16:creationId xmlns:a16="http://schemas.microsoft.com/office/drawing/2014/main" id="{0E543812-D89D-0ACB-2E70-1508C54166D4}"/>
                </a:ext>
              </a:extLst>
            </p:cNvPr>
            <p:cNvPicPr>
              <a:picLocks noChangeAspect="1"/>
            </p:cNvPicPr>
            <p:nvPr/>
          </p:nvPicPr>
          <p:blipFill>
            <a:blip r:embed="rId2"/>
            <a:stretch>
              <a:fillRect/>
            </a:stretch>
          </p:blipFill>
          <p:spPr>
            <a:xfrm>
              <a:off x="5234209" y="4337812"/>
              <a:ext cx="4617713" cy="876354"/>
            </a:xfrm>
            <a:prstGeom prst="rect">
              <a:avLst/>
            </a:prstGeom>
          </p:spPr>
        </p:pic>
        <p:pic>
          <p:nvPicPr>
            <p:cNvPr id="7" name="Picture 6">
              <a:extLst>
                <a:ext uri="{FF2B5EF4-FFF2-40B4-BE49-F238E27FC236}">
                  <a16:creationId xmlns:a16="http://schemas.microsoft.com/office/drawing/2014/main" id="{B79AAC7E-FAEF-6E94-3CA5-D5C71B28967E}"/>
                </a:ext>
              </a:extLst>
            </p:cNvPr>
            <p:cNvPicPr>
              <a:picLocks noChangeAspect="1"/>
            </p:cNvPicPr>
            <p:nvPr/>
          </p:nvPicPr>
          <p:blipFill>
            <a:blip r:embed="rId2"/>
            <a:stretch>
              <a:fillRect/>
            </a:stretch>
          </p:blipFill>
          <p:spPr>
            <a:xfrm>
              <a:off x="483761" y="4337812"/>
              <a:ext cx="4617713" cy="876354"/>
            </a:xfrm>
            <a:prstGeom prst="rect">
              <a:avLst/>
            </a:prstGeom>
          </p:spPr>
        </p:pic>
      </p:grpSp>
      <p:pic>
        <p:nvPicPr>
          <p:cNvPr id="8" name="Picture 7" descr="A black background with blue text&#10;&#10;AI-generated content may be incorrect.">
            <a:extLst>
              <a:ext uri="{FF2B5EF4-FFF2-40B4-BE49-F238E27FC236}">
                <a16:creationId xmlns:a16="http://schemas.microsoft.com/office/drawing/2014/main" id="{1B4BB4DB-51B2-24E6-3DD5-1A8FBA5EB0D0}"/>
              </a:ext>
            </a:extLst>
          </p:cNvPr>
          <p:cNvPicPr>
            <a:picLocks noChangeAspect="1"/>
          </p:cNvPicPr>
          <p:nvPr/>
        </p:nvPicPr>
        <p:blipFill>
          <a:blip r:embed="rId3"/>
          <a:stretch>
            <a:fillRect/>
          </a:stretch>
        </p:blipFill>
        <p:spPr>
          <a:xfrm>
            <a:off x="10453173" y="202959"/>
            <a:ext cx="1617249" cy="787589"/>
          </a:xfrm>
          <a:prstGeom prst="rect">
            <a:avLst/>
          </a:prstGeom>
        </p:spPr>
      </p:pic>
      <p:sp>
        <p:nvSpPr>
          <p:cNvPr id="13" name="Title 1">
            <a:extLst>
              <a:ext uri="{FF2B5EF4-FFF2-40B4-BE49-F238E27FC236}">
                <a16:creationId xmlns:a16="http://schemas.microsoft.com/office/drawing/2014/main" id="{58280BB8-E57E-EB39-0FEA-C7A30718A7B1}"/>
              </a:ext>
            </a:extLst>
          </p:cNvPr>
          <p:cNvSpPr>
            <a:spLocks noGrp="1"/>
          </p:cNvSpPr>
          <p:nvPr>
            <p:ph type="title"/>
          </p:nvPr>
        </p:nvSpPr>
        <p:spPr>
          <a:xfrm>
            <a:off x="568035" y="116700"/>
            <a:ext cx="10356273" cy="1071764"/>
          </a:xfrm>
        </p:spPr>
        <p:txBody>
          <a:bodyPr>
            <a:normAutofit/>
          </a:bodyPr>
          <a:lstStyle/>
          <a:p>
            <a:r>
              <a:rPr lang="en-US" b="1" dirty="0">
                <a:solidFill>
                  <a:srgbClr val="0F5669"/>
                </a:solidFill>
                <a:latin typeface="Roboto" panose="02000000000000000000" pitchFamily="2" charset="0"/>
                <a:ea typeface="Roboto" panose="02000000000000000000" pitchFamily="2" charset="0"/>
                <a:cs typeface="Roboto" panose="02000000000000000000" pitchFamily="2" charset="0"/>
              </a:rPr>
              <a:t>Angelman Syndrome</a:t>
            </a:r>
          </a:p>
        </p:txBody>
      </p:sp>
      <p:cxnSp>
        <p:nvCxnSpPr>
          <p:cNvPr id="15" name="Straight Arrow Connector 14">
            <a:extLst>
              <a:ext uri="{FF2B5EF4-FFF2-40B4-BE49-F238E27FC236}">
                <a16:creationId xmlns:a16="http://schemas.microsoft.com/office/drawing/2014/main" id="{BE0E869A-1A8D-6216-2C41-64BC40BE4A75}"/>
              </a:ext>
            </a:extLst>
          </p:cNvPr>
          <p:cNvCxnSpPr/>
          <p:nvPr/>
        </p:nvCxnSpPr>
        <p:spPr>
          <a:xfrm>
            <a:off x="681345" y="1076806"/>
            <a:ext cx="8049491"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AD566577-7568-05EC-D3F1-933DD55D1D61}"/>
              </a:ext>
            </a:extLst>
          </p:cNvPr>
          <p:cNvSpPr txBox="1"/>
          <p:nvPr/>
        </p:nvSpPr>
        <p:spPr>
          <a:xfrm>
            <a:off x="639772" y="1321713"/>
            <a:ext cx="6096000" cy="5016758"/>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Results from a loss of expression of a single gene (</a:t>
            </a:r>
            <a:r>
              <a:rPr kumimoji="0" lang="en-US" sz="24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UBE3A)</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One gene copy is silenced (imprinted) in neurons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Genotypes result in </a:t>
            </a:r>
            <a:r>
              <a:rPr kumimoji="0" lang="en-US" sz="24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UBE3A</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deficiency or lack of function in the brain</a:t>
            </a:r>
          </a:p>
          <a:p>
            <a:pPr marL="513080" marR="0" lvl="1" indent="-342900" algn="l" defTabSz="914400" rtl="0" eaLnBrk="1" fontAlgn="auto" latinLnBrk="0" hangingPunct="1">
              <a:lnSpc>
                <a:spcPct val="100000"/>
              </a:lnSpc>
              <a:spcBef>
                <a:spcPts val="300"/>
              </a:spcBef>
              <a:spcAft>
                <a:spcPts val="30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Deletion (65-80%)</a:t>
            </a:r>
          </a:p>
          <a:p>
            <a:pPr marL="513080" marR="0" lvl="1" indent="-342900" algn="l" defTabSz="914400" rtl="0" eaLnBrk="1" fontAlgn="auto" latinLnBrk="0" hangingPunct="1">
              <a:lnSpc>
                <a:spcPct val="100000"/>
              </a:lnSpc>
              <a:spcBef>
                <a:spcPts val="300"/>
              </a:spcBef>
              <a:spcAft>
                <a:spcPts val="30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Mutation (10-12%)</a:t>
            </a:r>
          </a:p>
          <a:p>
            <a:pPr marL="513080" marR="0" lvl="1" indent="-342900" algn="l" defTabSz="914400" rtl="0" eaLnBrk="1" fontAlgn="auto" latinLnBrk="0" hangingPunct="1">
              <a:lnSpc>
                <a:spcPct val="100000"/>
              </a:lnSpc>
              <a:spcBef>
                <a:spcPts val="300"/>
              </a:spcBef>
              <a:spcAft>
                <a:spcPts val="30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UPD/ICD (6-10%)</a:t>
            </a:r>
          </a:p>
          <a:p>
            <a:pPr marL="513080" marR="0" lvl="1" indent="-342900" algn="l" defTabSz="914400" rtl="0" eaLnBrk="1" fontAlgn="auto" latinLnBrk="0" hangingPunct="1">
              <a:lnSpc>
                <a:spcPct val="100000"/>
              </a:lnSpc>
              <a:spcBef>
                <a:spcPts val="300"/>
              </a:spcBef>
              <a:spcAft>
                <a:spcPts val="30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Mosaic (1-2%)</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Incidence ~1:15,000</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Non-degenerative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pSp>
        <p:nvGrpSpPr>
          <p:cNvPr id="16" name="Group 15">
            <a:extLst>
              <a:ext uri="{FF2B5EF4-FFF2-40B4-BE49-F238E27FC236}">
                <a16:creationId xmlns:a16="http://schemas.microsoft.com/office/drawing/2014/main" id="{194A78C2-5373-7AA8-00A9-9453FC0FD85E}"/>
              </a:ext>
            </a:extLst>
          </p:cNvPr>
          <p:cNvGrpSpPr/>
          <p:nvPr/>
        </p:nvGrpSpPr>
        <p:grpSpPr>
          <a:xfrm>
            <a:off x="7318081" y="1350505"/>
            <a:ext cx="4333182" cy="4348833"/>
            <a:chOff x="7030387" y="1629936"/>
            <a:chExt cx="4333182" cy="4348833"/>
          </a:xfrm>
        </p:grpSpPr>
        <p:sp>
          <p:nvSpPr>
            <p:cNvPr id="17" name="Rectangle 16">
              <a:extLst>
                <a:ext uri="{FF2B5EF4-FFF2-40B4-BE49-F238E27FC236}">
                  <a16:creationId xmlns:a16="http://schemas.microsoft.com/office/drawing/2014/main" id="{BC831B4C-08AE-3781-9F35-B5F5F4ED4519}"/>
                </a:ext>
              </a:extLst>
            </p:cNvPr>
            <p:cNvSpPr/>
            <p:nvPr/>
          </p:nvSpPr>
          <p:spPr>
            <a:xfrm>
              <a:off x="7030387" y="1629936"/>
              <a:ext cx="4333182" cy="4348833"/>
            </a:xfrm>
            <a:prstGeom prst="rect">
              <a:avLst/>
            </a:prstGeom>
            <a:solidFill>
              <a:schemeClr val="bg2"/>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TextBox 17">
              <a:extLst>
                <a:ext uri="{FF2B5EF4-FFF2-40B4-BE49-F238E27FC236}">
                  <a16:creationId xmlns:a16="http://schemas.microsoft.com/office/drawing/2014/main" id="{53AC333F-E530-F331-3527-01FF18CA2B63}"/>
                </a:ext>
              </a:extLst>
            </p:cNvPr>
            <p:cNvSpPr txBox="1"/>
            <p:nvPr/>
          </p:nvSpPr>
          <p:spPr>
            <a:xfrm>
              <a:off x="7883168" y="1653866"/>
              <a:ext cx="1376579" cy="481412"/>
            </a:xfrm>
            <a:prstGeom prst="rect">
              <a:avLst/>
            </a:prstGeom>
            <a:noFill/>
          </p:spPr>
          <p:txBody>
            <a:bodyPr wrap="square" lIns="91439" tIns="45719" rIns="91439" bIns="45719" rtlCol="0">
              <a:spAutoFit/>
            </a:bodyPr>
            <a:lstStyle/>
            <a:p>
              <a:pPr marL="0" marR="0" lvl="0" indent="0" algn="ctr" defTabSz="914364" rtl="0" eaLnBrk="1" fontAlgn="auto" latinLnBrk="0" hangingPunct="1">
                <a:lnSpc>
                  <a:spcPct val="90000"/>
                </a:lnSpc>
                <a:spcBef>
                  <a:spcPts val="0"/>
                </a:spcBef>
                <a:spcAft>
                  <a:spcPts val="0"/>
                </a:spcAft>
                <a:buClrTx/>
                <a:buSzTx/>
                <a:buFontTx/>
                <a:buNone/>
                <a:tabLst/>
                <a:defRPr/>
              </a:pPr>
              <a:r>
                <a:rPr kumimoji="0" lang="en-US" sz="1400" b="1" i="0" u="none" strike="noStrike" kern="1200" cap="none" spc="0" normalizeH="0" baseline="0" noProof="0">
                  <a:ln>
                    <a:noFill/>
                  </a:ln>
                  <a:solidFill>
                    <a:srgbClr val="E97132"/>
                  </a:solidFill>
                  <a:effectLst/>
                  <a:uLnTx/>
                  <a:uFillTx/>
                  <a:latin typeface="Aptos" panose="02110004020202020204"/>
                  <a:ea typeface="+mn-ea"/>
                  <a:cs typeface="+mn-cs"/>
                </a:rPr>
                <a:t>Maternal</a:t>
              </a:r>
              <a:br>
                <a:rPr kumimoji="0" lang="en-US" sz="1400" b="1" i="0" u="none" strike="noStrike" kern="1200" cap="none" spc="0" normalizeH="0" baseline="0" noProof="0">
                  <a:ln>
                    <a:noFill/>
                  </a:ln>
                  <a:solidFill>
                    <a:srgbClr val="E97132"/>
                  </a:solidFill>
                  <a:effectLst/>
                  <a:uLnTx/>
                  <a:uFillTx/>
                  <a:latin typeface="Aptos" panose="02110004020202020204"/>
                  <a:ea typeface="+mn-ea"/>
                  <a:cs typeface="+mn-cs"/>
                </a:rPr>
              </a:br>
              <a:r>
                <a:rPr kumimoji="0" lang="en-US" sz="1400" b="1" i="0" u="none" strike="noStrike" kern="1200" cap="none" spc="0" normalizeH="0" baseline="0" noProof="0">
                  <a:ln>
                    <a:noFill/>
                  </a:ln>
                  <a:solidFill>
                    <a:srgbClr val="E97132"/>
                  </a:solidFill>
                  <a:effectLst/>
                  <a:uLnTx/>
                  <a:uFillTx/>
                  <a:latin typeface="Aptos" panose="02110004020202020204"/>
                  <a:ea typeface="+mn-ea"/>
                  <a:cs typeface="+mn-cs"/>
                </a:rPr>
                <a:t>allele (M)</a:t>
              </a:r>
            </a:p>
          </p:txBody>
        </p:sp>
        <p:sp>
          <p:nvSpPr>
            <p:cNvPr id="19" name="TextBox 18">
              <a:extLst>
                <a:ext uri="{FF2B5EF4-FFF2-40B4-BE49-F238E27FC236}">
                  <a16:creationId xmlns:a16="http://schemas.microsoft.com/office/drawing/2014/main" id="{918B7167-E7F9-3F92-0942-728CBB855F35}"/>
                </a:ext>
              </a:extLst>
            </p:cNvPr>
            <p:cNvSpPr txBox="1"/>
            <p:nvPr/>
          </p:nvSpPr>
          <p:spPr>
            <a:xfrm>
              <a:off x="9526394" y="1653866"/>
              <a:ext cx="1059026" cy="481412"/>
            </a:xfrm>
            <a:prstGeom prst="rect">
              <a:avLst/>
            </a:prstGeom>
            <a:noFill/>
          </p:spPr>
          <p:txBody>
            <a:bodyPr wrap="square" lIns="91439" tIns="45719" rIns="91439" bIns="45719" rtlCol="0">
              <a:spAutoFit/>
            </a:bodyPr>
            <a:lstStyle/>
            <a:p>
              <a:pPr marL="0" marR="0" lvl="0" indent="0" algn="ctr" defTabSz="914364" rtl="0" eaLnBrk="1" fontAlgn="auto" latinLnBrk="0" hangingPunct="1">
                <a:lnSpc>
                  <a:spcPct val="90000"/>
                </a:lnSpc>
                <a:spcBef>
                  <a:spcPts val="0"/>
                </a:spcBef>
                <a:spcAft>
                  <a:spcPts val="0"/>
                </a:spcAft>
                <a:buClrTx/>
                <a:buSzTx/>
                <a:buFontTx/>
                <a:buNone/>
                <a:tabLst/>
                <a:defRPr/>
              </a:pPr>
              <a:r>
                <a:rPr kumimoji="0" lang="en-US" sz="1400" b="1" i="0" u="none" strike="noStrike" kern="1200" cap="none" spc="0" normalizeH="0" baseline="0" noProof="0">
                  <a:ln>
                    <a:noFill/>
                  </a:ln>
                  <a:solidFill>
                    <a:srgbClr val="E97132"/>
                  </a:solidFill>
                  <a:effectLst/>
                  <a:uLnTx/>
                  <a:uFillTx/>
                  <a:latin typeface="Aptos" panose="02110004020202020204"/>
                  <a:ea typeface="+mn-ea"/>
                  <a:cs typeface="+mn-cs"/>
                </a:rPr>
                <a:t>Paternal</a:t>
              </a:r>
              <a:br>
                <a:rPr kumimoji="0" lang="en-US" sz="1400" b="1" i="0" u="none" strike="noStrike" kern="1200" cap="none" spc="0" normalizeH="0" baseline="0" noProof="0">
                  <a:ln>
                    <a:noFill/>
                  </a:ln>
                  <a:solidFill>
                    <a:srgbClr val="E97132"/>
                  </a:solidFill>
                  <a:effectLst/>
                  <a:uLnTx/>
                  <a:uFillTx/>
                  <a:latin typeface="Aptos" panose="02110004020202020204"/>
                  <a:ea typeface="+mn-ea"/>
                  <a:cs typeface="+mn-cs"/>
                </a:rPr>
              </a:br>
              <a:r>
                <a:rPr kumimoji="0" lang="en-US" sz="1400" b="1" i="0" u="none" strike="noStrike" kern="1200" cap="none" spc="0" normalizeH="0" baseline="0" noProof="0">
                  <a:ln>
                    <a:noFill/>
                  </a:ln>
                  <a:solidFill>
                    <a:srgbClr val="E97132"/>
                  </a:solidFill>
                  <a:effectLst/>
                  <a:uLnTx/>
                  <a:uFillTx/>
                  <a:latin typeface="Aptos" panose="02110004020202020204"/>
                  <a:ea typeface="+mn-ea"/>
                  <a:cs typeface="+mn-cs"/>
                </a:rPr>
                <a:t>allele (P)</a:t>
              </a:r>
            </a:p>
          </p:txBody>
        </p:sp>
        <p:cxnSp>
          <p:nvCxnSpPr>
            <p:cNvPr id="20" name="Straight Connector 19">
              <a:extLst>
                <a:ext uri="{FF2B5EF4-FFF2-40B4-BE49-F238E27FC236}">
                  <a16:creationId xmlns:a16="http://schemas.microsoft.com/office/drawing/2014/main" id="{D1B65639-9396-99E4-661D-AC6EF9D6BABC}"/>
                </a:ext>
              </a:extLst>
            </p:cNvPr>
            <p:cNvCxnSpPr>
              <a:cxnSpLocks/>
            </p:cNvCxnSpPr>
            <p:nvPr/>
          </p:nvCxnSpPr>
          <p:spPr>
            <a:xfrm>
              <a:off x="8609520" y="2125070"/>
              <a:ext cx="0" cy="3711627"/>
            </a:xfrm>
            <a:prstGeom prst="line">
              <a:avLst/>
            </a:prstGeom>
            <a:ln w="41275">
              <a:solidFill>
                <a:schemeClr val="tx1"/>
              </a:solidFill>
            </a:ln>
          </p:spPr>
          <p:style>
            <a:lnRef idx="2">
              <a:schemeClr val="accent1"/>
            </a:lnRef>
            <a:fillRef idx="0">
              <a:schemeClr val="accent1"/>
            </a:fillRef>
            <a:effectRef idx="1">
              <a:schemeClr val="accent1"/>
            </a:effectRef>
            <a:fontRef idx="minor">
              <a:schemeClr val="tx1"/>
            </a:fontRef>
          </p:style>
        </p:cxnSp>
        <p:sp>
          <p:nvSpPr>
            <p:cNvPr id="21" name="Rounded Rectangle 19">
              <a:extLst>
                <a:ext uri="{FF2B5EF4-FFF2-40B4-BE49-F238E27FC236}">
                  <a16:creationId xmlns:a16="http://schemas.microsoft.com/office/drawing/2014/main" id="{D366E58B-9591-221E-5E7C-DA42DB01B0DF}"/>
                </a:ext>
              </a:extLst>
            </p:cNvPr>
            <p:cNvSpPr/>
            <p:nvPr/>
          </p:nvSpPr>
          <p:spPr>
            <a:xfrm>
              <a:off x="8499259" y="2499704"/>
              <a:ext cx="220523" cy="525581"/>
            </a:xfrm>
            <a:prstGeom prst="roundRect">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2" name="Rounded Rectangle 20">
              <a:extLst>
                <a:ext uri="{FF2B5EF4-FFF2-40B4-BE49-F238E27FC236}">
                  <a16:creationId xmlns:a16="http://schemas.microsoft.com/office/drawing/2014/main" id="{1DC111B6-0C08-C937-65D9-ED9C5A28C82E}"/>
                </a:ext>
              </a:extLst>
            </p:cNvPr>
            <p:cNvSpPr/>
            <p:nvPr/>
          </p:nvSpPr>
          <p:spPr>
            <a:xfrm>
              <a:off x="8499259" y="3153922"/>
              <a:ext cx="220523" cy="147016"/>
            </a:xfrm>
            <a:prstGeom prst="roundRect">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nvGrpSpPr>
            <p:cNvPr id="23" name="Group 22">
              <a:extLst>
                <a:ext uri="{FF2B5EF4-FFF2-40B4-BE49-F238E27FC236}">
                  <a16:creationId xmlns:a16="http://schemas.microsoft.com/office/drawing/2014/main" id="{669DBD20-CBCE-8CC2-7487-77DDE0670937}"/>
                </a:ext>
              </a:extLst>
            </p:cNvPr>
            <p:cNvGrpSpPr/>
            <p:nvPr/>
          </p:nvGrpSpPr>
          <p:grpSpPr>
            <a:xfrm>
              <a:off x="8499259" y="3440603"/>
              <a:ext cx="220523" cy="352838"/>
              <a:chOff x="9124229" y="3153443"/>
              <a:chExt cx="296562" cy="474501"/>
            </a:xfrm>
          </p:grpSpPr>
          <p:sp>
            <p:nvSpPr>
              <p:cNvPr id="65" name="Rounded Rectangle 21">
                <a:extLst>
                  <a:ext uri="{FF2B5EF4-FFF2-40B4-BE49-F238E27FC236}">
                    <a16:creationId xmlns:a16="http://schemas.microsoft.com/office/drawing/2014/main" id="{ACE2354C-901E-0126-B127-CDF37BEE0396}"/>
                  </a:ext>
                </a:extLst>
              </p:cNvPr>
              <p:cNvSpPr/>
              <p:nvPr/>
            </p:nvSpPr>
            <p:spPr>
              <a:xfrm>
                <a:off x="9124229" y="3153443"/>
                <a:ext cx="296562" cy="8402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66" name="Rounded Rectangle 22">
                <a:extLst>
                  <a:ext uri="{FF2B5EF4-FFF2-40B4-BE49-F238E27FC236}">
                    <a16:creationId xmlns:a16="http://schemas.microsoft.com/office/drawing/2014/main" id="{A29CE3EE-F1AD-0A8B-8C39-AABD27F77E9C}"/>
                  </a:ext>
                </a:extLst>
              </p:cNvPr>
              <p:cNvSpPr/>
              <p:nvPr/>
            </p:nvSpPr>
            <p:spPr>
              <a:xfrm>
                <a:off x="9124229" y="3281953"/>
                <a:ext cx="296562" cy="8402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67" name="Rounded Rectangle 23">
                <a:extLst>
                  <a:ext uri="{FF2B5EF4-FFF2-40B4-BE49-F238E27FC236}">
                    <a16:creationId xmlns:a16="http://schemas.microsoft.com/office/drawing/2014/main" id="{AB63083C-7CF4-ED5B-9052-C5CAB492A14D}"/>
                  </a:ext>
                </a:extLst>
              </p:cNvPr>
              <p:cNvSpPr/>
              <p:nvPr/>
            </p:nvSpPr>
            <p:spPr>
              <a:xfrm>
                <a:off x="9124229" y="3415407"/>
                <a:ext cx="296562" cy="8402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68" name="Rounded Rectangle 24">
                <a:extLst>
                  <a:ext uri="{FF2B5EF4-FFF2-40B4-BE49-F238E27FC236}">
                    <a16:creationId xmlns:a16="http://schemas.microsoft.com/office/drawing/2014/main" id="{6AEB8AA2-6333-E9F2-4471-4DE4C125FBEA}"/>
                  </a:ext>
                </a:extLst>
              </p:cNvPr>
              <p:cNvSpPr/>
              <p:nvPr/>
            </p:nvSpPr>
            <p:spPr>
              <a:xfrm>
                <a:off x="9124229" y="3543917"/>
                <a:ext cx="296562" cy="8402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sp>
          <p:nvSpPr>
            <p:cNvPr id="24" name="Rounded Rectangle 25">
              <a:extLst>
                <a:ext uri="{FF2B5EF4-FFF2-40B4-BE49-F238E27FC236}">
                  <a16:creationId xmlns:a16="http://schemas.microsoft.com/office/drawing/2014/main" id="{2ACD4B07-2446-364F-91A7-FC67DF0B992C}"/>
                </a:ext>
              </a:extLst>
            </p:cNvPr>
            <p:cNvSpPr/>
            <p:nvPr/>
          </p:nvSpPr>
          <p:spPr>
            <a:xfrm>
              <a:off x="8499259" y="3962507"/>
              <a:ext cx="220523" cy="14701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nvGrpSpPr>
            <p:cNvPr id="25" name="Group 24">
              <a:extLst>
                <a:ext uri="{FF2B5EF4-FFF2-40B4-BE49-F238E27FC236}">
                  <a16:creationId xmlns:a16="http://schemas.microsoft.com/office/drawing/2014/main" id="{AADBCFB5-48D3-D88B-DFBE-3AEFD30F744C}"/>
                </a:ext>
              </a:extLst>
            </p:cNvPr>
            <p:cNvGrpSpPr/>
            <p:nvPr/>
          </p:nvGrpSpPr>
          <p:grpSpPr>
            <a:xfrm>
              <a:off x="8499259" y="4249188"/>
              <a:ext cx="220523" cy="352838"/>
              <a:chOff x="9124229" y="4240838"/>
              <a:chExt cx="296562" cy="474501"/>
            </a:xfrm>
          </p:grpSpPr>
          <p:sp>
            <p:nvSpPr>
              <p:cNvPr id="61" name="Rounded Rectangle 26">
                <a:extLst>
                  <a:ext uri="{FF2B5EF4-FFF2-40B4-BE49-F238E27FC236}">
                    <a16:creationId xmlns:a16="http://schemas.microsoft.com/office/drawing/2014/main" id="{A0B10D02-D9B2-DF17-C1B5-32596B2EF0A5}"/>
                  </a:ext>
                </a:extLst>
              </p:cNvPr>
              <p:cNvSpPr/>
              <p:nvPr/>
            </p:nvSpPr>
            <p:spPr>
              <a:xfrm>
                <a:off x="9124229" y="4240838"/>
                <a:ext cx="296562" cy="84027"/>
              </a:xfrm>
              <a:prstGeom prst="roundRect">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62" name="Rounded Rectangle 27">
                <a:extLst>
                  <a:ext uri="{FF2B5EF4-FFF2-40B4-BE49-F238E27FC236}">
                    <a16:creationId xmlns:a16="http://schemas.microsoft.com/office/drawing/2014/main" id="{BB27CF7A-4DCE-FA50-324A-34A3893318C0}"/>
                  </a:ext>
                </a:extLst>
              </p:cNvPr>
              <p:cNvSpPr/>
              <p:nvPr/>
            </p:nvSpPr>
            <p:spPr>
              <a:xfrm>
                <a:off x="9124229" y="4369348"/>
                <a:ext cx="296562" cy="84027"/>
              </a:xfrm>
              <a:prstGeom prst="roundRect">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63" name="Rounded Rectangle 28">
                <a:extLst>
                  <a:ext uri="{FF2B5EF4-FFF2-40B4-BE49-F238E27FC236}">
                    <a16:creationId xmlns:a16="http://schemas.microsoft.com/office/drawing/2014/main" id="{81919FF1-4679-78CE-F1EE-AA19D793F850}"/>
                  </a:ext>
                </a:extLst>
              </p:cNvPr>
              <p:cNvSpPr/>
              <p:nvPr/>
            </p:nvSpPr>
            <p:spPr>
              <a:xfrm>
                <a:off x="9124229" y="4502802"/>
                <a:ext cx="296562" cy="84027"/>
              </a:xfrm>
              <a:prstGeom prst="roundRect">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64" name="Rounded Rectangle 29">
                <a:extLst>
                  <a:ext uri="{FF2B5EF4-FFF2-40B4-BE49-F238E27FC236}">
                    <a16:creationId xmlns:a16="http://schemas.microsoft.com/office/drawing/2014/main" id="{43601F93-12D0-C088-F4D4-48A521C3A2D0}"/>
                  </a:ext>
                </a:extLst>
              </p:cNvPr>
              <p:cNvSpPr/>
              <p:nvPr/>
            </p:nvSpPr>
            <p:spPr>
              <a:xfrm>
                <a:off x="9124229" y="4631312"/>
                <a:ext cx="296562" cy="84027"/>
              </a:xfrm>
              <a:prstGeom prst="roundRect">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sp>
          <p:nvSpPr>
            <p:cNvPr id="26" name="Rounded Rectangle 32">
              <a:extLst>
                <a:ext uri="{FF2B5EF4-FFF2-40B4-BE49-F238E27FC236}">
                  <a16:creationId xmlns:a16="http://schemas.microsoft.com/office/drawing/2014/main" id="{88ADEC04-5662-C310-F385-46FDDF6A524F}"/>
                </a:ext>
              </a:extLst>
            </p:cNvPr>
            <p:cNvSpPr/>
            <p:nvPr/>
          </p:nvSpPr>
          <p:spPr>
            <a:xfrm>
              <a:off x="8499259" y="4767418"/>
              <a:ext cx="220523" cy="525581"/>
            </a:xfrm>
            <a:prstGeom prst="roundRect">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7" name="Rounded Rectangle 35">
              <a:extLst>
                <a:ext uri="{FF2B5EF4-FFF2-40B4-BE49-F238E27FC236}">
                  <a16:creationId xmlns:a16="http://schemas.microsoft.com/office/drawing/2014/main" id="{959F8DA2-F472-AA37-F4F5-5B948F78C450}"/>
                </a:ext>
              </a:extLst>
            </p:cNvPr>
            <p:cNvSpPr/>
            <p:nvPr/>
          </p:nvSpPr>
          <p:spPr>
            <a:xfrm>
              <a:off x="8499259" y="5479917"/>
              <a:ext cx="220523" cy="147016"/>
            </a:xfrm>
            <a:prstGeom prst="roundRect">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cxnSp>
          <p:nvCxnSpPr>
            <p:cNvPr id="28" name="Straight Connector 27">
              <a:extLst>
                <a:ext uri="{FF2B5EF4-FFF2-40B4-BE49-F238E27FC236}">
                  <a16:creationId xmlns:a16="http://schemas.microsoft.com/office/drawing/2014/main" id="{D441F04D-6B2B-9519-D93C-A110F5BB44B2}"/>
                </a:ext>
              </a:extLst>
            </p:cNvPr>
            <p:cNvCxnSpPr>
              <a:cxnSpLocks/>
            </p:cNvCxnSpPr>
            <p:nvPr/>
          </p:nvCxnSpPr>
          <p:spPr>
            <a:xfrm>
              <a:off x="10036951" y="2125070"/>
              <a:ext cx="0" cy="3711627"/>
            </a:xfrm>
            <a:prstGeom prst="line">
              <a:avLst/>
            </a:prstGeom>
            <a:ln w="41275">
              <a:solidFill>
                <a:schemeClr val="tx1"/>
              </a:solidFill>
            </a:ln>
          </p:spPr>
          <p:style>
            <a:lnRef idx="2">
              <a:schemeClr val="accent1"/>
            </a:lnRef>
            <a:fillRef idx="0">
              <a:schemeClr val="accent1"/>
            </a:fillRef>
            <a:effectRef idx="1">
              <a:schemeClr val="accent1"/>
            </a:effectRef>
            <a:fontRef idx="minor">
              <a:schemeClr val="tx1"/>
            </a:fontRef>
          </p:style>
        </p:cxnSp>
        <p:sp>
          <p:nvSpPr>
            <p:cNvPr id="29" name="Rounded Rectangle 38">
              <a:extLst>
                <a:ext uri="{FF2B5EF4-FFF2-40B4-BE49-F238E27FC236}">
                  <a16:creationId xmlns:a16="http://schemas.microsoft.com/office/drawing/2014/main" id="{2ECF85A4-1F1B-BA2F-CF12-0FA21721302C}"/>
                </a:ext>
              </a:extLst>
            </p:cNvPr>
            <p:cNvSpPr/>
            <p:nvPr/>
          </p:nvSpPr>
          <p:spPr>
            <a:xfrm>
              <a:off x="9926690" y="2499704"/>
              <a:ext cx="220523" cy="52558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0" name="Rounded Rectangle 39">
              <a:extLst>
                <a:ext uri="{FF2B5EF4-FFF2-40B4-BE49-F238E27FC236}">
                  <a16:creationId xmlns:a16="http://schemas.microsoft.com/office/drawing/2014/main" id="{ACF05595-24EB-80C4-4510-68A1F63E2FF8}"/>
                </a:ext>
              </a:extLst>
            </p:cNvPr>
            <p:cNvSpPr/>
            <p:nvPr/>
          </p:nvSpPr>
          <p:spPr>
            <a:xfrm>
              <a:off x="9926690" y="3153922"/>
              <a:ext cx="220523" cy="147016"/>
            </a:xfrm>
            <a:prstGeom prst="roundRect">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nvGrpSpPr>
            <p:cNvPr id="31" name="Group 30">
              <a:extLst>
                <a:ext uri="{FF2B5EF4-FFF2-40B4-BE49-F238E27FC236}">
                  <a16:creationId xmlns:a16="http://schemas.microsoft.com/office/drawing/2014/main" id="{2A8D2E28-A69D-FED1-2B4C-8DD90BBC28A6}"/>
                </a:ext>
              </a:extLst>
            </p:cNvPr>
            <p:cNvGrpSpPr/>
            <p:nvPr/>
          </p:nvGrpSpPr>
          <p:grpSpPr>
            <a:xfrm>
              <a:off x="9926690" y="3440603"/>
              <a:ext cx="220523" cy="352838"/>
              <a:chOff x="9124229" y="3153443"/>
              <a:chExt cx="296562" cy="474501"/>
            </a:xfrm>
          </p:grpSpPr>
          <p:sp>
            <p:nvSpPr>
              <p:cNvPr id="57" name="Rounded Rectangle 49">
                <a:extLst>
                  <a:ext uri="{FF2B5EF4-FFF2-40B4-BE49-F238E27FC236}">
                    <a16:creationId xmlns:a16="http://schemas.microsoft.com/office/drawing/2014/main" id="{46CEE3B3-73E0-99E2-7253-533521D712CB}"/>
                  </a:ext>
                </a:extLst>
              </p:cNvPr>
              <p:cNvSpPr/>
              <p:nvPr/>
            </p:nvSpPr>
            <p:spPr>
              <a:xfrm>
                <a:off x="9124229" y="3153443"/>
                <a:ext cx="296562" cy="84027"/>
              </a:xfrm>
              <a:prstGeom prst="roundRect">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58" name="Rounded Rectangle 50">
                <a:extLst>
                  <a:ext uri="{FF2B5EF4-FFF2-40B4-BE49-F238E27FC236}">
                    <a16:creationId xmlns:a16="http://schemas.microsoft.com/office/drawing/2014/main" id="{A48F5985-CD56-C7B3-C594-6F47C9AA865A}"/>
                  </a:ext>
                </a:extLst>
              </p:cNvPr>
              <p:cNvSpPr/>
              <p:nvPr/>
            </p:nvSpPr>
            <p:spPr>
              <a:xfrm>
                <a:off x="9124229" y="3281953"/>
                <a:ext cx="296562" cy="84027"/>
              </a:xfrm>
              <a:prstGeom prst="roundRect">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59" name="Rounded Rectangle 51">
                <a:extLst>
                  <a:ext uri="{FF2B5EF4-FFF2-40B4-BE49-F238E27FC236}">
                    <a16:creationId xmlns:a16="http://schemas.microsoft.com/office/drawing/2014/main" id="{31E66AC6-DE5A-72E1-4F6D-1C485422CB4B}"/>
                  </a:ext>
                </a:extLst>
              </p:cNvPr>
              <p:cNvSpPr/>
              <p:nvPr/>
            </p:nvSpPr>
            <p:spPr>
              <a:xfrm>
                <a:off x="9124229" y="3415407"/>
                <a:ext cx="296562" cy="84027"/>
              </a:xfrm>
              <a:prstGeom prst="roundRect">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60" name="Rounded Rectangle 52">
                <a:extLst>
                  <a:ext uri="{FF2B5EF4-FFF2-40B4-BE49-F238E27FC236}">
                    <a16:creationId xmlns:a16="http://schemas.microsoft.com/office/drawing/2014/main" id="{A4E726BE-B92E-61BF-0AF4-E70DF0949796}"/>
                  </a:ext>
                </a:extLst>
              </p:cNvPr>
              <p:cNvSpPr/>
              <p:nvPr/>
            </p:nvSpPr>
            <p:spPr>
              <a:xfrm>
                <a:off x="9124229" y="3543917"/>
                <a:ext cx="296562" cy="84027"/>
              </a:xfrm>
              <a:prstGeom prst="roundRect">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sp>
          <p:nvSpPr>
            <p:cNvPr id="32" name="Rounded Rectangle 41">
              <a:extLst>
                <a:ext uri="{FF2B5EF4-FFF2-40B4-BE49-F238E27FC236}">
                  <a16:creationId xmlns:a16="http://schemas.microsoft.com/office/drawing/2014/main" id="{D6166465-A511-1688-ACDF-77E8AAC9992A}"/>
                </a:ext>
              </a:extLst>
            </p:cNvPr>
            <p:cNvSpPr/>
            <p:nvPr/>
          </p:nvSpPr>
          <p:spPr>
            <a:xfrm>
              <a:off x="9926690" y="3962507"/>
              <a:ext cx="220523" cy="147016"/>
            </a:xfrm>
            <a:prstGeom prst="roundRect">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nvGrpSpPr>
            <p:cNvPr id="33" name="Group 32">
              <a:extLst>
                <a:ext uri="{FF2B5EF4-FFF2-40B4-BE49-F238E27FC236}">
                  <a16:creationId xmlns:a16="http://schemas.microsoft.com/office/drawing/2014/main" id="{1E769A0A-4308-B817-3D85-7B55E32D004E}"/>
                </a:ext>
              </a:extLst>
            </p:cNvPr>
            <p:cNvGrpSpPr/>
            <p:nvPr/>
          </p:nvGrpSpPr>
          <p:grpSpPr>
            <a:xfrm>
              <a:off x="9926690" y="4249188"/>
              <a:ext cx="220523" cy="352838"/>
              <a:chOff x="9124229" y="4240838"/>
              <a:chExt cx="296562" cy="474501"/>
            </a:xfrm>
          </p:grpSpPr>
          <p:sp>
            <p:nvSpPr>
              <p:cNvPr id="53" name="Rounded Rectangle 45">
                <a:extLst>
                  <a:ext uri="{FF2B5EF4-FFF2-40B4-BE49-F238E27FC236}">
                    <a16:creationId xmlns:a16="http://schemas.microsoft.com/office/drawing/2014/main" id="{A853A2A8-F7A5-8332-6F02-7BED609F3B05}"/>
                  </a:ext>
                </a:extLst>
              </p:cNvPr>
              <p:cNvSpPr/>
              <p:nvPr/>
            </p:nvSpPr>
            <p:spPr>
              <a:xfrm>
                <a:off x="9124229" y="4240838"/>
                <a:ext cx="296562" cy="84027"/>
              </a:xfrm>
              <a:prstGeom prst="roundRect">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54" name="Rounded Rectangle 46">
                <a:extLst>
                  <a:ext uri="{FF2B5EF4-FFF2-40B4-BE49-F238E27FC236}">
                    <a16:creationId xmlns:a16="http://schemas.microsoft.com/office/drawing/2014/main" id="{A2CDBE70-F3BA-A16E-562C-BB1FD9BB6A19}"/>
                  </a:ext>
                </a:extLst>
              </p:cNvPr>
              <p:cNvSpPr/>
              <p:nvPr/>
            </p:nvSpPr>
            <p:spPr>
              <a:xfrm>
                <a:off x="9124229" y="4369348"/>
                <a:ext cx="296562" cy="84027"/>
              </a:xfrm>
              <a:prstGeom prst="roundRect">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55" name="Rounded Rectangle 47">
                <a:extLst>
                  <a:ext uri="{FF2B5EF4-FFF2-40B4-BE49-F238E27FC236}">
                    <a16:creationId xmlns:a16="http://schemas.microsoft.com/office/drawing/2014/main" id="{F185F5DC-4808-B351-F8C8-A79F2B0EF1F2}"/>
                  </a:ext>
                </a:extLst>
              </p:cNvPr>
              <p:cNvSpPr/>
              <p:nvPr/>
            </p:nvSpPr>
            <p:spPr>
              <a:xfrm>
                <a:off x="9124229" y="4502802"/>
                <a:ext cx="296562" cy="84027"/>
              </a:xfrm>
              <a:prstGeom prst="roundRect">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56" name="Rounded Rectangle 48">
                <a:extLst>
                  <a:ext uri="{FF2B5EF4-FFF2-40B4-BE49-F238E27FC236}">
                    <a16:creationId xmlns:a16="http://schemas.microsoft.com/office/drawing/2014/main" id="{83020732-33E5-224F-73AB-38F226DF304D}"/>
                  </a:ext>
                </a:extLst>
              </p:cNvPr>
              <p:cNvSpPr/>
              <p:nvPr/>
            </p:nvSpPr>
            <p:spPr>
              <a:xfrm>
                <a:off x="9124229" y="4631312"/>
                <a:ext cx="296562" cy="84027"/>
              </a:xfrm>
              <a:prstGeom prst="roundRect">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sp>
          <p:nvSpPr>
            <p:cNvPr id="34" name="Rounded Rectangle 43">
              <a:extLst>
                <a:ext uri="{FF2B5EF4-FFF2-40B4-BE49-F238E27FC236}">
                  <a16:creationId xmlns:a16="http://schemas.microsoft.com/office/drawing/2014/main" id="{3E40644C-EE98-95DD-C52D-DAE822A3D671}"/>
                </a:ext>
              </a:extLst>
            </p:cNvPr>
            <p:cNvSpPr/>
            <p:nvPr/>
          </p:nvSpPr>
          <p:spPr>
            <a:xfrm>
              <a:off x="9926690" y="4767418"/>
              <a:ext cx="220523" cy="525581"/>
            </a:xfrm>
            <a:prstGeom prst="roundRect">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5" name="Rounded Rectangle 44">
              <a:extLst>
                <a:ext uri="{FF2B5EF4-FFF2-40B4-BE49-F238E27FC236}">
                  <a16:creationId xmlns:a16="http://schemas.microsoft.com/office/drawing/2014/main" id="{23C8DAB8-70F4-0B39-6A3D-E77E7EB17C7B}"/>
                </a:ext>
              </a:extLst>
            </p:cNvPr>
            <p:cNvSpPr/>
            <p:nvPr/>
          </p:nvSpPr>
          <p:spPr>
            <a:xfrm>
              <a:off x="9926690" y="5479917"/>
              <a:ext cx="220523" cy="147016"/>
            </a:xfrm>
            <a:prstGeom prst="roundRect">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6" name="Oval 35">
              <a:extLst>
                <a:ext uri="{FF2B5EF4-FFF2-40B4-BE49-F238E27FC236}">
                  <a16:creationId xmlns:a16="http://schemas.microsoft.com/office/drawing/2014/main" id="{D063D177-CAC0-4D12-DDF0-90F1226998A5}"/>
                </a:ext>
              </a:extLst>
            </p:cNvPr>
            <p:cNvSpPr/>
            <p:nvPr/>
          </p:nvSpPr>
          <p:spPr>
            <a:xfrm>
              <a:off x="8485618" y="2405690"/>
              <a:ext cx="247804" cy="247804"/>
            </a:xfrm>
            <a:prstGeom prst="ellipse">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7" name="Oval 36">
              <a:extLst>
                <a:ext uri="{FF2B5EF4-FFF2-40B4-BE49-F238E27FC236}">
                  <a16:creationId xmlns:a16="http://schemas.microsoft.com/office/drawing/2014/main" id="{39C487B8-94CD-AACB-E7A3-E0338E81645D}"/>
                </a:ext>
              </a:extLst>
            </p:cNvPr>
            <p:cNvSpPr/>
            <p:nvPr/>
          </p:nvSpPr>
          <p:spPr>
            <a:xfrm>
              <a:off x="9913049" y="2405690"/>
              <a:ext cx="247804" cy="247804"/>
            </a:xfrm>
            <a:prstGeom prst="ellipse">
              <a:avLst/>
            </a:prstGeom>
            <a:solidFill>
              <a:srgbClr val="FF000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cxnSp>
          <p:nvCxnSpPr>
            <p:cNvPr id="38" name="Elbow Connector 56">
              <a:extLst>
                <a:ext uri="{FF2B5EF4-FFF2-40B4-BE49-F238E27FC236}">
                  <a16:creationId xmlns:a16="http://schemas.microsoft.com/office/drawing/2014/main" id="{90A14F38-AE73-CB12-70EE-50635ED113D6}"/>
                </a:ext>
              </a:extLst>
            </p:cNvPr>
            <p:cNvCxnSpPr>
              <a:cxnSpLocks/>
              <a:stCxn id="37" idx="6"/>
            </p:cNvCxnSpPr>
            <p:nvPr/>
          </p:nvCxnSpPr>
          <p:spPr>
            <a:xfrm>
              <a:off x="10160853" y="2529592"/>
              <a:ext cx="252302" cy="2818617"/>
            </a:xfrm>
            <a:prstGeom prst="bentConnector2">
              <a:avLst/>
            </a:prstGeom>
            <a:ln w="34925" cap="rnd">
              <a:solidFill>
                <a:srgbClr val="FF0000"/>
              </a:solidFill>
              <a:round/>
              <a:tailEnd type="triangle" w="lg" len="med"/>
            </a:ln>
          </p:spPr>
          <p:style>
            <a:lnRef idx="2">
              <a:schemeClr val="accent1"/>
            </a:lnRef>
            <a:fillRef idx="0">
              <a:schemeClr val="accent1"/>
            </a:fillRef>
            <a:effectRef idx="1">
              <a:schemeClr val="accent1"/>
            </a:effectRef>
            <a:fontRef idx="minor">
              <a:schemeClr val="tx1"/>
            </a:fontRef>
          </p:style>
        </p:cxnSp>
        <p:grpSp>
          <p:nvGrpSpPr>
            <p:cNvPr id="39" name="Group 38">
              <a:extLst>
                <a:ext uri="{FF2B5EF4-FFF2-40B4-BE49-F238E27FC236}">
                  <a16:creationId xmlns:a16="http://schemas.microsoft.com/office/drawing/2014/main" id="{DD50C2C0-3EC0-7058-871F-F7ECAE68CE0F}"/>
                </a:ext>
              </a:extLst>
            </p:cNvPr>
            <p:cNvGrpSpPr/>
            <p:nvPr/>
          </p:nvGrpSpPr>
          <p:grpSpPr>
            <a:xfrm>
              <a:off x="9870670" y="4865398"/>
              <a:ext cx="329620" cy="329620"/>
              <a:chOff x="10524226" y="4396476"/>
              <a:chExt cx="329620" cy="329620"/>
            </a:xfrm>
          </p:grpSpPr>
          <p:sp>
            <p:nvSpPr>
              <p:cNvPr id="51" name="Octagon 50">
                <a:extLst>
                  <a:ext uri="{FF2B5EF4-FFF2-40B4-BE49-F238E27FC236}">
                    <a16:creationId xmlns:a16="http://schemas.microsoft.com/office/drawing/2014/main" id="{920EF2A2-5B04-748B-E716-6E6EB9C27944}"/>
                  </a:ext>
                </a:extLst>
              </p:cNvPr>
              <p:cNvSpPr/>
              <p:nvPr/>
            </p:nvSpPr>
            <p:spPr>
              <a:xfrm>
                <a:off x="10524226" y="4396476"/>
                <a:ext cx="329620" cy="329620"/>
              </a:xfrm>
              <a:prstGeom prst="octagon">
                <a:avLst/>
              </a:prstGeom>
              <a:solidFill>
                <a:srgbClr val="FF000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52" name="Graphic 51">
                <a:extLst>
                  <a:ext uri="{FF2B5EF4-FFF2-40B4-BE49-F238E27FC236}">
                    <a16:creationId xmlns:a16="http://schemas.microsoft.com/office/drawing/2014/main" id="{5F14E4E2-D69F-3155-3E6A-6F8FA037490B}"/>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554724" y="4499769"/>
                <a:ext cx="268624" cy="123034"/>
              </a:xfrm>
              <a:prstGeom prst="rect">
                <a:avLst/>
              </a:prstGeom>
            </p:spPr>
          </p:pic>
        </p:grpSp>
        <p:sp>
          <p:nvSpPr>
            <p:cNvPr id="40" name="TextBox 39">
              <a:extLst>
                <a:ext uri="{FF2B5EF4-FFF2-40B4-BE49-F238E27FC236}">
                  <a16:creationId xmlns:a16="http://schemas.microsoft.com/office/drawing/2014/main" id="{110A69F1-C8F9-5C6D-8FD4-FE2E85036EA1}"/>
                </a:ext>
              </a:extLst>
            </p:cNvPr>
            <p:cNvSpPr txBox="1"/>
            <p:nvPr/>
          </p:nvSpPr>
          <p:spPr>
            <a:xfrm>
              <a:off x="7883168" y="2432973"/>
              <a:ext cx="507304"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prstClr val="black"/>
                  </a:solidFill>
                  <a:effectLst/>
                  <a:uLnTx/>
                  <a:uFillTx/>
                  <a:latin typeface="Aptos SemiBold" panose="020B0004020202020204" pitchFamily="34" charset="0"/>
                  <a:ea typeface="+mn-ea"/>
                  <a:cs typeface="+mn-cs"/>
                </a:rPr>
                <a:t>IC</a:t>
              </a:r>
            </a:p>
          </p:txBody>
        </p:sp>
        <p:sp>
          <p:nvSpPr>
            <p:cNvPr id="41" name="TextBox 40">
              <a:extLst>
                <a:ext uri="{FF2B5EF4-FFF2-40B4-BE49-F238E27FC236}">
                  <a16:creationId xmlns:a16="http://schemas.microsoft.com/office/drawing/2014/main" id="{00B64EC2-3108-E4B0-AF20-7671D4A51EE6}"/>
                </a:ext>
              </a:extLst>
            </p:cNvPr>
            <p:cNvSpPr txBox="1"/>
            <p:nvPr/>
          </p:nvSpPr>
          <p:spPr>
            <a:xfrm>
              <a:off x="7883168" y="2771176"/>
              <a:ext cx="507304"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prstClr val="black"/>
                  </a:solidFill>
                  <a:effectLst/>
                  <a:uLnTx/>
                  <a:uFillTx/>
                  <a:latin typeface="Aptos SemiBold" panose="020B0004020202020204" pitchFamily="34" charset="0"/>
                  <a:ea typeface="+mn-ea"/>
                  <a:cs typeface="+mn-cs"/>
                </a:rPr>
                <a:t>SNRP</a:t>
              </a:r>
            </a:p>
          </p:txBody>
        </p:sp>
        <p:sp>
          <p:nvSpPr>
            <p:cNvPr id="42" name="TextBox 41">
              <a:extLst>
                <a:ext uri="{FF2B5EF4-FFF2-40B4-BE49-F238E27FC236}">
                  <a16:creationId xmlns:a16="http://schemas.microsoft.com/office/drawing/2014/main" id="{12764B9C-71A6-BB7C-D3E7-3C38D12BDFAA}"/>
                </a:ext>
              </a:extLst>
            </p:cNvPr>
            <p:cNvSpPr txBox="1"/>
            <p:nvPr/>
          </p:nvSpPr>
          <p:spPr>
            <a:xfrm>
              <a:off x="7883168" y="3146957"/>
              <a:ext cx="507304"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prstClr val="black"/>
                  </a:solidFill>
                  <a:effectLst/>
                  <a:uLnTx/>
                  <a:uFillTx/>
                  <a:latin typeface="Aptos SemiBold" panose="020B0004020202020204" pitchFamily="34" charset="0"/>
                  <a:ea typeface="+mn-ea"/>
                  <a:cs typeface="+mn-cs"/>
                </a:rPr>
                <a:t>PAR5</a:t>
              </a:r>
            </a:p>
          </p:txBody>
        </p:sp>
        <p:sp>
          <p:nvSpPr>
            <p:cNvPr id="43" name="TextBox 42">
              <a:extLst>
                <a:ext uri="{FF2B5EF4-FFF2-40B4-BE49-F238E27FC236}">
                  <a16:creationId xmlns:a16="http://schemas.microsoft.com/office/drawing/2014/main" id="{113B76FC-CB62-7514-F187-D50F2B11423E}"/>
                </a:ext>
              </a:extLst>
            </p:cNvPr>
            <p:cNvSpPr txBox="1"/>
            <p:nvPr/>
          </p:nvSpPr>
          <p:spPr>
            <a:xfrm>
              <a:off x="7697838" y="3522738"/>
              <a:ext cx="692634"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prstClr val="black"/>
                  </a:solidFill>
                  <a:effectLst/>
                  <a:uLnTx/>
                  <a:uFillTx/>
                  <a:latin typeface="Aptos SemiBold" panose="020B0004020202020204" pitchFamily="34" charset="0"/>
                  <a:ea typeface="+mn-ea"/>
                  <a:cs typeface="+mn-cs"/>
                </a:rPr>
                <a:t>HBII-85</a:t>
              </a:r>
            </a:p>
          </p:txBody>
        </p:sp>
        <p:sp>
          <p:nvSpPr>
            <p:cNvPr id="44" name="TextBox 43">
              <a:extLst>
                <a:ext uri="{FF2B5EF4-FFF2-40B4-BE49-F238E27FC236}">
                  <a16:creationId xmlns:a16="http://schemas.microsoft.com/office/drawing/2014/main" id="{831C74BD-F3B6-5976-3A37-521670BB738B}"/>
                </a:ext>
              </a:extLst>
            </p:cNvPr>
            <p:cNvSpPr txBox="1"/>
            <p:nvPr/>
          </p:nvSpPr>
          <p:spPr>
            <a:xfrm>
              <a:off x="7697838" y="4336929"/>
              <a:ext cx="692634"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prstClr val="black"/>
                  </a:solidFill>
                  <a:effectLst/>
                  <a:uLnTx/>
                  <a:uFillTx/>
                  <a:latin typeface="Aptos SemiBold" panose="020B0004020202020204" pitchFamily="34" charset="0"/>
                  <a:ea typeface="+mn-ea"/>
                  <a:cs typeface="+mn-cs"/>
                </a:rPr>
                <a:t>HBII-52</a:t>
              </a:r>
            </a:p>
          </p:txBody>
        </p:sp>
        <p:sp>
          <p:nvSpPr>
            <p:cNvPr id="45" name="TextBox 44">
              <a:extLst>
                <a:ext uri="{FF2B5EF4-FFF2-40B4-BE49-F238E27FC236}">
                  <a16:creationId xmlns:a16="http://schemas.microsoft.com/office/drawing/2014/main" id="{78400B0F-AF1F-7D5D-3320-BB49A1474558}"/>
                </a:ext>
              </a:extLst>
            </p:cNvPr>
            <p:cNvSpPr txBox="1"/>
            <p:nvPr/>
          </p:nvSpPr>
          <p:spPr>
            <a:xfrm>
              <a:off x="7883168" y="3954886"/>
              <a:ext cx="507304"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prstClr val="black"/>
                  </a:solidFill>
                  <a:effectLst/>
                  <a:uLnTx/>
                  <a:uFillTx/>
                  <a:latin typeface="Aptos SemiBold" panose="020B0004020202020204" pitchFamily="34" charset="0"/>
                  <a:ea typeface="+mn-ea"/>
                  <a:cs typeface="+mn-cs"/>
                </a:rPr>
                <a:t>IPW</a:t>
              </a:r>
            </a:p>
          </p:txBody>
        </p:sp>
        <p:sp>
          <p:nvSpPr>
            <p:cNvPr id="46" name="TextBox 45">
              <a:extLst>
                <a:ext uri="{FF2B5EF4-FFF2-40B4-BE49-F238E27FC236}">
                  <a16:creationId xmlns:a16="http://schemas.microsoft.com/office/drawing/2014/main" id="{9A0468A1-DC8C-B63B-FCA4-178CFDC88EBD}"/>
                </a:ext>
              </a:extLst>
            </p:cNvPr>
            <p:cNvSpPr txBox="1"/>
            <p:nvPr/>
          </p:nvSpPr>
          <p:spPr>
            <a:xfrm>
              <a:off x="7883168" y="4931916"/>
              <a:ext cx="507304"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prstClr val="black"/>
                  </a:solidFill>
                  <a:effectLst/>
                  <a:uLnTx/>
                  <a:uFillTx/>
                  <a:latin typeface="Aptos SemiBold" panose="020B0004020202020204" pitchFamily="34" charset="0"/>
                  <a:ea typeface="+mn-ea"/>
                  <a:cs typeface="+mn-cs"/>
                </a:rPr>
                <a:t>UBE3A</a:t>
              </a:r>
            </a:p>
          </p:txBody>
        </p:sp>
        <p:sp>
          <p:nvSpPr>
            <p:cNvPr id="47" name="TextBox 46">
              <a:extLst>
                <a:ext uri="{FF2B5EF4-FFF2-40B4-BE49-F238E27FC236}">
                  <a16:creationId xmlns:a16="http://schemas.microsoft.com/office/drawing/2014/main" id="{E94FF56E-705B-8625-DC58-2911889E39C1}"/>
                </a:ext>
              </a:extLst>
            </p:cNvPr>
            <p:cNvSpPr txBox="1"/>
            <p:nvPr/>
          </p:nvSpPr>
          <p:spPr>
            <a:xfrm>
              <a:off x="7784090" y="5464272"/>
              <a:ext cx="606382" cy="18466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prstClr val="black"/>
                  </a:solidFill>
                  <a:effectLst/>
                  <a:uLnTx/>
                  <a:uFillTx/>
                  <a:latin typeface="Aptos SemiBold" panose="020B0004020202020204" pitchFamily="34" charset="0"/>
                  <a:ea typeface="+mn-ea"/>
                  <a:cs typeface="+mn-cs"/>
                </a:rPr>
                <a:t>GABRB3</a:t>
              </a:r>
            </a:p>
          </p:txBody>
        </p:sp>
        <p:sp>
          <p:nvSpPr>
            <p:cNvPr id="48" name="Multiply 72">
              <a:extLst>
                <a:ext uri="{FF2B5EF4-FFF2-40B4-BE49-F238E27FC236}">
                  <a16:creationId xmlns:a16="http://schemas.microsoft.com/office/drawing/2014/main" id="{00B1934E-CFEB-661F-0C37-11397F4F370C}"/>
                </a:ext>
              </a:extLst>
            </p:cNvPr>
            <p:cNvSpPr/>
            <p:nvPr/>
          </p:nvSpPr>
          <p:spPr>
            <a:xfrm>
              <a:off x="8346708" y="4757659"/>
              <a:ext cx="525624" cy="525624"/>
            </a:xfrm>
            <a:prstGeom prst="mathMultiply">
              <a:avLst>
                <a:gd name="adj1" fmla="val 17334"/>
              </a:avLst>
            </a:prstGeom>
            <a:solidFill>
              <a:srgbClr val="FF000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49" name="Bent-Up Arrow 75">
              <a:extLst>
                <a:ext uri="{FF2B5EF4-FFF2-40B4-BE49-F238E27FC236}">
                  <a16:creationId xmlns:a16="http://schemas.microsoft.com/office/drawing/2014/main" id="{D67F4B68-873E-8B86-5499-1FEA93A23A76}"/>
                </a:ext>
              </a:extLst>
            </p:cNvPr>
            <p:cNvSpPr/>
            <p:nvPr/>
          </p:nvSpPr>
          <p:spPr>
            <a:xfrm>
              <a:off x="8701083" y="4767374"/>
              <a:ext cx="294297" cy="525625"/>
            </a:xfrm>
            <a:prstGeom prst="bentUpArrow">
              <a:avLst>
                <a:gd name="adj1" fmla="val 1432"/>
                <a:gd name="adj2" fmla="val 17666"/>
                <a:gd name="adj3" fmla="val 24874"/>
              </a:avLst>
            </a:prstGeom>
            <a:solidFill>
              <a:schemeClr val="tx2"/>
            </a:solid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50" name="TextBox 49">
              <a:extLst>
                <a:ext uri="{FF2B5EF4-FFF2-40B4-BE49-F238E27FC236}">
                  <a16:creationId xmlns:a16="http://schemas.microsoft.com/office/drawing/2014/main" id="{66803863-6D62-7288-15E8-6C8DF6805404}"/>
                </a:ext>
              </a:extLst>
            </p:cNvPr>
            <p:cNvSpPr txBox="1"/>
            <p:nvPr/>
          </p:nvSpPr>
          <p:spPr>
            <a:xfrm rot="5400000">
              <a:off x="10010004" y="4020610"/>
              <a:ext cx="1153560" cy="184666"/>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a:ln>
                    <a:noFill/>
                  </a:ln>
                  <a:solidFill>
                    <a:prstClr val="black"/>
                  </a:solidFill>
                  <a:effectLst/>
                  <a:uLnTx/>
                  <a:uFillTx/>
                  <a:latin typeface="Aptos SemiBold" panose="020B0004020202020204" pitchFamily="34" charset="0"/>
                  <a:ea typeface="+mn-ea"/>
                  <a:cs typeface="+mn-cs"/>
                </a:rPr>
                <a:t>UBE3A-ATS</a:t>
              </a:r>
            </a:p>
          </p:txBody>
        </p:sp>
      </p:grpSp>
    </p:spTree>
    <p:extLst>
      <p:ext uri="{BB962C8B-B14F-4D97-AF65-F5344CB8AC3E}">
        <p14:creationId xmlns:p14="http://schemas.microsoft.com/office/powerpoint/2010/main" val="13621508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3AA869-4BAB-1A11-89D5-7DB6C1ECEDEA}"/>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1A28AE25-241D-BB6A-4F99-F2E6BC3C27C2}"/>
              </a:ext>
            </a:extLst>
          </p:cNvPr>
          <p:cNvPicPr>
            <a:picLocks noChangeAspect="1"/>
          </p:cNvPicPr>
          <p:nvPr/>
        </p:nvPicPr>
        <p:blipFill>
          <a:blip r:embed="rId2"/>
          <a:stretch>
            <a:fillRect/>
          </a:stretch>
        </p:blipFill>
        <p:spPr>
          <a:xfrm>
            <a:off x="452127" y="1481159"/>
            <a:ext cx="11638273" cy="3895682"/>
          </a:xfrm>
          <a:prstGeom prst="rect">
            <a:avLst/>
          </a:prstGeom>
          <a:ln>
            <a:solidFill>
              <a:schemeClr val="accent6">
                <a:lumMod val="75000"/>
              </a:schemeClr>
            </a:solidFill>
          </a:ln>
        </p:spPr>
      </p:pic>
      <p:sp>
        <p:nvSpPr>
          <p:cNvPr id="17" name="Oval 16">
            <a:extLst>
              <a:ext uri="{FF2B5EF4-FFF2-40B4-BE49-F238E27FC236}">
                <a16:creationId xmlns:a16="http://schemas.microsoft.com/office/drawing/2014/main" id="{4621A374-8B0B-2712-9279-D98F581B76FA}"/>
              </a:ext>
            </a:extLst>
          </p:cNvPr>
          <p:cNvSpPr/>
          <p:nvPr/>
        </p:nvSpPr>
        <p:spPr>
          <a:xfrm>
            <a:off x="8321807" y="1086239"/>
            <a:ext cx="4550275" cy="4809279"/>
          </a:xfrm>
          <a:prstGeom prst="ellipse">
            <a:avLst/>
          </a:prstGeom>
          <a:gradFill flip="none" rotWithShape="1">
            <a:gsLst>
              <a:gs pos="0">
                <a:srgbClr val="7FB0D1">
                  <a:shade val="30000"/>
                  <a:satMod val="115000"/>
                </a:srgbClr>
              </a:gs>
              <a:gs pos="50000">
                <a:srgbClr val="7FB0D1">
                  <a:shade val="67500"/>
                  <a:satMod val="115000"/>
                </a:srgbClr>
              </a:gs>
              <a:gs pos="100000">
                <a:srgbClr val="7FB0D1">
                  <a:shade val="100000"/>
                  <a:satMod val="115000"/>
                </a:srgbClr>
              </a:gs>
            </a:gsLst>
            <a:path path="circle">
              <a:fillToRect l="50000" t="50000" r="50000" b="50000"/>
            </a:path>
            <a:tileRect/>
          </a:gradFill>
          <a:ln>
            <a:solidFill>
              <a:srgbClr val="7FB0D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nvGrpSpPr>
          <p:cNvPr id="5" name="Group 4">
            <a:extLst>
              <a:ext uri="{FF2B5EF4-FFF2-40B4-BE49-F238E27FC236}">
                <a16:creationId xmlns:a16="http://schemas.microsoft.com/office/drawing/2014/main" id="{2EE47021-B4AB-000D-2ED4-650B3897CBF6}"/>
              </a:ext>
            </a:extLst>
          </p:cNvPr>
          <p:cNvGrpSpPr/>
          <p:nvPr/>
        </p:nvGrpSpPr>
        <p:grpSpPr>
          <a:xfrm>
            <a:off x="0" y="5799828"/>
            <a:ext cx="12192000" cy="1142396"/>
            <a:chOff x="483761" y="4337812"/>
            <a:chExt cx="9368161" cy="876354"/>
          </a:xfrm>
        </p:grpSpPr>
        <p:pic>
          <p:nvPicPr>
            <p:cNvPr id="6" name="Picture 5">
              <a:extLst>
                <a:ext uri="{FF2B5EF4-FFF2-40B4-BE49-F238E27FC236}">
                  <a16:creationId xmlns:a16="http://schemas.microsoft.com/office/drawing/2014/main" id="{8C77BADF-D619-6AE4-FF79-26E90D9C60D6}"/>
                </a:ext>
              </a:extLst>
            </p:cNvPr>
            <p:cNvPicPr>
              <a:picLocks noChangeAspect="1"/>
            </p:cNvPicPr>
            <p:nvPr/>
          </p:nvPicPr>
          <p:blipFill>
            <a:blip r:embed="rId3"/>
            <a:stretch>
              <a:fillRect/>
            </a:stretch>
          </p:blipFill>
          <p:spPr>
            <a:xfrm>
              <a:off x="5234209" y="4337812"/>
              <a:ext cx="4617713" cy="876354"/>
            </a:xfrm>
            <a:prstGeom prst="rect">
              <a:avLst/>
            </a:prstGeom>
          </p:spPr>
        </p:pic>
        <p:pic>
          <p:nvPicPr>
            <p:cNvPr id="7" name="Picture 6">
              <a:extLst>
                <a:ext uri="{FF2B5EF4-FFF2-40B4-BE49-F238E27FC236}">
                  <a16:creationId xmlns:a16="http://schemas.microsoft.com/office/drawing/2014/main" id="{54C0A215-DE55-A501-7699-A9CAAF74343C}"/>
                </a:ext>
              </a:extLst>
            </p:cNvPr>
            <p:cNvPicPr>
              <a:picLocks noChangeAspect="1"/>
            </p:cNvPicPr>
            <p:nvPr/>
          </p:nvPicPr>
          <p:blipFill>
            <a:blip r:embed="rId3"/>
            <a:stretch>
              <a:fillRect/>
            </a:stretch>
          </p:blipFill>
          <p:spPr>
            <a:xfrm>
              <a:off x="483761" y="4337812"/>
              <a:ext cx="4617713" cy="876354"/>
            </a:xfrm>
            <a:prstGeom prst="rect">
              <a:avLst/>
            </a:prstGeom>
          </p:spPr>
        </p:pic>
      </p:grpSp>
      <p:pic>
        <p:nvPicPr>
          <p:cNvPr id="8" name="Picture 7" descr="A black background with blue text&#10;&#10;AI-generated content may be incorrect.">
            <a:extLst>
              <a:ext uri="{FF2B5EF4-FFF2-40B4-BE49-F238E27FC236}">
                <a16:creationId xmlns:a16="http://schemas.microsoft.com/office/drawing/2014/main" id="{8A3C7684-1B00-30EE-46D4-7754681B145A}"/>
              </a:ext>
            </a:extLst>
          </p:cNvPr>
          <p:cNvPicPr>
            <a:picLocks noChangeAspect="1"/>
          </p:cNvPicPr>
          <p:nvPr/>
        </p:nvPicPr>
        <p:blipFill>
          <a:blip r:embed="rId4"/>
          <a:stretch>
            <a:fillRect/>
          </a:stretch>
        </p:blipFill>
        <p:spPr>
          <a:xfrm>
            <a:off x="10453173" y="202959"/>
            <a:ext cx="1617249" cy="787589"/>
          </a:xfrm>
          <a:prstGeom prst="rect">
            <a:avLst/>
          </a:prstGeom>
        </p:spPr>
      </p:pic>
      <p:sp>
        <p:nvSpPr>
          <p:cNvPr id="13" name="Title 1">
            <a:extLst>
              <a:ext uri="{FF2B5EF4-FFF2-40B4-BE49-F238E27FC236}">
                <a16:creationId xmlns:a16="http://schemas.microsoft.com/office/drawing/2014/main" id="{1D270A28-93EE-964C-75C4-A3E717F68092}"/>
              </a:ext>
            </a:extLst>
          </p:cNvPr>
          <p:cNvSpPr>
            <a:spLocks noGrp="1"/>
          </p:cNvSpPr>
          <p:nvPr>
            <p:ph type="title"/>
          </p:nvPr>
        </p:nvSpPr>
        <p:spPr>
          <a:xfrm>
            <a:off x="568035" y="116700"/>
            <a:ext cx="10356273" cy="1071764"/>
          </a:xfrm>
        </p:spPr>
        <p:txBody>
          <a:bodyPr>
            <a:normAutofit fontScale="90000"/>
          </a:bodyPr>
          <a:lstStyle/>
          <a:p>
            <a:r>
              <a:rPr lang="en-GB" b="1" dirty="0">
                <a:solidFill>
                  <a:srgbClr val="0F5669"/>
                </a:solidFill>
                <a:latin typeface="Roboto" panose="02000000000000000000" pitchFamily="2" charset="0"/>
                <a:ea typeface="Roboto" panose="02000000000000000000" pitchFamily="2" charset="0"/>
                <a:cs typeface="Roboto" panose="02000000000000000000" pitchFamily="2" charset="0"/>
              </a:rPr>
              <a:t>Severe Clinical Symptoms with Lifelong </a:t>
            </a:r>
            <a:br>
              <a:rPr lang="en-GB" b="1" dirty="0">
                <a:solidFill>
                  <a:srgbClr val="0F5669"/>
                </a:solidFill>
                <a:latin typeface="Roboto" panose="02000000000000000000" pitchFamily="2" charset="0"/>
                <a:ea typeface="Roboto" panose="02000000000000000000" pitchFamily="2" charset="0"/>
                <a:cs typeface="Roboto" panose="02000000000000000000" pitchFamily="2" charset="0"/>
              </a:rPr>
            </a:br>
            <a:r>
              <a:rPr lang="en-GB" b="1" dirty="0">
                <a:solidFill>
                  <a:srgbClr val="0F5669"/>
                </a:solidFill>
                <a:latin typeface="Roboto" panose="02000000000000000000" pitchFamily="2" charset="0"/>
                <a:ea typeface="Roboto" panose="02000000000000000000" pitchFamily="2" charset="0"/>
                <a:cs typeface="Roboto" panose="02000000000000000000" pitchFamily="2" charset="0"/>
              </a:rPr>
              <a:t>Impact on Patients and Caregivers</a:t>
            </a:r>
            <a:endParaRPr lang="en-US" b="1" dirty="0">
              <a:solidFill>
                <a:srgbClr val="0F5669"/>
              </a:solidFill>
              <a:latin typeface="Roboto" panose="02000000000000000000" pitchFamily="2" charset="0"/>
              <a:ea typeface="Roboto" panose="02000000000000000000" pitchFamily="2" charset="0"/>
              <a:cs typeface="Roboto" panose="02000000000000000000" pitchFamily="2" charset="0"/>
            </a:endParaRPr>
          </a:p>
        </p:txBody>
      </p:sp>
      <p:cxnSp>
        <p:nvCxnSpPr>
          <p:cNvPr id="15" name="Straight Arrow Connector 14">
            <a:extLst>
              <a:ext uri="{FF2B5EF4-FFF2-40B4-BE49-F238E27FC236}">
                <a16:creationId xmlns:a16="http://schemas.microsoft.com/office/drawing/2014/main" id="{B694A2AC-D6A8-ECAA-1688-F12CB843259F}"/>
              </a:ext>
            </a:extLst>
          </p:cNvPr>
          <p:cNvCxnSpPr/>
          <p:nvPr/>
        </p:nvCxnSpPr>
        <p:spPr>
          <a:xfrm>
            <a:off x="681345" y="1261868"/>
            <a:ext cx="8049491"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pic>
        <p:nvPicPr>
          <p:cNvPr id="11" name="Picture 10">
            <a:extLst>
              <a:ext uri="{FF2B5EF4-FFF2-40B4-BE49-F238E27FC236}">
                <a16:creationId xmlns:a16="http://schemas.microsoft.com/office/drawing/2014/main" id="{0EA9A2B4-741E-4B00-FBBD-69A4010C2FEF}"/>
              </a:ext>
            </a:extLst>
          </p:cNvPr>
          <p:cNvPicPr>
            <a:picLocks noChangeAspect="1"/>
          </p:cNvPicPr>
          <p:nvPr/>
        </p:nvPicPr>
        <p:blipFill rotWithShape="1">
          <a:blip r:embed="rId5"/>
          <a:srcRect l="29241" t="4377" r="15555" b="12851"/>
          <a:stretch/>
        </p:blipFill>
        <p:spPr>
          <a:xfrm>
            <a:off x="8649170" y="1201707"/>
            <a:ext cx="4550275" cy="4550275"/>
          </a:xfrm>
          <a:prstGeom prst="ellipse">
            <a:avLst/>
          </a:prstGeom>
          <a:effectLst/>
        </p:spPr>
      </p:pic>
    </p:spTree>
    <p:extLst>
      <p:ext uri="{BB962C8B-B14F-4D97-AF65-F5344CB8AC3E}">
        <p14:creationId xmlns:p14="http://schemas.microsoft.com/office/powerpoint/2010/main" val="29507231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0AB94-9FAE-7620-A0A2-B69D3F8A3B71}"/>
            </a:ext>
          </a:extLst>
        </p:cNvPr>
        <p:cNvGrpSpPr/>
        <p:nvPr/>
      </p:nvGrpSpPr>
      <p:grpSpPr>
        <a:xfrm>
          <a:off x="0" y="0"/>
          <a:ext cx="0" cy="0"/>
          <a:chOff x="0" y="0"/>
          <a:chExt cx="0" cy="0"/>
        </a:xfrm>
      </p:grpSpPr>
      <p:grpSp>
        <p:nvGrpSpPr>
          <p:cNvPr id="5" name="Group 4">
            <a:extLst>
              <a:ext uri="{FF2B5EF4-FFF2-40B4-BE49-F238E27FC236}">
                <a16:creationId xmlns:a16="http://schemas.microsoft.com/office/drawing/2014/main" id="{62EA53CF-2EAA-B7C8-D433-6FFF68A8818D}"/>
              </a:ext>
            </a:extLst>
          </p:cNvPr>
          <p:cNvGrpSpPr/>
          <p:nvPr/>
        </p:nvGrpSpPr>
        <p:grpSpPr>
          <a:xfrm>
            <a:off x="0" y="5799828"/>
            <a:ext cx="12192000" cy="1142396"/>
            <a:chOff x="483761" y="4337812"/>
            <a:chExt cx="9368161" cy="876354"/>
          </a:xfrm>
        </p:grpSpPr>
        <p:pic>
          <p:nvPicPr>
            <p:cNvPr id="6" name="Picture 5">
              <a:extLst>
                <a:ext uri="{FF2B5EF4-FFF2-40B4-BE49-F238E27FC236}">
                  <a16:creationId xmlns:a16="http://schemas.microsoft.com/office/drawing/2014/main" id="{6AE8EA93-C2B7-70B6-FBF2-49BCF76F43AC}"/>
                </a:ext>
              </a:extLst>
            </p:cNvPr>
            <p:cNvPicPr>
              <a:picLocks noChangeAspect="1"/>
            </p:cNvPicPr>
            <p:nvPr/>
          </p:nvPicPr>
          <p:blipFill>
            <a:blip r:embed="rId2"/>
            <a:stretch>
              <a:fillRect/>
            </a:stretch>
          </p:blipFill>
          <p:spPr>
            <a:xfrm>
              <a:off x="5234209" y="4337812"/>
              <a:ext cx="4617713" cy="876354"/>
            </a:xfrm>
            <a:prstGeom prst="rect">
              <a:avLst/>
            </a:prstGeom>
          </p:spPr>
        </p:pic>
        <p:pic>
          <p:nvPicPr>
            <p:cNvPr id="7" name="Picture 6">
              <a:extLst>
                <a:ext uri="{FF2B5EF4-FFF2-40B4-BE49-F238E27FC236}">
                  <a16:creationId xmlns:a16="http://schemas.microsoft.com/office/drawing/2014/main" id="{8E474182-DC0B-9575-C150-CEE95BED6557}"/>
                </a:ext>
              </a:extLst>
            </p:cNvPr>
            <p:cNvPicPr>
              <a:picLocks noChangeAspect="1"/>
            </p:cNvPicPr>
            <p:nvPr/>
          </p:nvPicPr>
          <p:blipFill>
            <a:blip r:embed="rId2"/>
            <a:stretch>
              <a:fillRect/>
            </a:stretch>
          </p:blipFill>
          <p:spPr>
            <a:xfrm>
              <a:off x="483761" y="4337812"/>
              <a:ext cx="4617713" cy="876354"/>
            </a:xfrm>
            <a:prstGeom prst="rect">
              <a:avLst/>
            </a:prstGeom>
          </p:spPr>
        </p:pic>
      </p:grpSp>
      <p:pic>
        <p:nvPicPr>
          <p:cNvPr id="8" name="Picture 7" descr="A black background with blue text&#10;&#10;AI-generated content may be incorrect.">
            <a:extLst>
              <a:ext uri="{FF2B5EF4-FFF2-40B4-BE49-F238E27FC236}">
                <a16:creationId xmlns:a16="http://schemas.microsoft.com/office/drawing/2014/main" id="{9CFC40D8-29B8-9620-DDAE-D1783B40CE6E}"/>
              </a:ext>
            </a:extLst>
          </p:cNvPr>
          <p:cNvPicPr>
            <a:picLocks noChangeAspect="1"/>
          </p:cNvPicPr>
          <p:nvPr/>
        </p:nvPicPr>
        <p:blipFill>
          <a:blip r:embed="rId3"/>
          <a:stretch>
            <a:fillRect/>
          </a:stretch>
        </p:blipFill>
        <p:spPr>
          <a:xfrm>
            <a:off x="10453173" y="202959"/>
            <a:ext cx="1617249" cy="787589"/>
          </a:xfrm>
          <a:prstGeom prst="rect">
            <a:avLst/>
          </a:prstGeom>
        </p:spPr>
      </p:pic>
      <p:sp>
        <p:nvSpPr>
          <p:cNvPr id="13" name="Title 1">
            <a:extLst>
              <a:ext uri="{FF2B5EF4-FFF2-40B4-BE49-F238E27FC236}">
                <a16:creationId xmlns:a16="http://schemas.microsoft.com/office/drawing/2014/main" id="{D6C503F8-4CD2-291F-9094-6B2B93C5BF89}"/>
              </a:ext>
            </a:extLst>
          </p:cNvPr>
          <p:cNvSpPr>
            <a:spLocks noGrp="1"/>
          </p:cNvSpPr>
          <p:nvPr>
            <p:ph type="title"/>
          </p:nvPr>
        </p:nvSpPr>
        <p:spPr>
          <a:xfrm>
            <a:off x="568035" y="116700"/>
            <a:ext cx="10356273" cy="1071764"/>
          </a:xfrm>
        </p:spPr>
        <p:txBody>
          <a:bodyPr>
            <a:normAutofit/>
          </a:bodyPr>
          <a:lstStyle/>
          <a:p>
            <a:r>
              <a:rPr lang="en-US" b="1" dirty="0">
                <a:solidFill>
                  <a:srgbClr val="0F5669"/>
                </a:solidFill>
                <a:latin typeface="Roboto" panose="02000000000000000000" pitchFamily="2" charset="0"/>
                <a:ea typeface="Roboto" panose="02000000000000000000" pitchFamily="2" charset="0"/>
                <a:cs typeface="Roboto" panose="02000000000000000000" pitchFamily="2" charset="0"/>
              </a:rPr>
              <a:t>Bench to Bedside Roadmap</a:t>
            </a:r>
          </a:p>
        </p:txBody>
      </p:sp>
      <p:cxnSp>
        <p:nvCxnSpPr>
          <p:cNvPr id="15" name="Straight Arrow Connector 14">
            <a:extLst>
              <a:ext uri="{FF2B5EF4-FFF2-40B4-BE49-F238E27FC236}">
                <a16:creationId xmlns:a16="http://schemas.microsoft.com/office/drawing/2014/main" id="{C136F92A-0C27-3D40-705F-C7E185111CE7}"/>
              </a:ext>
            </a:extLst>
          </p:cNvPr>
          <p:cNvCxnSpPr/>
          <p:nvPr/>
        </p:nvCxnSpPr>
        <p:spPr>
          <a:xfrm>
            <a:off x="681345" y="1076806"/>
            <a:ext cx="8049491"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sp>
        <p:nvSpPr>
          <p:cNvPr id="4" name="U-Turn Arrow 6">
            <a:extLst>
              <a:ext uri="{FF2B5EF4-FFF2-40B4-BE49-F238E27FC236}">
                <a16:creationId xmlns:a16="http://schemas.microsoft.com/office/drawing/2014/main" id="{3B618471-B4BB-C543-AF0B-1319B0D94DF5}"/>
              </a:ext>
            </a:extLst>
          </p:cNvPr>
          <p:cNvSpPr/>
          <p:nvPr/>
        </p:nvSpPr>
        <p:spPr>
          <a:xfrm>
            <a:off x="1201941" y="2666752"/>
            <a:ext cx="10131552" cy="1092174"/>
          </a:xfrm>
          <a:prstGeom prst="uturnArrow">
            <a:avLst>
              <a:gd name="adj1" fmla="val 22708"/>
              <a:gd name="adj2" fmla="val 25000"/>
              <a:gd name="adj3" fmla="val 25000"/>
              <a:gd name="adj4" fmla="val 57480"/>
              <a:gd name="adj5" fmla="val 82480"/>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9" name="Group 8">
            <a:extLst>
              <a:ext uri="{FF2B5EF4-FFF2-40B4-BE49-F238E27FC236}">
                <a16:creationId xmlns:a16="http://schemas.microsoft.com/office/drawing/2014/main" id="{81C7770D-ED94-AD88-50F9-7F8FC002948E}"/>
              </a:ext>
            </a:extLst>
          </p:cNvPr>
          <p:cNvGrpSpPr/>
          <p:nvPr/>
        </p:nvGrpSpPr>
        <p:grpSpPr>
          <a:xfrm>
            <a:off x="543573" y="3643883"/>
            <a:ext cx="1560011" cy="1861348"/>
            <a:chOff x="457200" y="4331053"/>
            <a:chExt cx="1683156" cy="1861348"/>
          </a:xfrm>
        </p:grpSpPr>
        <p:sp>
          <p:nvSpPr>
            <p:cNvPr id="10" name="Rounded Rectangle 26">
              <a:extLst>
                <a:ext uri="{FF2B5EF4-FFF2-40B4-BE49-F238E27FC236}">
                  <a16:creationId xmlns:a16="http://schemas.microsoft.com/office/drawing/2014/main" id="{B45A9A3D-9B92-C0F2-12CF-5B4D070AA604}"/>
                </a:ext>
              </a:extLst>
            </p:cNvPr>
            <p:cNvSpPr/>
            <p:nvPr/>
          </p:nvSpPr>
          <p:spPr>
            <a:xfrm>
              <a:off x="457200" y="4384758"/>
              <a:ext cx="1681190" cy="1670139"/>
            </a:xfrm>
            <a:prstGeom prst="roundRect">
              <a:avLst>
                <a:gd name="adj" fmla="val 898"/>
              </a:avLst>
            </a:prstGeom>
            <a:solidFill>
              <a:schemeClr val="bg1"/>
            </a:solidFill>
            <a:ln>
              <a:noFill/>
            </a:ln>
            <a:effectLst>
              <a:outerShdw blurRad="84559" dist="12700" dir="2400000" algn="ctr"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id-ID" sz="1400" b="0" i="0" u="none" strike="noStrike" kern="1200" cap="none" spc="0" normalizeH="0" baseline="0" noProof="0">
                <a:ln>
                  <a:noFill/>
                </a:ln>
                <a:solidFill>
                  <a:prstClr val="white"/>
                </a:solidFill>
                <a:effectLst/>
                <a:uLnTx/>
                <a:uFillTx/>
                <a:latin typeface="Century Gothic" panose="020B0502020202020204" pitchFamily="34" charset="0"/>
                <a:ea typeface="+mn-ea"/>
                <a:cs typeface="Arial" panose="020B0604020202020204" pitchFamily="34" charset="0"/>
              </a:endParaRPr>
            </a:p>
          </p:txBody>
        </p:sp>
        <p:sp>
          <p:nvSpPr>
            <p:cNvPr id="11" name="Rectangle 10">
              <a:extLst>
                <a:ext uri="{FF2B5EF4-FFF2-40B4-BE49-F238E27FC236}">
                  <a16:creationId xmlns:a16="http://schemas.microsoft.com/office/drawing/2014/main" id="{D94E5BA3-7543-3B3C-0FE7-9D04EA76833B}"/>
                </a:ext>
              </a:extLst>
            </p:cNvPr>
            <p:cNvSpPr/>
            <p:nvPr/>
          </p:nvSpPr>
          <p:spPr>
            <a:xfrm>
              <a:off x="457200" y="5823692"/>
              <a:ext cx="1682496" cy="368709"/>
            </a:xfrm>
            <a:prstGeom prst="rect">
              <a:avLst/>
            </a:prstGeom>
            <a:solidFill>
              <a:schemeClr val="accent2"/>
            </a:solidFill>
          </p:spPr>
          <p:txBody>
            <a:bodyPr wrap="square" anchor="ctr">
              <a:noAutofit/>
            </a:bodyPr>
            <a:lstStyle/>
            <a:p>
              <a:pPr marL="0" marR="0" lvl="0" indent="0" algn="ctr" defTabSz="914377" rtl="0" eaLnBrk="1" fontAlgn="auto" latinLnBrk="0" hangingPunct="1">
                <a:lnSpc>
                  <a:spcPct val="85000"/>
                </a:lnSpc>
                <a:spcBef>
                  <a:spcPts val="0"/>
                </a:spcBef>
                <a:spcAft>
                  <a:spcPts val="0"/>
                </a:spcAft>
                <a:buClrTx/>
                <a:buSzTx/>
                <a:buFontTx/>
                <a:buNone/>
                <a:tabLst/>
                <a:defRPr/>
              </a:pPr>
              <a:r>
                <a:rPr kumimoji="0" lang="nb-NO" sz="1200" b="0" i="0" u="none" strike="noStrike" kern="1200" cap="none" spc="0" normalizeH="0" baseline="0" noProof="0" err="1">
                  <a:ln>
                    <a:noFill/>
                  </a:ln>
                  <a:solidFill>
                    <a:prstClr val="white"/>
                  </a:solidFill>
                  <a:effectLst/>
                  <a:uLnTx/>
                  <a:uFillTx/>
                  <a:latin typeface="Aptos" panose="020B0004020202020204" pitchFamily="34" charset="0"/>
                  <a:ea typeface="+mn-ea"/>
                  <a:cs typeface="Arial" panose="020B0604020202020204" pitchFamily="34" charset="0"/>
                </a:rPr>
                <a:t>Academic</a:t>
              </a:r>
              <a:r>
                <a:rPr kumimoji="0" lang="nb-NO" sz="1200" b="0" i="0" u="none" strike="noStrike" kern="1200" cap="none" spc="0" normalizeH="0" baseline="0" noProof="0">
                  <a:ln>
                    <a:noFill/>
                  </a:ln>
                  <a:solidFill>
                    <a:prstClr val="white"/>
                  </a:solidFill>
                  <a:effectLst/>
                  <a:uLnTx/>
                  <a:uFillTx/>
                  <a:latin typeface="Aptos" panose="020B0004020202020204" pitchFamily="34" charset="0"/>
                  <a:ea typeface="+mn-ea"/>
                  <a:cs typeface="Arial" panose="020B0604020202020204" pitchFamily="34" charset="0"/>
                </a:rPr>
                <a:t> Collaboration</a:t>
              </a:r>
            </a:p>
          </p:txBody>
        </p:sp>
        <p:sp>
          <p:nvSpPr>
            <p:cNvPr id="12" name="Rectangle 11">
              <a:extLst>
                <a:ext uri="{FF2B5EF4-FFF2-40B4-BE49-F238E27FC236}">
                  <a16:creationId xmlns:a16="http://schemas.microsoft.com/office/drawing/2014/main" id="{3C681DEE-A961-064A-A6F2-A6A8BF7A76DE}"/>
                </a:ext>
              </a:extLst>
            </p:cNvPr>
            <p:cNvSpPr/>
            <p:nvPr/>
          </p:nvSpPr>
          <p:spPr>
            <a:xfrm>
              <a:off x="457860" y="4331053"/>
              <a:ext cx="1682496" cy="252698"/>
            </a:xfrm>
            <a:prstGeom prst="rect">
              <a:avLst/>
            </a:prstGeom>
            <a:solidFill>
              <a:schemeClr val="accent1"/>
            </a:solidFill>
          </p:spPr>
          <p:txBody>
            <a:bodyPr wrap="square" anchor="ctr">
              <a:noAutofit/>
            </a:bodyPr>
            <a:lstStyle/>
            <a:p>
              <a:pPr marL="0" marR="0" lvl="0" indent="0" algn="ctr" defTabSz="914377" rtl="0" eaLnBrk="1" fontAlgn="auto" latinLnBrk="0" hangingPunct="1">
                <a:lnSpc>
                  <a:spcPct val="85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solidFill>
                  <a:effectLst/>
                  <a:uLnTx/>
                  <a:uFillTx/>
                  <a:latin typeface="Aptos" panose="020B0004020202020204" pitchFamily="34" charset="0"/>
                  <a:ea typeface="+mn-ea"/>
                  <a:cs typeface="Arial" panose="020B0604020202020204" pitchFamily="34" charset="0"/>
                </a:rPr>
                <a:t>Discovery</a:t>
              </a:r>
              <a:endParaRPr kumimoji="0" lang="id-ID" sz="1200" b="0" i="0" u="none" strike="noStrike" kern="1200" cap="none" spc="0" normalizeH="0" baseline="0" noProof="0">
                <a:ln>
                  <a:noFill/>
                </a:ln>
                <a:solidFill>
                  <a:prstClr val="white"/>
                </a:solidFill>
                <a:effectLst/>
                <a:uLnTx/>
                <a:uFillTx/>
                <a:latin typeface="Aptos" panose="020B0004020202020204" pitchFamily="34" charset="0"/>
                <a:ea typeface="+mn-ea"/>
                <a:cs typeface="Arial" panose="020B0604020202020204" pitchFamily="34" charset="0"/>
              </a:endParaRPr>
            </a:p>
          </p:txBody>
        </p:sp>
      </p:grpSp>
      <p:sp>
        <p:nvSpPr>
          <p:cNvPr id="16" name="Content Placeholder 2">
            <a:extLst>
              <a:ext uri="{FF2B5EF4-FFF2-40B4-BE49-F238E27FC236}">
                <a16:creationId xmlns:a16="http://schemas.microsoft.com/office/drawing/2014/main" id="{00450EED-2C18-CA8B-AB36-9F72048DE587}"/>
              </a:ext>
            </a:extLst>
          </p:cNvPr>
          <p:cNvSpPr>
            <a:spLocks noGrp="1"/>
          </p:cNvSpPr>
          <p:nvPr>
            <p:ph idx="1"/>
          </p:nvPr>
        </p:nvSpPr>
        <p:spPr>
          <a:xfrm>
            <a:off x="924573" y="1336833"/>
            <a:ext cx="10515600" cy="4351338"/>
          </a:xfrm>
        </p:spPr>
        <p:txBody>
          <a:bodyPr>
            <a:normAutofit/>
          </a:bodyPr>
          <a:lstStyle/>
          <a:p>
            <a:pPr lvl="0"/>
            <a:r>
              <a:rPr lang="en-GB" sz="2000" b="1" dirty="0">
                <a:ln w="6350" cap="flat">
                  <a:noFill/>
                  <a:miter lim="800000"/>
                </a:ln>
                <a:latin typeface="Epilogue"/>
              </a:rPr>
              <a:t>Holistic Approach Addressing Gaps and Therapeutic Development Challenges for AS</a:t>
            </a:r>
          </a:p>
          <a:p>
            <a:pPr lvl="0"/>
            <a:r>
              <a:rPr lang="en-GB" sz="2000" b="1" dirty="0">
                <a:ln w="6350" cap="flat">
                  <a:noFill/>
                  <a:miter lim="800000"/>
                </a:ln>
                <a:latin typeface="Epilogue"/>
              </a:rPr>
              <a:t>Over $60M invested in translational research since 2008 supporting 90+ grants </a:t>
            </a:r>
            <a:endParaRPr lang="en-US" sz="2000" noProof="0" dirty="0"/>
          </a:p>
        </p:txBody>
      </p:sp>
      <p:cxnSp>
        <p:nvCxnSpPr>
          <p:cNvPr id="17" name="Straight Connector 16">
            <a:extLst>
              <a:ext uri="{FF2B5EF4-FFF2-40B4-BE49-F238E27FC236}">
                <a16:creationId xmlns:a16="http://schemas.microsoft.com/office/drawing/2014/main" id="{F7E35B42-BF2C-CDF1-B584-0D5F3A368DA5}"/>
              </a:ext>
            </a:extLst>
          </p:cNvPr>
          <p:cNvCxnSpPr>
            <a:cxnSpLocks/>
          </p:cNvCxnSpPr>
          <p:nvPr/>
        </p:nvCxnSpPr>
        <p:spPr>
          <a:xfrm>
            <a:off x="5542749" y="2233103"/>
            <a:ext cx="3174956" cy="0"/>
          </a:xfrm>
          <a:prstGeom prst="line">
            <a:avLst/>
          </a:prstGeom>
          <a:ln>
            <a:gradFill>
              <a:gsLst>
                <a:gs pos="0">
                  <a:schemeClr val="bg1">
                    <a:alpha val="0"/>
                  </a:schemeClr>
                </a:gs>
                <a:gs pos="50000">
                  <a:srgbClr val="FFFFFF"/>
                </a:gs>
                <a:gs pos="100000">
                  <a:schemeClr val="bg1">
                    <a:alpha val="0"/>
                  </a:schemeClr>
                </a:gs>
              </a:gsLst>
              <a:lin ang="0" scaled="0"/>
            </a:gradFill>
          </a:ln>
        </p:spPr>
        <p:style>
          <a:lnRef idx="1">
            <a:schemeClr val="accent1"/>
          </a:lnRef>
          <a:fillRef idx="0">
            <a:schemeClr val="accent1"/>
          </a:fillRef>
          <a:effectRef idx="0">
            <a:schemeClr val="accent1"/>
          </a:effectRef>
          <a:fontRef idx="minor">
            <a:schemeClr val="tx1"/>
          </a:fontRef>
        </p:style>
      </p:cxnSp>
      <p:sp>
        <p:nvSpPr>
          <p:cNvPr id="18" name="Rectangle: Rounded Corners 25">
            <a:extLst>
              <a:ext uri="{FF2B5EF4-FFF2-40B4-BE49-F238E27FC236}">
                <a16:creationId xmlns:a16="http://schemas.microsoft.com/office/drawing/2014/main" id="{0045AF60-FB4A-C22D-53F8-EFEF25216A1A}"/>
              </a:ext>
            </a:extLst>
          </p:cNvPr>
          <p:cNvSpPr/>
          <p:nvPr/>
        </p:nvSpPr>
        <p:spPr>
          <a:xfrm>
            <a:off x="4905227" y="2350971"/>
            <a:ext cx="2730302" cy="802135"/>
          </a:xfrm>
          <a:prstGeom prst="roundRect">
            <a:avLst/>
          </a:prstGeom>
          <a:solidFill>
            <a:schemeClr val="bg1"/>
          </a:solidFill>
          <a:ln>
            <a:noFill/>
          </a:ln>
          <a:effectLst>
            <a:outerShdw blurRad="120563" dist="53146" dir="3666986" sx="99925" sy="99925"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19" name="Picture 18" descr="A black background with a black square&#10;&#10;Description automatically generated with medium confidence">
            <a:extLst>
              <a:ext uri="{FF2B5EF4-FFF2-40B4-BE49-F238E27FC236}">
                <a16:creationId xmlns:a16="http://schemas.microsoft.com/office/drawing/2014/main" id="{D9CA44D9-A632-1536-DBEB-5577302EB2C5}"/>
              </a:ext>
            </a:extLst>
          </p:cNvPr>
          <p:cNvPicPr>
            <a:picLocks noChangeAspect="1"/>
          </p:cNvPicPr>
          <p:nvPr/>
        </p:nvPicPr>
        <p:blipFill>
          <a:blip r:embed="rId4"/>
          <a:stretch>
            <a:fillRect/>
          </a:stretch>
        </p:blipFill>
        <p:spPr>
          <a:xfrm>
            <a:off x="5725629" y="2436142"/>
            <a:ext cx="1128566" cy="593171"/>
          </a:xfrm>
          <a:prstGeom prst="rect">
            <a:avLst/>
          </a:prstGeom>
        </p:spPr>
      </p:pic>
      <p:pic>
        <p:nvPicPr>
          <p:cNvPr id="20" name="Picture 19">
            <a:extLst>
              <a:ext uri="{FF2B5EF4-FFF2-40B4-BE49-F238E27FC236}">
                <a16:creationId xmlns:a16="http://schemas.microsoft.com/office/drawing/2014/main" id="{A5A52A22-ADF0-A76D-2B11-21950C17DC1B}"/>
              </a:ext>
            </a:extLst>
          </p:cNvPr>
          <p:cNvPicPr>
            <a:picLocks noChangeAspect="1"/>
          </p:cNvPicPr>
          <p:nvPr/>
        </p:nvPicPr>
        <p:blipFill>
          <a:blip r:embed="rId5"/>
          <a:stretch>
            <a:fillRect/>
          </a:stretch>
        </p:blipFill>
        <p:spPr>
          <a:xfrm>
            <a:off x="748829" y="4021982"/>
            <a:ext cx="1165006" cy="399585"/>
          </a:xfrm>
          <a:prstGeom prst="rect">
            <a:avLst/>
          </a:prstGeom>
        </p:spPr>
      </p:pic>
      <p:grpSp>
        <p:nvGrpSpPr>
          <p:cNvPr id="21" name="Group 20">
            <a:extLst>
              <a:ext uri="{FF2B5EF4-FFF2-40B4-BE49-F238E27FC236}">
                <a16:creationId xmlns:a16="http://schemas.microsoft.com/office/drawing/2014/main" id="{FC2C42BE-4A25-C7E3-58A8-577FC3630E9E}"/>
              </a:ext>
            </a:extLst>
          </p:cNvPr>
          <p:cNvGrpSpPr/>
          <p:nvPr/>
        </p:nvGrpSpPr>
        <p:grpSpPr>
          <a:xfrm>
            <a:off x="6377238" y="3643883"/>
            <a:ext cx="1559399" cy="1874589"/>
            <a:chOff x="6278077" y="4331053"/>
            <a:chExt cx="1559399" cy="1874589"/>
          </a:xfrm>
        </p:grpSpPr>
        <p:sp>
          <p:nvSpPr>
            <p:cNvPr id="22" name="Rounded Rectangle 26">
              <a:extLst>
                <a:ext uri="{FF2B5EF4-FFF2-40B4-BE49-F238E27FC236}">
                  <a16:creationId xmlns:a16="http://schemas.microsoft.com/office/drawing/2014/main" id="{E5C663A5-028A-32CB-07B5-580AB741C152}"/>
                </a:ext>
              </a:extLst>
            </p:cNvPr>
            <p:cNvSpPr/>
            <p:nvPr/>
          </p:nvSpPr>
          <p:spPr>
            <a:xfrm>
              <a:off x="6278077" y="4394998"/>
              <a:ext cx="1558189" cy="1670139"/>
            </a:xfrm>
            <a:prstGeom prst="roundRect">
              <a:avLst>
                <a:gd name="adj" fmla="val 898"/>
              </a:avLst>
            </a:prstGeom>
            <a:solidFill>
              <a:schemeClr val="bg1"/>
            </a:solidFill>
            <a:ln>
              <a:noFill/>
            </a:ln>
            <a:effectLst>
              <a:outerShdw blurRad="84559" dist="12700" dir="2400000" algn="ctr"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id-ID" sz="1400" b="0" i="0" u="none" strike="noStrike" kern="1200" cap="none" spc="0" normalizeH="0" baseline="0" noProof="0">
                <a:ln>
                  <a:noFill/>
                </a:ln>
                <a:solidFill>
                  <a:prstClr val="white"/>
                </a:solidFill>
                <a:effectLst/>
                <a:uLnTx/>
                <a:uFillTx/>
                <a:latin typeface="Century Gothic" panose="020B0502020202020204" pitchFamily="34" charset="0"/>
                <a:ea typeface="+mn-ea"/>
                <a:cs typeface="Arial" panose="020B0604020202020204" pitchFamily="34" charset="0"/>
              </a:endParaRPr>
            </a:p>
          </p:txBody>
        </p:sp>
        <p:sp>
          <p:nvSpPr>
            <p:cNvPr id="23" name="Rectangle 22">
              <a:extLst>
                <a:ext uri="{FF2B5EF4-FFF2-40B4-BE49-F238E27FC236}">
                  <a16:creationId xmlns:a16="http://schemas.microsoft.com/office/drawing/2014/main" id="{FEBDCBA4-87C9-8AA7-5A51-12A63FFE382B}"/>
                </a:ext>
              </a:extLst>
            </p:cNvPr>
            <p:cNvSpPr/>
            <p:nvPr/>
          </p:nvSpPr>
          <p:spPr>
            <a:xfrm>
              <a:off x="6278077" y="5795978"/>
              <a:ext cx="1559399" cy="409664"/>
            </a:xfrm>
            <a:prstGeom prst="rect">
              <a:avLst/>
            </a:prstGeom>
            <a:solidFill>
              <a:schemeClr val="accent2"/>
            </a:solidFill>
          </p:spPr>
          <p:txBody>
            <a:bodyPr wrap="square" anchor="ctr">
              <a:noAutofit/>
            </a:bodyPr>
            <a:lstStyle/>
            <a:p>
              <a:pPr marL="0" marR="0" lvl="0" indent="0" algn="ctr" defTabSz="914377" rtl="0" eaLnBrk="1" fontAlgn="auto" latinLnBrk="0" hangingPunct="1">
                <a:lnSpc>
                  <a:spcPct val="85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solidFill>
                  <a:effectLst/>
                  <a:uLnTx/>
                  <a:uFillTx/>
                  <a:latin typeface="Aptos" panose="020B0004020202020204" pitchFamily="34" charset="0"/>
                  <a:ea typeface="+mn-ea"/>
                  <a:cs typeface="Arial" panose="020B0604020202020204" pitchFamily="34" charset="0"/>
                </a:rPr>
                <a:t>Natural History Data</a:t>
              </a:r>
              <a:endParaRPr kumimoji="0" lang="id-ID" sz="1200" b="0" i="0" u="none" strike="noStrike" kern="1200" cap="none" spc="0" normalizeH="0" baseline="0" noProof="0" dirty="0">
                <a:ln>
                  <a:noFill/>
                </a:ln>
                <a:solidFill>
                  <a:prstClr val="white"/>
                </a:solidFill>
                <a:effectLst/>
                <a:uLnTx/>
                <a:uFillTx/>
                <a:latin typeface="Aptos" panose="020B0004020202020204" pitchFamily="34" charset="0"/>
                <a:ea typeface="+mn-ea"/>
                <a:cs typeface="Arial" panose="020B0604020202020204" pitchFamily="34" charset="0"/>
              </a:endParaRPr>
            </a:p>
          </p:txBody>
        </p:sp>
        <p:sp>
          <p:nvSpPr>
            <p:cNvPr id="24" name="Rectangle 23">
              <a:extLst>
                <a:ext uri="{FF2B5EF4-FFF2-40B4-BE49-F238E27FC236}">
                  <a16:creationId xmlns:a16="http://schemas.microsoft.com/office/drawing/2014/main" id="{4C56069C-A442-5FDE-7B75-9E0DCF8B9900}"/>
                </a:ext>
              </a:extLst>
            </p:cNvPr>
            <p:cNvSpPr/>
            <p:nvPr/>
          </p:nvSpPr>
          <p:spPr>
            <a:xfrm>
              <a:off x="6278077" y="4331053"/>
              <a:ext cx="1559399" cy="252698"/>
            </a:xfrm>
            <a:prstGeom prst="rect">
              <a:avLst/>
            </a:prstGeom>
            <a:solidFill>
              <a:schemeClr val="accent1"/>
            </a:solidFill>
          </p:spPr>
          <p:txBody>
            <a:bodyPr wrap="square" anchor="ctr">
              <a:noAutofit/>
            </a:bodyPr>
            <a:lstStyle/>
            <a:p>
              <a:pPr marL="0" marR="0" lvl="0" indent="0" algn="ctr" defTabSz="914377" rtl="0" eaLnBrk="1" fontAlgn="auto" latinLnBrk="0" hangingPunct="1">
                <a:lnSpc>
                  <a:spcPct val="85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solidFill>
                  <a:effectLst/>
                  <a:uLnTx/>
                  <a:uFillTx/>
                  <a:latin typeface="Aptos" panose="020B0004020202020204" pitchFamily="34" charset="0"/>
                  <a:ea typeface="+mn-ea"/>
                  <a:cs typeface="Arial" panose="020B0604020202020204" pitchFamily="34" charset="0"/>
                </a:rPr>
                <a:t>Community</a:t>
              </a:r>
              <a:endParaRPr kumimoji="0" lang="id-ID" sz="1200" b="0" i="0" u="none" strike="noStrike" kern="1200" cap="none" spc="0" normalizeH="0" baseline="0" noProof="0">
                <a:ln>
                  <a:noFill/>
                </a:ln>
                <a:solidFill>
                  <a:prstClr val="white"/>
                </a:solidFill>
                <a:effectLst/>
                <a:uLnTx/>
                <a:uFillTx/>
                <a:latin typeface="Aptos" panose="020B0004020202020204" pitchFamily="34" charset="0"/>
                <a:ea typeface="+mn-ea"/>
                <a:cs typeface="Arial" panose="020B0604020202020204" pitchFamily="34" charset="0"/>
              </a:endParaRPr>
            </a:p>
          </p:txBody>
        </p:sp>
      </p:grpSp>
      <p:grpSp>
        <p:nvGrpSpPr>
          <p:cNvPr id="25" name="Group 24">
            <a:extLst>
              <a:ext uri="{FF2B5EF4-FFF2-40B4-BE49-F238E27FC236}">
                <a16:creationId xmlns:a16="http://schemas.microsoft.com/office/drawing/2014/main" id="{00A27951-11E0-A80F-1657-BF71ADE8D3D6}"/>
              </a:ext>
            </a:extLst>
          </p:cNvPr>
          <p:cNvGrpSpPr/>
          <p:nvPr/>
        </p:nvGrpSpPr>
        <p:grpSpPr>
          <a:xfrm>
            <a:off x="10249481" y="3643883"/>
            <a:ext cx="1559399" cy="1861348"/>
            <a:chOff x="9929049" y="4331053"/>
            <a:chExt cx="1682496" cy="1861348"/>
          </a:xfrm>
        </p:grpSpPr>
        <p:sp>
          <p:nvSpPr>
            <p:cNvPr id="26" name="Rounded Rectangle 26">
              <a:extLst>
                <a:ext uri="{FF2B5EF4-FFF2-40B4-BE49-F238E27FC236}">
                  <a16:creationId xmlns:a16="http://schemas.microsoft.com/office/drawing/2014/main" id="{CB5AAF74-FF6E-2DD2-A867-40025CD81870}"/>
                </a:ext>
              </a:extLst>
            </p:cNvPr>
            <p:cNvSpPr/>
            <p:nvPr/>
          </p:nvSpPr>
          <p:spPr>
            <a:xfrm>
              <a:off x="9929049" y="4394998"/>
              <a:ext cx="1681190" cy="1670139"/>
            </a:xfrm>
            <a:prstGeom prst="roundRect">
              <a:avLst>
                <a:gd name="adj" fmla="val 898"/>
              </a:avLst>
            </a:prstGeom>
            <a:solidFill>
              <a:schemeClr val="bg1"/>
            </a:solidFill>
            <a:ln>
              <a:noFill/>
            </a:ln>
            <a:effectLst>
              <a:outerShdw blurRad="84559" dist="12700" dir="2400000" algn="ctr"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id-ID" sz="1400" b="0" i="0" u="none" strike="noStrike" kern="1200" cap="none" spc="0" normalizeH="0" baseline="0" noProof="0">
                <a:ln>
                  <a:noFill/>
                </a:ln>
                <a:solidFill>
                  <a:prstClr val="white"/>
                </a:solidFill>
                <a:effectLst/>
                <a:uLnTx/>
                <a:uFillTx/>
                <a:latin typeface="Century Gothic" panose="020B0502020202020204" pitchFamily="34" charset="0"/>
                <a:ea typeface="+mn-ea"/>
                <a:cs typeface="Arial" panose="020B0604020202020204" pitchFamily="34" charset="0"/>
              </a:endParaRPr>
            </a:p>
          </p:txBody>
        </p:sp>
        <p:sp>
          <p:nvSpPr>
            <p:cNvPr id="27" name="Rectangle 26">
              <a:extLst>
                <a:ext uri="{FF2B5EF4-FFF2-40B4-BE49-F238E27FC236}">
                  <a16:creationId xmlns:a16="http://schemas.microsoft.com/office/drawing/2014/main" id="{D5D38A2B-5183-ECB6-95EA-CCCDB1F2214C}"/>
                </a:ext>
              </a:extLst>
            </p:cNvPr>
            <p:cNvSpPr/>
            <p:nvPr/>
          </p:nvSpPr>
          <p:spPr>
            <a:xfrm>
              <a:off x="9929049" y="5817713"/>
              <a:ext cx="1682496" cy="374688"/>
            </a:xfrm>
            <a:prstGeom prst="rect">
              <a:avLst/>
            </a:prstGeom>
            <a:solidFill>
              <a:schemeClr val="accent2"/>
            </a:solidFill>
          </p:spPr>
          <p:txBody>
            <a:bodyPr wrap="square" anchor="ctr">
              <a:noAutofit/>
            </a:bodyPr>
            <a:lstStyle/>
            <a:p>
              <a:pPr marL="0" marR="0" lvl="0" indent="0" algn="ctr" defTabSz="914377" rtl="0" eaLnBrk="1" fontAlgn="auto" latinLnBrk="0" hangingPunct="1">
                <a:lnSpc>
                  <a:spcPct val="85000"/>
                </a:lnSpc>
                <a:spcBef>
                  <a:spcPts val="0"/>
                </a:spcBef>
                <a:spcAft>
                  <a:spcPts val="0"/>
                </a:spcAft>
                <a:buClrTx/>
                <a:buSzTx/>
                <a:buFontTx/>
                <a:buNone/>
                <a:tabLst/>
                <a:defRPr/>
              </a:pPr>
              <a:r>
                <a:rPr kumimoji="0" lang="nb-NO" sz="1200" b="0" i="0" u="none" strike="noStrike" kern="1200" cap="none" spc="0" normalizeH="0" baseline="0" noProof="0" dirty="0">
                  <a:ln>
                    <a:noFill/>
                  </a:ln>
                  <a:solidFill>
                    <a:prstClr val="white"/>
                  </a:solidFill>
                  <a:effectLst/>
                  <a:uLnTx/>
                  <a:uFillTx/>
                  <a:latin typeface="Aptos" panose="020B0004020202020204" pitchFamily="34" charset="0"/>
                  <a:ea typeface="+mn-ea"/>
                  <a:cs typeface="Arial" panose="020B0604020202020204" pitchFamily="34" charset="0"/>
                </a:rPr>
                <a:t>KOL Network</a:t>
              </a:r>
            </a:p>
          </p:txBody>
        </p:sp>
        <p:sp>
          <p:nvSpPr>
            <p:cNvPr id="28" name="Rectangle 27">
              <a:extLst>
                <a:ext uri="{FF2B5EF4-FFF2-40B4-BE49-F238E27FC236}">
                  <a16:creationId xmlns:a16="http://schemas.microsoft.com/office/drawing/2014/main" id="{BB339812-DB93-73D0-8E0E-B64A4D8CF285}"/>
                </a:ext>
              </a:extLst>
            </p:cNvPr>
            <p:cNvSpPr/>
            <p:nvPr/>
          </p:nvSpPr>
          <p:spPr>
            <a:xfrm>
              <a:off x="9929049" y="4331053"/>
              <a:ext cx="1682496" cy="252698"/>
            </a:xfrm>
            <a:prstGeom prst="rect">
              <a:avLst/>
            </a:prstGeom>
            <a:solidFill>
              <a:schemeClr val="accent1"/>
            </a:solidFill>
          </p:spPr>
          <p:txBody>
            <a:bodyPr wrap="square" anchor="ctr">
              <a:noAutofit/>
            </a:bodyPr>
            <a:lstStyle/>
            <a:p>
              <a:pPr marL="0" marR="0" lvl="0" indent="0" algn="ctr" defTabSz="914377" rtl="0" eaLnBrk="1" fontAlgn="auto" latinLnBrk="0" hangingPunct="1">
                <a:lnSpc>
                  <a:spcPct val="85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solidFill>
                  <a:effectLst/>
                  <a:uLnTx/>
                  <a:uFillTx/>
                  <a:latin typeface="Aptos" panose="020B0004020202020204" pitchFamily="34" charset="0"/>
                  <a:ea typeface="+mn-ea"/>
                  <a:cs typeface="Arial" panose="020B0604020202020204" pitchFamily="34" charset="0"/>
                </a:rPr>
                <a:t>Clinical trials</a:t>
              </a:r>
              <a:endParaRPr kumimoji="0" lang="id-ID" sz="1200" b="0" i="0" u="none" strike="noStrike" kern="1200" cap="none" spc="0" normalizeH="0" baseline="0" noProof="0">
                <a:ln>
                  <a:noFill/>
                </a:ln>
                <a:solidFill>
                  <a:prstClr val="white"/>
                </a:solidFill>
                <a:effectLst/>
                <a:uLnTx/>
                <a:uFillTx/>
                <a:latin typeface="Aptos" panose="020B0004020202020204" pitchFamily="34" charset="0"/>
                <a:ea typeface="+mn-ea"/>
                <a:cs typeface="Arial" panose="020B0604020202020204" pitchFamily="34" charset="0"/>
              </a:endParaRPr>
            </a:p>
          </p:txBody>
        </p:sp>
      </p:grpSp>
      <p:grpSp>
        <p:nvGrpSpPr>
          <p:cNvPr id="29" name="Group 28">
            <a:extLst>
              <a:ext uri="{FF2B5EF4-FFF2-40B4-BE49-F238E27FC236}">
                <a16:creationId xmlns:a16="http://schemas.microsoft.com/office/drawing/2014/main" id="{95E30EF8-2D15-B793-44E0-78A96083E1A0}"/>
              </a:ext>
            </a:extLst>
          </p:cNvPr>
          <p:cNvGrpSpPr/>
          <p:nvPr/>
        </p:nvGrpSpPr>
        <p:grpSpPr>
          <a:xfrm>
            <a:off x="4429214" y="3643883"/>
            <a:ext cx="1559399" cy="1893268"/>
            <a:chOff x="4250914" y="4331053"/>
            <a:chExt cx="1682496" cy="1893268"/>
          </a:xfrm>
        </p:grpSpPr>
        <p:sp>
          <p:nvSpPr>
            <p:cNvPr id="30" name="Rounded Rectangle 26">
              <a:extLst>
                <a:ext uri="{FF2B5EF4-FFF2-40B4-BE49-F238E27FC236}">
                  <a16:creationId xmlns:a16="http://schemas.microsoft.com/office/drawing/2014/main" id="{EFDA2B65-85F6-BA2E-7FF8-EC5CCEE13318}"/>
                </a:ext>
              </a:extLst>
            </p:cNvPr>
            <p:cNvSpPr/>
            <p:nvPr/>
          </p:nvSpPr>
          <p:spPr>
            <a:xfrm>
              <a:off x="4250914" y="4394998"/>
              <a:ext cx="1681190" cy="1670139"/>
            </a:xfrm>
            <a:prstGeom prst="roundRect">
              <a:avLst>
                <a:gd name="adj" fmla="val 898"/>
              </a:avLst>
            </a:prstGeom>
            <a:solidFill>
              <a:schemeClr val="bg1"/>
            </a:solidFill>
            <a:ln>
              <a:noFill/>
            </a:ln>
            <a:effectLst>
              <a:outerShdw blurRad="84559" dist="12700" dir="2400000" algn="ctr"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id-ID" sz="1400" b="0" i="0" u="none" strike="noStrike" kern="1200" cap="none" spc="0" normalizeH="0" baseline="0" noProof="0">
                <a:ln>
                  <a:noFill/>
                </a:ln>
                <a:solidFill>
                  <a:prstClr val="white"/>
                </a:solidFill>
                <a:effectLst/>
                <a:uLnTx/>
                <a:uFillTx/>
                <a:latin typeface="Century Gothic" panose="020B0502020202020204" pitchFamily="34" charset="0"/>
                <a:ea typeface="+mn-ea"/>
                <a:cs typeface="Arial" panose="020B0604020202020204" pitchFamily="34" charset="0"/>
              </a:endParaRPr>
            </a:p>
          </p:txBody>
        </p:sp>
        <p:sp>
          <p:nvSpPr>
            <p:cNvPr id="31" name="Rectangle 30">
              <a:extLst>
                <a:ext uri="{FF2B5EF4-FFF2-40B4-BE49-F238E27FC236}">
                  <a16:creationId xmlns:a16="http://schemas.microsoft.com/office/drawing/2014/main" id="{F86C0DAE-06C8-577D-6001-5E7CBFE1F8EE}"/>
                </a:ext>
              </a:extLst>
            </p:cNvPr>
            <p:cNvSpPr/>
            <p:nvPr/>
          </p:nvSpPr>
          <p:spPr>
            <a:xfrm>
              <a:off x="4250914" y="5814657"/>
              <a:ext cx="1682496" cy="409664"/>
            </a:xfrm>
            <a:prstGeom prst="rect">
              <a:avLst/>
            </a:prstGeom>
            <a:solidFill>
              <a:schemeClr val="accent2"/>
            </a:solidFill>
          </p:spPr>
          <p:txBody>
            <a:bodyPr wrap="square" anchor="ctr">
              <a:noAutofit/>
            </a:bodyPr>
            <a:lstStyle/>
            <a:p>
              <a:pPr marL="0" marR="0" lvl="0" indent="0" algn="ctr" defTabSz="914377" rtl="0" eaLnBrk="1" fontAlgn="auto" latinLnBrk="0" hangingPunct="1">
                <a:lnSpc>
                  <a:spcPct val="85000"/>
                </a:lnSpc>
                <a:spcBef>
                  <a:spcPts val="0"/>
                </a:spcBef>
                <a:spcAft>
                  <a:spcPts val="0"/>
                </a:spcAft>
                <a:buClrTx/>
                <a:buSzTx/>
                <a:buFontTx/>
                <a:buNone/>
                <a:tabLst/>
                <a:defRPr/>
              </a:pPr>
              <a:r>
                <a:rPr kumimoji="0" lang="nb-NO" sz="1200" b="0" i="0" u="none" strike="noStrike" kern="1200" cap="none" spc="0" normalizeH="0" baseline="0" noProof="0">
                  <a:ln>
                    <a:noFill/>
                  </a:ln>
                  <a:solidFill>
                    <a:prstClr val="white"/>
                  </a:solidFill>
                  <a:effectLst/>
                  <a:uLnTx/>
                  <a:uFillTx/>
                  <a:latin typeface="Aptos" panose="020B0004020202020204" pitchFamily="34" charset="0"/>
                  <a:ea typeface="+mn-ea"/>
                  <a:cs typeface="Arial" panose="020B0604020202020204" pitchFamily="34" charset="0"/>
                </a:rPr>
                <a:t>Pre-competitive Consortium</a:t>
              </a:r>
            </a:p>
          </p:txBody>
        </p:sp>
        <p:sp>
          <p:nvSpPr>
            <p:cNvPr id="32" name="Rectangle 31">
              <a:extLst>
                <a:ext uri="{FF2B5EF4-FFF2-40B4-BE49-F238E27FC236}">
                  <a16:creationId xmlns:a16="http://schemas.microsoft.com/office/drawing/2014/main" id="{69C38E41-4074-5891-FC64-54EC3D1DD6CB}"/>
                </a:ext>
              </a:extLst>
            </p:cNvPr>
            <p:cNvSpPr/>
            <p:nvPr/>
          </p:nvSpPr>
          <p:spPr>
            <a:xfrm>
              <a:off x="4250914" y="4331053"/>
              <a:ext cx="1682496" cy="256032"/>
            </a:xfrm>
            <a:prstGeom prst="rect">
              <a:avLst/>
            </a:prstGeom>
            <a:solidFill>
              <a:schemeClr val="accent1"/>
            </a:solidFill>
          </p:spPr>
          <p:txBody>
            <a:bodyPr wrap="square" lIns="0" rIns="0" anchor="ctr">
              <a:noAutofit/>
            </a:bodyPr>
            <a:lstStyle/>
            <a:p>
              <a:pPr marL="0" marR="0" lvl="0" indent="0" algn="ctr" defTabSz="914377" rtl="0" eaLnBrk="1" fontAlgn="auto" latinLnBrk="0" hangingPunct="1">
                <a:lnSpc>
                  <a:spcPct val="85000"/>
                </a:lnSpc>
                <a:spcBef>
                  <a:spcPts val="0"/>
                </a:spcBef>
                <a:spcAft>
                  <a:spcPts val="0"/>
                </a:spcAft>
                <a:buClrTx/>
                <a:buSzTx/>
                <a:buFontTx/>
                <a:buNone/>
                <a:tabLst/>
                <a:defRPr/>
              </a:pPr>
              <a:r>
                <a:rPr kumimoji="0" lang="id-ID" sz="1200" b="0" i="0" u="none" strike="noStrike" kern="1200" cap="none" spc="0" normalizeH="0" baseline="0" noProof="0" err="1">
                  <a:ln>
                    <a:noFill/>
                  </a:ln>
                  <a:solidFill>
                    <a:prstClr val="white"/>
                  </a:solidFill>
                  <a:effectLst/>
                  <a:uLnTx/>
                  <a:uFillTx/>
                  <a:latin typeface="Aptos" panose="020B0004020202020204" pitchFamily="34" charset="0"/>
                  <a:ea typeface="+mn-ea"/>
                  <a:cs typeface="Arial" panose="020B0604020202020204" pitchFamily="34" charset="0"/>
                </a:rPr>
                <a:t>Endpoints</a:t>
              </a:r>
              <a:r>
                <a:rPr kumimoji="0" lang="id-ID" sz="1200" b="0" i="0" u="none" strike="noStrike" kern="1200" cap="none" spc="0" normalizeH="0" baseline="0" noProof="0">
                  <a:ln>
                    <a:noFill/>
                  </a:ln>
                  <a:solidFill>
                    <a:prstClr val="white"/>
                  </a:solidFill>
                  <a:effectLst/>
                  <a:uLnTx/>
                  <a:uFillTx/>
                  <a:latin typeface="Aptos" panose="020B0004020202020204" pitchFamily="34" charset="0"/>
                  <a:ea typeface="+mn-ea"/>
                  <a:cs typeface="Arial" panose="020B0604020202020204" pitchFamily="34" charset="0"/>
                </a:rPr>
                <a:t>/</a:t>
              </a:r>
              <a:r>
                <a:rPr kumimoji="0" lang="id-ID" sz="1200" b="0" i="0" u="none" strike="noStrike" kern="1200" cap="none" spc="0" normalizeH="0" baseline="0" noProof="0" err="1">
                  <a:ln>
                    <a:noFill/>
                  </a:ln>
                  <a:solidFill>
                    <a:prstClr val="white"/>
                  </a:solidFill>
                  <a:effectLst/>
                  <a:uLnTx/>
                  <a:uFillTx/>
                  <a:latin typeface="Aptos" panose="020B0004020202020204" pitchFamily="34" charset="0"/>
                  <a:ea typeface="+mn-ea"/>
                  <a:cs typeface="Arial" panose="020B0604020202020204" pitchFamily="34" charset="0"/>
                </a:rPr>
                <a:t>Biomarkers</a:t>
              </a:r>
              <a:endParaRPr kumimoji="0" lang="id-ID" sz="1200" b="0" i="0" u="none" strike="noStrike" kern="1200" cap="none" spc="0" normalizeH="0" baseline="0" noProof="0">
                <a:ln>
                  <a:noFill/>
                </a:ln>
                <a:solidFill>
                  <a:prstClr val="white"/>
                </a:solidFill>
                <a:effectLst/>
                <a:uLnTx/>
                <a:uFillTx/>
                <a:latin typeface="Aptos" panose="020B0004020202020204" pitchFamily="34" charset="0"/>
                <a:ea typeface="+mn-ea"/>
                <a:cs typeface="Arial" panose="020B0604020202020204" pitchFamily="34" charset="0"/>
              </a:endParaRPr>
            </a:p>
          </p:txBody>
        </p:sp>
      </p:grpSp>
      <p:grpSp>
        <p:nvGrpSpPr>
          <p:cNvPr id="33" name="Group 32">
            <a:extLst>
              <a:ext uri="{FF2B5EF4-FFF2-40B4-BE49-F238E27FC236}">
                <a16:creationId xmlns:a16="http://schemas.microsoft.com/office/drawing/2014/main" id="{CC6A491C-41A4-F8C8-AF90-3F17D958B303}"/>
              </a:ext>
            </a:extLst>
          </p:cNvPr>
          <p:cNvGrpSpPr/>
          <p:nvPr/>
        </p:nvGrpSpPr>
        <p:grpSpPr>
          <a:xfrm>
            <a:off x="2479421" y="3643883"/>
            <a:ext cx="1573956" cy="1893268"/>
            <a:chOff x="2353405" y="4331053"/>
            <a:chExt cx="1698202" cy="1893268"/>
          </a:xfrm>
        </p:grpSpPr>
        <p:sp>
          <p:nvSpPr>
            <p:cNvPr id="34" name="Rounded Rectangle 26">
              <a:extLst>
                <a:ext uri="{FF2B5EF4-FFF2-40B4-BE49-F238E27FC236}">
                  <a16:creationId xmlns:a16="http://schemas.microsoft.com/office/drawing/2014/main" id="{F72380B8-2566-E045-B83F-0DCA07F94F86}"/>
                </a:ext>
              </a:extLst>
            </p:cNvPr>
            <p:cNvSpPr/>
            <p:nvPr/>
          </p:nvSpPr>
          <p:spPr>
            <a:xfrm>
              <a:off x="2354711" y="4394998"/>
              <a:ext cx="1681190" cy="1670139"/>
            </a:xfrm>
            <a:prstGeom prst="roundRect">
              <a:avLst>
                <a:gd name="adj" fmla="val 898"/>
              </a:avLst>
            </a:prstGeom>
            <a:solidFill>
              <a:schemeClr val="bg1"/>
            </a:solidFill>
            <a:ln>
              <a:noFill/>
            </a:ln>
            <a:effectLst>
              <a:outerShdw blurRad="84559" dist="12700" dir="2400000" algn="ctr"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id-ID" sz="1400" b="0" i="0" u="none" strike="noStrike" kern="1200" cap="none" spc="0" normalizeH="0" baseline="0" noProof="0">
                <a:ln>
                  <a:noFill/>
                </a:ln>
                <a:solidFill>
                  <a:prstClr val="white"/>
                </a:solidFill>
                <a:effectLst/>
                <a:uLnTx/>
                <a:uFillTx/>
                <a:latin typeface="Century Gothic" panose="020B0502020202020204" pitchFamily="34" charset="0"/>
                <a:ea typeface="+mn-ea"/>
                <a:cs typeface="Arial" panose="020B0604020202020204" pitchFamily="34" charset="0"/>
              </a:endParaRPr>
            </a:p>
          </p:txBody>
        </p:sp>
        <p:sp>
          <p:nvSpPr>
            <p:cNvPr id="35" name="Rectangle 34">
              <a:extLst>
                <a:ext uri="{FF2B5EF4-FFF2-40B4-BE49-F238E27FC236}">
                  <a16:creationId xmlns:a16="http://schemas.microsoft.com/office/drawing/2014/main" id="{6987E95D-F489-1DC9-23C5-4B1B178B9210}"/>
                </a:ext>
              </a:extLst>
            </p:cNvPr>
            <p:cNvSpPr/>
            <p:nvPr/>
          </p:nvSpPr>
          <p:spPr>
            <a:xfrm>
              <a:off x="2353405" y="5817713"/>
              <a:ext cx="1682496" cy="406608"/>
            </a:xfrm>
            <a:prstGeom prst="rect">
              <a:avLst/>
            </a:prstGeom>
            <a:solidFill>
              <a:schemeClr val="accent2"/>
            </a:solidFill>
          </p:spPr>
          <p:txBody>
            <a:bodyPr wrap="square" anchor="ctr">
              <a:noAutofit/>
            </a:bodyPr>
            <a:lstStyle/>
            <a:p>
              <a:pPr marL="0" marR="0" lvl="0" indent="0" algn="ctr" defTabSz="914377" rtl="0" eaLnBrk="1" fontAlgn="auto" latinLnBrk="0" hangingPunct="1">
                <a:lnSpc>
                  <a:spcPct val="85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solidFill>
                  <a:effectLst/>
                  <a:uLnTx/>
                  <a:uFillTx/>
                  <a:latin typeface="Aptos" panose="020B0004020202020204" pitchFamily="34" charset="0"/>
                  <a:ea typeface="+mn-ea"/>
                  <a:cs typeface="Arial" panose="020B0604020202020204" pitchFamily="34" charset="0"/>
                </a:rPr>
                <a:t>Animal</a:t>
              </a:r>
              <a:r>
                <a:rPr kumimoji="0" lang="id-ID" sz="1200" b="0" i="0" u="none" strike="noStrike" kern="1200" cap="none" spc="0" normalizeH="0" baseline="0" noProof="0">
                  <a:ln>
                    <a:noFill/>
                  </a:ln>
                  <a:solidFill>
                    <a:prstClr val="white"/>
                  </a:solidFill>
                  <a:effectLst/>
                  <a:uLnTx/>
                  <a:uFillTx/>
                  <a:latin typeface="Aptos" panose="020B0004020202020204" pitchFamily="34" charset="0"/>
                  <a:ea typeface="+mn-ea"/>
                  <a:cs typeface="Arial" panose="020B0604020202020204" pitchFamily="34" charset="0"/>
                </a:rPr>
                <a:t> Testing </a:t>
              </a:r>
            </a:p>
          </p:txBody>
        </p:sp>
        <p:sp>
          <p:nvSpPr>
            <p:cNvPr id="36" name="Rectangle 35">
              <a:extLst>
                <a:ext uri="{FF2B5EF4-FFF2-40B4-BE49-F238E27FC236}">
                  <a16:creationId xmlns:a16="http://schemas.microsoft.com/office/drawing/2014/main" id="{60658A37-F2E4-32EF-A4F7-E3754EFD3B86}"/>
                </a:ext>
              </a:extLst>
            </p:cNvPr>
            <p:cNvSpPr/>
            <p:nvPr/>
          </p:nvSpPr>
          <p:spPr>
            <a:xfrm>
              <a:off x="2369111" y="4331053"/>
              <a:ext cx="1682496" cy="252698"/>
            </a:xfrm>
            <a:prstGeom prst="rect">
              <a:avLst/>
            </a:prstGeom>
            <a:solidFill>
              <a:schemeClr val="accent1"/>
            </a:solidFill>
          </p:spPr>
          <p:txBody>
            <a:bodyPr wrap="square" anchor="ctr">
              <a:noAutofit/>
            </a:bodyPr>
            <a:lstStyle/>
            <a:p>
              <a:pPr marL="0" marR="0" lvl="0" indent="0" algn="ctr" defTabSz="914377" rtl="0" eaLnBrk="1" fontAlgn="auto" latinLnBrk="0" hangingPunct="1">
                <a:lnSpc>
                  <a:spcPct val="85000"/>
                </a:lnSpc>
                <a:spcBef>
                  <a:spcPts val="0"/>
                </a:spcBef>
                <a:spcAft>
                  <a:spcPts val="0"/>
                </a:spcAft>
                <a:buClrTx/>
                <a:buSzTx/>
                <a:buFontTx/>
                <a:buNone/>
                <a:tabLst/>
                <a:defRPr/>
              </a:pPr>
              <a:r>
                <a:rPr kumimoji="0" lang="id-ID" sz="1200" b="0" i="0" u="none" strike="noStrike" kern="1200" cap="none" spc="0" normalizeH="0" baseline="0" noProof="0" err="1">
                  <a:ln>
                    <a:noFill/>
                  </a:ln>
                  <a:solidFill>
                    <a:prstClr val="white"/>
                  </a:solidFill>
                  <a:effectLst/>
                  <a:uLnTx/>
                  <a:uFillTx/>
                  <a:latin typeface="Aptos" panose="020B0004020202020204" pitchFamily="34" charset="0"/>
                  <a:ea typeface="+mn-ea"/>
                  <a:cs typeface="Arial" panose="020B0604020202020204" pitchFamily="34" charset="0"/>
                </a:rPr>
                <a:t>Preclinical</a:t>
              </a:r>
              <a:endParaRPr kumimoji="0" lang="id-ID" sz="1200" b="0" i="0" u="none" strike="noStrike" kern="1200" cap="none" spc="0" normalizeH="0" baseline="0" noProof="0">
                <a:ln>
                  <a:noFill/>
                </a:ln>
                <a:solidFill>
                  <a:prstClr val="white"/>
                </a:solidFill>
                <a:effectLst/>
                <a:uLnTx/>
                <a:uFillTx/>
                <a:latin typeface="Aptos" panose="020B0004020202020204" pitchFamily="34" charset="0"/>
                <a:ea typeface="+mn-ea"/>
                <a:cs typeface="Arial" panose="020B0604020202020204" pitchFamily="34" charset="0"/>
              </a:endParaRPr>
            </a:p>
          </p:txBody>
        </p:sp>
      </p:grpSp>
      <p:grpSp>
        <p:nvGrpSpPr>
          <p:cNvPr id="37" name="Group 36">
            <a:extLst>
              <a:ext uri="{FF2B5EF4-FFF2-40B4-BE49-F238E27FC236}">
                <a16:creationId xmlns:a16="http://schemas.microsoft.com/office/drawing/2014/main" id="{40E37EE3-B848-D5E9-929D-A3B754C7ABE2}"/>
              </a:ext>
            </a:extLst>
          </p:cNvPr>
          <p:cNvGrpSpPr/>
          <p:nvPr/>
        </p:nvGrpSpPr>
        <p:grpSpPr>
          <a:xfrm>
            <a:off x="8314247" y="3643883"/>
            <a:ext cx="1559399" cy="1861348"/>
            <a:chOff x="8048446" y="4331053"/>
            <a:chExt cx="1682496" cy="1861348"/>
          </a:xfrm>
        </p:grpSpPr>
        <p:sp>
          <p:nvSpPr>
            <p:cNvPr id="38" name="Rounded Rectangle 26">
              <a:extLst>
                <a:ext uri="{FF2B5EF4-FFF2-40B4-BE49-F238E27FC236}">
                  <a16:creationId xmlns:a16="http://schemas.microsoft.com/office/drawing/2014/main" id="{E547BEFC-38D1-9C4A-2C50-665F7CA8938C}"/>
                </a:ext>
              </a:extLst>
            </p:cNvPr>
            <p:cNvSpPr/>
            <p:nvPr/>
          </p:nvSpPr>
          <p:spPr>
            <a:xfrm>
              <a:off x="8048446" y="4394998"/>
              <a:ext cx="1681190" cy="1670139"/>
            </a:xfrm>
            <a:prstGeom prst="roundRect">
              <a:avLst>
                <a:gd name="adj" fmla="val 898"/>
              </a:avLst>
            </a:prstGeom>
            <a:solidFill>
              <a:schemeClr val="bg1"/>
            </a:solidFill>
            <a:ln>
              <a:noFill/>
            </a:ln>
            <a:effectLst>
              <a:outerShdw blurRad="84559" dist="12700" dir="2400000" algn="ctr"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id-ID" sz="1400" b="0" i="0" u="none" strike="noStrike" kern="1200" cap="none" spc="0" normalizeH="0" baseline="0" noProof="0">
                <a:ln>
                  <a:noFill/>
                </a:ln>
                <a:solidFill>
                  <a:prstClr val="white"/>
                </a:solidFill>
                <a:effectLst/>
                <a:uLnTx/>
                <a:uFillTx/>
                <a:latin typeface="Century Gothic" panose="020B0502020202020204" pitchFamily="34" charset="0"/>
                <a:ea typeface="+mn-ea"/>
                <a:cs typeface="Arial" panose="020B0604020202020204" pitchFamily="34" charset="0"/>
              </a:endParaRPr>
            </a:p>
          </p:txBody>
        </p:sp>
        <p:sp>
          <p:nvSpPr>
            <p:cNvPr id="39" name="Rectangle 38">
              <a:extLst>
                <a:ext uri="{FF2B5EF4-FFF2-40B4-BE49-F238E27FC236}">
                  <a16:creationId xmlns:a16="http://schemas.microsoft.com/office/drawing/2014/main" id="{40E35DCC-D958-66E4-6C07-FC329976A172}"/>
                </a:ext>
              </a:extLst>
            </p:cNvPr>
            <p:cNvSpPr/>
            <p:nvPr/>
          </p:nvSpPr>
          <p:spPr>
            <a:xfrm>
              <a:off x="8048446" y="5809219"/>
              <a:ext cx="1682496" cy="383182"/>
            </a:xfrm>
            <a:prstGeom prst="rect">
              <a:avLst/>
            </a:prstGeom>
            <a:solidFill>
              <a:schemeClr val="accent2"/>
            </a:solidFill>
          </p:spPr>
          <p:txBody>
            <a:bodyPr wrap="square" anchor="ctr">
              <a:noAutofit/>
            </a:bodyPr>
            <a:lstStyle/>
            <a:p>
              <a:pPr marL="0" marR="0" lvl="0" indent="0" algn="ctr" defTabSz="914377" rtl="0" eaLnBrk="1" fontAlgn="auto" latinLnBrk="0" hangingPunct="1">
                <a:lnSpc>
                  <a:spcPct val="85000"/>
                </a:lnSpc>
                <a:spcBef>
                  <a:spcPts val="0"/>
                </a:spcBef>
                <a:spcAft>
                  <a:spcPts val="0"/>
                </a:spcAft>
                <a:buClrTx/>
                <a:buSzTx/>
                <a:buFontTx/>
                <a:buNone/>
                <a:tabLst/>
                <a:defRPr/>
              </a:pPr>
              <a:r>
                <a:rPr kumimoji="0" lang="en-US" sz="1100" b="0" i="0" u="none" strike="noStrike" kern="1200" cap="none" spc="0" normalizeH="0" baseline="0" noProof="0">
                  <a:ln>
                    <a:noFill/>
                  </a:ln>
                  <a:solidFill>
                    <a:prstClr val="white"/>
                  </a:solidFill>
                  <a:effectLst/>
                  <a:uLnTx/>
                  <a:uFillTx/>
                  <a:latin typeface="Aptos" panose="020B0004020202020204" pitchFamily="34" charset="0"/>
                  <a:ea typeface="+mn-ea"/>
                  <a:cs typeface="Arial" panose="020B0604020202020204" pitchFamily="34" charset="0"/>
                </a:rPr>
                <a:t>Early-stage Development</a:t>
              </a:r>
              <a:endParaRPr kumimoji="0" lang="id-ID" sz="1100" b="0" i="0" u="none" strike="noStrike" kern="1200" cap="none" spc="0" normalizeH="0" baseline="0" noProof="0">
                <a:ln>
                  <a:noFill/>
                </a:ln>
                <a:solidFill>
                  <a:prstClr val="white"/>
                </a:solidFill>
                <a:effectLst/>
                <a:uLnTx/>
                <a:uFillTx/>
                <a:latin typeface="Aptos" panose="020B0004020202020204" pitchFamily="34" charset="0"/>
                <a:ea typeface="+mn-ea"/>
                <a:cs typeface="Arial" panose="020B0604020202020204" pitchFamily="34" charset="0"/>
              </a:endParaRPr>
            </a:p>
          </p:txBody>
        </p:sp>
        <p:sp>
          <p:nvSpPr>
            <p:cNvPr id="40" name="Rectangle 39">
              <a:extLst>
                <a:ext uri="{FF2B5EF4-FFF2-40B4-BE49-F238E27FC236}">
                  <a16:creationId xmlns:a16="http://schemas.microsoft.com/office/drawing/2014/main" id="{A4B6DAA6-D402-1373-FE77-A21A2D2B43AB}"/>
                </a:ext>
              </a:extLst>
            </p:cNvPr>
            <p:cNvSpPr/>
            <p:nvPr/>
          </p:nvSpPr>
          <p:spPr>
            <a:xfrm>
              <a:off x="8048446" y="4331053"/>
              <a:ext cx="1682496" cy="252698"/>
            </a:xfrm>
            <a:prstGeom prst="rect">
              <a:avLst/>
            </a:prstGeom>
            <a:solidFill>
              <a:schemeClr val="accent1"/>
            </a:solidFill>
          </p:spPr>
          <p:txBody>
            <a:bodyPr wrap="square" anchor="ctr">
              <a:noAutofit/>
            </a:bodyPr>
            <a:lstStyle/>
            <a:p>
              <a:pPr marL="0" marR="0" lvl="0" indent="0" algn="ctr" defTabSz="914377" rtl="0" eaLnBrk="1" fontAlgn="auto" latinLnBrk="0" hangingPunct="1">
                <a:lnSpc>
                  <a:spcPct val="85000"/>
                </a:lnSpc>
                <a:spcBef>
                  <a:spcPts val="0"/>
                </a:spcBef>
                <a:spcAft>
                  <a:spcPts val="0"/>
                </a:spcAft>
                <a:buClrTx/>
                <a:buSzTx/>
                <a:buFontTx/>
                <a:buNone/>
                <a:tabLst/>
                <a:defRPr/>
              </a:pPr>
              <a:r>
                <a:rPr kumimoji="0" lang="en-US" sz="1200" b="0" i="0" u="none" strike="noStrike" kern="1200" cap="none" spc="0" normalizeH="0" baseline="0" noProof="0">
                  <a:ln>
                    <a:noFill/>
                  </a:ln>
                  <a:solidFill>
                    <a:prstClr val="white"/>
                  </a:solidFill>
                  <a:effectLst/>
                  <a:uLnTx/>
                  <a:uFillTx/>
                  <a:latin typeface="Aptos" panose="020B0004020202020204" pitchFamily="34" charset="0"/>
                  <a:ea typeface="+mn-ea"/>
                  <a:cs typeface="Arial" panose="020B0604020202020204" pitchFamily="34" charset="0"/>
                </a:rPr>
                <a:t>Acceleration</a:t>
              </a:r>
              <a:endParaRPr kumimoji="0" lang="id-ID" sz="1200" b="0" i="0" u="none" strike="noStrike" kern="1200" cap="none" spc="0" normalizeH="0" baseline="0" noProof="0">
                <a:ln>
                  <a:noFill/>
                </a:ln>
                <a:solidFill>
                  <a:prstClr val="white"/>
                </a:solidFill>
                <a:effectLst/>
                <a:uLnTx/>
                <a:uFillTx/>
                <a:latin typeface="Aptos" panose="020B0004020202020204" pitchFamily="34" charset="0"/>
                <a:ea typeface="+mn-ea"/>
                <a:cs typeface="Arial" panose="020B0604020202020204" pitchFamily="34" charset="0"/>
              </a:endParaRPr>
            </a:p>
          </p:txBody>
        </p:sp>
      </p:grpSp>
      <p:pic>
        <p:nvPicPr>
          <p:cNvPr id="41" name="Picture 40" descr="A picture containing indoor&#10;&#10;Description automatically generated">
            <a:extLst>
              <a:ext uri="{FF2B5EF4-FFF2-40B4-BE49-F238E27FC236}">
                <a16:creationId xmlns:a16="http://schemas.microsoft.com/office/drawing/2014/main" id="{D5CB7991-458F-3582-27D6-5795856508A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61123" y="4173728"/>
            <a:ext cx="1185751" cy="715927"/>
          </a:xfrm>
          <a:prstGeom prst="rect">
            <a:avLst/>
          </a:prstGeom>
        </p:spPr>
      </p:pic>
      <p:pic>
        <p:nvPicPr>
          <p:cNvPr id="42" name="Picture 41" descr="A black and blue bar code&#10;&#10;Description automatically generated">
            <a:extLst>
              <a:ext uri="{FF2B5EF4-FFF2-40B4-BE49-F238E27FC236}">
                <a16:creationId xmlns:a16="http://schemas.microsoft.com/office/drawing/2014/main" id="{BBB2FBC3-E8A2-ADD1-05F6-F923CFE56471}"/>
              </a:ext>
            </a:extLst>
          </p:cNvPr>
          <p:cNvPicPr>
            <a:picLocks noChangeAspect="1"/>
          </p:cNvPicPr>
          <p:nvPr/>
        </p:nvPicPr>
        <p:blipFill rotWithShape="1">
          <a:blip r:embed="rId7"/>
          <a:srcRect r="36357" b="12040"/>
          <a:stretch/>
        </p:blipFill>
        <p:spPr>
          <a:xfrm>
            <a:off x="4480058" y="4278370"/>
            <a:ext cx="1456499" cy="404166"/>
          </a:xfrm>
          <a:prstGeom prst="rect">
            <a:avLst/>
          </a:prstGeom>
        </p:spPr>
      </p:pic>
      <p:pic>
        <p:nvPicPr>
          <p:cNvPr id="43" name="Picture 42" descr="A blue and black logo&#10;&#10;Description automatically generated">
            <a:extLst>
              <a:ext uri="{FF2B5EF4-FFF2-40B4-BE49-F238E27FC236}">
                <a16:creationId xmlns:a16="http://schemas.microsoft.com/office/drawing/2014/main" id="{8956595E-3733-7680-61C4-997FB22342C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26210" y="3999813"/>
            <a:ext cx="1378847" cy="411255"/>
          </a:xfrm>
          <a:prstGeom prst="rect">
            <a:avLst/>
          </a:prstGeom>
        </p:spPr>
      </p:pic>
      <p:pic>
        <p:nvPicPr>
          <p:cNvPr id="44" name="Picture 43" descr="A close up of a sign&#10;&#10;AI-generated content may be incorrect.">
            <a:extLst>
              <a:ext uri="{FF2B5EF4-FFF2-40B4-BE49-F238E27FC236}">
                <a16:creationId xmlns:a16="http://schemas.microsoft.com/office/drawing/2014/main" id="{D87C586E-E35F-93A2-D258-8DF94B5C4AB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96446" y="3958175"/>
            <a:ext cx="1467562" cy="320195"/>
          </a:xfrm>
          <a:prstGeom prst="rect">
            <a:avLst/>
          </a:prstGeom>
        </p:spPr>
      </p:pic>
      <p:pic>
        <p:nvPicPr>
          <p:cNvPr id="45" name="Picture 44" descr="A logo with blue wings&#10;&#10;AI-generated content may be incorrect.">
            <a:extLst>
              <a:ext uri="{FF2B5EF4-FFF2-40B4-BE49-F238E27FC236}">
                <a16:creationId xmlns:a16="http://schemas.microsoft.com/office/drawing/2014/main" id="{1BE613E4-D4D6-254D-E910-4DD509279635}"/>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767383" y="4265611"/>
            <a:ext cx="777897" cy="376196"/>
          </a:xfrm>
          <a:prstGeom prst="rect">
            <a:avLst/>
          </a:prstGeom>
        </p:spPr>
      </p:pic>
      <p:pic>
        <p:nvPicPr>
          <p:cNvPr id="46" name="Picture 45" descr="A black background with a black square&#10;&#10;Description automatically generated with medium confidence">
            <a:extLst>
              <a:ext uri="{FF2B5EF4-FFF2-40B4-BE49-F238E27FC236}">
                <a16:creationId xmlns:a16="http://schemas.microsoft.com/office/drawing/2014/main" id="{0A445744-23FA-D595-8956-6888B09CF4AB}"/>
              </a:ext>
            </a:extLst>
          </p:cNvPr>
          <p:cNvPicPr>
            <a:picLocks noChangeAspect="1"/>
          </p:cNvPicPr>
          <p:nvPr/>
        </p:nvPicPr>
        <p:blipFill>
          <a:blip r:embed="rId4"/>
          <a:stretch>
            <a:fillRect/>
          </a:stretch>
        </p:blipFill>
        <p:spPr>
          <a:xfrm>
            <a:off x="6780868" y="4685073"/>
            <a:ext cx="758937" cy="398895"/>
          </a:xfrm>
          <a:prstGeom prst="rect">
            <a:avLst/>
          </a:prstGeom>
        </p:spPr>
      </p:pic>
      <p:sp>
        <p:nvSpPr>
          <p:cNvPr id="47" name="Chevron 76">
            <a:extLst>
              <a:ext uri="{FF2B5EF4-FFF2-40B4-BE49-F238E27FC236}">
                <a16:creationId xmlns:a16="http://schemas.microsoft.com/office/drawing/2014/main" id="{DA378A3F-0AD1-AD4D-BDD3-35C8A218E201}"/>
              </a:ext>
            </a:extLst>
          </p:cNvPr>
          <p:cNvSpPr/>
          <p:nvPr/>
        </p:nvSpPr>
        <p:spPr>
          <a:xfrm>
            <a:off x="2197708" y="4455338"/>
            <a:ext cx="187927" cy="308295"/>
          </a:xfrm>
          <a:prstGeom prst="chevron">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48" name="Chevron 77">
            <a:extLst>
              <a:ext uri="{FF2B5EF4-FFF2-40B4-BE49-F238E27FC236}">
                <a16:creationId xmlns:a16="http://schemas.microsoft.com/office/drawing/2014/main" id="{18D94B07-7DDC-314C-9558-3A7DF41413F5}"/>
              </a:ext>
            </a:extLst>
          </p:cNvPr>
          <p:cNvSpPr/>
          <p:nvPr/>
        </p:nvSpPr>
        <p:spPr>
          <a:xfrm>
            <a:off x="4145380" y="4455338"/>
            <a:ext cx="187927" cy="308295"/>
          </a:xfrm>
          <a:prstGeom prst="chevron">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49" name="Chevron 78">
            <a:extLst>
              <a:ext uri="{FF2B5EF4-FFF2-40B4-BE49-F238E27FC236}">
                <a16:creationId xmlns:a16="http://schemas.microsoft.com/office/drawing/2014/main" id="{45426E26-C3C9-ABFA-BF40-A5C5A513636D}"/>
              </a:ext>
            </a:extLst>
          </p:cNvPr>
          <p:cNvSpPr/>
          <p:nvPr/>
        </p:nvSpPr>
        <p:spPr>
          <a:xfrm>
            <a:off x="6093052" y="4455338"/>
            <a:ext cx="187927" cy="308295"/>
          </a:xfrm>
          <a:prstGeom prst="chevron">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0" name="Chevron 79">
            <a:extLst>
              <a:ext uri="{FF2B5EF4-FFF2-40B4-BE49-F238E27FC236}">
                <a16:creationId xmlns:a16="http://schemas.microsoft.com/office/drawing/2014/main" id="{743BDC98-48F0-9C39-918F-56F4409010C1}"/>
              </a:ext>
            </a:extLst>
          </p:cNvPr>
          <p:cNvSpPr/>
          <p:nvPr/>
        </p:nvSpPr>
        <p:spPr>
          <a:xfrm>
            <a:off x="8040724" y="4455338"/>
            <a:ext cx="187927" cy="308295"/>
          </a:xfrm>
          <a:prstGeom prst="chevron">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1" name="Chevron 80">
            <a:extLst>
              <a:ext uri="{FF2B5EF4-FFF2-40B4-BE49-F238E27FC236}">
                <a16:creationId xmlns:a16="http://schemas.microsoft.com/office/drawing/2014/main" id="{053C1BF1-7442-4097-9422-7A9A9A1AAE47}"/>
              </a:ext>
            </a:extLst>
          </p:cNvPr>
          <p:cNvSpPr/>
          <p:nvPr/>
        </p:nvSpPr>
        <p:spPr>
          <a:xfrm>
            <a:off x="9979252" y="4455338"/>
            <a:ext cx="187927" cy="308295"/>
          </a:xfrm>
          <a:prstGeom prst="chevron">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pic>
        <p:nvPicPr>
          <p:cNvPr id="52" name="Picture 4" descr="A picture containing text, tableware, plate, dishware&#10;&#10;Description automatically generated">
            <a:extLst>
              <a:ext uri="{FF2B5EF4-FFF2-40B4-BE49-F238E27FC236}">
                <a16:creationId xmlns:a16="http://schemas.microsoft.com/office/drawing/2014/main" id="{900202EF-808E-CFB7-CCDF-6C662A60F10E}"/>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8604485" y="4524441"/>
            <a:ext cx="1042769" cy="388435"/>
          </a:xfrm>
          <a:prstGeom prst="rect">
            <a:avLst/>
          </a:prstGeom>
        </p:spPr>
      </p:pic>
      <p:pic>
        <p:nvPicPr>
          <p:cNvPr id="53" name="Picture 52" descr="A blue and white logo with text&#10;&#10;AI-generated content may be incorrect.">
            <a:extLst>
              <a:ext uri="{FF2B5EF4-FFF2-40B4-BE49-F238E27FC236}">
                <a16:creationId xmlns:a16="http://schemas.microsoft.com/office/drawing/2014/main" id="{EC1C8238-4F64-E649-63E6-02C4D9446C71}"/>
              </a:ext>
            </a:extLst>
          </p:cNvPr>
          <p:cNvPicPr>
            <a:picLocks noChangeAspect="1"/>
          </p:cNvPicPr>
          <p:nvPr/>
        </p:nvPicPr>
        <p:blipFill>
          <a:blip r:embed="rId12"/>
          <a:srcRect l="11498" r="16902" b="26581"/>
          <a:stretch>
            <a:fillRect/>
          </a:stretch>
        </p:blipFill>
        <p:spPr>
          <a:xfrm>
            <a:off x="10222498" y="4455831"/>
            <a:ext cx="894477" cy="360000"/>
          </a:xfrm>
          <a:prstGeom prst="rect">
            <a:avLst/>
          </a:prstGeom>
        </p:spPr>
      </p:pic>
      <p:pic>
        <p:nvPicPr>
          <p:cNvPr id="54" name="Picture 53" descr="A red and grey logo&#10;&#10;AI-generated content may be incorrect.">
            <a:extLst>
              <a:ext uri="{FF2B5EF4-FFF2-40B4-BE49-F238E27FC236}">
                <a16:creationId xmlns:a16="http://schemas.microsoft.com/office/drawing/2014/main" id="{31769DB3-8EEA-BB58-F76B-13B7D5B7C870}"/>
              </a:ext>
            </a:extLst>
          </p:cNvPr>
          <p:cNvPicPr>
            <a:picLocks noChangeAspect="1"/>
          </p:cNvPicPr>
          <p:nvPr/>
        </p:nvPicPr>
        <p:blipFill>
          <a:blip r:embed="rId13"/>
          <a:stretch>
            <a:fillRect/>
          </a:stretch>
        </p:blipFill>
        <p:spPr>
          <a:xfrm>
            <a:off x="11055174" y="4794280"/>
            <a:ext cx="731521" cy="234087"/>
          </a:xfrm>
          <a:prstGeom prst="rect">
            <a:avLst/>
          </a:prstGeom>
        </p:spPr>
      </p:pic>
      <p:pic>
        <p:nvPicPr>
          <p:cNvPr id="55" name="Picture 54" descr="A picture containing text&#10;&#10;Description automatically generated">
            <a:extLst>
              <a:ext uri="{FF2B5EF4-FFF2-40B4-BE49-F238E27FC236}">
                <a16:creationId xmlns:a16="http://schemas.microsoft.com/office/drawing/2014/main" id="{9C4D4CB1-E36F-0EAA-4210-1C5F1C0545E1}"/>
              </a:ext>
            </a:extLst>
          </p:cNvPr>
          <p:cNvPicPr>
            <a:picLocks noChangeAspect="1"/>
          </p:cNvPicPr>
          <p:nvPr/>
        </p:nvPicPr>
        <p:blipFill rotWithShape="1">
          <a:blip r:embed="rId14" cstate="screen">
            <a:extLst>
              <a:ext uri="{28A0092B-C50C-407E-A947-70E740481C1C}">
                <a14:useLocalDpi xmlns:a14="http://schemas.microsoft.com/office/drawing/2010/main"/>
              </a:ext>
            </a:extLst>
          </a:blip>
          <a:srcRect/>
          <a:stretch/>
        </p:blipFill>
        <p:spPr>
          <a:xfrm>
            <a:off x="10650738" y="4069079"/>
            <a:ext cx="1017698" cy="280721"/>
          </a:xfrm>
          <a:prstGeom prst="rect">
            <a:avLst/>
          </a:prstGeom>
        </p:spPr>
      </p:pic>
      <p:pic>
        <p:nvPicPr>
          <p:cNvPr id="56" name="Picture 1811">
            <a:extLst>
              <a:ext uri="{FF2B5EF4-FFF2-40B4-BE49-F238E27FC236}">
                <a16:creationId xmlns:a16="http://schemas.microsoft.com/office/drawing/2014/main" id="{7D489BA4-0B69-F94F-B952-04E426D8FDE1}"/>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4568484" y="4697952"/>
            <a:ext cx="1127586" cy="420656"/>
          </a:xfrm>
          <a:prstGeom prst="rect">
            <a:avLst/>
          </a:prstGeom>
        </p:spPr>
      </p:pic>
      <p:pic>
        <p:nvPicPr>
          <p:cNvPr id="57" name="Picture 56" descr="A black background with red letters&#10;&#10;Description automatically generated">
            <a:extLst>
              <a:ext uri="{FF2B5EF4-FFF2-40B4-BE49-F238E27FC236}">
                <a16:creationId xmlns:a16="http://schemas.microsoft.com/office/drawing/2014/main" id="{AA73F486-E0DF-64F9-DAC9-C1D7C46A7045}"/>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667519" y="4519203"/>
            <a:ext cx="912260" cy="204346"/>
          </a:xfrm>
          <a:prstGeom prst="rect">
            <a:avLst/>
          </a:prstGeom>
        </p:spPr>
      </p:pic>
      <p:pic>
        <p:nvPicPr>
          <p:cNvPr id="58" name="Picture 57">
            <a:extLst>
              <a:ext uri="{FF2B5EF4-FFF2-40B4-BE49-F238E27FC236}">
                <a16:creationId xmlns:a16="http://schemas.microsoft.com/office/drawing/2014/main" id="{E465F5B5-B3EF-A1FF-8220-629AE0C62E3B}"/>
              </a:ext>
            </a:extLst>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1331332" y="4701377"/>
            <a:ext cx="645860" cy="342812"/>
          </a:xfrm>
          <a:prstGeom prst="rect">
            <a:avLst/>
          </a:prstGeom>
        </p:spPr>
      </p:pic>
    </p:spTree>
    <p:extLst>
      <p:ext uri="{BB962C8B-B14F-4D97-AF65-F5344CB8AC3E}">
        <p14:creationId xmlns:p14="http://schemas.microsoft.com/office/powerpoint/2010/main" val="10249724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338F8C-8D97-C069-33B3-6B5C6086C70E}"/>
            </a:ext>
          </a:extLst>
        </p:cNvPr>
        <p:cNvGrpSpPr/>
        <p:nvPr/>
      </p:nvGrpSpPr>
      <p:grpSpPr>
        <a:xfrm>
          <a:off x="0" y="0"/>
          <a:ext cx="0" cy="0"/>
          <a:chOff x="0" y="0"/>
          <a:chExt cx="0" cy="0"/>
        </a:xfrm>
      </p:grpSpPr>
      <p:pic>
        <p:nvPicPr>
          <p:cNvPr id="8" name="Picture 7" descr="A black background with blue text&#10;&#10;AI-generated content may be incorrect.">
            <a:extLst>
              <a:ext uri="{FF2B5EF4-FFF2-40B4-BE49-F238E27FC236}">
                <a16:creationId xmlns:a16="http://schemas.microsoft.com/office/drawing/2014/main" id="{9D31E311-89C5-5DCF-5BE6-245275216E07}"/>
              </a:ext>
            </a:extLst>
          </p:cNvPr>
          <p:cNvPicPr>
            <a:picLocks noChangeAspect="1"/>
          </p:cNvPicPr>
          <p:nvPr/>
        </p:nvPicPr>
        <p:blipFill>
          <a:blip r:embed="rId2"/>
          <a:stretch>
            <a:fillRect/>
          </a:stretch>
        </p:blipFill>
        <p:spPr>
          <a:xfrm>
            <a:off x="10453173" y="202959"/>
            <a:ext cx="1617249" cy="787589"/>
          </a:xfrm>
          <a:prstGeom prst="rect">
            <a:avLst/>
          </a:prstGeom>
        </p:spPr>
      </p:pic>
      <p:sp>
        <p:nvSpPr>
          <p:cNvPr id="13" name="Title 1">
            <a:extLst>
              <a:ext uri="{FF2B5EF4-FFF2-40B4-BE49-F238E27FC236}">
                <a16:creationId xmlns:a16="http://schemas.microsoft.com/office/drawing/2014/main" id="{10555A53-8D83-9124-3831-197587E45173}"/>
              </a:ext>
            </a:extLst>
          </p:cNvPr>
          <p:cNvSpPr>
            <a:spLocks noGrp="1"/>
          </p:cNvSpPr>
          <p:nvPr>
            <p:ph type="title"/>
          </p:nvPr>
        </p:nvSpPr>
        <p:spPr>
          <a:xfrm>
            <a:off x="568035" y="116700"/>
            <a:ext cx="10356273" cy="1071764"/>
          </a:xfrm>
        </p:spPr>
        <p:txBody>
          <a:bodyPr>
            <a:normAutofit/>
          </a:bodyPr>
          <a:lstStyle/>
          <a:p>
            <a:r>
              <a:rPr lang="en-US" sz="4200" b="1" dirty="0">
                <a:solidFill>
                  <a:srgbClr val="0F5669"/>
                </a:solidFill>
                <a:latin typeface="Arial" panose="020B0604020202020204" pitchFamily="34" charset="0"/>
                <a:cs typeface="Arial" panose="020B0604020202020204" pitchFamily="34" charset="0"/>
              </a:rPr>
              <a:t>Thank you to our Sponsors!</a:t>
            </a:r>
          </a:p>
        </p:txBody>
      </p:sp>
      <p:cxnSp>
        <p:nvCxnSpPr>
          <p:cNvPr id="15" name="Straight Arrow Connector 14">
            <a:extLst>
              <a:ext uri="{FF2B5EF4-FFF2-40B4-BE49-F238E27FC236}">
                <a16:creationId xmlns:a16="http://schemas.microsoft.com/office/drawing/2014/main" id="{7E644BFE-1B39-5E73-7A1C-81F5F05D918F}"/>
              </a:ext>
            </a:extLst>
          </p:cNvPr>
          <p:cNvCxnSpPr/>
          <p:nvPr/>
        </p:nvCxnSpPr>
        <p:spPr>
          <a:xfrm>
            <a:off x="681345" y="1076806"/>
            <a:ext cx="8049491"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DE8F3C9A-B2EC-E900-0A30-AEDB010D64E5}"/>
              </a:ext>
            </a:extLst>
          </p:cNvPr>
          <p:cNvSpPr txBox="1"/>
          <p:nvPr/>
        </p:nvSpPr>
        <p:spPr>
          <a:xfrm>
            <a:off x="9642764" y="6262255"/>
            <a:ext cx="2299854" cy="369332"/>
          </a:xfrm>
          <a:prstGeom prst="rect">
            <a:avLst/>
          </a:prstGeom>
          <a:noFill/>
        </p:spPr>
        <p:txBody>
          <a:bodyPr wrap="square" rtlCol="0">
            <a:spAutoFit/>
          </a:bodyPr>
          <a:lstStyle/>
          <a:p>
            <a:pPr algn="r"/>
            <a:r>
              <a:rPr lang="en-US" i="1" dirty="0">
                <a:solidFill>
                  <a:srgbClr val="40B6AD"/>
                </a:solidFill>
                <a:latin typeface="Arial" panose="020B0604020202020204" pitchFamily="34" charset="0"/>
                <a:cs typeface="Arial" panose="020B0604020202020204" pitchFamily="34" charset="0"/>
              </a:rPr>
              <a:t>#RDDS26</a:t>
            </a:r>
          </a:p>
        </p:txBody>
      </p:sp>
      <p:pic>
        <p:nvPicPr>
          <p:cNvPr id="5" name="Content Placeholder 4">
            <a:extLst>
              <a:ext uri="{FF2B5EF4-FFF2-40B4-BE49-F238E27FC236}">
                <a16:creationId xmlns:a16="http://schemas.microsoft.com/office/drawing/2014/main" id="{9368637D-C131-4981-97CF-3D6AF3C1107B}"/>
              </a:ext>
            </a:extLst>
          </p:cNvPr>
          <p:cNvPicPr>
            <a:picLocks noGrp="1" noChangeAspect="1"/>
          </p:cNvPicPr>
          <p:nvPr>
            <p:ph idx="1"/>
          </p:nvPr>
        </p:nvPicPr>
        <p:blipFill>
          <a:blip r:embed="rId3"/>
          <a:stretch>
            <a:fillRect/>
          </a:stretch>
        </p:blipFill>
        <p:spPr>
          <a:xfrm>
            <a:off x="568035" y="918739"/>
            <a:ext cx="10356273" cy="5822561"/>
          </a:xfrm>
          <a:prstGeom prst="rect">
            <a:avLst/>
          </a:prstGeom>
        </p:spPr>
      </p:pic>
    </p:spTree>
    <p:extLst>
      <p:ext uri="{BB962C8B-B14F-4D97-AF65-F5344CB8AC3E}">
        <p14:creationId xmlns:p14="http://schemas.microsoft.com/office/powerpoint/2010/main" val="15804114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DA75E-A1CD-ED0E-7169-9D923D33EC6E}"/>
            </a:ext>
          </a:extLst>
        </p:cNvPr>
        <p:cNvGrpSpPr/>
        <p:nvPr/>
      </p:nvGrpSpPr>
      <p:grpSpPr>
        <a:xfrm>
          <a:off x="0" y="0"/>
          <a:ext cx="0" cy="0"/>
          <a:chOff x="0" y="0"/>
          <a:chExt cx="0" cy="0"/>
        </a:xfrm>
      </p:grpSpPr>
      <p:grpSp>
        <p:nvGrpSpPr>
          <p:cNvPr id="3" name="Group 2">
            <a:extLst>
              <a:ext uri="{FF2B5EF4-FFF2-40B4-BE49-F238E27FC236}">
                <a16:creationId xmlns:a16="http://schemas.microsoft.com/office/drawing/2014/main" id="{CEC86EB4-4B9D-643A-0AA4-85C72E9039FB}"/>
              </a:ext>
            </a:extLst>
          </p:cNvPr>
          <p:cNvGrpSpPr>
            <a:grpSpLocks noChangeAspect="1"/>
          </p:cNvGrpSpPr>
          <p:nvPr/>
        </p:nvGrpSpPr>
        <p:grpSpPr>
          <a:xfrm>
            <a:off x="474172" y="837221"/>
            <a:ext cx="2853699" cy="2651760"/>
            <a:chOff x="906449" y="2010916"/>
            <a:chExt cx="2810246" cy="2611382"/>
          </a:xfrm>
        </p:grpSpPr>
        <p:grpSp>
          <p:nvGrpSpPr>
            <p:cNvPr id="15" name="Group 14">
              <a:extLst>
                <a:ext uri="{FF2B5EF4-FFF2-40B4-BE49-F238E27FC236}">
                  <a16:creationId xmlns:a16="http://schemas.microsoft.com/office/drawing/2014/main" id="{12F34B37-743E-88B8-7C5F-520C71A080AA}"/>
                </a:ext>
              </a:extLst>
            </p:cNvPr>
            <p:cNvGrpSpPr/>
            <p:nvPr/>
          </p:nvGrpSpPr>
          <p:grpSpPr>
            <a:xfrm>
              <a:off x="2257994" y="2010916"/>
              <a:ext cx="1458701" cy="1645920"/>
              <a:chOff x="2257994" y="2090947"/>
              <a:chExt cx="1458701" cy="1645920"/>
            </a:xfrm>
          </p:grpSpPr>
          <p:pic>
            <p:nvPicPr>
              <p:cNvPr id="24" name="Picture 23">
                <a:extLst>
                  <a:ext uri="{FF2B5EF4-FFF2-40B4-BE49-F238E27FC236}">
                    <a16:creationId xmlns:a16="http://schemas.microsoft.com/office/drawing/2014/main" id="{CEEEA598-06A7-6AB1-3216-9F2014A8F55D}"/>
                  </a:ext>
                </a:extLst>
              </p:cNvPr>
              <p:cNvPicPr>
                <a:picLocks noChangeAspect="1"/>
              </p:cNvPicPr>
              <p:nvPr/>
            </p:nvPicPr>
            <p:blipFill>
              <a:blip r:embed="rId2"/>
              <a:srcRect l="-1530" t="536" r="-621" b="316"/>
              <a:stretch/>
            </p:blipFill>
            <p:spPr>
              <a:xfrm>
                <a:off x="2257994" y="2090947"/>
                <a:ext cx="1458701" cy="1645920"/>
              </a:xfrm>
              <a:prstGeom prst="rect">
                <a:avLst/>
              </a:prstGeom>
            </p:spPr>
          </p:pic>
          <p:pic>
            <p:nvPicPr>
              <p:cNvPr id="25" name="Picture 24">
                <a:extLst>
                  <a:ext uri="{FF2B5EF4-FFF2-40B4-BE49-F238E27FC236}">
                    <a16:creationId xmlns:a16="http://schemas.microsoft.com/office/drawing/2014/main" id="{3C42CC95-6D43-0C8B-1EB5-40F591057162}"/>
                  </a:ext>
                </a:extLst>
              </p:cNvPr>
              <p:cNvPicPr>
                <a:picLocks noChangeAspect="1"/>
              </p:cNvPicPr>
              <p:nvPr/>
            </p:nvPicPr>
            <p:blipFill>
              <a:blip r:embed="rId3">
                <a:lum contrast="20000"/>
              </a:blip>
              <a:stretch>
                <a:fillRect/>
              </a:stretch>
            </p:blipFill>
            <p:spPr>
              <a:xfrm>
                <a:off x="2467279" y="2319547"/>
                <a:ext cx="1040130" cy="1188720"/>
              </a:xfrm>
              <a:prstGeom prst="rect">
                <a:avLst/>
              </a:prstGeom>
            </p:spPr>
          </p:pic>
        </p:grpSp>
        <p:grpSp>
          <p:nvGrpSpPr>
            <p:cNvPr id="17" name="Group 16">
              <a:extLst>
                <a:ext uri="{FF2B5EF4-FFF2-40B4-BE49-F238E27FC236}">
                  <a16:creationId xmlns:a16="http://schemas.microsoft.com/office/drawing/2014/main" id="{4D569FBD-9117-329E-E291-50339273A830}"/>
                </a:ext>
              </a:extLst>
            </p:cNvPr>
            <p:cNvGrpSpPr/>
            <p:nvPr/>
          </p:nvGrpSpPr>
          <p:grpSpPr>
            <a:xfrm>
              <a:off x="1683089" y="3342138"/>
              <a:ext cx="1117886" cy="1280160"/>
              <a:chOff x="1683089" y="3422169"/>
              <a:chExt cx="1117886" cy="1280160"/>
            </a:xfrm>
          </p:grpSpPr>
          <p:pic>
            <p:nvPicPr>
              <p:cNvPr id="21" name="Picture 20">
                <a:extLst>
                  <a:ext uri="{FF2B5EF4-FFF2-40B4-BE49-F238E27FC236}">
                    <a16:creationId xmlns:a16="http://schemas.microsoft.com/office/drawing/2014/main" id="{6D3B128D-74DA-4AC9-D17A-03B58D2CF27C}"/>
                  </a:ext>
                </a:extLst>
              </p:cNvPr>
              <p:cNvPicPr>
                <a:picLocks noChangeAspect="1"/>
              </p:cNvPicPr>
              <p:nvPr/>
            </p:nvPicPr>
            <p:blipFill>
              <a:blip r:embed="rId4"/>
              <a:stretch>
                <a:fillRect/>
              </a:stretch>
            </p:blipFill>
            <p:spPr>
              <a:xfrm>
                <a:off x="1683089" y="3422169"/>
                <a:ext cx="1117886" cy="1280160"/>
              </a:xfrm>
              <a:prstGeom prst="rect">
                <a:avLst/>
              </a:prstGeom>
            </p:spPr>
          </p:pic>
          <p:pic>
            <p:nvPicPr>
              <p:cNvPr id="22" name="Picture 21">
                <a:extLst>
                  <a:ext uri="{FF2B5EF4-FFF2-40B4-BE49-F238E27FC236}">
                    <a16:creationId xmlns:a16="http://schemas.microsoft.com/office/drawing/2014/main" id="{2048E27D-BD5D-F53F-76C5-7E645B64455D}"/>
                  </a:ext>
                </a:extLst>
              </p:cNvPr>
              <p:cNvPicPr>
                <a:picLocks noChangeAspect="1"/>
              </p:cNvPicPr>
              <p:nvPr/>
            </p:nvPicPr>
            <p:blipFill>
              <a:blip r:embed="rId5"/>
              <a:stretch>
                <a:fillRect/>
              </a:stretch>
            </p:blipFill>
            <p:spPr>
              <a:xfrm rot="21132968">
                <a:off x="2001240" y="3692157"/>
                <a:ext cx="654517" cy="731520"/>
              </a:xfrm>
              <a:prstGeom prst="rect">
                <a:avLst/>
              </a:prstGeom>
            </p:spPr>
          </p:pic>
          <p:pic>
            <p:nvPicPr>
              <p:cNvPr id="23" name="Picture 22">
                <a:extLst>
                  <a:ext uri="{FF2B5EF4-FFF2-40B4-BE49-F238E27FC236}">
                    <a16:creationId xmlns:a16="http://schemas.microsoft.com/office/drawing/2014/main" id="{4006EE98-7227-C089-D2BB-A962E2C1E27B}"/>
                  </a:ext>
                </a:extLst>
              </p:cNvPr>
              <p:cNvPicPr>
                <a:picLocks noChangeAspect="1"/>
              </p:cNvPicPr>
              <p:nvPr/>
            </p:nvPicPr>
            <p:blipFill>
              <a:blip r:embed="rId5">
                <a:lum bright="20000" contrast="-20000"/>
              </a:blip>
              <a:stretch>
                <a:fillRect/>
              </a:stretch>
            </p:blipFill>
            <p:spPr>
              <a:xfrm rot="1971218">
                <a:off x="2085653" y="3852467"/>
                <a:ext cx="409073" cy="457200"/>
              </a:xfrm>
              <a:prstGeom prst="rect">
                <a:avLst/>
              </a:prstGeom>
            </p:spPr>
          </p:pic>
        </p:grpSp>
        <p:grpSp>
          <p:nvGrpSpPr>
            <p:cNvPr id="18" name="Group 17">
              <a:extLst>
                <a:ext uri="{FF2B5EF4-FFF2-40B4-BE49-F238E27FC236}">
                  <a16:creationId xmlns:a16="http://schemas.microsoft.com/office/drawing/2014/main" id="{E8741DAF-4109-1683-9095-117A0DAFDD71}"/>
                </a:ext>
              </a:extLst>
            </p:cNvPr>
            <p:cNvGrpSpPr/>
            <p:nvPr/>
          </p:nvGrpSpPr>
          <p:grpSpPr>
            <a:xfrm>
              <a:off x="906449" y="2163026"/>
              <a:ext cx="1271453" cy="1463040"/>
              <a:chOff x="906449" y="2243057"/>
              <a:chExt cx="1271453" cy="1463040"/>
            </a:xfrm>
          </p:grpSpPr>
          <p:pic>
            <p:nvPicPr>
              <p:cNvPr id="19" name="Picture 18">
                <a:extLst>
                  <a:ext uri="{FF2B5EF4-FFF2-40B4-BE49-F238E27FC236}">
                    <a16:creationId xmlns:a16="http://schemas.microsoft.com/office/drawing/2014/main" id="{DA361422-C07C-F633-E8E2-912EDC1D4080}"/>
                  </a:ext>
                </a:extLst>
              </p:cNvPr>
              <p:cNvPicPr>
                <a:picLocks noChangeAspect="1"/>
              </p:cNvPicPr>
              <p:nvPr/>
            </p:nvPicPr>
            <p:blipFill>
              <a:blip r:embed="rId6">
                <a:biLevel thresh="25000"/>
              </a:blip>
              <a:stretch>
                <a:fillRect/>
              </a:stretch>
            </p:blipFill>
            <p:spPr>
              <a:xfrm>
                <a:off x="906449" y="2243057"/>
                <a:ext cx="1271453" cy="1463040"/>
              </a:xfrm>
              <a:prstGeom prst="rect">
                <a:avLst/>
              </a:prstGeom>
            </p:spPr>
          </p:pic>
          <p:pic>
            <p:nvPicPr>
              <p:cNvPr id="20" name="Picture 19">
                <a:extLst>
                  <a:ext uri="{FF2B5EF4-FFF2-40B4-BE49-F238E27FC236}">
                    <a16:creationId xmlns:a16="http://schemas.microsoft.com/office/drawing/2014/main" id="{F035DA19-B8CC-CE8D-5D92-636893E3AF42}"/>
                  </a:ext>
                </a:extLst>
              </p:cNvPr>
              <p:cNvPicPr>
                <a:picLocks noChangeAspect="1"/>
              </p:cNvPicPr>
              <p:nvPr/>
            </p:nvPicPr>
            <p:blipFill>
              <a:blip r:embed="rId7">
                <a:lum bright="20000" contrast="-20000"/>
              </a:blip>
              <a:stretch>
                <a:fillRect/>
              </a:stretch>
            </p:blipFill>
            <p:spPr>
              <a:xfrm>
                <a:off x="1166476" y="2563097"/>
                <a:ext cx="751398" cy="822960"/>
              </a:xfrm>
              <a:prstGeom prst="rect">
                <a:avLst/>
              </a:prstGeom>
            </p:spPr>
          </p:pic>
        </p:grpSp>
      </p:grpSp>
      <p:cxnSp>
        <p:nvCxnSpPr>
          <p:cNvPr id="26" name="Straight Connector 25">
            <a:extLst>
              <a:ext uri="{FF2B5EF4-FFF2-40B4-BE49-F238E27FC236}">
                <a16:creationId xmlns:a16="http://schemas.microsoft.com/office/drawing/2014/main" id="{AB3BE0FB-86C8-1692-9196-21AEB2B26399}"/>
              </a:ext>
            </a:extLst>
          </p:cNvPr>
          <p:cNvCxnSpPr>
            <a:cxnSpLocks/>
          </p:cNvCxnSpPr>
          <p:nvPr/>
        </p:nvCxnSpPr>
        <p:spPr>
          <a:xfrm>
            <a:off x="4333744" y="1735616"/>
            <a:ext cx="0" cy="329184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7" name="TextBox 26">
            <a:extLst>
              <a:ext uri="{FF2B5EF4-FFF2-40B4-BE49-F238E27FC236}">
                <a16:creationId xmlns:a16="http://schemas.microsoft.com/office/drawing/2014/main" id="{AFF2F63F-76AF-C98F-F958-39EDDD401453}"/>
              </a:ext>
            </a:extLst>
          </p:cNvPr>
          <p:cNvSpPr txBox="1"/>
          <p:nvPr/>
        </p:nvSpPr>
        <p:spPr>
          <a:xfrm>
            <a:off x="4000326" y="961911"/>
            <a:ext cx="6452847" cy="2308324"/>
          </a:xfrm>
          <a:prstGeom prst="rect">
            <a:avLst/>
          </a:prstGeom>
          <a:noFill/>
        </p:spPr>
        <p:txBody>
          <a:bodyPr wrap="square" rtlCol="0">
            <a:spAutoFit/>
          </a:bodyPr>
          <a:lstStyle/>
          <a:p>
            <a:r>
              <a:rPr lang="en-US" sz="3600" b="1" i="1" spc="300" dirty="0">
                <a:solidFill>
                  <a:srgbClr val="0F5669"/>
                </a:solidFill>
                <a:latin typeface="Roboto" panose="02000000000000000000" pitchFamily="2" charset="0"/>
                <a:ea typeface="Roboto" panose="02000000000000000000" pitchFamily="2" charset="0"/>
                <a:cs typeface="Roboto" panose="02000000000000000000" pitchFamily="2" charset="0"/>
              </a:rPr>
              <a:t>The 2026 RARE Drug Development Symposium is grateful to our valued Collaborators:</a:t>
            </a:r>
            <a:endParaRPr lang="en-US" sz="1100" b="1" i="1" spc="300" dirty="0">
              <a:solidFill>
                <a:srgbClr val="0F5669"/>
              </a:solidFill>
              <a:latin typeface="Roboto" panose="02000000000000000000" pitchFamily="2" charset="0"/>
              <a:ea typeface="Roboto" panose="02000000000000000000" pitchFamily="2" charset="0"/>
              <a:cs typeface="Roboto" panose="02000000000000000000" pitchFamily="2" charset="0"/>
            </a:endParaRPr>
          </a:p>
        </p:txBody>
      </p:sp>
      <p:sp>
        <p:nvSpPr>
          <p:cNvPr id="28" name="TextBox 27">
            <a:extLst>
              <a:ext uri="{FF2B5EF4-FFF2-40B4-BE49-F238E27FC236}">
                <a16:creationId xmlns:a16="http://schemas.microsoft.com/office/drawing/2014/main" id="{049C9061-6512-3FDD-A74D-13122159A76B}"/>
              </a:ext>
            </a:extLst>
          </p:cNvPr>
          <p:cNvSpPr txBox="1"/>
          <p:nvPr/>
        </p:nvSpPr>
        <p:spPr>
          <a:xfrm>
            <a:off x="9642764" y="6262255"/>
            <a:ext cx="2299854" cy="369332"/>
          </a:xfrm>
          <a:prstGeom prst="rect">
            <a:avLst/>
          </a:prstGeom>
          <a:noFill/>
        </p:spPr>
        <p:txBody>
          <a:bodyPr wrap="square" rtlCol="0">
            <a:spAutoFit/>
          </a:bodyPr>
          <a:lstStyle/>
          <a:p>
            <a:pPr algn="r"/>
            <a:r>
              <a:rPr lang="en-US" i="1" dirty="0">
                <a:solidFill>
                  <a:srgbClr val="40B6AD"/>
                </a:solidFill>
                <a:latin typeface="Arial" panose="020B0604020202020204" pitchFamily="34" charset="0"/>
                <a:cs typeface="Arial" panose="020B0604020202020204" pitchFamily="34" charset="0"/>
              </a:rPr>
              <a:t>#RDDS26</a:t>
            </a:r>
          </a:p>
        </p:txBody>
      </p:sp>
      <p:pic>
        <p:nvPicPr>
          <p:cNvPr id="4" name="Picture 3" descr="A black background with blue text&#10;&#10;AI-generated content may be incorrect.">
            <a:extLst>
              <a:ext uri="{FF2B5EF4-FFF2-40B4-BE49-F238E27FC236}">
                <a16:creationId xmlns:a16="http://schemas.microsoft.com/office/drawing/2014/main" id="{D2BCC254-D322-1AF9-8376-1B29219EC538}"/>
              </a:ext>
            </a:extLst>
          </p:cNvPr>
          <p:cNvPicPr>
            <a:picLocks noChangeAspect="1"/>
          </p:cNvPicPr>
          <p:nvPr/>
        </p:nvPicPr>
        <p:blipFill>
          <a:blip r:embed="rId8"/>
          <a:stretch>
            <a:fillRect/>
          </a:stretch>
        </p:blipFill>
        <p:spPr>
          <a:xfrm>
            <a:off x="6269497" y="4205652"/>
            <a:ext cx="5310258" cy="1397204"/>
          </a:xfrm>
          <a:prstGeom prst="rect">
            <a:avLst/>
          </a:prstGeom>
        </p:spPr>
      </p:pic>
      <p:pic>
        <p:nvPicPr>
          <p:cNvPr id="5" name="Picture 4" descr="A black background with blue text&#10;&#10;AI-generated content may be incorrect.">
            <a:extLst>
              <a:ext uri="{FF2B5EF4-FFF2-40B4-BE49-F238E27FC236}">
                <a16:creationId xmlns:a16="http://schemas.microsoft.com/office/drawing/2014/main" id="{EF2A9F23-BE55-FF3D-461B-DE248E62B6BC}"/>
              </a:ext>
            </a:extLst>
          </p:cNvPr>
          <p:cNvPicPr>
            <a:picLocks noChangeAspect="1"/>
          </p:cNvPicPr>
          <p:nvPr/>
        </p:nvPicPr>
        <p:blipFill>
          <a:blip r:embed="rId9"/>
          <a:stretch>
            <a:fillRect/>
          </a:stretch>
        </p:blipFill>
        <p:spPr>
          <a:xfrm>
            <a:off x="10453173" y="202959"/>
            <a:ext cx="1617249" cy="787589"/>
          </a:xfrm>
          <a:prstGeom prst="rect">
            <a:avLst/>
          </a:prstGeom>
        </p:spPr>
      </p:pic>
      <p:pic>
        <p:nvPicPr>
          <p:cNvPr id="6" name="Picture 5">
            <a:extLst>
              <a:ext uri="{FF2B5EF4-FFF2-40B4-BE49-F238E27FC236}">
                <a16:creationId xmlns:a16="http://schemas.microsoft.com/office/drawing/2014/main" id="{50A000A4-5579-06F8-627B-26D2CE2CEE71}"/>
              </a:ext>
            </a:extLst>
          </p:cNvPr>
          <p:cNvPicPr>
            <a:picLocks noChangeAspect="1"/>
          </p:cNvPicPr>
          <p:nvPr/>
        </p:nvPicPr>
        <p:blipFill>
          <a:blip r:embed="rId10"/>
          <a:stretch>
            <a:fillRect/>
          </a:stretch>
        </p:blipFill>
        <p:spPr>
          <a:xfrm>
            <a:off x="1037000" y="4043940"/>
            <a:ext cx="4581742" cy="1397204"/>
          </a:xfrm>
          <a:prstGeom prst="rect">
            <a:avLst/>
          </a:prstGeom>
        </p:spPr>
      </p:pic>
      <p:sp>
        <p:nvSpPr>
          <p:cNvPr id="8" name="TextBox 7">
            <a:extLst>
              <a:ext uri="{FF2B5EF4-FFF2-40B4-BE49-F238E27FC236}">
                <a16:creationId xmlns:a16="http://schemas.microsoft.com/office/drawing/2014/main" id="{E3FF130A-973E-6EA8-2035-4CF0DDB53601}"/>
              </a:ext>
            </a:extLst>
          </p:cNvPr>
          <p:cNvSpPr txBox="1"/>
          <p:nvPr/>
        </p:nvSpPr>
        <p:spPr>
          <a:xfrm>
            <a:off x="1846615" y="5472170"/>
            <a:ext cx="3600091" cy="400110"/>
          </a:xfrm>
          <a:prstGeom prst="rect">
            <a:avLst/>
          </a:prstGeom>
          <a:noFill/>
        </p:spPr>
        <p:txBody>
          <a:bodyPr wrap="square" rtlCol="0">
            <a:spAutoFit/>
          </a:bodyPr>
          <a:lstStyle/>
          <a:p>
            <a:r>
              <a:rPr lang="en-US" sz="2000" b="1" i="1" dirty="0">
                <a:solidFill>
                  <a:srgbClr val="0F5669"/>
                </a:solidFill>
                <a:latin typeface="Roboto" panose="02000000000000000000" pitchFamily="2" charset="0"/>
                <a:ea typeface="Roboto" panose="02000000000000000000" pitchFamily="2" charset="0"/>
                <a:cs typeface="Roboto" panose="02000000000000000000" pitchFamily="2" charset="0"/>
              </a:rPr>
              <a:t>At Boston Children’s Hospital</a:t>
            </a:r>
          </a:p>
        </p:txBody>
      </p:sp>
    </p:spTree>
    <p:extLst>
      <p:ext uri="{BB962C8B-B14F-4D97-AF65-F5344CB8AC3E}">
        <p14:creationId xmlns:p14="http://schemas.microsoft.com/office/powerpoint/2010/main" val="17053490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Roboto">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57249</TotalTime>
  <Words>1452</Words>
  <Application>Microsoft Office PowerPoint</Application>
  <PresentationFormat>Widescreen</PresentationFormat>
  <Paragraphs>281</Paragraphs>
  <Slides>14</Slides>
  <Notes>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14</vt:i4>
      </vt:variant>
    </vt:vector>
  </HeadingPairs>
  <TitlesOfParts>
    <vt:vector size="25" baseType="lpstr">
      <vt:lpstr>Aptos</vt:lpstr>
      <vt:lpstr>Aptos Display</vt:lpstr>
      <vt:lpstr>Aptos SemiBold</vt:lpstr>
      <vt:lpstr>Arial</vt:lpstr>
      <vt:lpstr>Calibri</vt:lpstr>
      <vt:lpstr>Century Gothic</vt:lpstr>
      <vt:lpstr>Epilogue</vt:lpstr>
      <vt:lpstr>Roboto</vt:lpstr>
      <vt:lpstr>Roboto Bold</vt:lpstr>
      <vt:lpstr>Office Theme</vt:lpstr>
      <vt:lpstr>1_Office Theme</vt:lpstr>
      <vt:lpstr>PowerPoint Presentation</vt:lpstr>
      <vt:lpstr>PowerPoint Presentation</vt:lpstr>
      <vt:lpstr>PowerPoint Presentation</vt:lpstr>
      <vt:lpstr>Niemann-Pick disease, type C - basics</vt:lpstr>
      <vt:lpstr>PowerPoint Presentation</vt:lpstr>
      <vt:lpstr>PowerPoint Presentation</vt:lpstr>
      <vt:lpstr>PowerPoint Presentation</vt:lpstr>
      <vt:lpstr>PowerPoint Presentation</vt:lpstr>
      <vt:lpstr>PowerPoint Presentation</vt:lpstr>
      <vt:lpstr>Angelman Syndrome</vt:lpstr>
      <vt:lpstr>Severe Clinical Symptoms with Lifelong  Impact on Patients and Caregivers</vt:lpstr>
      <vt:lpstr>Bench to Bedside Roadmap</vt:lpstr>
      <vt:lpstr>Thank you to our Sponsors!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Bethany Kraynack</dc:creator>
  <cp:lastModifiedBy>Michele Whiteside</cp:lastModifiedBy>
  <cp:revision>31</cp:revision>
  <dcterms:created xsi:type="dcterms:W3CDTF">2025-03-07T02:34:24Z</dcterms:created>
  <dcterms:modified xsi:type="dcterms:W3CDTF">2026-09-23T17:25:37Z</dcterms:modified>
</cp:coreProperties>
</file>