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4" r:id="rId2"/>
    <p:sldId id="313" r:id="rId3"/>
    <p:sldId id="328" r:id="rId4"/>
    <p:sldId id="315" r:id="rId5"/>
    <p:sldId id="256" r:id="rId6"/>
    <p:sldId id="257" r:id="rId7"/>
    <p:sldId id="258" r:id="rId8"/>
    <p:sldId id="318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669"/>
    <a:srgbClr val="3D7BA1"/>
    <a:srgbClr val="FD923B"/>
    <a:srgbClr val="7FB0D1"/>
    <a:srgbClr val="40B6AD"/>
    <a:srgbClr val="F6A754"/>
    <a:srgbClr val="96BF0D"/>
    <a:srgbClr val="FEFFDC"/>
    <a:srgbClr val="FEEFD3"/>
    <a:srgbClr val="41B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693"/>
    <p:restoredTop sz="84801"/>
  </p:normalViewPr>
  <p:slideViewPr>
    <p:cSldViewPr snapToGrid="0">
      <p:cViewPr varScale="1">
        <p:scale>
          <a:sx n="81" d="100"/>
          <a:sy n="81" d="100"/>
        </p:scale>
        <p:origin x="216" y="58"/>
      </p:cViewPr>
      <p:guideLst/>
    </p:cSldViewPr>
  </p:slideViewPr>
  <p:notesTextViewPr>
    <p:cViewPr>
      <p:scale>
        <a:sx n="3" d="2"/>
        <a:sy n="3" d="2"/>
      </p:scale>
      <p:origin x="0" y="-5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5DD7C-F599-F64B-8B72-0A9E5AD7D51F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7C323-E731-334A-84A5-9052BDA3CB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084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7B828-D113-B007-F745-78E50A483E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C071A7-1747-C2B3-516C-3EB3D8F2F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8BCB5-86BA-8255-493F-3E1884DCC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DB389-8EAE-A684-9533-4506D8871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4104E3-6FD9-BEB4-AF57-6DD829A19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5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5A7E-BAF0-9C59-658E-077FB6D9E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13354-BBF3-F3BE-DE83-050C16667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7F2A4-7B7F-418C-7079-1B29953D9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BDB2F-B18F-4867-8629-D77371031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27A76-52E0-1CDE-FB37-925C81885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14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BBE9B-B40E-6117-1CB8-0945BBA5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873E48-CC0B-8D7A-8396-1C98D1DE5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7DAED-4759-4590-1B75-AADE23159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7CE70-141F-4DC1-25D3-1B05EE9E9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B9FDB-DA52-93B6-4DB0-CB6D11C6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76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51236-80A0-AC36-A29D-0A5680DF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FC157-C0F9-B1A5-6223-6F2E73C13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08D98E-4762-08FC-6D60-0D17B710E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443723-09C5-461F-4433-0ACC4F03B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CDDE8-3BEE-9525-E784-86461DD6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3634A7-5301-069D-7785-7E38AE4B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89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69C8A-1EE0-D070-55A1-B16272D3C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9248E4-F35D-0BFC-BA81-1CEF7BA2CB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D0D2F-063D-828A-D853-1AC2F1463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48B8B5-FFEB-A0E8-32C9-DEC375BFC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CBC6E9-42E6-D85D-C5CA-0C7BBD8149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A75D07-7B36-2EE8-4451-57F2E93E7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15111C-8C2D-3D52-94EA-9B175694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14616C-0C58-8956-AB7D-D1F70AD79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68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B2E07-EE44-008E-BD77-ECE6B95FE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46A2D-76F7-7E51-DFF8-335B93953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EB33E6-4BED-BE63-2E2C-A0036EAA9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03A7B-B34D-4523-1427-11ACE9EFD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4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718EF6-26FF-DF33-97A7-60F3881D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395459-529F-9F5D-1CBE-FB2AE580E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80A383-4B32-D463-CFE6-7D24DB09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36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001AB-DE3E-16CE-6DF5-B045DD02F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49FA1-0DC6-0F4D-DF6F-C0858718F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ADE294-B0B5-D489-1904-98C493E4D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E3639-45E8-5BF1-46DE-5B3753E75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473FA-0692-159D-6770-9D40C45E9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54EA1-D7D0-4E3F-234D-3E0755838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72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3427-C157-EFBD-2149-7C1D3C752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7D5925-AFF9-30E7-CF2B-678F9E7276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7A776-4F8F-06EB-8E71-A6A60422C5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9C56EC-C3DD-3CE6-0260-7155A24C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ED7CB-2C01-D0BB-C963-FBBA04FBB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E248D7-76AD-5F86-EBF3-F680560F6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50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D0091-0D5B-B456-B5CC-273F70BB5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15254-26B0-E164-F543-B278E5CAB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9F83B-E12A-0D52-AE28-3C4115F5C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592DB-E64F-D39A-E6EB-AF85CAF15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07257-670A-BE7E-11CF-599FE8542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34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69FE16-1F7D-46CF-A162-AEB90D0C1B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ABE35F-4919-36B3-32AE-1C4DC41BBF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21FDA-4BE3-9C15-1455-E3DC7061A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34D5F-D23B-DBD3-E873-CDCD375BD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F1825-33EA-1560-4CF5-2B84EC9C3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93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547096-9250-4696-BFA2-36FFFCA47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BC9B2-6D37-F567-A6E8-9ECBEE509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39E96-4C89-1016-26D6-7476498C50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C289A4-A0CF-354B-8BFA-1120629C6AD2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977AE-2090-2A08-8BBC-F3CFA192D8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0B38C-71EF-1CDA-70D9-5DBC12915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503152-D1FD-6D4C-9CB6-598AE6246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1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emf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8.png"/><Relationship Id="rId5" Type="http://schemas.openxmlformats.org/officeDocument/2006/relationships/image" Target="../media/image17.png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24.png"/><Relationship Id="rId4" Type="http://schemas.openxmlformats.org/officeDocument/2006/relationships/image" Target="../media/image4.em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1C8EA-9DBB-CCA6-7E08-F3428D161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D5C0611B-6C98-D532-873F-588AD4A7B82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7110" y="1953169"/>
            <a:ext cx="6911285" cy="2606038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96A5C49-8611-EA87-2D4E-BBD652BB3DE5}"/>
              </a:ext>
            </a:extLst>
          </p:cNvPr>
          <p:cNvCxnSpPr>
            <a:cxnSpLocks/>
          </p:cNvCxnSpPr>
          <p:nvPr/>
        </p:nvCxnSpPr>
        <p:spPr>
          <a:xfrm>
            <a:off x="4279349" y="1611695"/>
            <a:ext cx="0" cy="3291840"/>
          </a:xfrm>
          <a:prstGeom prst="line">
            <a:avLst/>
          </a:prstGeom>
          <a:ln>
            <a:solidFill>
              <a:srgbClr val="7FB0D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0008563B-56C4-8874-4263-7E93D3249B39}"/>
              </a:ext>
            </a:extLst>
          </p:cNvPr>
          <p:cNvGrpSpPr>
            <a:grpSpLocks noChangeAspect="1"/>
          </p:cNvGrpSpPr>
          <p:nvPr/>
        </p:nvGrpSpPr>
        <p:grpSpPr>
          <a:xfrm>
            <a:off x="846266" y="1931735"/>
            <a:ext cx="2853698" cy="2651760"/>
            <a:chOff x="906449" y="2090947"/>
            <a:chExt cx="2810246" cy="26113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6CCF09B-A7D3-FC86-02A8-86BCCA5681BE}"/>
                </a:ext>
              </a:extLst>
            </p:cNvPr>
            <p:cNvGrpSpPr/>
            <p:nvPr/>
          </p:nvGrpSpPr>
          <p:grpSpPr>
            <a:xfrm>
              <a:off x="2257994" y="2090947"/>
              <a:ext cx="1458701" cy="1645920"/>
              <a:chOff x="2257994" y="2090947"/>
              <a:chExt cx="1458701" cy="1645920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5CE2ADE8-E3BE-D480-3A37-E1C891D9AC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-1530" t="536" r="-621" b="316"/>
              <a:stretch/>
            </p:blipFill>
            <p:spPr>
              <a:xfrm>
                <a:off x="2257994" y="2090947"/>
                <a:ext cx="1458701" cy="1645920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AED0145D-BEEE-EF2A-F1DF-37C4F31C6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3B72B03-ED83-9250-DA57-B0CB9DAB6A83}"/>
                </a:ext>
              </a:extLst>
            </p:cNvPr>
            <p:cNvGrpSpPr/>
            <p:nvPr/>
          </p:nvGrpSpPr>
          <p:grpSpPr>
            <a:xfrm>
              <a:off x="1683089" y="3422169"/>
              <a:ext cx="1117886" cy="1280160"/>
              <a:chOff x="1683089" y="3422169"/>
              <a:chExt cx="1117886" cy="1280160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4AFAF887-378D-B626-6728-76248098EE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83089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26D6F78B-3943-EE99-3055-302B2E9CD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 rot="21132968">
                <a:off x="2001240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9F44B709-0AF1-D7B3-AE04-C7DA6727D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85653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A20409B-423B-D951-3068-0E0C77719DB0}"/>
                </a:ext>
              </a:extLst>
            </p:cNvPr>
            <p:cNvGrpSpPr/>
            <p:nvPr/>
          </p:nvGrpSpPr>
          <p:grpSpPr>
            <a:xfrm>
              <a:off x="906449" y="2243057"/>
              <a:ext cx="1271453" cy="1463040"/>
              <a:chOff x="906449" y="2243057"/>
              <a:chExt cx="1271453" cy="1463040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4F79B9A2-9E8C-EB45-0374-5C1374D310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06449" y="2243057"/>
                <a:ext cx="1271453" cy="1463040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F6F9A98B-BDFD-94D5-7C52-F6AE472375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66476" y="2563097"/>
                <a:ext cx="751398" cy="822960"/>
              </a:xfrm>
              <a:prstGeom prst="rect">
                <a:avLst/>
              </a:prstGeom>
            </p:spPr>
          </p:pic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82569C7-255C-E36A-7A24-C7D1D3634627}"/>
              </a:ext>
            </a:extLst>
          </p:cNvPr>
          <p:cNvSpPr txBox="1"/>
          <p:nvPr/>
        </p:nvSpPr>
        <p:spPr>
          <a:xfrm>
            <a:off x="4830239" y="4938930"/>
            <a:ext cx="6164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40B6AD"/>
                </a:solidFill>
                <a:latin typeface="Arial" panose="020B0604020202020204" pitchFamily="34" charset="0"/>
                <a:ea typeface="Roboto Light" panose="02000000000000000000" pitchFamily="2" charset="0"/>
                <a:cs typeface="Arial" panose="020B0604020202020204" pitchFamily="34" charset="0"/>
              </a:rPr>
              <a:t>September 9 – 11, 2026 |   Boston, Mass</a:t>
            </a:r>
          </a:p>
        </p:txBody>
      </p:sp>
      <p:pic>
        <p:nvPicPr>
          <p:cNvPr id="19" name="Picture 18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6A97B12E-4D04-8051-D235-26A3F23E963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896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66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4AB9E7-446D-2E2B-C257-61C448112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A51F7B2A-40F2-BFCA-F40B-995920D05382}"/>
              </a:ext>
            </a:extLst>
          </p:cNvPr>
          <p:cNvGrpSpPr>
            <a:grpSpLocks noChangeAspect="1"/>
          </p:cNvGrpSpPr>
          <p:nvPr/>
        </p:nvGrpSpPr>
        <p:grpSpPr>
          <a:xfrm>
            <a:off x="1" y="1"/>
            <a:ext cx="4342660" cy="4924926"/>
            <a:chOff x="1469101" y="2073345"/>
            <a:chExt cx="2247594" cy="254895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90241146-87E8-B748-8E77-2BC495AC3ACC}"/>
                </a:ext>
              </a:extLst>
            </p:cNvPr>
            <p:cNvGrpSpPr/>
            <p:nvPr/>
          </p:nvGrpSpPr>
          <p:grpSpPr>
            <a:xfrm>
              <a:off x="2257994" y="2073345"/>
              <a:ext cx="1458701" cy="1583491"/>
              <a:chOff x="2257994" y="2153376"/>
              <a:chExt cx="1458701" cy="1583491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2AECDB8E-E856-91D7-D2A7-FD9852FFD5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-1530" t="4297" r="-621" b="315"/>
              <a:stretch/>
            </p:blipFill>
            <p:spPr>
              <a:xfrm>
                <a:off x="2257994" y="2153376"/>
                <a:ext cx="1458701" cy="1583491"/>
              </a:xfrm>
              <a:prstGeom prst="rect">
                <a:avLst/>
              </a:prstGeom>
            </p:spPr>
          </p:pic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F2906310-D342-4265-DDC6-662FA45D3B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94FCF17-3A10-FB8B-325B-4C85AC0553FC}"/>
                </a:ext>
              </a:extLst>
            </p:cNvPr>
            <p:cNvGrpSpPr/>
            <p:nvPr/>
          </p:nvGrpSpPr>
          <p:grpSpPr>
            <a:xfrm>
              <a:off x="1675351" y="3342138"/>
              <a:ext cx="1117886" cy="1280160"/>
              <a:chOff x="1675351" y="3422169"/>
              <a:chExt cx="1117886" cy="1280160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C2C3B33D-23BA-E90C-85E5-DD3FF917A6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75351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26F60FA6-3022-8641-64F2-35CA7966D4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21132968">
                <a:off x="1993502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80A87F1C-EF30-1E95-7049-174FE120D9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77915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9CD2CCA-8989-75F5-EDB0-F5AA5F78A704}"/>
                </a:ext>
              </a:extLst>
            </p:cNvPr>
            <p:cNvGrpSpPr/>
            <p:nvPr/>
          </p:nvGrpSpPr>
          <p:grpSpPr>
            <a:xfrm>
              <a:off x="1469101" y="2163026"/>
              <a:ext cx="708801" cy="1463040"/>
              <a:chOff x="1469101" y="2243057"/>
              <a:chExt cx="708801" cy="1463040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8241740C-B849-4E7D-5A23-AF4A3128A7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biLevel thresh="25000"/>
              </a:blip>
              <a:srcRect l="44253"/>
              <a:stretch/>
            </p:blipFill>
            <p:spPr>
              <a:xfrm>
                <a:off x="1469101" y="2243057"/>
                <a:ext cx="708801" cy="1463040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A55C21F1-C95A-5A74-55B4-4FF2F7B6C9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lum bright="20000" contrast="-20000"/>
              </a:blip>
              <a:srcRect l="40275" r="-1"/>
              <a:stretch/>
            </p:blipFill>
            <p:spPr>
              <a:xfrm>
                <a:off x="1469101" y="2563097"/>
                <a:ext cx="448773" cy="822960"/>
              </a:xfrm>
              <a:prstGeom prst="rect">
                <a:avLst/>
              </a:prstGeom>
            </p:spPr>
          </p:pic>
        </p:grpSp>
      </p:grpSp>
      <p:pic>
        <p:nvPicPr>
          <p:cNvPr id="16" name="Picture 15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05C534AD-A1AF-A9C4-51FB-4ABE3690671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6177" y="118814"/>
            <a:ext cx="1659518" cy="8081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59CF24-A4CE-5C89-9779-4C153D46178E}"/>
              </a:ext>
            </a:extLst>
          </p:cNvPr>
          <p:cNvSpPr txBox="1"/>
          <p:nvPr/>
        </p:nvSpPr>
        <p:spPr>
          <a:xfrm>
            <a:off x="2713162" y="2880611"/>
            <a:ext cx="89563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spc="3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Successes &amp; Lessons Learned from Recent Rare Disease Drug Approvals &amp; Clinical Trials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1DF49A-921E-1726-BBF6-923E7E05D81B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</p:spTree>
    <p:extLst>
      <p:ext uri="{BB962C8B-B14F-4D97-AF65-F5344CB8AC3E}">
        <p14:creationId xmlns:p14="http://schemas.microsoft.com/office/powerpoint/2010/main" val="3704630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57DDE-8410-E183-A09C-00C351BB90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5">
            <a:extLst>
              <a:ext uri="{FF2B5EF4-FFF2-40B4-BE49-F238E27FC236}">
                <a16:creationId xmlns:a16="http://schemas.microsoft.com/office/drawing/2014/main" id="{2082F3D6-59F4-A416-022D-07233F55FD8B}"/>
              </a:ext>
            </a:extLst>
          </p:cNvPr>
          <p:cNvSpPr txBox="1"/>
          <p:nvPr/>
        </p:nvSpPr>
        <p:spPr>
          <a:xfrm>
            <a:off x="313904" y="255921"/>
            <a:ext cx="10356992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spc="300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Successes &amp; Lessons Learned from Recent Rare Disease Drug Approvals &amp; Clinical Trials</a:t>
            </a: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16468CF8-3F6A-7FDF-A835-8A84DA3A6A2C}"/>
              </a:ext>
            </a:extLst>
          </p:cNvPr>
          <p:cNvSpPr txBox="1"/>
          <p:nvPr/>
        </p:nvSpPr>
        <p:spPr>
          <a:xfrm>
            <a:off x="239800" y="4715538"/>
            <a:ext cx="2037865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Steve </a:t>
            </a:r>
          </a:p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Rodems, Ph.D.</a:t>
            </a:r>
          </a:p>
          <a:p>
            <a:pPr algn="ctr"/>
            <a:r>
              <a:rPr lang="en-US" sz="2000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Travere </a:t>
            </a:r>
          </a:p>
          <a:p>
            <a:pPr algn="ctr"/>
            <a:r>
              <a:rPr lang="en-US" sz="2000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Therapeutics</a:t>
            </a:r>
          </a:p>
        </p:txBody>
      </p:sp>
      <p:pic>
        <p:nvPicPr>
          <p:cNvPr id="10" name="Picture 9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3CB7E4AC-787D-D458-9767-9EF23FAD87E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4549" y="147117"/>
            <a:ext cx="1258411" cy="612837"/>
          </a:xfrm>
          <a:prstGeom prst="rect">
            <a:avLst/>
          </a:prstGeom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C4335C8-4D98-0144-D408-742F69C7D275}"/>
              </a:ext>
            </a:extLst>
          </p:cNvPr>
          <p:cNvCxnSpPr>
            <a:cxnSpLocks/>
          </p:cNvCxnSpPr>
          <p:nvPr/>
        </p:nvCxnSpPr>
        <p:spPr>
          <a:xfrm>
            <a:off x="350887" y="2189143"/>
            <a:ext cx="8516835" cy="0"/>
          </a:xfrm>
          <a:prstGeom prst="straightConnector1">
            <a:avLst/>
          </a:prstGeom>
          <a:ln w="25400">
            <a:solidFill>
              <a:srgbClr val="F7913F"/>
            </a:solidFill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6">
            <a:extLst>
              <a:ext uri="{FF2B5EF4-FFF2-40B4-BE49-F238E27FC236}">
                <a16:creationId xmlns:a16="http://schemas.microsoft.com/office/drawing/2014/main" id="{E67A71FE-9540-8EF5-0606-B486B7E1156F}"/>
              </a:ext>
            </a:extLst>
          </p:cNvPr>
          <p:cNvSpPr txBox="1"/>
          <p:nvPr/>
        </p:nvSpPr>
        <p:spPr>
          <a:xfrm>
            <a:off x="-430493" y="6372103"/>
            <a:ext cx="12192000" cy="836806"/>
          </a:xfrm>
          <a:prstGeom prst="rect">
            <a:avLst/>
          </a:prstGeom>
        </p:spPr>
        <p:txBody>
          <a:bodyPr lIns="27099" tIns="27099" rIns="27099" bIns="27099" rtlCol="0" anchor="ctr"/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734"/>
              </a:lnSpc>
            </a:pPr>
            <a:endParaRPr sz="800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F2A73C4-79C4-F80C-1B10-02A21F3B0533}"/>
              </a:ext>
            </a:extLst>
          </p:cNvPr>
          <p:cNvGrpSpPr>
            <a:grpSpLocks noChangeAspect="1"/>
          </p:cNvGrpSpPr>
          <p:nvPr/>
        </p:nvGrpSpPr>
        <p:grpSpPr>
          <a:xfrm>
            <a:off x="-861351" y="6372103"/>
            <a:ext cx="13313142" cy="1069506"/>
            <a:chOff x="483761" y="4337812"/>
            <a:chExt cx="9368161" cy="876354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429BC9FF-3959-D32B-5C37-147CA00590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7A8C6239-9C85-5369-822F-5713F43B8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grpSp>
        <p:nvGrpSpPr>
          <p:cNvPr id="2" name="Group 2">
            <a:extLst>
              <a:ext uri="{FF2B5EF4-FFF2-40B4-BE49-F238E27FC236}">
                <a16:creationId xmlns:a16="http://schemas.microsoft.com/office/drawing/2014/main" id="{D6A2E724-D2A1-C883-5ED3-5321188904CA}"/>
              </a:ext>
            </a:extLst>
          </p:cNvPr>
          <p:cNvGrpSpPr/>
          <p:nvPr/>
        </p:nvGrpSpPr>
        <p:grpSpPr>
          <a:xfrm>
            <a:off x="215314" y="2641741"/>
            <a:ext cx="2159249" cy="1869813"/>
            <a:chOff x="0" y="0"/>
            <a:chExt cx="4282440" cy="37084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E4AE302-9487-E03B-6405-E1FCD4EDCA2F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 sz="12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8451EDA3-BA94-6221-F013-0038B6402E40}"/>
              </a:ext>
            </a:extLst>
          </p:cNvPr>
          <p:cNvGrpSpPr/>
          <p:nvPr/>
        </p:nvGrpSpPr>
        <p:grpSpPr>
          <a:xfrm>
            <a:off x="2634913" y="2641741"/>
            <a:ext cx="2159249" cy="1869813"/>
            <a:chOff x="0" y="0"/>
            <a:chExt cx="4282440" cy="37084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CA5756B-1A8A-C201-6883-B44538BD2629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 sz="1200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F368AB75-DBD8-5157-A2A7-81F0AA6F90B6}"/>
              </a:ext>
            </a:extLst>
          </p:cNvPr>
          <p:cNvGrpSpPr/>
          <p:nvPr/>
        </p:nvGrpSpPr>
        <p:grpSpPr>
          <a:xfrm>
            <a:off x="5054512" y="2641741"/>
            <a:ext cx="2159249" cy="1869813"/>
            <a:chOff x="0" y="0"/>
            <a:chExt cx="4282440" cy="370840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519DDE7-1484-909B-6D9A-493F8EFB8E68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 sz="1200"/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C012AE64-FD3F-06C3-790B-4F2EB088FFB4}"/>
              </a:ext>
            </a:extLst>
          </p:cNvPr>
          <p:cNvGrpSpPr/>
          <p:nvPr/>
        </p:nvGrpSpPr>
        <p:grpSpPr>
          <a:xfrm>
            <a:off x="9893711" y="2683366"/>
            <a:ext cx="2159249" cy="1869813"/>
            <a:chOff x="0" y="0"/>
            <a:chExt cx="4282440" cy="37084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D4BEDD90-2A1D-E191-7690-09DFA8A56E84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 sz="120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DC3F37-C830-244F-595F-4A958F3C144F}"/>
              </a:ext>
            </a:extLst>
          </p:cNvPr>
          <p:cNvGrpSpPr/>
          <p:nvPr/>
        </p:nvGrpSpPr>
        <p:grpSpPr>
          <a:xfrm>
            <a:off x="7474111" y="2683366"/>
            <a:ext cx="2159249" cy="1869813"/>
            <a:chOff x="0" y="0"/>
            <a:chExt cx="4282440" cy="3708400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AFCBF480-2FEC-B91F-109B-02AD3BD87090}"/>
                </a:ext>
              </a:extLst>
            </p:cNvPr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l="-3895" r="-3895"/>
              </a:stretch>
            </a:blipFill>
            <a:ln w="95250" cap="sq">
              <a:solidFill>
                <a:srgbClr val="FD923C"/>
              </a:solidFill>
              <a:prstDash val="solid"/>
              <a:miter/>
            </a:ln>
          </p:spPr>
          <p:txBody>
            <a:bodyPr/>
            <a:lstStyle/>
            <a:p>
              <a:endParaRPr lang="en-US" sz="1200"/>
            </a:p>
          </p:txBody>
        </p:sp>
      </p:grpSp>
      <p:sp>
        <p:nvSpPr>
          <p:cNvPr id="25" name="TextBox 16">
            <a:extLst>
              <a:ext uri="{FF2B5EF4-FFF2-40B4-BE49-F238E27FC236}">
                <a16:creationId xmlns:a16="http://schemas.microsoft.com/office/drawing/2014/main" id="{3245C3AC-0155-6BA1-2BDB-F1303F4DA07E}"/>
              </a:ext>
            </a:extLst>
          </p:cNvPr>
          <p:cNvSpPr txBox="1"/>
          <p:nvPr/>
        </p:nvSpPr>
        <p:spPr>
          <a:xfrm>
            <a:off x="2676071" y="4740061"/>
            <a:ext cx="2037865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Erica </a:t>
            </a:r>
          </a:p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Cox, Ph.D.</a:t>
            </a:r>
          </a:p>
          <a:p>
            <a:pPr algn="ctr"/>
            <a:r>
              <a:rPr lang="en-US" sz="2000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Denali Therapeutics</a:t>
            </a:r>
          </a:p>
        </p:txBody>
      </p:sp>
      <p:sp>
        <p:nvSpPr>
          <p:cNvPr id="29" name="TextBox 16">
            <a:extLst>
              <a:ext uri="{FF2B5EF4-FFF2-40B4-BE49-F238E27FC236}">
                <a16:creationId xmlns:a16="http://schemas.microsoft.com/office/drawing/2014/main" id="{F1E2659A-4B65-911C-4CA5-D46744F0E3CB}"/>
              </a:ext>
            </a:extLst>
          </p:cNvPr>
          <p:cNvSpPr txBox="1"/>
          <p:nvPr/>
        </p:nvSpPr>
        <p:spPr>
          <a:xfrm>
            <a:off x="5077067" y="4740061"/>
            <a:ext cx="2037865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Lindsay Marjoram, Ph.D.</a:t>
            </a:r>
          </a:p>
          <a:p>
            <a:pPr algn="ctr"/>
            <a:r>
              <a:rPr lang="en-US" sz="2000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Barth Syndrome Foundation</a:t>
            </a:r>
          </a:p>
        </p:txBody>
      </p:sp>
      <p:sp>
        <p:nvSpPr>
          <p:cNvPr id="32" name="TextBox 16">
            <a:extLst>
              <a:ext uri="{FF2B5EF4-FFF2-40B4-BE49-F238E27FC236}">
                <a16:creationId xmlns:a16="http://schemas.microsoft.com/office/drawing/2014/main" id="{D191972A-499F-774A-845B-247B24BA899D}"/>
              </a:ext>
            </a:extLst>
          </p:cNvPr>
          <p:cNvSpPr txBox="1"/>
          <p:nvPr/>
        </p:nvSpPr>
        <p:spPr>
          <a:xfrm>
            <a:off x="7548613" y="4740061"/>
            <a:ext cx="2037865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Reenie </a:t>
            </a:r>
          </a:p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McCarthy, J.D.</a:t>
            </a:r>
          </a:p>
          <a:p>
            <a:pPr algn="ctr"/>
            <a:r>
              <a:rPr lang="en-US" sz="2000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Mighty Therapeutics</a:t>
            </a:r>
          </a:p>
        </p:txBody>
      </p:sp>
      <p:sp>
        <p:nvSpPr>
          <p:cNvPr id="35" name="TextBox 16">
            <a:extLst>
              <a:ext uri="{FF2B5EF4-FFF2-40B4-BE49-F238E27FC236}">
                <a16:creationId xmlns:a16="http://schemas.microsoft.com/office/drawing/2014/main" id="{FE81CFB0-D52A-549C-4660-4068314D9BC8}"/>
              </a:ext>
            </a:extLst>
          </p:cNvPr>
          <p:cNvSpPr txBox="1"/>
          <p:nvPr/>
        </p:nvSpPr>
        <p:spPr>
          <a:xfrm>
            <a:off x="9978890" y="4748612"/>
            <a:ext cx="2037865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Kim Stephens</a:t>
            </a:r>
          </a:p>
          <a:p>
            <a:pPr algn="ctr"/>
            <a:r>
              <a:rPr lang="en-US" sz="2000" dirty="0">
                <a:solidFill>
                  <a:srgbClr val="00546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 Bold"/>
              </a:rPr>
              <a:t>Muenzer MPS Research &amp; Treatment Center</a:t>
            </a:r>
          </a:p>
        </p:txBody>
      </p:sp>
    </p:spTree>
    <p:extLst>
      <p:ext uri="{BB962C8B-B14F-4D97-AF65-F5344CB8AC3E}">
        <p14:creationId xmlns:p14="http://schemas.microsoft.com/office/powerpoint/2010/main" val="3540175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DA02C-249C-2705-A6EF-E8AB16301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A43A7E3-4D0D-4C6F-5579-EAE86C794683}"/>
              </a:ext>
            </a:extLst>
          </p:cNvPr>
          <p:cNvGrpSpPr>
            <a:grpSpLocks noChangeAspect="1"/>
          </p:cNvGrpSpPr>
          <p:nvPr/>
        </p:nvGrpSpPr>
        <p:grpSpPr>
          <a:xfrm>
            <a:off x="3946488" y="5978752"/>
            <a:ext cx="8138160" cy="762548"/>
            <a:chOff x="483761" y="4337812"/>
            <a:chExt cx="9368161" cy="8763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6ACD4C1-F985-13E9-D54D-1C8B1F115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4209" y="4337812"/>
              <a:ext cx="4617713" cy="87635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47DEE81-DBE4-DC7A-20FF-37959DB765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3761" y="4337812"/>
              <a:ext cx="4617713" cy="876354"/>
            </a:xfrm>
            <a:prstGeom prst="rect">
              <a:avLst/>
            </a:prstGeom>
          </p:spPr>
        </p:pic>
      </p:grpSp>
      <p:pic>
        <p:nvPicPr>
          <p:cNvPr id="8" name="Picture 7" descr="A close-up of a black background&#10;&#10;AI-generated content may be incorrect.">
            <a:extLst>
              <a:ext uri="{FF2B5EF4-FFF2-40B4-BE49-F238E27FC236}">
                <a16:creationId xmlns:a16="http://schemas.microsoft.com/office/drawing/2014/main" id="{40F5DC04-4C24-AA58-0DB8-F5D91DCFBEA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776018"/>
            <a:ext cx="3946488" cy="1071764"/>
          </a:xfrm>
          <a:prstGeom prst="rect">
            <a:avLst/>
          </a:prstGeom>
        </p:spPr>
      </p:pic>
      <p:pic>
        <p:nvPicPr>
          <p:cNvPr id="11" name="Picture 10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2A60C901-89AA-81CB-4F7C-271BE8D410C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pic>
        <p:nvPicPr>
          <p:cNvPr id="2" name="Cole's Story - MPS Center.mov">
            <a:hlinkClick r:id="" action="ppaction://media"/>
            <a:extLst>
              <a:ext uri="{FF2B5EF4-FFF2-40B4-BE49-F238E27FC236}">
                <a16:creationId xmlns:a16="http://schemas.microsoft.com/office/drawing/2014/main" id="{13BE101B-3D3C-BEE2-1E86-F3F0C2A42C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0331" y="436082"/>
            <a:ext cx="9054905" cy="509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24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8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CB0C29-0C9A-132A-6C33-5561F3CA60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66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701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C2CFD-7ADA-166E-00A0-380049F365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CE630D-0F7A-DA48-08A1-5EFD7414EA4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65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02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8FE961-7988-7787-9E64-2958DE9CC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9CB7A8-0E6F-108D-11A0-7B5D26D9583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29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38F8C-8D97-C069-33B3-6B5C6086C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9D31E311-89C5-5DCF-5BE6-245275216E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10555A53-8D83-9124-3831-197587E45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035" y="116700"/>
            <a:ext cx="10356273" cy="1071764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rgbClr val="0F56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to our Sponsors!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E644BFE-1B39-5E73-7A1C-81F5F05D918F}"/>
              </a:ext>
            </a:extLst>
          </p:cNvPr>
          <p:cNvCxnSpPr/>
          <p:nvPr/>
        </p:nvCxnSpPr>
        <p:spPr>
          <a:xfrm>
            <a:off x="681345" y="1076806"/>
            <a:ext cx="8049491" cy="0"/>
          </a:xfrm>
          <a:prstGeom prst="straightConnector1">
            <a:avLst/>
          </a:prstGeom>
          <a:ln w="25400">
            <a:solidFill>
              <a:srgbClr val="40B6AD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DE8F3C9A-B2EC-E900-0A30-AEDB010D64E5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4499F1-079B-247C-CF1E-B0E5C26D63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97836" y="1068950"/>
            <a:ext cx="10296669" cy="578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11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DA75E-A1CD-ED0E-7169-9D923D33E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EC86EB4-4B9D-643A-0AA4-85C72E9039FB}"/>
              </a:ext>
            </a:extLst>
          </p:cNvPr>
          <p:cNvGrpSpPr>
            <a:grpSpLocks noChangeAspect="1"/>
          </p:cNvGrpSpPr>
          <p:nvPr/>
        </p:nvGrpSpPr>
        <p:grpSpPr>
          <a:xfrm>
            <a:off x="474172" y="837221"/>
            <a:ext cx="2853699" cy="2651760"/>
            <a:chOff x="906449" y="2010916"/>
            <a:chExt cx="2810246" cy="2611382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12F34B37-743E-88B8-7C5F-520C71A080AA}"/>
                </a:ext>
              </a:extLst>
            </p:cNvPr>
            <p:cNvGrpSpPr/>
            <p:nvPr/>
          </p:nvGrpSpPr>
          <p:grpSpPr>
            <a:xfrm>
              <a:off x="2257994" y="2010916"/>
              <a:ext cx="1458701" cy="1645920"/>
              <a:chOff x="2257994" y="2090947"/>
              <a:chExt cx="1458701" cy="1645920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CEEEA598-06A7-6AB1-3216-9F2014A8F5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-1530" t="536" r="-621" b="316"/>
              <a:stretch/>
            </p:blipFill>
            <p:spPr>
              <a:xfrm>
                <a:off x="2257994" y="2090947"/>
                <a:ext cx="1458701" cy="1645920"/>
              </a:xfrm>
              <a:prstGeom prst="rect">
                <a:avLst/>
              </a:prstGeom>
            </p:spPr>
          </p:pic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3C42CC95-6D43-0C8B-1EB5-40F591057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lum contrast="20000"/>
              </a:blip>
              <a:stretch>
                <a:fillRect/>
              </a:stretch>
            </p:blipFill>
            <p:spPr>
              <a:xfrm>
                <a:off x="2467279" y="2319547"/>
                <a:ext cx="1040130" cy="1188720"/>
              </a:xfrm>
              <a:prstGeom prst="rect">
                <a:avLst/>
              </a:prstGeom>
            </p:spPr>
          </p:pic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4D569FBD-9117-329E-E291-50339273A830}"/>
                </a:ext>
              </a:extLst>
            </p:cNvPr>
            <p:cNvGrpSpPr/>
            <p:nvPr/>
          </p:nvGrpSpPr>
          <p:grpSpPr>
            <a:xfrm>
              <a:off x="1683089" y="3342138"/>
              <a:ext cx="1117886" cy="1280160"/>
              <a:chOff x="1683089" y="3422169"/>
              <a:chExt cx="1117886" cy="1280160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6D3B128D-74DA-4AC9-D17A-03B58D2CF2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83089" y="3422169"/>
                <a:ext cx="1117886" cy="1280160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2048E27D-BD5D-F53F-76C5-7E645B6445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21132968">
                <a:off x="2001240" y="3692157"/>
                <a:ext cx="654517" cy="731520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006EE98-7227-C089-D2BB-A962E2C1E2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lum bright="20000" contrast="-20000"/>
              </a:blip>
              <a:stretch>
                <a:fillRect/>
              </a:stretch>
            </p:blipFill>
            <p:spPr>
              <a:xfrm rot="1971218">
                <a:off x="2085653" y="3852467"/>
                <a:ext cx="409073" cy="457200"/>
              </a:xfrm>
              <a:prstGeom prst="rect">
                <a:avLst/>
              </a:prstGeom>
            </p:spPr>
          </p:pic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8741DAF-4109-1683-9095-117A0DAFDD71}"/>
                </a:ext>
              </a:extLst>
            </p:cNvPr>
            <p:cNvGrpSpPr/>
            <p:nvPr/>
          </p:nvGrpSpPr>
          <p:grpSpPr>
            <a:xfrm>
              <a:off x="906449" y="2163026"/>
              <a:ext cx="1271453" cy="1463040"/>
              <a:chOff x="906449" y="2243057"/>
              <a:chExt cx="1271453" cy="1463040"/>
            </a:xfrm>
          </p:grpSpPr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DA361422-C07C-F633-E8E2-912EDC1D40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biLevel thresh="25000"/>
              </a:blip>
              <a:stretch>
                <a:fillRect/>
              </a:stretch>
            </p:blipFill>
            <p:spPr>
              <a:xfrm>
                <a:off x="906449" y="2243057"/>
                <a:ext cx="1271453" cy="1463040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F035DA19-B8CC-CE8D-5D92-636893E3AF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lum bright="20000" contrast="-20000"/>
              </a:blip>
              <a:stretch>
                <a:fillRect/>
              </a:stretch>
            </p:blipFill>
            <p:spPr>
              <a:xfrm>
                <a:off x="1166476" y="2563097"/>
                <a:ext cx="751398" cy="822960"/>
              </a:xfrm>
              <a:prstGeom prst="rect">
                <a:avLst/>
              </a:prstGeom>
            </p:spPr>
          </p:pic>
        </p:grpSp>
      </p:grp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3BE0FB-86C8-1692-9196-21AEB2B26399}"/>
              </a:ext>
            </a:extLst>
          </p:cNvPr>
          <p:cNvCxnSpPr>
            <a:cxnSpLocks/>
          </p:cNvCxnSpPr>
          <p:nvPr/>
        </p:nvCxnSpPr>
        <p:spPr>
          <a:xfrm>
            <a:off x="4333744" y="1735616"/>
            <a:ext cx="0" cy="32918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FF2F63F-76AF-C98F-F958-39EDDD401453}"/>
              </a:ext>
            </a:extLst>
          </p:cNvPr>
          <p:cNvSpPr txBox="1"/>
          <p:nvPr/>
        </p:nvSpPr>
        <p:spPr>
          <a:xfrm>
            <a:off x="4000326" y="961911"/>
            <a:ext cx="64528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spc="300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2026 RARE Drug Development Symposium is grateful to our valued Collaborators:</a:t>
            </a:r>
            <a:endParaRPr lang="en-US" sz="1100" b="1" i="1" spc="300" dirty="0">
              <a:solidFill>
                <a:srgbClr val="0F5669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9C9061-6512-3FDD-A74D-13122159A76B}"/>
              </a:ext>
            </a:extLst>
          </p:cNvPr>
          <p:cNvSpPr txBox="1"/>
          <p:nvPr/>
        </p:nvSpPr>
        <p:spPr>
          <a:xfrm>
            <a:off x="9642764" y="6262255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>
                <a:solidFill>
                  <a:srgbClr val="40B6A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#RDDS26</a:t>
            </a:r>
          </a:p>
        </p:txBody>
      </p:sp>
      <p:pic>
        <p:nvPicPr>
          <p:cNvPr id="4" name="Picture 3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D2BCC254-D322-1AF9-8376-1B29219EC53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497" y="4205652"/>
            <a:ext cx="5310258" cy="1397204"/>
          </a:xfrm>
          <a:prstGeom prst="rect">
            <a:avLst/>
          </a:prstGeom>
        </p:spPr>
      </p:pic>
      <p:pic>
        <p:nvPicPr>
          <p:cNvPr id="5" name="Picture 4" descr="A black background with blue text&#10;&#10;AI-generated content may be incorrect.">
            <a:extLst>
              <a:ext uri="{FF2B5EF4-FFF2-40B4-BE49-F238E27FC236}">
                <a16:creationId xmlns:a16="http://schemas.microsoft.com/office/drawing/2014/main" id="{EF2A9F23-BE55-FF3D-461B-DE248E62B6B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3173" y="202959"/>
            <a:ext cx="1617249" cy="7875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A000A4-5579-06F8-627B-26D2CE2CEE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7000" y="4043940"/>
            <a:ext cx="4581742" cy="13972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FF130A-973E-6EA8-2035-4CF0DDB53601}"/>
              </a:ext>
            </a:extLst>
          </p:cNvPr>
          <p:cNvSpPr txBox="1"/>
          <p:nvPr/>
        </p:nvSpPr>
        <p:spPr>
          <a:xfrm>
            <a:off x="1846615" y="5472170"/>
            <a:ext cx="36000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0F5669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At Boston Children’s Hospital</a:t>
            </a:r>
          </a:p>
        </p:txBody>
      </p:sp>
    </p:spTree>
    <p:extLst>
      <p:ext uri="{BB962C8B-B14F-4D97-AF65-F5344CB8AC3E}">
        <p14:creationId xmlns:p14="http://schemas.microsoft.com/office/powerpoint/2010/main" val="1705349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Roboto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57322</TotalTime>
  <Words>110</Words>
  <Application>Microsoft Office PowerPoint</Application>
  <PresentationFormat>Widescreen</PresentationFormat>
  <Paragraphs>23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to our Sponsors!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Kraynack</dc:creator>
  <cp:lastModifiedBy>Michele Whiteside</cp:lastModifiedBy>
  <cp:revision>30</cp:revision>
  <dcterms:created xsi:type="dcterms:W3CDTF">2025-03-07T02:34:24Z</dcterms:created>
  <dcterms:modified xsi:type="dcterms:W3CDTF">2026-09-23T20:14:32Z</dcterms:modified>
</cp:coreProperties>
</file>