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304" r:id="rId2"/>
    <p:sldId id="651" r:id="rId3"/>
    <p:sldId id="647" r:id="rId4"/>
    <p:sldId id="319" r:id="rId5"/>
    <p:sldId id="648" r:id="rId6"/>
    <p:sldId id="323" r:id="rId7"/>
    <p:sldId id="645" r:id="rId8"/>
    <p:sldId id="640" r:id="rId9"/>
    <p:sldId id="649" r:id="rId10"/>
    <p:sldId id="644" r:id="rId11"/>
    <p:sldId id="646" r:id="rId12"/>
    <p:sldId id="322" r:id="rId13"/>
    <p:sldId id="318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5669"/>
    <a:srgbClr val="3D7BA1"/>
    <a:srgbClr val="FD923B"/>
    <a:srgbClr val="7FB0D1"/>
    <a:srgbClr val="40B6AD"/>
    <a:srgbClr val="F6A754"/>
    <a:srgbClr val="96BF0D"/>
    <a:srgbClr val="FEFFDC"/>
    <a:srgbClr val="FEEFD3"/>
    <a:srgbClr val="41B5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93"/>
    <p:restoredTop sz="84801"/>
  </p:normalViewPr>
  <p:slideViewPr>
    <p:cSldViewPr snapToGrid="0">
      <p:cViewPr varScale="1">
        <p:scale>
          <a:sx n="70" d="100"/>
          <a:sy n="70" d="100"/>
        </p:scale>
        <p:origin x="3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5DD7C-F599-F64B-8B72-0A9E5AD7D51F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7C323-E731-334A-84A5-9052BDA3CB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084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07C323-E731-334A-84A5-9052BDA3CBF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94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07C323-E731-334A-84A5-9052BDA3CBF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607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7B828-D113-B007-F745-78E50A483E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C071A7-1747-C2B3-516C-3EB3D8F2F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8BCB5-86BA-8255-493F-3E1884DCC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2DB389-8EAE-A684-9533-4506D8871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4104E3-6FD9-BEB4-AF57-6DD829A19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5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5A7E-BAF0-9C59-658E-077FB6D9E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13354-BBF3-F3BE-DE83-050C16667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47F2A4-7B7F-418C-7079-1B29953D9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BDB2F-B18F-4867-8629-D77371031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627A76-52E0-1CDE-FB37-925C81885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14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BBE9B-B40E-6117-1CB8-0945BBA5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873E48-CC0B-8D7A-8396-1C98D1DE59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7DAED-4759-4590-1B75-AADE23159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97CE70-141F-4DC1-25D3-1B05EE9E9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B9FDB-DA52-93B6-4DB0-CB6D11C6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767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51236-80A0-AC36-A29D-0A5680DF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FC157-C0F9-B1A5-6223-6F2E73C13A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08D98E-4762-08FC-6D60-0D17B710E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443723-09C5-461F-4433-0ACC4F03B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9CDDE8-3BEE-9525-E784-86461DD6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3634A7-5301-069D-7785-7E38AE4B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89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69C8A-1EE0-D070-55A1-B16272D3C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9248E4-F35D-0BFC-BA81-1CEF7BA2CB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8D0D2F-063D-828A-D853-1AC2F1463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48B8B5-FFEB-A0E8-32C9-DEC375BFCE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CBC6E9-42E6-D85D-C5CA-0C7BBD8149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A75D07-7B36-2EE8-4451-57F2E93E7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15111C-8C2D-3D52-94EA-9B175694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14616C-0C58-8956-AB7D-D1F70AD79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68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B2E07-EE44-008E-BD77-ECE6B95FE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046A2D-76F7-7E51-DFF8-335B93953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EB33E6-4BED-BE63-2E2C-A0036EAA9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C03A7B-B34D-4523-1427-11ACE9EFD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54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718EF6-26FF-DF33-97A7-60F3881D0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395459-529F-9F5D-1CBE-FB2AE580E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80A383-4B32-D463-CFE6-7D24DB09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36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001AB-DE3E-16CE-6DF5-B045DD02F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49FA1-0DC6-0F4D-DF6F-C0858718F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ADE294-B0B5-D489-1904-98C493E4D5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E3639-45E8-5BF1-46DE-5B3753E75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4473FA-0692-159D-6770-9D40C45E9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54EA1-D7D0-4E3F-234D-3E0755838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725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E3427-C157-EFBD-2149-7C1D3C752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7D5925-AFF9-30E7-CF2B-678F9E7276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7A776-4F8F-06EB-8E71-A6A60422C5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9C56EC-C3DD-3CE6-0260-7155A24C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ED7CB-2C01-D0BB-C963-FBBA04FBB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E248D7-76AD-5F86-EBF3-F680560F6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507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D0091-0D5B-B456-B5CC-273F70BB5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415254-26B0-E164-F543-B278E5CAB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99F83B-E12A-0D52-AE28-3C4115F5C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592DB-E64F-D39A-E6EB-AF85CAF15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07257-670A-BE7E-11CF-599FE8542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34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69FE16-1F7D-46CF-A162-AEB90D0C1B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ABE35F-4919-36B3-32AE-1C4DC41BBF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21FDA-4BE3-9C15-1455-E3DC7061A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434D5F-D23B-DBD3-E873-CDCD375BD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2F1825-33EA-1560-4CF5-2B84EC9C3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93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547096-9250-4696-BFA2-36FFFCA47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BC9B2-6D37-F567-A6E8-9ECBEE509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39E96-4C89-1016-26D6-7476498C50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977AE-2090-2A08-8BBC-F3CFA192D8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0B38C-71EF-1CDA-70D9-5DBC12915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112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0.emf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ebm.ox.ac.uk/resources/levels-of-evidence/ocebm-levels-of-evidenc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29.png"/><Relationship Id="rId4" Type="http://schemas.openxmlformats.org/officeDocument/2006/relationships/image" Target="../media/image4.emf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1C8EA-9DBB-CCA6-7E08-F3428D161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D5C0611B-6C98-D532-873F-588AD4A7B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110" y="1953169"/>
            <a:ext cx="6911285" cy="2606038"/>
          </a:xfrm>
          <a:prstGeom prst="rect">
            <a:avLst/>
          </a:prstGeom>
        </p:spPr>
      </p:pic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96A5C49-8611-EA87-2D4E-BBD652BB3DE5}"/>
              </a:ext>
            </a:extLst>
          </p:cNvPr>
          <p:cNvCxnSpPr>
            <a:cxnSpLocks/>
          </p:cNvCxnSpPr>
          <p:nvPr/>
        </p:nvCxnSpPr>
        <p:spPr>
          <a:xfrm>
            <a:off x="4279349" y="1611695"/>
            <a:ext cx="0" cy="3291840"/>
          </a:xfrm>
          <a:prstGeom prst="line">
            <a:avLst/>
          </a:prstGeom>
          <a:ln>
            <a:solidFill>
              <a:srgbClr val="7FB0D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0008563B-56C4-8874-4263-7E93D3249B39}"/>
              </a:ext>
            </a:extLst>
          </p:cNvPr>
          <p:cNvGrpSpPr>
            <a:grpSpLocks noChangeAspect="1"/>
          </p:cNvGrpSpPr>
          <p:nvPr/>
        </p:nvGrpSpPr>
        <p:grpSpPr>
          <a:xfrm>
            <a:off x="846266" y="1931735"/>
            <a:ext cx="2853698" cy="2651760"/>
            <a:chOff x="906449" y="2090947"/>
            <a:chExt cx="2810246" cy="261138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56CCF09B-A7D3-FC86-02A8-86BCCA5681BE}"/>
                </a:ext>
              </a:extLst>
            </p:cNvPr>
            <p:cNvGrpSpPr/>
            <p:nvPr/>
          </p:nvGrpSpPr>
          <p:grpSpPr>
            <a:xfrm>
              <a:off x="2257994" y="2090947"/>
              <a:ext cx="1458701" cy="1645920"/>
              <a:chOff x="2257994" y="2090947"/>
              <a:chExt cx="1458701" cy="1645920"/>
            </a:xfrm>
          </p:grpSpPr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5CE2ADE8-E3BE-D480-3A37-E1C891D9AC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-1530" t="536" r="-621" b="316"/>
              <a:stretch/>
            </p:blipFill>
            <p:spPr>
              <a:xfrm>
                <a:off x="2257994" y="2090947"/>
                <a:ext cx="1458701" cy="1645920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AED0145D-BEEE-EF2A-F1DF-37C4F31C60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contrast="20000"/>
              </a:blip>
              <a:stretch>
                <a:fillRect/>
              </a:stretch>
            </p:blipFill>
            <p:spPr>
              <a:xfrm>
                <a:off x="2467279" y="2319547"/>
                <a:ext cx="1040130" cy="1188720"/>
              </a:xfrm>
              <a:prstGeom prst="rect">
                <a:avLst/>
              </a:prstGeom>
            </p:spPr>
          </p:pic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3B72B03-ED83-9250-DA57-B0CB9DAB6A83}"/>
                </a:ext>
              </a:extLst>
            </p:cNvPr>
            <p:cNvGrpSpPr/>
            <p:nvPr/>
          </p:nvGrpSpPr>
          <p:grpSpPr>
            <a:xfrm>
              <a:off x="1683089" y="3422169"/>
              <a:ext cx="1117886" cy="1280160"/>
              <a:chOff x="1683089" y="3422169"/>
              <a:chExt cx="1117886" cy="1280160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4AFAF887-378D-B626-6728-76248098EE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83089" y="3422169"/>
                <a:ext cx="1117886" cy="1280160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26D6F78B-3943-EE99-3055-302B2E9CD1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 rot="21132968">
                <a:off x="2001240" y="3692157"/>
                <a:ext cx="654517" cy="731520"/>
              </a:xfrm>
              <a:prstGeom prst="rect">
                <a:avLst/>
              </a:prstGeom>
            </p:spPr>
          </p:pic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9F44B709-0AF1-D7B3-AE04-C7DA6727D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lum bright="20000" contrast="-20000"/>
              </a:blip>
              <a:stretch>
                <a:fillRect/>
              </a:stretch>
            </p:blipFill>
            <p:spPr>
              <a:xfrm rot="1971218">
                <a:off x="2085653" y="3852467"/>
                <a:ext cx="409073" cy="457200"/>
              </a:xfrm>
              <a:prstGeom prst="rect">
                <a:avLst/>
              </a:prstGeom>
            </p:spPr>
          </p:pic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A20409B-423B-D951-3068-0E0C77719DB0}"/>
                </a:ext>
              </a:extLst>
            </p:cNvPr>
            <p:cNvGrpSpPr/>
            <p:nvPr/>
          </p:nvGrpSpPr>
          <p:grpSpPr>
            <a:xfrm>
              <a:off x="906449" y="2243057"/>
              <a:ext cx="1271453" cy="1463040"/>
              <a:chOff x="906449" y="2243057"/>
              <a:chExt cx="1271453" cy="1463040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4F79B9A2-9E8C-EB45-0374-5C1374D310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06449" y="2243057"/>
                <a:ext cx="1271453" cy="1463040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F6F9A98B-BDFD-94D5-7C52-F6AE472375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66476" y="2563097"/>
                <a:ext cx="751398" cy="822960"/>
              </a:xfrm>
              <a:prstGeom prst="rect">
                <a:avLst/>
              </a:prstGeom>
            </p:spPr>
          </p:pic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82569C7-255C-E36A-7A24-C7D1D3634627}"/>
              </a:ext>
            </a:extLst>
          </p:cNvPr>
          <p:cNvSpPr txBox="1"/>
          <p:nvPr/>
        </p:nvSpPr>
        <p:spPr>
          <a:xfrm>
            <a:off x="4830239" y="4938930"/>
            <a:ext cx="6164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40B6A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rPr>
              <a:t>September 9 – 11, 2026 |   Boston, Mass</a:t>
            </a:r>
          </a:p>
        </p:txBody>
      </p:sp>
      <p:pic>
        <p:nvPicPr>
          <p:cNvPr id="19" name="Picture 18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6A97B12E-4D04-8051-D235-26A3F23E96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896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66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F0DA45-1A50-5D33-EDB8-784C83E494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3CE6C4F-2706-4E27-14C7-F8211A646510}"/>
              </a:ext>
            </a:extLst>
          </p:cNvPr>
          <p:cNvGrpSpPr>
            <a:grpSpLocks noChangeAspect="1"/>
          </p:cNvGrpSpPr>
          <p:nvPr/>
        </p:nvGrpSpPr>
        <p:grpSpPr>
          <a:xfrm>
            <a:off x="1" y="1"/>
            <a:ext cx="4342660" cy="4924926"/>
            <a:chOff x="1469101" y="2073345"/>
            <a:chExt cx="2247594" cy="2548953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256742F-3F8A-5357-47E4-0CC65E92A251}"/>
                </a:ext>
              </a:extLst>
            </p:cNvPr>
            <p:cNvGrpSpPr/>
            <p:nvPr/>
          </p:nvGrpSpPr>
          <p:grpSpPr>
            <a:xfrm>
              <a:off x="2257994" y="2073345"/>
              <a:ext cx="1458701" cy="1583491"/>
              <a:chOff x="2257994" y="2153376"/>
              <a:chExt cx="1458701" cy="1583491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6BEA64A1-8C71-77E5-C52B-E1DC7CD270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l="-1530" t="4297" r="-621" b="315"/>
              <a:stretch/>
            </p:blipFill>
            <p:spPr>
              <a:xfrm>
                <a:off x="2257994" y="2153376"/>
                <a:ext cx="1458701" cy="1583491"/>
              </a:xfrm>
              <a:prstGeom prst="rect">
                <a:avLst/>
              </a:prstGeom>
            </p:spPr>
          </p:pic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CAE2BDEB-A03F-39D7-6B05-4E8958E355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lum contrast="20000"/>
              </a:blip>
              <a:stretch>
                <a:fillRect/>
              </a:stretch>
            </p:blipFill>
            <p:spPr>
              <a:xfrm>
                <a:off x="2467279" y="2319547"/>
                <a:ext cx="1040130" cy="1188720"/>
              </a:xfrm>
              <a:prstGeom prst="rect">
                <a:avLst/>
              </a:prstGeom>
            </p:spPr>
          </p:pic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D4F14D3B-B429-060D-F3D0-F4CA7E7F9087}"/>
                </a:ext>
              </a:extLst>
            </p:cNvPr>
            <p:cNvGrpSpPr/>
            <p:nvPr/>
          </p:nvGrpSpPr>
          <p:grpSpPr>
            <a:xfrm>
              <a:off x="1675351" y="3342138"/>
              <a:ext cx="1117886" cy="1280160"/>
              <a:chOff x="1675351" y="3422169"/>
              <a:chExt cx="1117886" cy="1280160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F0833A49-FD21-0FDA-B807-29E564DD4D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75351" y="3422169"/>
                <a:ext cx="1117886" cy="1280160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A29C2162-1153-539B-7F96-CC1AF70EFA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21132968">
                <a:off x="1993502" y="3692157"/>
                <a:ext cx="654517" cy="731520"/>
              </a:xfrm>
              <a:prstGeom prst="rect">
                <a:avLst/>
              </a:prstGeom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9253AA42-9532-3FE1-038D-12F9BD0023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20000" contrast="-20000"/>
              </a:blip>
              <a:stretch>
                <a:fillRect/>
              </a:stretch>
            </p:blipFill>
            <p:spPr>
              <a:xfrm rot="1971218">
                <a:off x="2077915" y="3852467"/>
                <a:ext cx="409073" cy="457200"/>
              </a:xfrm>
              <a:prstGeom prst="rect">
                <a:avLst/>
              </a:prstGeom>
            </p:spPr>
          </p:pic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01BA17F-30CF-E9D3-0A42-24F66B517E35}"/>
                </a:ext>
              </a:extLst>
            </p:cNvPr>
            <p:cNvGrpSpPr/>
            <p:nvPr/>
          </p:nvGrpSpPr>
          <p:grpSpPr>
            <a:xfrm>
              <a:off x="1469101" y="2163026"/>
              <a:ext cx="708801" cy="1463040"/>
              <a:chOff x="1469101" y="2243057"/>
              <a:chExt cx="708801" cy="1463040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6224E1FE-EC14-F563-3250-8C451A183C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biLevel thresh="25000"/>
              </a:blip>
              <a:srcRect l="44253"/>
              <a:stretch/>
            </p:blipFill>
            <p:spPr>
              <a:xfrm>
                <a:off x="1469101" y="2243057"/>
                <a:ext cx="708801" cy="1463040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3EAEC6A1-60AC-9F4D-9C21-00F3DD09C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lum bright="20000" contrast="-20000"/>
              </a:blip>
              <a:srcRect l="40275" r="-1"/>
              <a:stretch/>
            </p:blipFill>
            <p:spPr>
              <a:xfrm>
                <a:off x="1469101" y="2563097"/>
                <a:ext cx="448773" cy="822960"/>
              </a:xfrm>
              <a:prstGeom prst="rect">
                <a:avLst/>
              </a:prstGeom>
            </p:spPr>
          </p:pic>
        </p:grpSp>
      </p:grpSp>
      <p:pic>
        <p:nvPicPr>
          <p:cNvPr id="16" name="Picture 15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617105A3-9B99-0FF6-E548-EAF3E21C43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1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6177" y="118814"/>
            <a:ext cx="1659518" cy="8081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FC5FB7-59D5-4731-F786-39FA7CF00DB2}"/>
              </a:ext>
            </a:extLst>
          </p:cNvPr>
          <p:cNvSpPr txBox="1"/>
          <p:nvPr/>
        </p:nvSpPr>
        <p:spPr>
          <a:xfrm>
            <a:off x="2713162" y="2880611"/>
            <a:ext cx="89563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spc="3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Market Access for Rare &amp; Ultrarare Communities:</a:t>
            </a:r>
          </a:p>
          <a:p>
            <a:pPr algn="ctr"/>
            <a:r>
              <a:rPr lang="en-US" sz="5000" b="1" spc="3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We Can’t Wait Until the Approval Comes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D17839E-32DC-BE93-7B0A-64D2FA12B645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</p:spTree>
    <p:extLst>
      <p:ext uri="{BB962C8B-B14F-4D97-AF65-F5344CB8AC3E}">
        <p14:creationId xmlns:p14="http://schemas.microsoft.com/office/powerpoint/2010/main" val="3632300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38636-3981-36F3-359B-5BD52D841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875D2B5D-4C41-959F-48F2-B6909E56B825}"/>
              </a:ext>
            </a:extLst>
          </p:cNvPr>
          <p:cNvGrpSpPr/>
          <p:nvPr/>
        </p:nvGrpSpPr>
        <p:grpSpPr>
          <a:xfrm>
            <a:off x="0" y="5704578"/>
            <a:ext cx="12192000" cy="1142396"/>
            <a:chOff x="483761" y="4337812"/>
            <a:chExt cx="9368161" cy="8763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068C816-3E46-C9C5-AEBF-D514B7371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34209" y="4337812"/>
              <a:ext cx="4617713" cy="87635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5CE3DFB-D571-A09C-EBF7-C59896332A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3761" y="4337812"/>
              <a:ext cx="4617713" cy="876354"/>
            </a:xfrm>
            <a:prstGeom prst="rect">
              <a:avLst/>
            </a:prstGeom>
          </p:spPr>
        </p:pic>
      </p:grpSp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7D01260B-E54B-1561-7C30-822378C6CD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2B05AF2F-591B-81BB-3F01-871FFDCB5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 fontScale="90000"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 Access for Rare &amp; Ultrarare Communities 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F58C3E2-EA9F-AC06-2FFF-077CFBD42F9B}"/>
              </a:ext>
            </a:extLst>
          </p:cNvPr>
          <p:cNvCxnSpPr/>
          <p:nvPr/>
        </p:nvCxnSpPr>
        <p:spPr>
          <a:xfrm>
            <a:off x="681345" y="1175282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4">
            <a:extLst>
              <a:ext uri="{FF2B5EF4-FFF2-40B4-BE49-F238E27FC236}">
                <a16:creationId xmlns:a16="http://schemas.microsoft.com/office/drawing/2014/main" id="{1B951946-FE7D-0501-77B0-0DA38F3E3CAE}"/>
              </a:ext>
            </a:extLst>
          </p:cNvPr>
          <p:cNvGrpSpPr/>
          <p:nvPr/>
        </p:nvGrpSpPr>
        <p:grpSpPr>
          <a:xfrm>
            <a:off x="3286796" y="1660062"/>
            <a:ext cx="2540084" cy="2258881"/>
            <a:chOff x="0" y="0"/>
            <a:chExt cx="4282440" cy="3708400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294C22CD-D362-512F-8F69-63982351FF18}"/>
                </a:ext>
              </a:extLst>
            </p:cNvPr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5"/>
              <a:stretch>
                <a:fillRect b="-18055"/>
              </a:stretch>
            </a:blipFill>
            <a:ln w="95250" cap="sq">
              <a:solidFill>
                <a:srgbClr val="FD923C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6">
            <a:extLst>
              <a:ext uri="{FF2B5EF4-FFF2-40B4-BE49-F238E27FC236}">
                <a16:creationId xmlns:a16="http://schemas.microsoft.com/office/drawing/2014/main" id="{C5A5151F-F1CB-CE38-1926-5E03DF2B3096}"/>
              </a:ext>
            </a:extLst>
          </p:cNvPr>
          <p:cNvGrpSpPr/>
          <p:nvPr/>
        </p:nvGrpSpPr>
        <p:grpSpPr>
          <a:xfrm>
            <a:off x="6365121" y="1710192"/>
            <a:ext cx="2595451" cy="2172548"/>
            <a:chOff x="0" y="0"/>
            <a:chExt cx="4282440" cy="3708400"/>
          </a:xfrm>
        </p:grpSpPr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BC23A0F3-8CF4-CDC5-FD01-B01DD32D8C5C}"/>
                </a:ext>
              </a:extLst>
            </p:cNvPr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6"/>
              <a:stretch>
                <a:fillRect b="-15479"/>
              </a:stretch>
            </a:blipFill>
            <a:ln w="95250" cap="sq">
              <a:solidFill>
                <a:srgbClr val="FD923C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0">
            <a:extLst>
              <a:ext uri="{FF2B5EF4-FFF2-40B4-BE49-F238E27FC236}">
                <a16:creationId xmlns:a16="http://schemas.microsoft.com/office/drawing/2014/main" id="{40F47DCE-B435-5CDE-D6AC-E35F0EB3CCEE}"/>
              </a:ext>
            </a:extLst>
          </p:cNvPr>
          <p:cNvGrpSpPr/>
          <p:nvPr/>
        </p:nvGrpSpPr>
        <p:grpSpPr>
          <a:xfrm>
            <a:off x="9351407" y="1710192"/>
            <a:ext cx="2540083" cy="2159368"/>
            <a:chOff x="0" y="0"/>
            <a:chExt cx="4282440" cy="3708400"/>
          </a:xfrm>
        </p:grpSpPr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F3992B55-3C0C-EF37-D306-D0505AB106C2}"/>
                </a:ext>
              </a:extLst>
            </p:cNvPr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7"/>
              <a:stretch>
                <a:fillRect t="-7739" b="-7739"/>
              </a:stretch>
            </a:blipFill>
            <a:ln w="95250" cap="sq">
              <a:solidFill>
                <a:srgbClr val="FD923C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" name="TextBox 9">
            <a:extLst>
              <a:ext uri="{FF2B5EF4-FFF2-40B4-BE49-F238E27FC236}">
                <a16:creationId xmlns:a16="http://schemas.microsoft.com/office/drawing/2014/main" id="{093E48D8-0E98-54E8-F540-A10DCA4D9CF7}"/>
              </a:ext>
            </a:extLst>
          </p:cNvPr>
          <p:cNvSpPr txBox="1"/>
          <p:nvPr/>
        </p:nvSpPr>
        <p:spPr>
          <a:xfrm>
            <a:off x="110093" y="4151498"/>
            <a:ext cx="2920918" cy="10464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Leora Schiff</a:t>
            </a:r>
          </a:p>
          <a:p>
            <a:pPr algn="ctr"/>
            <a:r>
              <a:rPr lang="en-US" sz="2200" i="1" dirty="0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Altius Strategy Consulting (Retired)</a:t>
            </a:r>
          </a:p>
        </p:txBody>
      </p:sp>
      <p:sp>
        <p:nvSpPr>
          <p:cNvPr id="22" name="TextBox 9">
            <a:extLst>
              <a:ext uri="{FF2B5EF4-FFF2-40B4-BE49-F238E27FC236}">
                <a16:creationId xmlns:a16="http://schemas.microsoft.com/office/drawing/2014/main" id="{D444A6BE-E474-47E9-64C2-4E465FF2E821}"/>
              </a:ext>
            </a:extLst>
          </p:cNvPr>
          <p:cNvSpPr txBox="1"/>
          <p:nvPr/>
        </p:nvSpPr>
        <p:spPr>
          <a:xfrm>
            <a:off x="9351407" y="4094113"/>
            <a:ext cx="2920918" cy="10772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Michael Sherman, M.D.</a:t>
            </a:r>
          </a:p>
          <a:p>
            <a:pPr algn="ctr"/>
            <a:r>
              <a:rPr lang="en-US" sz="2200" i="1" dirty="0" err="1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GeneSprout</a:t>
            </a:r>
            <a:endParaRPr lang="en-US" sz="2200" i="1" dirty="0">
              <a:solidFill>
                <a:srgbClr val="15566A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sp>
        <p:nvSpPr>
          <p:cNvPr id="24" name="TextBox 9">
            <a:extLst>
              <a:ext uri="{FF2B5EF4-FFF2-40B4-BE49-F238E27FC236}">
                <a16:creationId xmlns:a16="http://schemas.microsoft.com/office/drawing/2014/main" id="{AF43EDF0-B6D9-14CA-51FC-F1F52F7787E0}"/>
              </a:ext>
            </a:extLst>
          </p:cNvPr>
          <p:cNvSpPr txBox="1"/>
          <p:nvPr/>
        </p:nvSpPr>
        <p:spPr>
          <a:xfrm>
            <a:off x="6202387" y="4151499"/>
            <a:ext cx="2920918" cy="7078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Clark Paramore</a:t>
            </a:r>
          </a:p>
          <a:p>
            <a:pPr algn="ctr"/>
            <a:r>
              <a:rPr lang="en-US" sz="2200" i="1" dirty="0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Biogen</a:t>
            </a:r>
          </a:p>
        </p:txBody>
      </p:sp>
      <p:sp>
        <p:nvSpPr>
          <p:cNvPr id="26" name="TextBox 9">
            <a:extLst>
              <a:ext uri="{FF2B5EF4-FFF2-40B4-BE49-F238E27FC236}">
                <a16:creationId xmlns:a16="http://schemas.microsoft.com/office/drawing/2014/main" id="{369399D9-679D-E9C9-0069-70AB155F6454}"/>
              </a:ext>
            </a:extLst>
          </p:cNvPr>
          <p:cNvSpPr txBox="1"/>
          <p:nvPr/>
        </p:nvSpPr>
        <p:spPr>
          <a:xfrm>
            <a:off x="3096379" y="4151499"/>
            <a:ext cx="2920918" cy="7078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Dan </a:t>
            </a:r>
            <a:r>
              <a:rPr lang="en-US" sz="2400" b="1" dirty="0" err="1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Ollendorf</a:t>
            </a:r>
            <a:r>
              <a:rPr lang="en-US" sz="2400" b="1" dirty="0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, Ph.D.</a:t>
            </a:r>
          </a:p>
          <a:p>
            <a:pPr algn="ctr"/>
            <a:r>
              <a:rPr lang="en-US" sz="2200" i="1" dirty="0">
                <a:solidFill>
                  <a:srgbClr val="15566A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ICER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07801C-AE15-DC33-384E-700EE91C502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1287" b="16970"/>
          <a:stretch>
            <a:fillRect/>
          </a:stretch>
        </p:blipFill>
        <p:spPr>
          <a:xfrm>
            <a:off x="196134" y="1710192"/>
            <a:ext cx="2736771" cy="2258568"/>
          </a:xfrm>
          <a:prstGeom prst="hexagon">
            <a:avLst/>
          </a:prstGeom>
          <a:ln w="76200">
            <a:solidFill>
              <a:srgbClr val="FD923C"/>
            </a:solidFill>
          </a:ln>
        </p:spPr>
      </p:pic>
    </p:spTree>
    <p:extLst>
      <p:ext uri="{BB962C8B-B14F-4D97-AF65-F5344CB8AC3E}">
        <p14:creationId xmlns:p14="http://schemas.microsoft.com/office/powerpoint/2010/main" val="2552639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EFEEF-BC67-0825-1594-C3CB75026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BD990-5495-FA39-B086-36986BDC2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2071744"/>
            <a:ext cx="10356273" cy="1071764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Data and Evidence in the Real World</a:t>
            </a:r>
            <a:endParaRPr lang="en-US" b="1" dirty="0">
              <a:solidFill>
                <a:schemeClr val="accent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0762CA0-EC40-6CF5-8D3A-F98C05B8A008}"/>
              </a:ext>
            </a:extLst>
          </p:cNvPr>
          <p:cNvCxnSpPr/>
          <p:nvPr/>
        </p:nvCxnSpPr>
        <p:spPr>
          <a:xfrm>
            <a:off x="701964" y="3143508"/>
            <a:ext cx="978408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A385A15C-BE9E-7445-9909-9E1C35F0A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72ADC7F3-0199-0228-515D-B69D40D13D47}"/>
              </a:ext>
            </a:extLst>
          </p:cNvPr>
          <p:cNvGrpSpPr/>
          <p:nvPr/>
        </p:nvGrpSpPr>
        <p:grpSpPr>
          <a:xfrm>
            <a:off x="0" y="5704578"/>
            <a:ext cx="12192000" cy="1142396"/>
            <a:chOff x="483761" y="4337812"/>
            <a:chExt cx="9368161" cy="876354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590CE84-A25B-70A7-663D-4FE3D9CD4A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34209" y="4337812"/>
              <a:ext cx="4617713" cy="87635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573D036-6E78-3F6F-3EDA-FEE2B2B469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3761" y="4337812"/>
              <a:ext cx="4617713" cy="8763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53706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6994B-C4BF-7A2D-DD4C-73CF3343D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02F8EC77-C1CE-1FD5-F70F-7B5832B1C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BE6515C-7EF0-B038-FC0A-C68936E4E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Why do we generate data?</a:t>
            </a:r>
            <a:endParaRPr lang="en-US" sz="3200" b="1" dirty="0">
              <a:solidFill>
                <a:schemeClr val="accent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FF9150A-F023-381A-10A4-E013DD78E7E0}"/>
              </a:ext>
            </a:extLst>
          </p:cNvPr>
          <p:cNvCxnSpPr/>
          <p:nvPr/>
        </p:nvCxnSpPr>
        <p:spPr>
          <a:xfrm>
            <a:off x="681344" y="1076806"/>
            <a:ext cx="914400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6E263D6-54AC-3883-7937-F3C517590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455" y="3607723"/>
            <a:ext cx="10515600" cy="2053244"/>
          </a:xfrm>
        </p:spPr>
        <p:txBody>
          <a:bodyPr>
            <a:norm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US" sz="2800" i="1" dirty="0">
                <a:cs typeface="Arial" panose="020B0604020202020204" pitchFamily="34" charset="0"/>
              </a:rPr>
              <a:t>Data is analyzed to create evidence</a:t>
            </a:r>
          </a:p>
          <a:p>
            <a:pPr marL="2743200" lvl="6" indent="0">
              <a:spcAft>
                <a:spcPts val="1800"/>
              </a:spcAft>
              <a:buNone/>
            </a:pPr>
            <a:r>
              <a:rPr lang="en-US" sz="2800" i="1" dirty="0">
                <a:cs typeface="Arial" panose="020B0604020202020204" pitchFamily="34" charset="0"/>
              </a:rPr>
              <a:t>Evidence supports claims</a:t>
            </a:r>
          </a:p>
          <a:p>
            <a:pPr marL="6118225" lvl="8" indent="0">
              <a:spcAft>
                <a:spcPts val="1800"/>
              </a:spcAft>
              <a:buNone/>
            </a:pPr>
            <a:r>
              <a:rPr lang="en-US" sz="2800" i="1" dirty="0">
                <a:cs typeface="Arial" panose="020B0604020202020204" pitchFamily="34" charset="0"/>
              </a:rPr>
              <a:t>Claims inform decisions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DE1CCE-495B-BC69-2138-0144F9F1EE33}"/>
              </a:ext>
            </a:extLst>
          </p:cNvPr>
          <p:cNvSpPr txBox="1"/>
          <p:nvPr/>
        </p:nvSpPr>
        <p:spPr>
          <a:xfrm>
            <a:off x="838200" y="2080896"/>
            <a:ext cx="1050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cs typeface="Arial" panose="020B0604020202020204" pitchFamily="34" charset="0"/>
              </a:rPr>
              <a:t>Data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3CB591-5CFA-FCF6-C90C-326359CC550B}"/>
              </a:ext>
            </a:extLst>
          </p:cNvPr>
          <p:cNvSpPr txBox="1"/>
          <p:nvPr/>
        </p:nvSpPr>
        <p:spPr>
          <a:xfrm>
            <a:off x="3157104" y="2080896"/>
            <a:ext cx="18710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cs typeface="Arial" panose="020B0604020202020204" pitchFamily="34" charset="0"/>
              </a:rPr>
              <a:t>Evidence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E4F8B4-8388-05C1-CA09-D33750F31E09}"/>
              </a:ext>
            </a:extLst>
          </p:cNvPr>
          <p:cNvSpPr txBox="1"/>
          <p:nvPr/>
        </p:nvSpPr>
        <p:spPr>
          <a:xfrm>
            <a:off x="6247245" y="2080896"/>
            <a:ext cx="14398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cs typeface="Arial" panose="020B0604020202020204" pitchFamily="34" charset="0"/>
              </a:rPr>
              <a:t>Claims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E6D134-AD07-D9A0-F3D8-A61988F8128E}"/>
              </a:ext>
            </a:extLst>
          </p:cNvPr>
          <p:cNvSpPr txBox="1"/>
          <p:nvPr/>
        </p:nvSpPr>
        <p:spPr>
          <a:xfrm>
            <a:off x="9223894" y="2080896"/>
            <a:ext cx="1962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cs typeface="Arial" panose="020B0604020202020204" pitchFamily="34" charset="0"/>
              </a:rPr>
              <a:t>Decisions</a:t>
            </a: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D7818FBE-4F13-5A9E-D746-71DCEADD096A}"/>
              </a:ext>
            </a:extLst>
          </p:cNvPr>
          <p:cNvSpPr/>
          <p:nvPr/>
        </p:nvSpPr>
        <p:spPr>
          <a:xfrm>
            <a:off x="2089594" y="2211185"/>
            <a:ext cx="846398" cy="32419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9754788D-D89C-D7E6-B099-7FF97C06C767}"/>
              </a:ext>
            </a:extLst>
          </p:cNvPr>
          <p:cNvSpPr/>
          <p:nvPr/>
        </p:nvSpPr>
        <p:spPr>
          <a:xfrm>
            <a:off x="5179735" y="2211185"/>
            <a:ext cx="846398" cy="32419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0C375B51-C077-B3AD-E599-77BD700F1DF5}"/>
              </a:ext>
            </a:extLst>
          </p:cNvPr>
          <p:cNvSpPr/>
          <p:nvPr/>
        </p:nvSpPr>
        <p:spPr>
          <a:xfrm>
            <a:off x="8156383" y="2211185"/>
            <a:ext cx="846398" cy="32419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F7BB4C-92A8-B022-6A29-818BA1D106DC}"/>
              </a:ext>
            </a:extLst>
          </p:cNvPr>
          <p:cNvSpPr/>
          <p:nvPr/>
        </p:nvSpPr>
        <p:spPr>
          <a:xfrm>
            <a:off x="490451" y="1687484"/>
            <a:ext cx="10863349" cy="13965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684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15E8D-59BA-1FC2-36D4-4C915B668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5AD76AB6-3022-FFD1-A2C8-EECC8EBB7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E96D0BB-4113-B3F9-7FA5-19C9BA26D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494" y="202959"/>
            <a:ext cx="10356273" cy="1071764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Some important definitions to keep in mind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86B286F-D32E-A1EA-C0B8-A2DBFBE78865}"/>
              </a:ext>
            </a:extLst>
          </p:cNvPr>
          <p:cNvCxnSpPr/>
          <p:nvPr/>
        </p:nvCxnSpPr>
        <p:spPr>
          <a:xfrm>
            <a:off x="623678" y="1076806"/>
            <a:ext cx="923544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51E5F73-73DF-0312-83C7-E1F3D6F74F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424" y="1274723"/>
            <a:ext cx="8171412" cy="3931921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100" b="1" dirty="0">
                <a:cs typeface="Arial" panose="020B0604020202020204" pitchFamily="34" charset="0"/>
              </a:rPr>
              <a:t>Data</a:t>
            </a:r>
            <a:endParaRPr lang="en-US" sz="1900" dirty="0"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900" i="1" dirty="0">
                <a:cs typeface="Arial" panose="020B0604020202020204" pitchFamily="34" charset="0"/>
              </a:rPr>
              <a:t>Merriam-Webster Dictionary definition: </a:t>
            </a:r>
            <a:r>
              <a:rPr lang="en-US" sz="1900" b="1" dirty="0">
                <a:cs typeface="Arial" panose="020B0604020202020204" pitchFamily="34" charset="0"/>
              </a:rPr>
              <a:t>“Factual information (such as measurements or statistics</a:t>
            </a:r>
            <a:r>
              <a:rPr lang="en-US" sz="1900" dirty="0">
                <a:cs typeface="Arial" panose="020B0604020202020204" pitchFamily="34" charset="0"/>
              </a:rPr>
              <a:t>) used as a basis for reasoning, discussion, or calculation.” 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en-US" sz="1900" i="1" dirty="0">
                <a:cs typeface="Arial" panose="020B0604020202020204" pitchFamily="34" charset="0"/>
              </a:rPr>
              <a:t>“Analytics in Action: What is data in simple words?” definition: “</a:t>
            </a:r>
            <a:r>
              <a:rPr lang="en-US" sz="1900" dirty="0">
                <a:cs typeface="Arial" panose="020B0604020202020204" pitchFamily="34" charset="0"/>
              </a:rPr>
              <a:t>Data is . . . the </a:t>
            </a:r>
            <a:r>
              <a:rPr lang="en-US" sz="1900" b="1" dirty="0">
                <a:cs typeface="Arial" panose="020B0604020202020204" pitchFamily="34" charset="0"/>
              </a:rPr>
              <a:t>raw materials</a:t>
            </a:r>
            <a:r>
              <a:rPr lang="en-US" sz="1900" dirty="0">
                <a:cs typeface="Arial" panose="020B0604020202020204" pitchFamily="34" charset="0"/>
              </a:rPr>
              <a:t> which when processed and given meaning by people it becomes information.”</a:t>
            </a:r>
            <a:endParaRPr lang="en-US" sz="1900" i="1" dirty="0"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100" b="1" dirty="0">
                <a:cs typeface="Arial" panose="020B0604020202020204" pitchFamily="34" charset="0"/>
              </a:rPr>
              <a:t>Evidence</a:t>
            </a:r>
            <a:endParaRPr lang="en-US" sz="1900" b="1" dirty="0"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900" i="1" dirty="0">
                <a:cs typeface="Arial" panose="020B0604020202020204" pitchFamily="34" charset="0"/>
              </a:rPr>
              <a:t>Oxford Languages Dictionary definition: </a:t>
            </a:r>
            <a:r>
              <a:rPr lang="en-US" sz="1900" dirty="0">
                <a:cs typeface="Arial" panose="020B0604020202020204" pitchFamily="34" charset="0"/>
              </a:rPr>
              <a:t>“The </a:t>
            </a:r>
            <a:r>
              <a:rPr lang="en-US" sz="1900" b="1" dirty="0">
                <a:cs typeface="Arial" panose="020B0604020202020204" pitchFamily="34" charset="0"/>
              </a:rPr>
              <a:t>available body of facts or information </a:t>
            </a:r>
            <a:r>
              <a:rPr lang="en-US" sz="1900" dirty="0">
                <a:cs typeface="Arial" panose="020B0604020202020204" pitchFamily="34" charset="0"/>
              </a:rPr>
              <a:t>indicating whether a belief or proposition is true or valid.”</a:t>
            </a:r>
            <a:endParaRPr lang="en-US" sz="1900" i="1" dirty="0"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en-US" sz="1900" i="1" dirty="0">
                <a:cs typeface="Arial" panose="020B0604020202020204" pitchFamily="34" charset="0"/>
              </a:rPr>
              <a:t>https://ph.gauthmath.com/ definition: </a:t>
            </a:r>
            <a:r>
              <a:rPr lang="en-US" sz="1900" dirty="0">
                <a:cs typeface="Arial" panose="020B0604020202020204" pitchFamily="34" charset="0"/>
              </a:rPr>
              <a:t>“</a:t>
            </a:r>
            <a:r>
              <a:rPr lang="en-US" sz="1900" b="1" dirty="0">
                <a:cs typeface="Arial" panose="020B0604020202020204" pitchFamily="34" charset="0"/>
              </a:rPr>
              <a:t>A set of facts, data, or information used to support a point /claim</a:t>
            </a:r>
            <a:r>
              <a:rPr lang="en-US" sz="1900" dirty="0">
                <a:cs typeface="Arial" panose="020B0604020202020204" pitchFamily="34" charset="0"/>
              </a:rPr>
              <a:t>.”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749550-CB5C-290F-26F7-985493A83CB6}"/>
              </a:ext>
            </a:extLst>
          </p:cNvPr>
          <p:cNvSpPr txBox="1"/>
          <p:nvPr/>
        </p:nvSpPr>
        <p:spPr>
          <a:xfrm>
            <a:off x="681344" y="5129613"/>
            <a:ext cx="8049491" cy="15388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IMPORTANT NOTE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process of generating evidence involves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decisions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regarding:</a:t>
            </a:r>
          </a:p>
          <a:p>
            <a:pPr marL="690563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Data to be included in the analysis</a:t>
            </a:r>
          </a:p>
          <a:p>
            <a:pPr marL="690563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Method of analysis used to generate evidence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EFBBCA-3119-D5C7-6B1F-27E76957F14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571" r="17073"/>
          <a:stretch>
            <a:fillRect/>
          </a:stretch>
        </p:blipFill>
        <p:spPr>
          <a:xfrm>
            <a:off x="10137225" y="1030778"/>
            <a:ext cx="1784759" cy="13407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037FFB9-F51C-E0F1-7233-430173018B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729" t="7463" r="13679" b="16710"/>
          <a:stretch>
            <a:fillRect/>
          </a:stretch>
        </p:blipFill>
        <p:spPr>
          <a:xfrm>
            <a:off x="8977746" y="1865889"/>
            <a:ext cx="1744288" cy="13217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700AB5-07F7-60D5-937D-613F219271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2059" y="3630053"/>
            <a:ext cx="2622228" cy="14578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C24F3E-F668-4B60-A5A8-44164B55F4F2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</p:spTree>
    <p:extLst>
      <p:ext uri="{BB962C8B-B14F-4D97-AF65-F5344CB8AC3E}">
        <p14:creationId xmlns:p14="http://schemas.microsoft.com/office/powerpoint/2010/main" val="2264925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7D841-FD00-C498-759A-A527A831D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0B0B5F51-9F74-6F6A-6DDE-8993DB948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BFD38F0-5E1E-F715-8770-2B749BB21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681" y="265241"/>
            <a:ext cx="10356273" cy="1071764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Different kinds of evidence answer different questions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0F54927-3416-C7F6-EE07-A37580837740}"/>
              </a:ext>
            </a:extLst>
          </p:cNvPr>
          <p:cNvCxnSpPr/>
          <p:nvPr/>
        </p:nvCxnSpPr>
        <p:spPr>
          <a:xfrm>
            <a:off x="414058" y="1133076"/>
            <a:ext cx="987552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Content Placeholder 4">
            <a:extLst>
              <a:ext uri="{FF2B5EF4-FFF2-40B4-BE49-F238E27FC236}">
                <a16:creationId xmlns:a16="http://schemas.microsoft.com/office/drawing/2014/main" id="{0433B20F-2EE1-2004-7CCD-8DF124BE996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88660" y="1534969"/>
          <a:ext cx="9152313" cy="4461164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1532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6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32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17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44898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Can it work?</a:t>
                      </a:r>
                    </a:p>
                    <a:p>
                      <a:pPr algn="ctr"/>
                      <a:r>
                        <a:rPr lang="en-US" sz="1600" b="1" dirty="0"/>
                        <a:t>(Efficacy)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Does it work?</a:t>
                      </a:r>
                    </a:p>
                    <a:p>
                      <a:pPr algn="ctr"/>
                      <a:r>
                        <a:rPr lang="en-US" sz="1600" b="1" dirty="0"/>
                        <a:t>(Effectiveness)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Is it worth it?</a:t>
                      </a:r>
                    </a:p>
                    <a:p>
                      <a:pPr algn="ctr"/>
                      <a:r>
                        <a:rPr lang="en-US" sz="1600" b="1" dirty="0"/>
                        <a:t>(Value)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6125">
                <a:tc>
                  <a:txBody>
                    <a:bodyPr/>
                    <a:lstStyle/>
                    <a:p>
                      <a:pPr marL="91440" algn="l"/>
                      <a:r>
                        <a:rPr lang="en-US" sz="1600" b="1" dirty="0"/>
                        <a:t>Evidence Generation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Randomized Controlled Trials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Pragmatic</a:t>
                      </a:r>
                      <a:r>
                        <a:rPr lang="en-US" sz="1350" b="1" i="1" baseline="0" dirty="0"/>
                        <a:t> Clinical Trials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baseline="0" dirty="0"/>
                        <a:t>Observational Studies</a:t>
                      </a:r>
                      <a:endParaRPr lang="en-US" sz="1350" b="1" i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en-US" sz="1350" b="1" i="1" dirty="0"/>
                        <a:t>Economic Models: 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e.g. Cost of Illness, Cost-Effectiveness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Budget Impact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4765">
                <a:tc>
                  <a:txBody>
                    <a:bodyPr/>
                    <a:lstStyle/>
                    <a:p>
                      <a:pPr marL="91440" algn="l"/>
                      <a:r>
                        <a:rPr lang="en-US" sz="1600" b="1" dirty="0"/>
                        <a:t>Evidence </a:t>
                      </a:r>
                    </a:p>
                    <a:p>
                      <a:pPr marL="91440" algn="l"/>
                      <a:r>
                        <a:rPr lang="en-US" sz="1600" b="1" dirty="0"/>
                        <a:t>Synthesis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Systematic Review of CT Publications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50" b="1" i="1" dirty="0"/>
                        <a:t>Systematic Review of Evidence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5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5376">
                <a:tc>
                  <a:txBody>
                    <a:bodyPr/>
                    <a:lstStyle/>
                    <a:p>
                      <a:pPr marL="91440" algn="l"/>
                      <a:r>
                        <a:rPr lang="en-US" sz="1600" b="1" dirty="0"/>
                        <a:t>Decision</a:t>
                      </a:r>
                    </a:p>
                    <a:p>
                      <a:pPr marL="91440" algn="l"/>
                      <a:r>
                        <a:rPr lang="en-US" sz="1600" b="1" dirty="0"/>
                        <a:t>Making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>
                          <a:solidFill>
                            <a:schemeClr val="tx1"/>
                          </a:solidFill>
                        </a:rPr>
                        <a:t>Regulatory Approval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>
                          <a:solidFill>
                            <a:schemeClr val="tx1"/>
                          </a:solidFill>
                        </a:rPr>
                        <a:t>(FDA)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Patient Care Decisions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(Doctors, Hospitals)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Coverage / Reimbursement 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1350" b="1" i="1" dirty="0"/>
                        <a:t>(Health Insurers)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34EA7A41-FC56-DE2D-8ED8-3ADD9EC9B49E}"/>
              </a:ext>
            </a:extLst>
          </p:cNvPr>
          <p:cNvSpPr/>
          <p:nvPr/>
        </p:nvSpPr>
        <p:spPr>
          <a:xfrm>
            <a:off x="963475" y="3765551"/>
            <a:ext cx="9077498" cy="11471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C3342CE9-18DD-283C-BC30-CF87BBDC7D9B}"/>
              </a:ext>
            </a:extLst>
          </p:cNvPr>
          <p:cNvSpPr/>
          <p:nvPr/>
        </p:nvSpPr>
        <p:spPr>
          <a:xfrm>
            <a:off x="3177309" y="3931805"/>
            <a:ext cx="490451" cy="814648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1AFDA8FE-1271-F916-1670-099BE0746DD0}"/>
              </a:ext>
            </a:extLst>
          </p:cNvPr>
          <p:cNvSpPr/>
          <p:nvPr/>
        </p:nvSpPr>
        <p:spPr>
          <a:xfrm>
            <a:off x="5256998" y="3931805"/>
            <a:ext cx="490451" cy="814648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242E9284-FECD-5541-5122-D9DEBF634EF5}"/>
              </a:ext>
            </a:extLst>
          </p:cNvPr>
          <p:cNvSpPr/>
          <p:nvPr/>
        </p:nvSpPr>
        <p:spPr>
          <a:xfrm>
            <a:off x="8218324" y="3931805"/>
            <a:ext cx="490451" cy="814648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93BE4D-7336-642A-30BD-946F2D66D171}"/>
              </a:ext>
            </a:extLst>
          </p:cNvPr>
          <p:cNvSpPr txBox="1"/>
          <p:nvPr/>
        </p:nvSpPr>
        <p:spPr>
          <a:xfrm>
            <a:off x="1435084" y="6194097"/>
            <a:ext cx="85669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prstClr val="black"/>
                </a:solidFill>
              </a:rPr>
              <a:t>Based on  Luce BR et al. EBM, HTA, and CER: Clearing the Confusion. The Milbank Quarterly, Vol. 88, No. 2, 2010 (pp. 256–276).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5ADE0F-6588-E537-60DA-A3E6C8CAE66B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</p:spTree>
    <p:extLst>
      <p:ext uri="{BB962C8B-B14F-4D97-AF65-F5344CB8AC3E}">
        <p14:creationId xmlns:p14="http://schemas.microsoft.com/office/powerpoint/2010/main" val="3084515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510BC-19D1-4F0B-8D0B-CB6431721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937" y="240433"/>
            <a:ext cx="9873928" cy="787487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Evidence quality varies depending on the methodology of analysis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176EE3C-2C70-D936-120A-F44C6CDD3DA4}"/>
              </a:ext>
            </a:extLst>
          </p:cNvPr>
          <p:cNvSpPr txBox="1"/>
          <p:nvPr/>
        </p:nvSpPr>
        <p:spPr>
          <a:xfrm>
            <a:off x="7355380" y="6011484"/>
            <a:ext cx="464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Calibri"/>
              </a:rPr>
              <a:t>Adapted from level of evidence table from </a:t>
            </a:r>
            <a:r>
              <a:rPr lang="en-US" sz="1000" dirty="0">
                <a:solidFill>
                  <a:prstClr val="black"/>
                </a:solidFill>
                <a:latin typeface="Calibri"/>
                <a:hlinkClick r:id="rId3"/>
              </a:rPr>
              <a:t>https://www.cebm.ox.ac.uk/resources/levels-of-evidence/ocebm-levels-of-evidence</a:t>
            </a:r>
            <a:r>
              <a:rPr lang="en-US" sz="1000" dirty="0">
                <a:solidFill>
                  <a:prstClr val="black"/>
                </a:solidFill>
                <a:latin typeface="Calibri"/>
              </a:rPr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0870C5-40F9-C70C-23B8-B11BC7E01DA8}"/>
              </a:ext>
            </a:extLst>
          </p:cNvPr>
          <p:cNvSpPr txBox="1"/>
          <p:nvPr/>
        </p:nvSpPr>
        <p:spPr>
          <a:xfrm>
            <a:off x="435159" y="1388675"/>
            <a:ext cx="6372373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There are </a:t>
            </a:r>
            <a:r>
              <a:rPr lang="en-US" b="1" dirty="0">
                <a:solidFill>
                  <a:prstClr val="black"/>
                </a:solidFill>
              </a:rPr>
              <a:t>many methods </a:t>
            </a:r>
            <a:r>
              <a:rPr lang="en-US" dirty="0">
                <a:solidFill>
                  <a:prstClr val="black"/>
                </a:solidFill>
              </a:rPr>
              <a:t>for generating evidence.</a:t>
            </a:r>
          </a:p>
          <a:p>
            <a:pPr marL="631825" lvl="1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prstClr val="black"/>
                </a:solidFill>
              </a:rPr>
              <a:t>However, the </a:t>
            </a:r>
            <a:r>
              <a:rPr lang="en-US" sz="1500" b="1" dirty="0">
                <a:solidFill>
                  <a:prstClr val="black"/>
                </a:solidFill>
              </a:rPr>
              <a:t>quality of a study </a:t>
            </a:r>
            <a:r>
              <a:rPr lang="en-US" sz="1500" dirty="0">
                <a:solidFill>
                  <a:prstClr val="black"/>
                </a:solidFill>
              </a:rPr>
              <a:t>differs in large part </a:t>
            </a:r>
            <a:r>
              <a:rPr lang="en-US" sz="1500" b="1" dirty="0">
                <a:solidFill>
                  <a:prstClr val="black"/>
                </a:solidFill>
              </a:rPr>
              <a:t>based on the study design.</a:t>
            </a:r>
          </a:p>
          <a:p>
            <a:pPr marL="631825" lvl="1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prstClr val="black"/>
                </a:solidFill>
              </a:rPr>
              <a:t>Randomized Clinical Trials / RCTs </a:t>
            </a:r>
            <a:r>
              <a:rPr lang="en-US" sz="1500" dirty="0">
                <a:solidFill>
                  <a:prstClr val="black"/>
                </a:solidFill>
              </a:rPr>
              <a:t>- the</a:t>
            </a:r>
            <a:r>
              <a:rPr lang="en-US" sz="1500" b="1" dirty="0">
                <a:solidFill>
                  <a:prstClr val="black"/>
                </a:solidFill>
              </a:rPr>
              <a:t> “gold standard”</a:t>
            </a:r>
          </a:p>
          <a:p>
            <a:pPr marL="631825" lvl="1" indent="-174625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prstClr val="black"/>
                </a:solidFill>
              </a:rPr>
              <a:t>Expert opinion</a:t>
            </a:r>
            <a:r>
              <a:rPr lang="en-US" sz="1500" dirty="0">
                <a:solidFill>
                  <a:prstClr val="black"/>
                </a:solidFill>
              </a:rPr>
              <a:t> - the </a:t>
            </a:r>
            <a:r>
              <a:rPr lang="en-US" sz="1500" b="1" dirty="0">
                <a:solidFill>
                  <a:prstClr val="black"/>
                </a:solidFill>
              </a:rPr>
              <a:t>lowest level of evidence quality</a:t>
            </a:r>
            <a:endParaRPr lang="en-US" sz="1500" dirty="0">
              <a:solidFill>
                <a:prstClr val="black"/>
              </a:solidFill>
            </a:endParaRPr>
          </a:p>
          <a:p>
            <a:pPr marL="174625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i="1" dirty="0">
                <a:solidFill>
                  <a:prstClr val="black"/>
                </a:solidFill>
              </a:rPr>
              <a:t>However, RCTs often don’t make sense for the generation of evidence for rare disease treatments.</a:t>
            </a:r>
          </a:p>
          <a:p>
            <a:pPr marL="631825" lvl="1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Given the </a:t>
            </a:r>
            <a:r>
              <a:rPr lang="en-US" sz="1500" b="1" dirty="0"/>
              <a:t>small populations</a:t>
            </a:r>
            <a:r>
              <a:rPr lang="en-US" sz="1500" dirty="0"/>
              <a:t>, it is often difficult to recruit sufficient patients for both a treatment and a control group.</a:t>
            </a:r>
          </a:p>
          <a:p>
            <a:pPr marL="631825" lvl="1" indent="-174625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In addition, patients at </a:t>
            </a:r>
            <a:r>
              <a:rPr lang="en-US" sz="1500" b="1" dirty="0"/>
              <a:t>imminent risk of mortality </a:t>
            </a:r>
            <a:r>
              <a:rPr lang="en-US" sz="1500" dirty="0"/>
              <a:t>do not want to be placed in control arms.</a:t>
            </a:r>
          </a:p>
          <a:p>
            <a:pPr marL="174625" indent="-17462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dirty="0"/>
              <a:t>As </a:t>
            </a:r>
            <a:r>
              <a:rPr lang="en-US" b="1" dirty="0"/>
              <a:t>alternative sources of control data</a:t>
            </a:r>
            <a:r>
              <a:rPr lang="en-US" dirty="0"/>
              <a:t>, rare disease clinical trials may use data from:</a:t>
            </a:r>
          </a:p>
          <a:p>
            <a:pPr marL="631825" lvl="1" indent="-17462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Natural history studies</a:t>
            </a:r>
          </a:p>
          <a:p>
            <a:pPr marL="631825" lvl="1" indent="-17462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Control groups from published clinical studies</a:t>
            </a:r>
          </a:p>
          <a:p>
            <a:pPr marL="631825" lvl="1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Study patients as their own controls during a "run-in" period prior to the study treatment</a:t>
            </a:r>
            <a:endParaRPr lang="en-US" sz="1500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311EAC-6B5E-0B21-B516-91AE96EFB1F5}"/>
              </a:ext>
            </a:extLst>
          </p:cNvPr>
          <p:cNvSpPr txBox="1">
            <a:spLocks noChangeAspect="1"/>
          </p:cNvSpPr>
          <p:nvPr/>
        </p:nvSpPr>
        <p:spPr>
          <a:xfrm>
            <a:off x="7372749" y="2134928"/>
            <a:ext cx="1055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alibri"/>
              </a:rPr>
              <a:t>Robust </a:t>
            </a:r>
          </a:p>
          <a:p>
            <a:r>
              <a:rPr lang="en-US" sz="1600" b="1" dirty="0">
                <a:solidFill>
                  <a:prstClr val="black"/>
                </a:solidFill>
                <a:latin typeface="Calibri"/>
              </a:rPr>
              <a:t>Evidence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760026-DAAF-0671-B375-BC72111E4A7E}"/>
              </a:ext>
            </a:extLst>
          </p:cNvPr>
          <p:cNvSpPr txBox="1">
            <a:spLocks noChangeAspect="1"/>
          </p:cNvSpPr>
          <p:nvPr/>
        </p:nvSpPr>
        <p:spPr>
          <a:xfrm>
            <a:off x="7372749" y="5309580"/>
            <a:ext cx="1055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alibri"/>
              </a:rPr>
              <a:t>Weak </a:t>
            </a:r>
          </a:p>
          <a:p>
            <a:r>
              <a:rPr lang="en-US" sz="1600" b="1" dirty="0">
                <a:solidFill>
                  <a:prstClr val="black"/>
                </a:solidFill>
                <a:latin typeface="Calibri"/>
              </a:rPr>
              <a:t>Evidence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41288E-A257-D82F-DA22-B702ED6B4B79}"/>
              </a:ext>
            </a:extLst>
          </p:cNvPr>
          <p:cNvSpPr txBox="1"/>
          <p:nvPr/>
        </p:nvSpPr>
        <p:spPr>
          <a:xfrm>
            <a:off x="8902933" y="2219476"/>
            <a:ext cx="31373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/>
              <a:t>Randomized Clinical Trials (RCTs)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E09547-5653-B3E4-1064-CA3BB7B894B7}"/>
              </a:ext>
            </a:extLst>
          </p:cNvPr>
          <p:cNvSpPr txBox="1"/>
          <p:nvPr/>
        </p:nvSpPr>
        <p:spPr>
          <a:xfrm>
            <a:off x="8902933" y="3060582"/>
            <a:ext cx="151355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/>
              <a:t>Cohort Studies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90ED9-D554-097A-021D-2418A5EC3824}"/>
              </a:ext>
            </a:extLst>
          </p:cNvPr>
          <p:cNvSpPr txBox="1"/>
          <p:nvPr/>
        </p:nvSpPr>
        <p:spPr>
          <a:xfrm>
            <a:off x="8902933" y="3810248"/>
            <a:ext cx="205735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/>
              <a:t>Case-control Studies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79B5F5-D3BF-DA1A-1F66-A18E72EE413F}"/>
              </a:ext>
            </a:extLst>
          </p:cNvPr>
          <p:cNvSpPr txBox="1"/>
          <p:nvPr/>
        </p:nvSpPr>
        <p:spPr>
          <a:xfrm>
            <a:off x="8902933" y="4559914"/>
            <a:ext cx="140615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/>
              <a:t>Case Studies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F7FFC2-0A7F-0859-5627-97009B9597A4}"/>
              </a:ext>
            </a:extLst>
          </p:cNvPr>
          <p:cNvSpPr txBox="1"/>
          <p:nvPr/>
        </p:nvSpPr>
        <p:spPr>
          <a:xfrm>
            <a:off x="8902933" y="5309580"/>
            <a:ext cx="149592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/>
              <a:t>Expert Opinion</a:t>
            </a:r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DCF9E5DC-63C0-06D7-107D-4170948E8375}"/>
              </a:ext>
            </a:extLst>
          </p:cNvPr>
          <p:cNvSpPr/>
          <p:nvPr/>
        </p:nvSpPr>
        <p:spPr>
          <a:xfrm>
            <a:off x="8719231" y="2341693"/>
            <a:ext cx="241070" cy="276999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21" name="Arrow: Up 20">
            <a:extLst>
              <a:ext uri="{FF2B5EF4-FFF2-40B4-BE49-F238E27FC236}">
                <a16:creationId xmlns:a16="http://schemas.microsoft.com/office/drawing/2014/main" id="{95E1C2CD-3D89-0D66-DF93-B50D1EAE5B8A}"/>
              </a:ext>
            </a:extLst>
          </p:cNvPr>
          <p:cNvSpPr/>
          <p:nvPr/>
        </p:nvSpPr>
        <p:spPr>
          <a:xfrm>
            <a:off x="8428647" y="1903614"/>
            <a:ext cx="249019" cy="3923606"/>
          </a:xfrm>
          <a:prstGeom prst="upArrow">
            <a:avLst/>
          </a:prstGeom>
          <a:gradFill>
            <a:gsLst>
              <a:gs pos="0">
                <a:schemeClr val="accent1"/>
              </a:gs>
              <a:gs pos="50000">
                <a:schemeClr val="accent4"/>
              </a:gs>
              <a:gs pos="66000">
                <a:schemeClr val="accent6"/>
              </a:gs>
              <a:gs pos="100000">
                <a:schemeClr val="accent6"/>
              </a:gs>
            </a:gsLst>
            <a:lin ang="16200000" scaled="1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917B214-690F-681A-712F-8C16005E7BD2}"/>
              </a:ext>
            </a:extLst>
          </p:cNvPr>
          <p:cNvSpPr/>
          <p:nvPr/>
        </p:nvSpPr>
        <p:spPr>
          <a:xfrm>
            <a:off x="7298576" y="1455263"/>
            <a:ext cx="4563686" cy="508685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159FE42-C266-EE45-6EBD-EEFB311776F4}"/>
              </a:ext>
            </a:extLst>
          </p:cNvPr>
          <p:cNvSpPr txBox="1">
            <a:spLocks noChangeAspect="1"/>
          </p:cNvSpPr>
          <p:nvPr/>
        </p:nvSpPr>
        <p:spPr>
          <a:xfrm>
            <a:off x="8902933" y="1462135"/>
            <a:ext cx="20573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  <a:latin typeface="Calibri"/>
              </a:rPr>
              <a:t>Evidence Quality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259970BA-41A3-1B8A-F4CA-EFA6DE5AFC43}"/>
              </a:ext>
            </a:extLst>
          </p:cNvPr>
          <p:cNvCxnSpPr/>
          <p:nvPr/>
        </p:nvCxnSpPr>
        <p:spPr>
          <a:xfrm>
            <a:off x="573076" y="1181094"/>
            <a:ext cx="914400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8CE7A131-8123-237B-AABA-8E5D73DCE2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425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BF950-8F04-470D-2409-78B8D89CD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E9ACC31E-5814-6BE7-27EB-B57BE820D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C023D058-B65B-5144-DACC-664059B78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Why does evidence quality matter?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9531359-1661-CBF4-EE30-F426BAA2D21E}"/>
              </a:ext>
            </a:extLst>
          </p:cNvPr>
          <p:cNvCxnSpPr/>
          <p:nvPr/>
        </p:nvCxnSpPr>
        <p:spPr>
          <a:xfrm>
            <a:off x="681344" y="1076806"/>
            <a:ext cx="914400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714F4AC-CC69-11CA-1CCD-BA3DBB537C0F}"/>
              </a:ext>
            </a:extLst>
          </p:cNvPr>
          <p:cNvSpPr txBox="1"/>
          <p:nvPr/>
        </p:nvSpPr>
        <p:spPr>
          <a:xfrm>
            <a:off x="568035" y="1454648"/>
            <a:ext cx="7216833" cy="4216539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marL="233363" indent="-2333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1" dirty="0">
                <a:solidFill>
                  <a:prstClr val="black"/>
                </a:solidFill>
                <a:cs typeface="Arial" panose="020B0604020202020204" pitchFamily="34" charset="0"/>
              </a:rPr>
              <a:t>Evidence quality has a direct impact on planning:</a:t>
            </a:r>
          </a:p>
          <a:p>
            <a:pPr marL="690563" lvl="1" indent="-233363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Stakeholders need to know how </a:t>
            </a:r>
            <a:r>
              <a:rPr lang="en-US" sz="2000" b="1" i="1" dirty="0">
                <a:solidFill>
                  <a:prstClr val="black"/>
                </a:solidFill>
                <a:cs typeface="Arial" panose="020B0604020202020204" pitchFamily="34" charset="0"/>
              </a:rPr>
              <a:t>predictive</a:t>
            </a: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 the evidence is of outcomes in the real world</a:t>
            </a:r>
          </a:p>
          <a:p>
            <a:pPr marL="690563" lvl="1" indent="-233363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33363" indent="-2333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1" dirty="0">
                <a:solidFill>
                  <a:prstClr val="black"/>
                </a:solidFill>
                <a:cs typeface="Arial" panose="020B0604020202020204" pitchFamily="34" charset="0"/>
              </a:rPr>
              <a:t>Increased uncertainty represents increased risk:</a:t>
            </a:r>
          </a:p>
          <a:p>
            <a:pPr marL="690563" lvl="1" indent="-2333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Return on investment (ROI) for manufacturers</a:t>
            </a:r>
          </a:p>
          <a:p>
            <a:pPr marL="690563" lvl="1" indent="-2333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Return on investment (ROI) for investors</a:t>
            </a:r>
          </a:p>
          <a:p>
            <a:pPr marL="690563" lvl="1" indent="-2333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Cost to payers</a:t>
            </a:r>
          </a:p>
          <a:p>
            <a:pPr marL="690563" lvl="1" indent="-2333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Cost / reputation to providers</a:t>
            </a:r>
          </a:p>
          <a:p>
            <a:pPr marL="690563" lvl="1" indent="-23336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Health outcomes / cost to patients</a:t>
            </a:r>
          </a:p>
        </p:txBody>
      </p:sp>
      <p:pic>
        <p:nvPicPr>
          <p:cNvPr id="11" name="Picture 10" descr="Stock market graph on display">
            <a:extLst>
              <a:ext uri="{FF2B5EF4-FFF2-40B4-BE49-F238E27FC236}">
                <a16:creationId xmlns:a16="http://schemas.microsoft.com/office/drawing/2014/main" id="{90020108-83B7-8773-A14C-88782D03D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254" y="4126950"/>
            <a:ext cx="3293710" cy="1907393"/>
          </a:xfrm>
          <a:prstGeom prst="rect">
            <a:avLst/>
          </a:prstGeom>
        </p:spPr>
      </p:pic>
      <p:pic>
        <p:nvPicPr>
          <p:cNvPr id="16" name="Picture 15" descr="A person reaching for a paper on a table full of paper and sticky notes">
            <a:extLst>
              <a:ext uri="{FF2B5EF4-FFF2-40B4-BE49-F238E27FC236}">
                <a16:creationId xmlns:a16="http://schemas.microsoft.com/office/drawing/2014/main" id="{80517F02-D2DE-2EB9-8D15-46A587C47B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255" y="1526195"/>
            <a:ext cx="3293710" cy="219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20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A8774385-1021-A385-7677-8F42A85461B8}"/>
              </a:ext>
            </a:extLst>
          </p:cNvPr>
          <p:cNvSpPr txBox="1">
            <a:spLocks/>
          </p:cNvSpPr>
          <p:nvPr/>
        </p:nvSpPr>
        <p:spPr>
          <a:xfrm>
            <a:off x="450184" y="129911"/>
            <a:ext cx="9923824" cy="104495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Stakeholders use a variety of metrics in evaluating new health technologies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208A2248-80AC-3A42-5F52-23FE91437AE9}"/>
              </a:ext>
            </a:extLst>
          </p:cNvPr>
          <p:cNvSpPr txBox="1">
            <a:spLocks/>
          </p:cNvSpPr>
          <p:nvPr/>
        </p:nvSpPr>
        <p:spPr>
          <a:xfrm>
            <a:off x="427512" y="1561400"/>
            <a:ext cx="10577992" cy="67072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200" b="1" i="1" dirty="0">
                <a:cs typeface="Arial" panose="020B0604020202020204" pitchFamily="34" charset="0"/>
              </a:rPr>
              <a:t>For example, Payers fall into different payer categories / archetypes based on the metrics that they use: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7C1BC36-05FA-A93E-DC91-61847DD7B41B}"/>
              </a:ext>
            </a:extLst>
          </p:cNvPr>
          <p:cNvGrpSpPr/>
          <p:nvPr/>
        </p:nvGrpSpPr>
        <p:grpSpPr>
          <a:xfrm>
            <a:off x="492167" y="2467420"/>
            <a:ext cx="2651760" cy="3541222"/>
            <a:chOff x="1180407" y="2402378"/>
            <a:chExt cx="2479963" cy="3541222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65EE4DDF-AFC0-C611-5EC0-6FA09E5A93E6}"/>
                </a:ext>
              </a:extLst>
            </p:cNvPr>
            <p:cNvSpPr/>
            <p:nvPr/>
          </p:nvSpPr>
          <p:spPr>
            <a:xfrm>
              <a:off x="1180407" y="2402378"/>
              <a:ext cx="2460568" cy="3541222"/>
            </a:xfrm>
            <a:prstGeom prst="round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Comparative Clinical Effectiveness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1" i="1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Focus: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incremental clinical benefit of a new intervention</a:t>
              </a: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14B04C3-9403-2022-DCC5-DDE7198C44D3}"/>
                </a:ext>
              </a:extLst>
            </p:cNvPr>
            <p:cNvCxnSpPr>
              <a:cxnSpLocks/>
            </p:cNvCxnSpPr>
            <p:nvPr/>
          </p:nvCxnSpPr>
          <p:spPr>
            <a:xfrm>
              <a:off x="1180407" y="3225338"/>
              <a:ext cx="24605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AA48E7A-4050-4402-8E86-A29BE56672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7769" t="1617" r="5306"/>
            <a:stretch/>
          </p:blipFill>
          <p:spPr>
            <a:xfrm>
              <a:off x="1765282" y="3383279"/>
              <a:ext cx="416982" cy="4572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CF75FB9-0ECD-28BE-D35F-64DC1EADEB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4503" t="7146" r="7114"/>
            <a:stretch/>
          </p:blipFill>
          <p:spPr>
            <a:xfrm>
              <a:off x="2375674" y="3383279"/>
              <a:ext cx="466279" cy="457200"/>
            </a:xfrm>
            <a:prstGeom prst="rect">
              <a:avLst/>
            </a:prstGeom>
          </p:spPr>
        </p:pic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F88DABE-0EE9-C9FC-9323-7412AF71131D}"/>
                </a:ext>
              </a:extLst>
            </p:cNvPr>
            <p:cNvCxnSpPr>
              <a:cxnSpLocks/>
            </p:cNvCxnSpPr>
            <p:nvPr/>
          </p:nvCxnSpPr>
          <p:spPr>
            <a:xfrm>
              <a:off x="1199802" y="4051063"/>
              <a:ext cx="24605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7F7EEF-8FE9-A850-E058-AC9B5587105C}"/>
              </a:ext>
            </a:extLst>
          </p:cNvPr>
          <p:cNvGrpSpPr/>
          <p:nvPr/>
        </p:nvGrpSpPr>
        <p:grpSpPr>
          <a:xfrm>
            <a:off x="3257843" y="2467420"/>
            <a:ext cx="2651760" cy="3541222"/>
            <a:chOff x="3710555" y="2402378"/>
            <a:chExt cx="2479963" cy="3541222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388DB4E-92C7-094C-BB35-6E765381AE15}"/>
                </a:ext>
              </a:extLst>
            </p:cNvPr>
            <p:cNvSpPr/>
            <p:nvPr/>
          </p:nvSpPr>
          <p:spPr>
            <a:xfrm>
              <a:off x="3710555" y="2402378"/>
              <a:ext cx="2460568" cy="3541222"/>
            </a:xfrm>
            <a:prstGeom prst="round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Cost-Effectiveness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1" i="1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Focus: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incremental cost  per unit benefit of a new intervention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C681246-E5B6-379D-A2BC-69D607B9D2D8}"/>
                </a:ext>
              </a:extLst>
            </p:cNvPr>
            <p:cNvCxnSpPr>
              <a:cxnSpLocks/>
            </p:cNvCxnSpPr>
            <p:nvPr/>
          </p:nvCxnSpPr>
          <p:spPr>
            <a:xfrm>
              <a:off x="3710555" y="3225338"/>
              <a:ext cx="24605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E1FC830-098B-C948-F6B3-E88A1332B7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0280" t="8701" r="9833" b="18675"/>
            <a:stretch/>
          </p:blipFill>
          <p:spPr>
            <a:xfrm>
              <a:off x="4993720" y="3383279"/>
              <a:ext cx="467012" cy="4572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7FE00A4-EEF8-28A9-6C7C-28C4626418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3471"/>
            <a:stretch/>
          </p:blipFill>
          <p:spPr>
            <a:xfrm>
              <a:off x="4332926" y="3383279"/>
              <a:ext cx="468289" cy="457200"/>
            </a:xfrm>
            <a:prstGeom prst="rect">
              <a:avLst/>
            </a:prstGeom>
          </p:spPr>
        </p:pic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A01C117-CDDD-FE71-83C8-8EB10D6B31B5}"/>
                </a:ext>
              </a:extLst>
            </p:cNvPr>
            <p:cNvCxnSpPr>
              <a:cxnSpLocks/>
            </p:cNvCxnSpPr>
            <p:nvPr/>
          </p:nvCxnSpPr>
          <p:spPr>
            <a:xfrm>
              <a:off x="3729950" y="4051063"/>
              <a:ext cx="24605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3C489E-BDAA-F994-1C5F-AF5A3A5759E1}"/>
              </a:ext>
            </a:extLst>
          </p:cNvPr>
          <p:cNvGrpSpPr/>
          <p:nvPr/>
        </p:nvGrpSpPr>
        <p:grpSpPr>
          <a:xfrm>
            <a:off x="6023519" y="2467420"/>
            <a:ext cx="2651760" cy="3541222"/>
            <a:chOff x="6240703" y="2402378"/>
            <a:chExt cx="2479963" cy="3541222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EE98F2DF-BC68-7097-3A28-D6D07A37B7A1}"/>
                </a:ext>
              </a:extLst>
            </p:cNvPr>
            <p:cNvSpPr/>
            <p:nvPr/>
          </p:nvSpPr>
          <p:spPr>
            <a:xfrm>
              <a:off x="6240703" y="2402378"/>
              <a:ext cx="2460568" cy="3541222"/>
            </a:xfrm>
            <a:prstGeom prst="round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Budget Optimization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1" i="1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Focus: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managing cost impact on healthcare budget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984D17F-F796-F3B9-D925-B961E1C7CE47}"/>
                </a:ext>
              </a:extLst>
            </p:cNvPr>
            <p:cNvCxnSpPr>
              <a:cxnSpLocks/>
            </p:cNvCxnSpPr>
            <p:nvPr/>
          </p:nvCxnSpPr>
          <p:spPr>
            <a:xfrm>
              <a:off x="6240703" y="3225338"/>
              <a:ext cx="24605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166716C-21E0-F0AB-C471-123B6DFBA7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1414"/>
            <a:stretch/>
          </p:blipFill>
          <p:spPr>
            <a:xfrm>
              <a:off x="7422899" y="3383279"/>
              <a:ext cx="458864" cy="4572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FF5ED49-DF04-9930-6851-B408011924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6288"/>
            <a:stretch/>
          </p:blipFill>
          <p:spPr>
            <a:xfrm>
              <a:off x="6779531" y="3383279"/>
              <a:ext cx="445492" cy="457200"/>
            </a:xfrm>
            <a:prstGeom prst="rect">
              <a:avLst/>
            </a:prstGeom>
          </p:spPr>
        </p:pic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70A99DE-9C7F-5F6A-34B0-E5E277C0378D}"/>
                </a:ext>
              </a:extLst>
            </p:cNvPr>
            <p:cNvCxnSpPr>
              <a:cxnSpLocks/>
            </p:cNvCxnSpPr>
            <p:nvPr/>
          </p:nvCxnSpPr>
          <p:spPr>
            <a:xfrm>
              <a:off x="6260098" y="4051063"/>
              <a:ext cx="24605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CC5E511-05E0-90B4-D86C-1BECCA89372D}"/>
              </a:ext>
            </a:extLst>
          </p:cNvPr>
          <p:cNvGrpSpPr/>
          <p:nvPr/>
        </p:nvGrpSpPr>
        <p:grpSpPr>
          <a:xfrm>
            <a:off x="8789194" y="2477580"/>
            <a:ext cx="2651762" cy="3541222"/>
            <a:chOff x="8770849" y="2402378"/>
            <a:chExt cx="2479965" cy="3541222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AA65353-2F92-9556-7080-5DC6AFF487DE}"/>
                </a:ext>
              </a:extLst>
            </p:cNvPr>
            <p:cNvSpPr/>
            <p:nvPr/>
          </p:nvSpPr>
          <p:spPr>
            <a:xfrm>
              <a:off x="8770849" y="2402378"/>
              <a:ext cx="2460568" cy="3541222"/>
            </a:xfrm>
            <a:prstGeom prst="round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Competitive Free Pricing*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1" i="1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Focus: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cost containment via drug utilization management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Mixed public / private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*IRA allows Medicare to negotiate prices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18F8150-00B8-87A7-B996-D2217D041C75}"/>
                </a:ext>
              </a:extLst>
            </p:cNvPr>
            <p:cNvCxnSpPr>
              <a:cxnSpLocks/>
            </p:cNvCxnSpPr>
            <p:nvPr/>
          </p:nvCxnSpPr>
          <p:spPr>
            <a:xfrm>
              <a:off x="8770851" y="3225338"/>
              <a:ext cx="24605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D3A298C-B6E8-DED4-DBE7-44538A3E9A3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797585" y="3383279"/>
              <a:ext cx="446567" cy="457200"/>
            </a:xfrm>
            <a:prstGeom prst="rect">
              <a:avLst/>
            </a:prstGeom>
          </p:spPr>
        </p:pic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ADF155C-DD6F-BE9B-53CF-63A914154EA1}"/>
                </a:ext>
              </a:extLst>
            </p:cNvPr>
            <p:cNvCxnSpPr>
              <a:cxnSpLocks/>
            </p:cNvCxnSpPr>
            <p:nvPr/>
          </p:nvCxnSpPr>
          <p:spPr>
            <a:xfrm>
              <a:off x="8790246" y="4051063"/>
              <a:ext cx="24605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83C4569B-A9D3-DFE1-DA1C-CB813F956F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676C08D-BFCA-6CF8-0064-B0F1B62B4AA4}"/>
              </a:ext>
            </a:extLst>
          </p:cNvPr>
          <p:cNvCxnSpPr/>
          <p:nvPr/>
        </p:nvCxnSpPr>
        <p:spPr>
          <a:xfrm>
            <a:off x="580117" y="1255564"/>
            <a:ext cx="914400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5672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F274D-F8AC-135F-0FB2-572A3E2DC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73BB0ED1-3D3A-F842-66B1-1709EA77A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605DEC0-D8E3-16A2-658C-F4A59C478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Key Takeaways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DAE23BE-B00C-8EFC-C2DB-DBD5E97A3469}"/>
              </a:ext>
            </a:extLst>
          </p:cNvPr>
          <p:cNvCxnSpPr/>
          <p:nvPr/>
        </p:nvCxnSpPr>
        <p:spPr>
          <a:xfrm>
            <a:off x="681344" y="1076806"/>
            <a:ext cx="914400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7EE6189-3DE0-E031-C03A-31F292A22A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345" y="1250574"/>
            <a:ext cx="10515600" cy="4351338"/>
          </a:xfrm>
        </p:spPr>
        <p:txBody>
          <a:bodyPr>
            <a:noAutofit/>
          </a:bodyPr>
          <a:lstStyle/>
          <a:p>
            <a:pPr marL="341313" indent="-341313"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Different types of evidence answer different questions</a:t>
            </a:r>
          </a:p>
          <a:p>
            <a:pPr marL="973138" lvl="1" indent="-287338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In designing your evidence plans, you need to clarify what questions need to be answered.</a:t>
            </a:r>
          </a:p>
          <a:p>
            <a:pPr marL="341313" indent="-341313">
              <a:spcAft>
                <a:spcPts val="3000"/>
              </a:spcAft>
              <a:buFont typeface="Wingdings" panose="05000000000000000000" pitchFamily="2" charset="2"/>
              <a:buChar char="v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Different study designs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result in 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different levels of evidence quality.</a:t>
            </a:r>
          </a:p>
          <a:p>
            <a:pPr marL="341313" indent="-341313">
              <a:spcAft>
                <a:spcPts val="3000"/>
              </a:spcAft>
              <a:buFont typeface="Wingdings" panose="05000000000000000000" pitchFamily="2" charset="2"/>
              <a:buChar char="v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Stakeholders need to evaluate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predictive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the evidence is of outcomes in the real world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so they can plan accordingly.</a:t>
            </a:r>
          </a:p>
          <a:p>
            <a:pPr marL="341313" indent="-341313">
              <a:spcAft>
                <a:spcPts val="3000"/>
              </a:spcAft>
              <a:buFont typeface="Wingdings" panose="05000000000000000000" pitchFamily="2" charset="2"/>
              <a:buChar char="v"/>
            </a:pP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Uncertainty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 evidence creates 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for stakeholders that they will need to mitigate.</a:t>
            </a:r>
          </a:p>
          <a:p>
            <a:pPr marL="341313" indent="-341313"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Stakeholders apply 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different frameworks and metrics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evaluating evidence</a:t>
            </a:r>
          </a:p>
          <a:p>
            <a:pPr marL="973138" lvl="1" indent="-282575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It is critical to understand how a specific stakeholder will evaluate your evidence.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858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61412A-2376-BE9B-2D52-803F0D47B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83DAD-72ED-242F-D634-549F17787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124" y="299012"/>
            <a:ext cx="10356273" cy="107176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It is essential for PAGs to understand where stakeholder interests overlap and where they diverge</a:t>
            </a:r>
            <a:endParaRPr lang="en-US" sz="3600" b="1" dirty="0">
              <a:solidFill>
                <a:srgbClr val="0F5669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D1B0E83-4623-B3CE-0B87-BA4D966BAD39}"/>
              </a:ext>
            </a:extLst>
          </p:cNvPr>
          <p:cNvCxnSpPr/>
          <p:nvPr/>
        </p:nvCxnSpPr>
        <p:spPr>
          <a:xfrm>
            <a:off x="668484" y="1360360"/>
            <a:ext cx="9601200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08175B3A-01C9-7B43-2357-AD8BC9E0E4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1CF19A1-1DFB-2883-EFD5-985F9EB30BED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#RDDS2026</a:t>
            </a:r>
          </a:p>
        </p:txBody>
      </p: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6F499057-4FC6-A800-A668-9B3726082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485" y="1571306"/>
            <a:ext cx="5555084" cy="3356294"/>
          </a:xfrm>
        </p:spPr>
        <p:txBody>
          <a:bodyPr>
            <a:normAutofit/>
          </a:bodyPr>
          <a:lstStyle/>
          <a:p>
            <a:r>
              <a:rPr lang="en-US" sz="1900" dirty="0">
                <a:cs typeface="Arial" panose="020B0604020202020204" pitchFamily="34" charset="0"/>
              </a:rPr>
              <a:t>There is nothing wrong with each stakeholder having their own interests.</a:t>
            </a:r>
          </a:p>
          <a:p>
            <a:r>
              <a:rPr lang="en-US" sz="1900" dirty="0">
                <a:cs typeface="Arial" panose="020B0604020202020204" pitchFamily="34" charset="0"/>
              </a:rPr>
              <a:t> However, stakeholder needs and incentives must be understood in order to have good collaborations.</a:t>
            </a:r>
          </a:p>
          <a:p>
            <a:r>
              <a:rPr lang="en-US" sz="1900" dirty="0">
                <a:cs typeface="Arial" panose="020B0604020202020204" pitchFamily="34" charset="0"/>
              </a:rPr>
              <a:t>Some stakeholder interests will result in pressure that drive them away from common goals.</a:t>
            </a:r>
          </a:p>
          <a:p>
            <a:r>
              <a:rPr lang="en-US" sz="1900" dirty="0">
                <a:cs typeface="Arial" panose="020B0604020202020204" pitchFamily="34" charset="0"/>
              </a:rPr>
              <a:t>The key is to understand these interests and how to help stakeholders overcome hurdles to meeting in the middle.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3D86950-7790-4007-471E-75261E790F34}"/>
              </a:ext>
            </a:extLst>
          </p:cNvPr>
          <p:cNvGrpSpPr/>
          <p:nvPr/>
        </p:nvGrpSpPr>
        <p:grpSpPr>
          <a:xfrm>
            <a:off x="6435542" y="1512194"/>
            <a:ext cx="4929334" cy="4314793"/>
            <a:chOff x="6435542" y="1512194"/>
            <a:chExt cx="4929334" cy="4314793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02BD0A2-13AF-F963-1255-D1A8CFBC8013}"/>
                </a:ext>
              </a:extLst>
            </p:cNvPr>
            <p:cNvSpPr/>
            <p:nvPr/>
          </p:nvSpPr>
          <p:spPr>
            <a:xfrm>
              <a:off x="6450672" y="2177934"/>
              <a:ext cx="2784764" cy="2527069"/>
            </a:xfrm>
            <a:prstGeom prst="ellipse">
              <a:avLst/>
            </a:prstGeom>
            <a:solidFill>
              <a:schemeClr val="accent6">
                <a:alpha val="10196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120D9BB-C744-F8CD-AB0F-63F6282A5385}"/>
                </a:ext>
              </a:extLst>
            </p:cNvPr>
            <p:cNvSpPr/>
            <p:nvPr/>
          </p:nvSpPr>
          <p:spPr>
            <a:xfrm>
              <a:off x="8368139" y="3108599"/>
              <a:ext cx="2784764" cy="2527069"/>
            </a:xfrm>
            <a:prstGeom prst="ellipse">
              <a:avLst/>
            </a:prstGeom>
            <a:solidFill>
              <a:schemeClr val="accent4">
                <a:alpha val="10196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ADABED7-E44D-B7BD-4A41-764463001CFA}"/>
                </a:ext>
              </a:extLst>
            </p:cNvPr>
            <p:cNvSpPr/>
            <p:nvPr/>
          </p:nvSpPr>
          <p:spPr>
            <a:xfrm>
              <a:off x="7331121" y="1512194"/>
              <a:ext cx="2784764" cy="2527069"/>
            </a:xfrm>
            <a:prstGeom prst="ellipse">
              <a:avLst/>
            </a:prstGeom>
            <a:solidFill>
              <a:srgbClr val="156082">
                <a:alpha val="10196"/>
              </a:srgb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F0F79196-EECF-2818-342A-127364169A4A}"/>
                </a:ext>
              </a:extLst>
            </p:cNvPr>
            <p:cNvSpPr/>
            <p:nvPr/>
          </p:nvSpPr>
          <p:spPr>
            <a:xfrm>
              <a:off x="7044338" y="3299918"/>
              <a:ext cx="2784764" cy="2527069"/>
            </a:xfrm>
            <a:prstGeom prst="ellipse">
              <a:avLst/>
            </a:prstGeom>
            <a:solidFill>
              <a:schemeClr val="accent2">
                <a:alpha val="10196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C9AEAA6-74D0-69AB-482E-1D225F6AA81A}"/>
                </a:ext>
              </a:extLst>
            </p:cNvPr>
            <p:cNvSpPr/>
            <p:nvPr/>
          </p:nvSpPr>
          <p:spPr>
            <a:xfrm>
              <a:off x="8580112" y="2109237"/>
              <a:ext cx="2784764" cy="2527069"/>
            </a:xfrm>
            <a:prstGeom prst="ellipse">
              <a:avLst/>
            </a:prstGeom>
            <a:solidFill>
              <a:schemeClr val="accent5">
                <a:alpha val="10196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tar: 5 Points 25">
              <a:extLst>
                <a:ext uri="{FF2B5EF4-FFF2-40B4-BE49-F238E27FC236}">
                  <a16:creationId xmlns:a16="http://schemas.microsoft.com/office/drawing/2014/main" id="{F1A3B23C-9C3A-CF9B-1ED9-378E9C5F9A81}"/>
                </a:ext>
              </a:extLst>
            </p:cNvPr>
            <p:cNvSpPr/>
            <p:nvPr/>
          </p:nvSpPr>
          <p:spPr>
            <a:xfrm>
              <a:off x="8723503" y="3468123"/>
              <a:ext cx="415634" cy="415637"/>
            </a:xfrm>
            <a:prstGeom prst="star5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3E87900-56D1-5E5C-CF94-C2A9E6F90FA2}"/>
                </a:ext>
              </a:extLst>
            </p:cNvPr>
            <p:cNvSpPr txBox="1"/>
            <p:nvPr/>
          </p:nvSpPr>
          <p:spPr>
            <a:xfrm>
              <a:off x="8073709" y="1788639"/>
              <a:ext cx="129958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Patients &amp; PAGs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530BF46-6E1E-483D-F694-B9BFB68A38AD}"/>
                </a:ext>
              </a:extLst>
            </p:cNvPr>
            <p:cNvSpPr txBox="1"/>
            <p:nvPr/>
          </p:nvSpPr>
          <p:spPr>
            <a:xfrm>
              <a:off x="10133964" y="2917280"/>
              <a:ext cx="121283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Manufacturers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511C58F-340B-BCC6-AE10-AB8953C3376D}"/>
                </a:ext>
              </a:extLst>
            </p:cNvPr>
            <p:cNvSpPr txBox="1"/>
            <p:nvPr/>
          </p:nvSpPr>
          <p:spPr>
            <a:xfrm>
              <a:off x="9760521" y="4720488"/>
              <a:ext cx="12666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Health Insurers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2C9F3EB-B3F5-0024-75F6-1D73B2358D82}"/>
                </a:ext>
              </a:extLst>
            </p:cNvPr>
            <p:cNvSpPr txBox="1"/>
            <p:nvPr/>
          </p:nvSpPr>
          <p:spPr>
            <a:xfrm>
              <a:off x="7575005" y="5174003"/>
              <a:ext cx="14965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Providers: </a:t>
              </a:r>
            </a:p>
            <a:p>
              <a:r>
                <a:rPr lang="en-US" sz="1200" b="1" dirty="0"/>
                <a:t>Doctors, Hospitals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71D6587-6D24-0743-AB1B-1CD70E2883A2}"/>
                </a:ext>
              </a:extLst>
            </p:cNvPr>
            <p:cNvSpPr txBox="1"/>
            <p:nvPr/>
          </p:nvSpPr>
          <p:spPr>
            <a:xfrm>
              <a:off x="6435542" y="3214276"/>
              <a:ext cx="10521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Government</a:t>
              </a:r>
            </a:p>
            <a:p>
              <a:r>
                <a:rPr lang="en-US" sz="1200" b="1" dirty="0"/>
                <a:t>Agencies</a:t>
              </a:r>
            </a:p>
          </p:txBody>
        </p:sp>
      </p:grpSp>
      <p:sp>
        <p:nvSpPr>
          <p:cNvPr id="33" name="Callout: Bent Line 32">
            <a:extLst>
              <a:ext uri="{FF2B5EF4-FFF2-40B4-BE49-F238E27FC236}">
                <a16:creationId xmlns:a16="http://schemas.microsoft.com/office/drawing/2014/main" id="{D7BAD603-D86D-84F0-5BB9-3A4979D07C18}"/>
              </a:ext>
            </a:extLst>
          </p:cNvPr>
          <p:cNvSpPr/>
          <p:nvPr/>
        </p:nvSpPr>
        <p:spPr>
          <a:xfrm flipH="1">
            <a:off x="873760" y="4997487"/>
            <a:ext cx="5131486" cy="1528640"/>
          </a:xfrm>
          <a:prstGeom prst="borderCallout2">
            <a:avLst>
              <a:gd name="adj1" fmla="val 30329"/>
              <a:gd name="adj2" fmla="val 104"/>
              <a:gd name="adj3" fmla="val 18750"/>
              <a:gd name="adj4" fmla="val -16667"/>
              <a:gd name="adj5" fmla="val -82867"/>
              <a:gd name="adj6" fmla="val -5712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all stakeholders want: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 treatments for rare disease patients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patients to be able to get treated</a:t>
            </a:r>
          </a:p>
        </p:txBody>
      </p:sp>
    </p:spTree>
    <p:extLst>
      <p:ext uri="{BB962C8B-B14F-4D97-AF65-F5344CB8AC3E}">
        <p14:creationId xmlns:p14="http://schemas.microsoft.com/office/powerpoint/2010/main" val="1320126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338F8C-8D97-C069-33B3-6B5C6086C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9D31E311-89C5-5DCF-5BE6-245275216E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10555A53-8D83-9124-3831-197587E45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to our Sponsors!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E644BFE-1B39-5E73-7A1C-81F5F05D918F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DE8F3C9A-B2EC-E900-0A30-AEDB010D64E5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4499F1-079B-247C-CF1E-B0E5C26D63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97836" y="1068950"/>
            <a:ext cx="10296669" cy="578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114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DA75E-A1CD-ED0E-7169-9D923D33E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EC86EB4-4B9D-643A-0AA4-85C72E9039FB}"/>
              </a:ext>
            </a:extLst>
          </p:cNvPr>
          <p:cNvGrpSpPr>
            <a:grpSpLocks noChangeAspect="1"/>
          </p:cNvGrpSpPr>
          <p:nvPr/>
        </p:nvGrpSpPr>
        <p:grpSpPr>
          <a:xfrm>
            <a:off x="474172" y="837221"/>
            <a:ext cx="2853699" cy="2651760"/>
            <a:chOff x="906449" y="2010916"/>
            <a:chExt cx="2810246" cy="2611382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12F34B37-743E-88B8-7C5F-520C71A080AA}"/>
                </a:ext>
              </a:extLst>
            </p:cNvPr>
            <p:cNvGrpSpPr/>
            <p:nvPr/>
          </p:nvGrpSpPr>
          <p:grpSpPr>
            <a:xfrm>
              <a:off x="2257994" y="2010916"/>
              <a:ext cx="1458701" cy="1645920"/>
              <a:chOff x="2257994" y="2090947"/>
              <a:chExt cx="1458701" cy="1645920"/>
            </a:xfrm>
          </p:grpSpPr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CEEEA598-06A7-6AB1-3216-9F2014A8F5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l="-1530" t="536" r="-621" b="316"/>
              <a:stretch/>
            </p:blipFill>
            <p:spPr>
              <a:xfrm>
                <a:off x="2257994" y="2090947"/>
                <a:ext cx="1458701" cy="1645920"/>
              </a:xfrm>
              <a:prstGeom prst="rect">
                <a:avLst/>
              </a:prstGeom>
            </p:spPr>
          </p:pic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3C42CC95-6D43-0C8B-1EB5-40F591057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lum contrast="20000"/>
              </a:blip>
              <a:stretch>
                <a:fillRect/>
              </a:stretch>
            </p:blipFill>
            <p:spPr>
              <a:xfrm>
                <a:off x="2467279" y="2319547"/>
                <a:ext cx="1040130" cy="1188720"/>
              </a:xfrm>
              <a:prstGeom prst="rect">
                <a:avLst/>
              </a:prstGeom>
            </p:spPr>
          </p:pic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4D569FBD-9117-329E-E291-50339273A830}"/>
                </a:ext>
              </a:extLst>
            </p:cNvPr>
            <p:cNvGrpSpPr/>
            <p:nvPr/>
          </p:nvGrpSpPr>
          <p:grpSpPr>
            <a:xfrm>
              <a:off x="1683089" y="3342138"/>
              <a:ext cx="1117886" cy="1280160"/>
              <a:chOff x="1683089" y="3422169"/>
              <a:chExt cx="1117886" cy="1280160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6D3B128D-74DA-4AC9-D17A-03B58D2CF2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83089" y="3422169"/>
                <a:ext cx="1117886" cy="1280160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2048E27D-BD5D-F53F-76C5-7E645B6445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21132968">
                <a:off x="2001240" y="3692157"/>
                <a:ext cx="654517" cy="731520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006EE98-7227-C089-D2BB-A962E2C1E2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20000" contrast="-20000"/>
              </a:blip>
              <a:stretch>
                <a:fillRect/>
              </a:stretch>
            </p:blipFill>
            <p:spPr>
              <a:xfrm rot="1971218">
                <a:off x="2085653" y="3852467"/>
                <a:ext cx="409073" cy="457200"/>
              </a:xfrm>
              <a:prstGeom prst="rect">
                <a:avLst/>
              </a:prstGeom>
            </p:spPr>
          </p:pic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E8741DAF-4109-1683-9095-117A0DAFDD71}"/>
                </a:ext>
              </a:extLst>
            </p:cNvPr>
            <p:cNvGrpSpPr/>
            <p:nvPr/>
          </p:nvGrpSpPr>
          <p:grpSpPr>
            <a:xfrm>
              <a:off x="906449" y="2163026"/>
              <a:ext cx="1271453" cy="1463040"/>
              <a:chOff x="906449" y="2243057"/>
              <a:chExt cx="1271453" cy="1463040"/>
            </a:xfrm>
          </p:grpSpPr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DA361422-C07C-F633-E8E2-912EDC1D40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biLevel thresh="25000"/>
              </a:blip>
              <a:stretch>
                <a:fillRect/>
              </a:stretch>
            </p:blipFill>
            <p:spPr>
              <a:xfrm>
                <a:off x="906449" y="2243057"/>
                <a:ext cx="1271453" cy="1463040"/>
              </a:xfrm>
              <a:prstGeom prst="rect">
                <a:avLst/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F035DA19-B8CC-CE8D-5D92-636893E3AF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lum bright="20000" contrast="-20000"/>
              </a:blip>
              <a:stretch>
                <a:fillRect/>
              </a:stretch>
            </p:blipFill>
            <p:spPr>
              <a:xfrm>
                <a:off x="1166476" y="2563097"/>
                <a:ext cx="751398" cy="822960"/>
              </a:xfrm>
              <a:prstGeom prst="rect">
                <a:avLst/>
              </a:prstGeom>
            </p:spPr>
          </p:pic>
        </p:grpSp>
      </p:grp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3BE0FB-86C8-1692-9196-21AEB2B26399}"/>
              </a:ext>
            </a:extLst>
          </p:cNvPr>
          <p:cNvCxnSpPr>
            <a:cxnSpLocks/>
          </p:cNvCxnSpPr>
          <p:nvPr/>
        </p:nvCxnSpPr>
        <p:spPr>
          <a:xfrm>
            <a:off x="4333744" y="1735616"/>
            <a:ext cx="0" cy="32918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AFF2F63F-76AF-C98F-F958-39EDDD401453}"/>
              </a:ext>
            </a:extLst>
          </p:cNvPr>
          <p:cNvSpPr txBox="1"/>
          <p:nvPr/>
        </p:nvSpPr>
        <p:spPr>
          <a:xfrm>
            <a:off x="4000326" y="961911"/>
            <a:ext cx="64528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spc="300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2026 RARE Drug Development Symposium is grateful to our valued Collaborators:</a:t>
            </a:r>
            <a:endParaRPr lang="en-US" sz="1100" b="1" i="1" spc="300" dirty="0">
              <a:solidFill>
                <a:srgbClr val="0F5669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49C9061-6512-3FDD-A74D-13122159A76B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pic>
        <p:nvPicPr>
          <p:cNvPr id="4" name="Picture 3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D2BCC254-D322-1AF9-8376-1B29219EC5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9497" y="4205652"/>
            <a:ext cx="5310258" cy="1397204"/>
          </a:xfrm>
          <a:prstGeom prst="rect">
            <a:avLst/>
          </a:prstGeom>
        </p:spPr>
      </p:pic>
      <p:pic>
        <p:nvPicPr>
          <p:cNvPr id="5" name="Picture 4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EF2A9F23-BE55-FF3D-461B-DE248E62B6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A000A4-5579-06F8-627B-26D2CE2CEE7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7000" y="4043940"/>
            <a:ext cx="4581742" cy="13972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3FF130A-973E-6EA8-2035-4CF0DDB53601}"/>
              </a:ext>
            </a:extLst>
          </p:cNvPr>
          <p:cNvSpPr txBox="1"/>
          <p:nvPr/>
        </p:nvSpPr>
        <p:spPr>
          <a:xfrm>
            <a:off x="1846615" y="5472170"/>
            <a:ext cx="36000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At Boston Children’s Hospital</a:t>
            </a:r>
          </a:p>
        </p:txBody>
      </p:sp>
    </p:spTree>
    <p:extLst>
      <p:ext uri="{BB962C8B-B14F-4D97-AF65-F5344CB8AC3E}">
        <p14:creationId xmlns:p14="http://schemas.microsoft.com/office/powerpoint/2010/main" val="1705349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Roboto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57319</TotalTime>
  <Words>952</Words>
  <Application>Microsoft Office PowerPoint</Application>
  <PresentationFormat>Widescreen</PresentationFormat>
  <Paragraphs>156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Arial</vt:lpstr>
      <vt:lpstr>Calibri</vt:lpstr>
      <vt:lpstr>Roboto</vt:lpstr>
      <vt:lpstr>Wingdings</vt:lpstr>
      <vt:lpstr>Office Theme</vt:lpstr>
      <vt:lpstr>PowerPoint Presentation</vt:lpstr>
      <vt:lpstr>PowerPoint Presentation</vt:lpstr>
      <vt:lpstr>Market Access for Rare &amp; Ultrarare Communities </vt:lpstr>
      <vt:lpstr>Data and Evidence in the Real World</vt:lpstr>
      <vt:lpstr>Why do we generate data?</vt:lpstr>
      <vt:lpstr>Some important definitions to keep in mind</vt:lpstr>
      <vt:lpstr>Different kinds of evidence answer different questions</vt:lpstr>
      <vt:lpstr>Evidence quality varies depending on the methodology of analysis</vt:lpstr>
      <vt:lpstr>Why does evidence quality matter?</vt:lpstr>
      <vt:lpstr>PowerPoint Presentation</vt:lpstr>
      <vt:lpstr>Key Takeaways</vt:lpstr>
      <vt:lpstr>It is essential for PAGs to understand where stakeholder interests overlap and where they diverge</vt:lpstr>
      <vt:lpstr>Thank you to our Sponsors!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Bethany Kraynack</dc:creator>
  <cp:lastModifiedBy>Michele Whiteside</cp:lastModifiedBy>
  <cp:revision>29</cp:revision>
  <dcterms:created xsi:type="dcterms:W3CDTF">2025-03-07T02:34:24Z</dcterms:created>
  <dcterms:modified xsi:type="dcterms:W3CDTF">2026-09-23T17:31:44Z</dcterms:modified>
</cp:coreProperties>
</file>