
<file path=[Content_Types].xml><?xml version="1.0" encoding="utf-8"?>
<Types xmlns="http://schemas.openxmlformats.org/package/2006/content-types">
  <Default Extension="emf" ContentType="image/x-emf"/>
  <Default Extension="fntdata" ContentType="application/x-fontdata"/>
  <Default Extension="jfif" ContentType="image/jpeg"/>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notesMasterIdLst>
    <p:notesMasterId r:id="rId36"/>
  </p:notesMasterIdLst>
  <p:sldIdLst>
    <p:sldId id="256" r:id="rId3"/>
    <p:sldId id="333"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313" r:id="rId25"/>
    <p:sldId id="324" r:id="rId26"/>
    <p:sldId id="323" r:id="rId27"/>
    <p:sldId id="318" r:id="rId28"/>
    <p:sldId id="325" r:id="rId29"/>
    <p:sldId id="326" r:id="rId30"/>
    <p:sldId id="330" r:id="rId31"/>
    <p:sldId id="331" r:id="rId32"/>
    <p:sldId id="332" r:id="rId33"/>
    <p:sldId id="327" r:id="rId34"/>
    <p:sldId id="315" r:id="rId35"/>
  </p:sldIdLst>
  <p:sldSz cx="18288000" cy="10287000"/>
  <p:notesSz cx="6858000" cy="9144000"/>
  <p:embeddedFontLst>
    <p:embeddedFont>
      <p:font typeface="Amsterdam Four" panose="020B0604020202020204" charset="0"/>
      <p:regular r:id="rId37"/>
    </p:embeddedFont>
    <p:embeddedFont>
      <p:font typeface="Arial MT Pro" panose="020B0604020202020204" charset="0"/>
      <p:regular r:id="rId38"/>
    </p:embeddedFont>
    <p:embeddedFont>
      <p:font typeface="Arial MT Pro Bold" panose="020B0604020202020204" charset="0"/>
      <p:regular r:id="rId39"/>
      <p:bold r:id="rId40"/>
    </p:embeddedFont>
    <p:embeddedFont>
      <p:font typeface="Arimo" panose="020B0604020202020204" charset="0"/>
      <p:regular r:id="rId41"/>
    </p:embeddedFont>
    <p:embeddedFont>
      <p:font typeface="Arimo Bold" panose="020B0604020202020204" charset="0"/>
      <p:regular r:id="rId42"/>
      <p:bold r:id="rId43"/>
    </p:embeddedFont>
    <p:embeddedFont>
      <p:font typeface="Barlow Medium" panose="00000600000000000000" pitchFamily="2" charset="0"/>
      <p:regular r:id="rId44"/>
      <p:italic r:id="rId45"/>
    </p:embeddedFont>
    <p:embeddedFont>
      <p:font typeface="Calibri (MS)" panose="020B0604020202020204" charset="0"/>
      <p:regular r:id="rId46"/>
    </p:embeddedFont>
    <p:embeddedFont>
      <p:font typeface="Calibri (MS) Bold" panose="020B0604020202020204" charset="0"/>
      <p:regular r:id="rId47"/>
      <p:bold r:id="rId48"/>
    </p:embeddedFont>
    <p:embeddedFont>
      <p:font typeface="Calibri (MS) Bold Italics" panose="020B0604020202020204" charset="0"/>
      <p:regular r:id="rId49"/>
      <p:bold r:id="rId50"/>
      <p:italic r:id="rId51"/>
      <p:boldItalic r:id="rId52"/>
    </p:embeddedFont>
    <p:embeddedFont>
      <p:font typeface="Calibri (MS) Italics" panose="020B0604020202020204" charset="0"/>
      <p:regular r:id="rId53"/>
      <p:italic r:id="rId54"/>
    </p:embeddedFont>
    <p:embeddedFont>
      <p:font typeface="DM Sans" pitchFamily="2" charset="0"/>
      <p:regular r:id="rId55"/>
      <p:bold r:id="rId56"/>
      <p:italic r:id="rId57"/>
      <p:boldItalic r:id="rId58"/>
    </p:embeddedFont>
    <p:embeddedFont>
      <p:font typeface="Inter" panose="020B0604020202020204" charset="0"/>
      <p:regular r:id="rId59"/>
    </p:embeddedFont>
    <p:embeddedFont>
      <p:font typeface="Inter Bold" panose="020B0604020202020204" charset="0"/>
      <p:regular r:id="rId60"/>
      <p:bold r:id="rId61"/>
    </p:embeddedFont>
    <p:embeddedFont>
      <p:font typeface="Inter Extra-Light" panose="020B0604020202020204" charset="0"/>
      <p:regular r:id="rId62"/>
    </p:embeddedFont>
    <p:embeddedFont>
      <p:font typeface="Open Sans" panose="020B0606030504020204" pitchFamily="34" charset="0"/>
      <p:regular r:id="rId63"/>
      <p:bold r:id="rId64"/>
      <p:italic r:id="rId65"/>
    </p:embeddedFont>
    <p:embeddedFont>
      <p:font typeface="Open Sans ExtraBold" panose="020B0906030804020204" pitchFamily="34" charset="0"/>
      <p:bold r:id="rId66"/>
    </p:embeddedFont>
    <p:embeddedFont>
      <p:font typeface="Public Sans" panose="020B0604020202020204" charset="0"/>
      <p:regular r:id="rId67"/>
    </p:embeddedFont>
    <p:embeddedFont>
      <p:font typeface="Public Sans Medium" panose="020B0604020202020204" charset="0"/>
      <p:regular r:id="rId68"/>
    </p:embeddedFont>
    <p:embeddedFont>
      <p:font typeface="Roboto" panose="02000000000000000000" pitchFamily="2" charset="0"/>
      <p:regular r:id="rId69"/>
      <p:bold r:id="rId70"/>
      <p:boldItalic r:id="rId7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1"/>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autoAdjust="0"/>
    <p:restoredTop sz="94589" autoAdjust="0"/>
  </p:normalViewPr>
  <p:slideViewPr>
    <p:cSldViewPr>
      <p:cViewPr varScale="1">
        <p:scale>
          <a:sx n="60" d="100"/>
          <a:sy n="60" d="100"/>
        </p:scale>
        <p:origin x="370" y="67"/>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font" Target="fonts/font6.fntdata"/><Relationship Id="rId47" Type="http://schemas.openxmlformats.org/officeDocument/2006/relationships/font" Target="fonts/font11.fntdata"/><Relationship Id="rId63" Type="http://schemas.openxmlformats.org/officeDocument/2006/relationships/font" Target="fonts/font27.fntdata"/><Relationship Id="rId68" Type="http://schemas.openxmlformats.org/officeDocument/2006/relationships/font" Target="fonts/font32.fntdata"/><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font" Target="fonts/font1.fntdata"/><Relationship Id="rId40" Type="http://schemas.openxmlformats.org/officeDocument/2006/relationships/font" Target="fonts/font4.fntdata"/><Relationship Id="rId45" Type="http://schemas.openxmlformats.org/officeDocument/2006/relationships/font" Target="fonts/font9.fntdata"/><Relationship Id="rId53" Type="http://schemas.openxmlformats.org/officeDocument/2006/relationships/font" Target="fonts/font17.fntdata"/><Relationship Id="rId58" Type="http://schemas.openxmlformats.org/officeDocument/2006/relationships/font" Target="fonts/font22.fntdata"/><Relationship Id="rId66" Type="http://schemas.openxmlformats.org/officeDocument/2006/relationships/font" Target="fonts/font30.fntdata"/><Relationship Id="rId74" Type="http://schemas.openxmlformats.org/officeDocument/2006/relationships/theme" Target="theme/theme1.xml"/><Relationship Id="rId5" Type="http://schemas.openxmlformats.org/officeDocument/2006/relationships/slide" Target="slides/slide3.xml"/><Relationship Id="rId61" Type="http://schemas.openxmlformats.org/officeDocument/2006/relationships/font" Target="fonts/font25.fntdata"/><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font" Target="fonts/font7.fntdata"/><Relationship Id="rId48" Type="http://schemas.openxmlformats.org/officeDocument/2006/relationships/font" Target="fonts/font12.fntdata"/><Relationship Id="rId56" Type="http://schemas.openxmlformats.org/officeDocument/2006/relationships/font" Target="fonts/font20.fntdata"/><Relationship Id="rId64" Type="http://schemas.openxmlformats.org/officeDocument/2006/relationships/font" Target="fonts/font28.fntdata"/><Relationship Id="rId69" Type="http://schemas.openxmlformats.org/officeDocument/2006/relationships/font" Target="fonts/font33.fntdata"/><Relationship Id="rId8" Type="http://schemas.openxmlformats.org/officeDocument/2006/relationships/slide" Target="slides/slide6.xml"/><Relationship Id="rId51" Type="http://schemas.openxmlformats.org/officeDocument/2006/relationships/font" Target="fonts/font15.fntdata"/><Relationship Id="rId72"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font" Target="fonts/font2.fntdata"/><Relationship Id="rId46" Type="http://schemas.openxmlformats.org/officeDocument/2006/relationships/font" Target="fonts/font10.fntdata"/><Relationship Id="rId59" Type="http://schemas.openxmlformats.org/officeDocument/2006/relationships/font" Target="fonts/font23.fntdata"/><Relationship Id="rId67" Type="http://schemas.openxmlformats.org/officeDocument/2006/relationships/font" Target="fonts/font31.fntdata"/><Relationship Id="rId20" Type="http://schemas.openxmlformats.org/officeDocument/2006/relationships/slide" Target="slides/slide18.xml"/><Relationship Id="rId41" Type="http://schemas.openxmlformats.org/officeDocument/2006/relationships/font" Target="fonts/font5.fntdata"/><Relationship Id="rId54" Type="http://schemas.openxmlformats.org/officeDocument/2006/relationships/font" Target="fonts/font18.fntdata"/><Relationship Id="rId62" Type="http://schemas.openxmlformats.org/officeDocument/2006/relationships/font" Target="fonts/font26.fntdata"/><Relationship Id="rId70" Type="http://schemas.openxmlformats.org/officeDocument/2006/relationships/font" Target="fonts/font34.fntdata"/><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49" Type="http://schemas.openxmlformats.org/officeDocument/2006/relationships/font" Target="fonts/font13.fntdata"/><Relationship Id="rId57" Type="http://schemas.openxmlformats.org/officeDocument/2006/relationships/font" Target="fonts/font21.fntdata"/><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font" Target="fonts/font8.fntdata"/><Relationship Id="rId52" Type="http://schemas.openxmlformats.org/officeDocument/2006/relationships/font" Target="fonts/font16.fntdata"/><Relationship Id="rId60" Type="http://schemas.openxmlformats.org/officeDocument/2006/relationships/font" Target="fonts/font24.fntdata"/><Relationship Id="rId65" Type="http://schemas.openxmlformats.org/officeDocument/2006/relationships/font" Target="fonts/font29.fntdata"/><Relationship Id="rId73"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font" Target="fonts/font3.fntdata"/><Relationship Id="rId34" Type="http://schemas.openxmlformats.org/officeDocument/2006/relationships/slide" Target="slides/slide32.xml"/><Relationship Id="rId50" Type="http://schemas.openxmlformats.org/officeDocument/2006/relationships/font" Target="fonts/font14.fntdata"/><Relationship Id="rId55" Type="http://schemas.openxmlformats.org/officeDocument/2006/relationships/font" Target="fonts/font19.fntdata"/><Relationship Id="rId7" Type="http://schemas.openxmlformats.org/officeDocument/2006/relationships/slide" Target="slides/slide5.xml"/><Relationship Id="rId71" Type="http://schemas.openxmlformats.org/officeDocument/2006/relationships/font" Target="fonts/font35.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23.09.2026</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Welcome everyone. As rare disease parents, time is our most precious resource. Between caregiving, therapies, and running foundations, there are not enough hours in the day. Today, we are going to learn how Artificial Intelligence can give you that time back, help you understand complex science, and accelerate your path to finding a cure.</a:t>
            </a:r>
          </a:p>
          <a:p>
            <a:r>
              <a:rPr lang="en-US"/>
              <a:t>1</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Welcome everyone. As rare disease parents, time is our most precious resource. Between caregiving, therapies, and running foundations, there are not enough hours in the day. Today, we are going to learn how Artificial Intelligence can give you that time back, help you understand complex science, and accelerate your path to finding a cure.</a:t>
            </a:r>
          </a:p>
          <a:p>
            <a:r>
              <a:rPr lang="en-US"/>
              <a:t>2</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Most of you have used basic LLMs like ChatGPT or Gemini. They are incredible tools for translating complex science into something we can understand. If you get a clinical trial report full of jargon, an LLM can break it down so you know exactly what to ask your doctor.</a:t>
            </a:r>
          </a:p>
          <a:p>
            <a:r>
              <a:rPr lang="en-US"/>
              <a:t>3</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But here is the danger: AI wants to please you. If you ask it about a cure for a specific mutation, and it does not know, it might invent a fake clinical trial. This is called a hallucination. We must never use basic AI as a factual search engine without setting strict safety boundaries.</a:t>
            </a:r>
          </a:p>
          <a:p>
            <a:r>
              <a:rPr lang="en-US"/>
              <a:t>4</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To prevent hallucinations, we use the ROADS framework. You need to give the AI a Role, your Origin, an Action, a Delivery format, and most importantly, Safety Limits. By telling the AI “Do not guess, tell me if you do not know,” you turn it from a creative writing tool into a rigorous research assistant.</a:t>
            </a:r>
          </a:p>
          <a:p>
            <a:r>
              <a:rPr lang="en-US"/>
              <a:t>5</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Full prompt — [R]: Act as a translational scientist, geneticist, and rare disease expert. [O]: I am researching the genetic condition caused by mutations in the [INSERT GENE NAME] gene, resulting in [INSERT DISEASE NAME IF KNOWN]. [A]: Perform a comprehensive “therapeutic amenability analysis” to determine which drug development modalities hold the most promise for this biological target. Evaluate: 1) Antisense Oligonucleotides (ASOs)/RNAi, 2) Gene Replacement Therapy (e.g., AAV vectors), 3) Gene Editing (e.g., CRISPR-Cas9, Base/Prime Editing), 4) Small Molecule Drug Repurposing. For each, evaluate Mechanism Match, Payload/Size Constraints, Delivery &amp; Biodistribution Challenges, and Preclinical Precedent. [D]: Break your analysis down into the four modalities with bulleted evaluations for each parameter. Conclude with a “Translational Verdict” section that ranks the modalities from most feasible to least feasible. [S]: Base your rationale exclusively on current FDA-approved technological limits and published scientific consensus. Do not invent speculative therapies. If data is unknown, state “Insufficient data available in current literature.”</a:t>
            </a:r>
          </a:p>
          <a:p>
            <a:r>
              <a:rPr lang="en-US"/>
              <a:t>12</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Full prompt — [R]: Act as a rare disease foundation director and scientific liaison. [O]: I am the parent of a diagnosed child and the founder of a newly formed patient-led foundation focused on accelerating research for [INSERT DISEASE NAME / GENE / MUTATION]. [A]: First, identify 3 to 5 leading academic researchers (KOLs) who have published peer-reviewed papers or run academic labs focused on this specific gene/disease in the last 10 years. Second, draft a highly customized, sub-250-word outreach email to each researcher referencing their specific work and requesting a 20-minute Zoom call to explore how our foundation might support their lab (e.g., funding, registries, or biosamples). [D]: Format the KOL list as a table (Researcher Name | Institution | Primary Research Focus). Below the table, provide the email drafts with clear subject lines and professional spacing. [S]: Do not hallucinate names or publications; only provide actual published researchers. Keep the tone highly professional, humble, respectful of their time, and scientifically serious.</a:t>
            </a:r>
          </a:p>
          <a:p>
            <a:r>
              <a:rPr lang="en-US"/>
              <a:t>13</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Full prompt — [R]: Act as an expert non-profit fundraiser for children’s health and medical research. [O]: I run a non-profit foundation funding translational research for [INSERT DISEASE NAME], an ultra-rare genetic condition. We are putting together a pitch deck to raise $[INSERT AMOUNT] to fund [INSERT SPECIFIC GOAL]. [A]: Create a comprehensive 8-slide pitch deck outline designed to secure major philanthropic gifts. The progression must be: 1) Emotional Hook, 2) The Problem, 3) The Science, 4) The Solution/Project, 5) Milestones, 6) The Team, 7) Financial Ask, 8) The Vision. [D]: For each slide, provide a structured breakdown: Slide Title, Visual Concept (what image should be on the slide), Key Copy/Bullet Points (persuasive text), and a 3-4 sentence Speaker Script. [S]: Keep the scientific explanations accurate but simple enough for non-scientists. Do not invent financial data or milestones; provide a realistic template structure with brackets for me to fill in my own data.</a:t>
            </a:r>
          </a:p>
          <a:p>
            <a:r>
              <a:rPr lang="en-US"/>
              <a:t>15</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If you want zero hallucinations, use Google NotebookLM. You upload your specific PDFs—trial data, whitepapers—and the AI ONLY answers based on those documents. It even cites the exact paragraph. It also has a feature that turns dense papers into an audio podcast you can listen to while driving to therapy.</a:t>
            </a:r>
          </a:p>
          <a:p>
            <a:r>
              <a:rPr lang="en-US"/>
              <a:t>6</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When you need to raise money, you need a pitch deck. Claude is phenomenal at structuring a compelling narrative for donors. Once you have the text, tools like Manus can generate the actual visual slides for you in seconds. What used to take a week now takes an hour.</a:t>
            </a:r>
          </a:p>
          <a:p>
            <a:r>
              <a:rPr lang="en-US"/>
              <a:t>7</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For the more advanced users, Google AI Studio lets you build and test custom AI tools without knowing how to code. You could prototype a custom patient registry interface, or build a specialized bot trained exclusively on your foundation’s medical guidelines to help newly diagnosed families.</a:t>
            </a:r>
          </a:p>
          <a:p>
            <a:r>
              <a:rPr lang="en-US"/>
              <a:t>8</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This appendix is a leave-behind: four fully-written ROADS prompts families can copy, fill in the brackets, and paste into their AI tool of choice tonight.</a:t>
            </a:r>
          </a:p>
          <a:p>
            <a:r>
              <a:rPr lang="en-US"/>
              <a:t>11</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Everything we have discussed so far is about giving you time back. RINAE.AI is about saving a life. RINAE uses specialized AI for personalized drug discovery. We take your child’s specific mutation, create a living disease model, and use computational power to test thousands of existing drugs and design custom RNA medicines simultaneously. We give you a tangible discovery roadmap in 12 to 15 months.</a:t>
            </a:r>
          </a:p>
          <a:p>
            <a:r>
              <a:rPr lang="en-US"/>
              <a:t>9</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You are the CEO of your child’s health, and AI is your new executive team. Start small—try using the ROADS framework tonight on one document. Thank you for your time, and I would love to open the floor for any questions.</a:t>
            </a:r>
          </a:p>
          <a:p>
            <a:r>
              <a:rPr lang="en-US"/>
              <a:t>10</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3"/>
        <p:cNvGrpSpPr/>
        <p:nvPr/>
      </p:nvGrpSpPr>
      <p:grpSpPr>
        <a:xfrm>
          <a:off x="0" y="0"/>
          <a:ext cx="0" cy="0"/>
          <a:chOff x="0" y="0"/>
          <a:chExt cx="0" cy="0"/>
        </a:xfrm>
      </p:grpSpPr>
      <p:sp>
        <p:nvSpPr>
          <p:cNvPr id="374" name="Google Shape;374;g3fa5399d1c7_0_141:notes"/>
          <p:cNvSpPr txBox="1">
            <a:spLocks noGrp="1"/>
          </p:cNvSpPr>
          <p:nvPr>
            <p:ph type="hdr" idx="2"/>
          </p:nvPr>
        </p:nvSpPr>
        <p:spPr>
          <a:xfrm>
            <a:off x="0" y="0"/>
            <a:ext cx="2971800" cy="458700"/>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75" name="Google Shape;375;g3fa5399d1c7_0_141:notes"/>
          <p:cNvSpPr txBox="1">
            <a:spLocks noGrp="1"/>
          </p:cNvSpPr>
          <p:nvPr>
            <p:ph type="dt" idx="10"/>
          </p:nvPr>
        </p:nvSpPr>
        <p:spPr>
          <a:xfrm>
            <a:off x="3884613" y="0"/>
            <a:ext cx="2971800" cy="458700"/>
          </a:xfrm>
          <a:prstGeom prst="rect">
            <a:avLst/>
          </a:prstGeom>
          <a:noFill/>
          <a:ln>
            <a:noFill/>
          </a:ln>
        </p:spPr>
        <p:txBody>
          <a:bodyPr spcFirstLastPara="1" wrap="square" lIns="91425" tIns="45700" rIns="91425" bIns="45700" anchor="t"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76" name="Google Shape;376;g3fa5399d1c7_0_141:notes"/>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7" name="Google Shape;377;g3fa5399d1c7_0_14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78" name="Google Shape;378;g3fa5399d1c7_0_141:notes"/>
          <p:cNvSpPr txBox="1">
            <a:spLocks noGrp="1"/>
          </p:cNvSpPr>
          <p:nvPr>
            <p:ph type="ftr" idx="11"/>
          </p:nvPr>
        </p:nvSpPr>
        <p:spPr>
          <a:xfrm>
            <a:off x="0" y="8685213"/>
            <a:ext cx="2971800" cy="458700"/>
          </a:xfrm>
          <a:prstGeom prst="rect">
            <a:avLst/>
          </a:prstGeom>
          <a:noFill/>
          <a:ln>
            <a:noFill/>
          </a:ln>
        </p:spPr>
        <p:txBody>
          <a:bodyPr spcFirstLastPara="1" wrap="square" lIns="91425" tIns="45700" rIns="91425" bIns="45700" anchor="b"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
        <p:nvSpPr>
          <p:cNvPr id="379" name="Google Shape;379;g3fa5399d1c7_0_141: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83157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107C323-E731-334A-84A5-9052BDA3CBF5}"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4853837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9/23/2026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9/23/2026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9/23/2026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5718EF6-26FF-DF33-97A7-60F3881D0DBB}"/>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3" name="Footer Placeholder 2">
            <a:extLst>
              <a:ext uri="{FF2B5EF4-FFF2-40B4-BE49-F238E27FC236}">
                <a16:creationId xmlns:a16="http://schemas.microsoft.com/office/drawing/2014/main" id="{F9395459-529F-9F5D-1CBE-FB2AE580E8A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E80A383-4B32-D463-CFE6-7D24DB09A963}"/>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966210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F95A7E-BAF0-9C59-658E-077FB6D9E58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8413354-BBF3-F3BE-DE83-050C1666784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C47F2A4-7B7F-418C-7079-1B29953D9EEB}"/>
              </a:ext>
            </a:extLst>
          </p:cNvPr>
          <p:cNvSpPr>
            <a:spLocks noGrp="1"/>
          </p:cNvSpPr>
          <p:nvPr>
            <p:ph type="dt" sz="half" idx="10"/>
          </p:nvPr>
        </p:nvSpPr>
        <p:spPr/>
        <p:txBody>
          <a:bodyPr/>
          <a:lstStyle/>
          <a:p>
            <a:fld id="{97C289A4-A0CF-354B-8BFA-1120629C6AD2}" type="datetimeFigureOut">
              <a:rPr lang="en-US" smtClean="0"/>
              <a:t>9/23/2026</a:t>
            </a:fld>
            <a:endParaRPr lang="en-US"/>
          </a:p>
        </p:txBody>
      </p:sp>
      <p:sp>
        <p:nvSpPr>
          <p:cNvPr id="5" name="Footer Placeholder 4">
            <a:extLst>
              <a:ext uri="{FF2B5EF4-FFF2-40B4-BE49-F238E27FC236}">
                <a16:creationId xmlns:a16="http://schemas.microsoft.com/office/drawing/2014/main" id="{9ADBDB2F-B18F-4867-8629-D7737103121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8627A76-52E0-1CDE-FB37-925C81885E85}"/>
              </a:ext>
            </a:extLst>
          </p:cNvPr>
          <p:cNvSpPr>
            <a:spLocks noGrp="1"/>
          </p:cNvSpPr>
          <p:nvPr>
            <p:ph type="sldNum" sz="quarter" idx="12"/>
          </p:nvPr>
        </p:nvSpPr>
        <p:spPr/>
        <p:txBody>
          <a:bodyPr/>
          <a:lstStyle/>
          <a:p>
            <a:fld id="{91503152-D1FD-6D4C-9CB6-598AE6246F7A}" type="slidenum">
              <a:rPr lang="en-US" smtClean="0"/>
              <a:t>‹#›</a:t>
            </a:fld>
            <a:endParaRPr lang="en-US"/>
          </a:p>
        </p:txBody>
      </p:sp>
    </p:spTree>
    <p:extLst>
      <p:ext uri="{BB962C8B-B14F-4D97-AF65-F5344CB8AC3E}">
        <p14:creationId xmlns:p14="http://schemas.microsoft.com/office/powerpoint/2010/main" val="11444174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Generated (g3fa5399d1c7_10_0)">
  <p:cSld name="Generated (g3fa5399d1c7_10_0)">
    <p:spTree>
      <p:nvGrpSpPr>
        <p:cNvPr id="1" name="Shape 84"/>
        <p:cNvGrpSpPr/>
        <p:nvPr/>
      </p:nvGrpSpPr>
      <p:grpSpPr>
        <a:xfrm>
          <a:off x="0" y="0"/>
          <a:ext cx="0" cy="0"/>
          <a:chOff x="0" y="0"/>
          <a:chExt cx="0" cy="0"/>
        </a:xfrm>
      </p:grpSpPr>
    </p:spTree>
    <p:extLst>
      <p:ext uri="{BB962C8B-B14F-4D97-AF65-F5344CB8AC3E}">
        <p14:creationId xmlns:p14="http://schemas.microsoft.com/office/powerpoint/2010/main" val="8748382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9/23/2026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0547096-9250-4696-BFA2-36FFFCA472BE}"/>
              </a:ext>
            </a:extLst>
          </p:cNvPr>
          <p:cNvSpPr>
            <a:spLocks noGrp="1"/>
          </p:cNvSpPr>
          <p:nvPr>
            <p:ph type="title"/>
          </p:nvPr>
        </p:nvSpPr>
        <p:spPr>
          <a:xfrm>
            <a:off x="1257300" y="547688"/>
            <a:ext cx="15773400" cy="1988345"/>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EDBC9B2-6D37-F567-A6E8-9ECBEE509C64}"/>
              </a:ext>
            </a:extLst>
          </p:cNvPr>
          <p:cNvSpPr>
            <a:spLocks noGrp="1"/>
          </p:cNvSpPr>
          <p:nvPr>
            <p:ph type="body" idx="1"/>
          </p:nvPr>
        </p:nvSpPr>
        <p:spPr>
          <a:xfrm>
            <a:off x="1257300" y="2738438"/>
            <a:ext cx="15773400" cy="652700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EC39E96-4C89-1016-26D6-7476498C50B0}"/>
              </a:ext>
            </a:extLst>
          </p:cNvPr>
          <p:cNvSpPr>
            <a:spLocks noGrp="1"/>
          </p:cNvSpPr>
          <p:nvPr>
            <p:ph type="dt" sz="half" idx="2"/>
          </p:nvPr>
        </p:nvSpPr>
        <p:spPr>
          <a:xfrm>
            <a:off x="1257300" y="9534526"/>
            <a:ext cx="4114800" cy="547688"/>
          </a:xfrm>
          <a:prstGeom prst="rect">
            <a:avLst/>
          </a:prstGeom>
        </p:spPr>
        <p:txBody>
          <a:bodyPr vert="horz" lIns="91440" tIns="45720" rIns="91440" bIns="45720" rtlCol="0" anchor="ctr"/>
          <a:lstStyle>
            <a:lvl1pPr algn="l">
              <a:defRPr sz="1800">
                <a:solidFill>
                  <a:schemeClr val="tx1">
                    <a:tint val="82000"/>
                  </a:schemeClr>
                </a:solidFill>
              </a:defRPr>
            </a:lvl1pPr>
          </a:lstStyle>
          <a:p>
            <a:fld id="{97C289A4-A0CF-354B-8BFA-1120629C6AD2}" type="datetimeFigureOut">
              <a:rPr lang="en-US" smtClean="0"/>
              <a:t>9/23/2026</a:t>
            </a:fld>
            <a:endParaRPr lang="en-US"/>
          </a:p>
        </p:txBody>
      </p:sp>
      <p:sp>
        <p:nvSpPr>
          <p:cNvPr id="5" name="Footer Placeholder 4">
            <a:extLst>
              <a:ext uri="{FF2B5EF4-FFF2-40B4-BE49-F238E27FC236}">
                <a16:creationId xmlns:a16="http://schemas.microsoft.com/office/drawing/2014/main" id="{D75977AE-2090-2A08-8BBC-F3CFA192D839}"/>
              </a:ext>
            </a:extLst>
          </p:cNvPr>
          <p:cNvSpPr>
            <a:spLocks noGrp="1"/>
          </p:cNvSpPr>
          <p:nvPr>
            <p:ph type="ftr" sz="quarter" idx="3"/>
          </p:nvPr>
        </p:nvSpPr>
        <p:spPr>
          <a:xfrm>
            <a:off x="6057900" y="9534526"/>
            <a:ext cx="6172200" cy="547688"/>
          </a:xfrm>
          <a:prstGeom prst="rect">
            <a:avLst/>
          </a:prstGeom>
        </p:spPr>
        <p:txBody>
          <a:bodyPr vert="horz" lIns="91440" tIns="45720" rIns="91440" bIns="45720" rtlCol="0" anchor="ctr"/>
          <a:lstStyle>
            <a:lvl1pPr algn="ctr">
              <a:defRPr sz="18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A740B38C-71EF-1CDA-70D9-5DBC12915FE5}"/>
              </a:ext>
            </a:extLst>
          </p:cNvPr>
          <p:cNvSpPr>
            <a:spLocks noGrp="1"/>
          </p:cNvSpPr>
          <p:nvPr>
            <p:ph type="sldNum" sz="quarter" idx="4"/>
          </p:nvPr>
        </p:nvSpPr>
        <p:spPr>
          <a:xfrm>
            <a:off x="12915900" y="9534526"/>
            <a:ext cx="4114800" cy="547688"/>
          </a:xfrm>
          <a:prstGeom prst="rect">
            <a:avLst/>
          </a:prstGeom>
        </p:spPr>
        <p:txBody>
          <a:bodyPr vert="horz" lIns="91440" tIns="45720" rIns="91440" bIns="45720" rtlCol="0" anchor="ctr"/>
          <a:lstStyle>
            <a:lvl1pPr algn="r">
              <a:defRPr sz="1800">
                <a:solidFill>
                  <a:schemeClr val="tx1">
                    <a:tint val="82000"/>
                  </a:schemeClr>
                </a:solidFill>
              </a:defRPr>
            </a:lvl1pPr>
          </a:lstStyle>
          <a:p>
            <a:fld id="{91503152-D1FD-6D4C-9CB6-598AE6246F7A}" type="slidenum">
              <a:rPr lang="en-US" smtClean="0"/>
              <a:t>‹#›</a:t>
            </a:fld>
            <a:endParaRPr lang="en-US"/>
          </a:p>
        </p:txBody>
      </p:sp>
    </p:spTree>
    <p:extLst>
      <p:ext uri="{BB962C8B-B14F-4D97-AF65-F5344CB8AC3E}">
        <p14:creationId xmlns:p14="http://schemas.microsoft.com/office/powerpoint/2010/main" val="119700975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Lst>
  <p:txStyles>
    <p:titleStyle>
      <a:lvl1pPr algn="l" defTabSz="1371600" rtl="0" eaLnBrk="1" latinLnBrk="0" hangingPunct="1">
        <a:lnSpc>
          <a:spcPct val="90000"/>
        </a:lnSpc>
        <a:spcBef>
          <a:spcPct val="0"/>
        </a:spcBef>
        <a:buNone/>
        <a:defRPr sz="6600" kern="1200">
          <a:solidFill>
            <a:schemeClr val="tx1"/>
          </a:solidFill>
          <a:latin typeface="+mj-lt"/>
          <a:ea typeface="+mj-ea"/>
          <a:cs typeface="+mj-cs"/>
        </a:defRPr>
      </a:lvl1pPr>
    </p:titleStyle>
    <p:bodyStyle>
      <a:lvl1pPr marL="342900" indent="-342900" algn="l" defTabSz="1371600" rtl="0" eaLnBrk="1" latinLnBrk="0" hangingPunct="1">
        <a:lnSpc>
          <a:spcPct val="90000"/>
        </a:lnSpc>
        <a:spcBef>
          <a:spcPts val="1500"/>
        </a:spcBef>
        <a:buFont typeface="Arial" panose="020B0604020202020204" pitchFamily="34" charset="0"/>
        <a:buChar char="•"/>
        <a:defRPr sz="4200" kern="1200">
          <a:solidFill>
            <a:schemeClr val="tx1"/>
          </a:soli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solidFill>
            <a:schemeClr val="tx1"/>
          </a:soli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solidFill>
            <a:schemeClr val="tx1"/>
          </a:soli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12.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jpeg"/><Relationship Id="rId7" Type="http://schemas.openxmlformats.org/officeDocument/2006/relationships/image" Target="../media/image17.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16.jpeg"/><Relationship Id="rId5" Type="http://schemas.openxmlformats.org/officeDocument/2006/relationships/image" Target="../media/image15.jpeg"/><Relationship Id="rId10" Type="http://schemas.openxmlformats.org/officeDocument/2006/relationships/image" Target="../media/image4.png"/><Relationship Id="rId4" Type="http://schemas.openxmlformats.org/officeDocument/2006/relationships/image" Target="../media/image14.jpeg"/><Relationship Id="rId9" Type="http://schemas.openxmlformats.org/officeDocument/2006/relationships/image" Target="../media/image19.svg"/></Relationships>
</file>

<file path=ppt/slides/_rels/slide4.xml.rels><?xml version="1.0" encoding="UTF-8" standalone="yes"?>
<Relationships xmlns="http://schemas.openxmlformats.org/package/2006/relationships"><Relationship Id="rId8" Type="http://schemas.openxmlformats.org/officeDocument/2006/relationships/image" Target="../media/image25.jpeg"/><Relationship Id="rId13" Type="http://schemas.openxmlformats.org/officeDocument/2006/relationships/image" Target="../media/image30.jpeg"/><Relationship Id="rId3" Type="http://schemas.openxmlformats.org/officeDocument/2006/relationships/image" Target="../media/image20.jpeg"/><Relationship Id="rId7" Type="http://schemas.openxmlformats.org/officeDocument/2006/relationships/image" Target="../media/image24.jpeg"/><Relationship Id="rId12" Type="http://schemas.openxmlformats.org/officeDocument/2006/relationships/image" Target="../media/image29.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23.jpeg"/><Relationship Id="rId11" Type="http://schemas.openxmlformats.org/officeDocument/2006/relationships/image" Target="../media/image28.png"/><Relationship Id="rId5" Type="http://schemas.openxmlformats.org/officeDocument/2006/relationships/image" Target="../media/image22.png"/><Relationship Id="rId15" Type="http://schemas.openxmlformats.org/officeDocument/2006/relationships/image" Target="../media/image4.png"/><Relationship Id="rId10" Type="http://schemas.openxmlformats.org/officeDocument/2006/relationships/image" Target="../media/image27.png"/><Relationship Id="rId4" Type="http://schemas.openxmlformats.org/officeDocument/2006/relationships/image" Target="../media/image21.jpeg"/><Relationship Id="rId9" Type="http://schemas.openxmlformats.org/officeDocument/2006/relationships/image" Target="../media/image26.jpeg"/><Relationship Id="rId14" Type="http://schemas.openxmlformats.org/officeDocument/2006/relationships/image" Target="../media/image31.jpeg"/></Relationships>
</file>

<file path=ppt/slides/_rels/slide5.xml.rels><?xml version="1.0" encoding="UTF-8" standalone="yes"?>
<Relationships xmlns="http://schemas.openxmlformats.org/package/2006/relationships"><Relationship Id="rId8" Type="http://schemas.openxmlformats.org/officeDocument/2006/relationships/image" Target="../media/image38.png"/><Relationship Id="rId13" Type="http://schemas.openxmlformats.org/officeDocument/2006/relationships/image" Target="../media/image4.png"/><Relationship Id="rId3" Type="http://schemas.openxmlformats.org/officeDocument/2006/relationships/image" Target="../media/image33.jpeg"/><Relationship Id="rId7" Type="http://schemas.openxmlformats.org/officeDocument/2006/relationships/image" Target="../media/image37.png"/><Relationship Id="rId12" Type="http://schemas.openxmlformats.org/officeDocument/2006/relationships/image" Target="../media/image42.png"/><Relationship Id="rId2" Type="http://schemas.openxmlformats.org/officeDocument/2006/relationships/image" Target="../media/image32.jpeg"/><Relationship Id="rId1" Type="http://schemas.openxmlformats.org/officeDocument/2006/relationships/slideLayout" Target="../slideLayouts/slideLayout7.xml"/><Relationship Id="rId6" Type="http://schemas.openxmlformats.org/officeDocument/2006/relationships/image" Target="../media/image36.png"/><Relationship Id="rId11" Type="http://schemas.openxmlformats.org/officeDocument/2006/relationships/image" Target="../media/image41.png"/><Relationship Id="rId5" Type="http://schemas.openxmlformats.org/officeDocument/2006/relationships/image" Target="../media/image35.svg"/><Relationship Id="rId10" Type="http://schemas.openxmlformats.org/officeDocument/2006/relationships/image" Target="../media/image40.png"/><Relationship Id="rId4" Type="http://schemas.openxmlformats.org/officeDocument/2006/relationships/image" Target="../media/image34.jpeg"/><Relationship Id="rId9" Type="http://schemas.openxmlformats.org/officeDocument/2006/relationships/image" Target="../media/image39.png"/></Relationships>
</file>

<file path=ppt/slides/_rels/slide6.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8" Type="http://schemas.openxmlformats.org/officeDocument/2006/relationships/image" Target="../media/image51.jpeg"/><Relationship Id="rId13" Type="http://schemas.openxmlformats.org/officeDocument/2006/relationships/image" Target="../media/image56.jpeg"/><Relationship Id="rId18" Type="http://schemas.openxmlformats.org/officeDocument/2006/relationships/image" Target="../media/image4.png"/><Relationship Id="rId3" Type="http://schemas.openxmlformats.org/officeDocument/2006/relationships/image" Target="../media/image46.jpeg"/><Relationship Id="rId7" Type="http://schemas.openxmlformats.org/officeDocument/2006/relationships/image" Target="../media/image50.jpeg"/><Relationship Id="rId12" Type="http://schemas.openxmlformats.org/officeDocument/2006/relationships/image" Target="../media/image55.jpeg"/><Relationship Id="rId17" Type="http://schemas.openxmlformats.org/officeDocument/2006/relationships/image" Target="../media/image60.jpeg"/><Relationship Id="rId2" Type="http://schemas.openxmlformats.org/officeDocument/2006/relationships/image" Target="../media/image45.png"/><Relationship Id="rId16" Type="http://schemas.openxmlformats.org/officeDocument/2006/relationships/image" Target="../media/image59.jpeg"/><Relationship Id="rId1" Type="http://schemas.openxmlformats.org/officeDocument/2006/relationships/slideLayout" Target="../slideLayouts/slideLayout7.xml"/><Relationship Id="rId6" Type="http://schemas.openxmlformats.org/officeDocument/2006/relationships/image" Target="../media/image49.jpeg"/><Relationship Id="rId11" Type="http://schemas.openxmlformats.org/officeDocument/2006/relationships/image" Target="../media/image54.jpeg"/><Relationship Id="rId5" Type="http://schemas.openxmlformats.org/officeDocument/2006/relationships/image" Target="../media/image48.jpeg"/><Relationship Id="rId15" Type="http://schemas.openxmlformats.org/officeDocument/2006/relationships/image" Target="../media/image58.jpeg"/><Relationship Id="rId10" Type="http://schemas.openxmlformats.org/officeDocument/2006/relationships/image" Target="../media/image53.jpeg"/><Relationship Id="rId4" Type="http://schemas.openxmlformats.org/officeDocument/2006/relationships/image" Target="../media/image47.jpeg"/><Relationship Id="rId9" Type="http://schemas.openxmlformats.org/officeDocument/2006/relationships/image" Target="../media/image52.jpeg"/><Relationship Id="rId14" Type="http://schemas.openxmlformats.org/officeDocument/2006/relationships/image" Target="../media/image57.jpeg"/></Relationships>
</file>

<file path=ppt/slides/_rels/slide8.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63.jpeg"/></Relationships>
</file>

<file path=ppt/slides/_rels/slide9.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35.svg"/><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65.png"/></Relationships>
</file>

<file path=ppt/slides/_rels/slide10.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35.svg"/><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68.jpeg"/><Relationship Id="rId4" Type="http://schemas.openxmlformats.org/officeDocument/2006/relationships/image" Target="../media/image67.jpeg"/></Relationships>
</file>

<file path=ppt/slides/_rels/slide11.xml.rels><?xml version="1.0" encoding="UTF-8" standalone="yes"?>
<Relationships xmlns="http://schemas.openxmlformats.org/package/2006/relationships"><Relationship Id="rId8" Type="http://schemas.openxmlformats.org/officeDocument/2006/relationships/image" Target="../media/image73.jpeg"/><Relationship Id="rId13" Type="http://schemas.openxmlformats.org/officeDocument/2006/relationships/image" Target="../media/image31.jpeg"/><Relationship Id="rId3" Type="http://schemas.openxmlformats.org/officeDocument/2006/relationships/image" Target="../media/image20.jpeg"/><Relationship Id="rId7" Type="http://schemas.openxmlformats.org/officeDocument/2006/relationships/image" Target="../media/image72.jpeg"/><Relationship Id="rId12" Type="http://schemas.openxmlformats.org/officeDocument/2006/relationships/image" Target="../media/image30.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71.png"/><Relationship Id="rId11" Type="http://schemas.openxmlformats.org/officeDocument/2006/relationships/image" Target="../media/image76.png"/><Relationship Id="rId5" Type="http://schemas.openxmlformats.org/officeDocument/2006/relationships/image" Target="../media/image70.jpeg"/><Relationship Id="rId10" Type="http://schemas.openxmlformats.org/officeDocument/2006/relationships/image" Target="../media/image75.png"/><Relationship Id="rId4" Type="http://schemas.openxmlformats.org/officeDocument/2006/relationships/image" Target="../media/image69.jpeg"/><Relationship Id="rId9" Type="http://schemas.openxmlformats.org/officeDocument/2006/relationships/image" Target="../media/image74.png"/><Relationship Id="rId14" Type="http://schemas.openxmlformats.org/officeDocument/2006/relationships/image" Target="../media/image4.png"/></Relationships>
</file>

<file path=ppt/slides/_rels/slide12.xml.rels><?xml version="1.0" encoding="UTF-8" standalone="yes"?>
<Relationships xmlns="http://schemas.openxmlformats.org/package/2006/relationships"><Relationship Id="rId8" Type="http://schemas.openxmlformats.org/officeDocument/2006/relationships/image" Target="../media/image81.jpeg"/><Relationship Id="rId13" Type="http://schemas.openxmlformats.org/officeDocument/2006/relationships/image" Target="../media/image84.svg"/><Relationship Id="rId3" Type="http://schemas.openxmlformats.org/officeDocument/2006/relationships/image" Target="../media/image20.jpeg"/><Relationship Id="rId7" Type="http://schemas.openxmlformats.org/officeDocument/2006/relationships/image" Target="../media/image80.jpeg"/><Relationship Id="rId12" Type="http://schemas.openxmlformats.org/officeDocument/2006/relationships/image" Target="../media/image31.jpe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79.png"/><Relationship Id="rId11" Type="http://schemas.openxmlformats.org/officeDocument/2006/relationships/image" Target="../media/image30.jpeg"/><Relationship Id="rId5" Type="http://schemas.openxmlformats.org/officeDocument/2006/relationships/image" Target="../media/image78.jpeg"/><Relationship Id="rId10" Type="http://schemas.openxmlformats.org/officeDocument/2006/relationships/image" Target="../media/image83.jpeg"/><Relationship Id="rId4" Type="http://schemas.openxmlformats.org/officeDocument/2006/relationships/image" Target="../media/image77.jpeg"/><Relationship Id="rId9" Type="http://schemas.openxmlformats.org/officeDocument/2006/relationships/image" Target="../media/image82.png"/><Relationship Id="rId14" Type="http://schemas.openxmlformats.org/officeDocument/2006/relationships/image" Target="../media/image4.png"/></Relationships>
</file>

<file path=ppt/slides/_rels/slide13.xml.rels><?xml version="1.0" encoding="UTF-8" standalone="yes"?>
<Relationships xmlns="http://schemas.openxmlformats.org/package/2006/relationships"><Relationship Id="rId8" Type="http://schemas.openxmlformats.org/officeDocument/2006/relationships/image" Target="../media/image88.jpeg"/><Relationship Id="rId3" Type="http://schemas.openxmlformats.org/officeDocument/2006/relationships/image" Target="../media/image20.jpeg"/><Relationship Id="rId7" Type="http://schemas.openxmlformats.org/officeDocument/2006/relationships/image" Target="../media/image87.jpe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86.jpeg"/><Relationship Id="rId11" Type="http://schemas.openxmlformats.org/officeDocument/2006/relationships/image" Target="../media/image4.png"/><Relationship Id="rId5" Type="http://schemas.openxmlformats.org/officeDocument/2006/relationships/image" Target="../media/image30.jpeg"/><Relationship Id="rId10" Type="http://schemas.openxmlformats.org/officeDocument/2006/relationships/image" Target="../media/image31.jpeg"/><Relationship Id="rId4" Type="http://schemas.openxmlformats.org/officeDocument/2006/relationships/image" Target="../media/image85.jpeg"/><Relationship Id="rId9" Type="http://schemas.openxmlformats.org/officeDocument/2006/relationships/image" Target="../media/image89.jpeg"/></Relationships>
</file>

<file path=ppt/slides/_rels/slide14.xml.rels><?xml version="1.0" encoding="UTF-8" standalone="yes"?>
<Relationships xmlns="http://schemas.openxmlformats.org/package/2006/relationships"><Relationship Id="rId8" Type="http://schemas.openxmlformats.org/officeDocument/2006/relationships/image" Target="../media/image93.jpeg"/><Relationship Id="rId3" Type="http://schemas.openxmlformats.org/officeDocument/2006/relationships/image" Target="../media/image20.jpeg"/><Relationship Id="rId7" Type="http://schemas.openxmlformats.org/officeDocument/2006/relationships/image" Target="../media/image92.jpe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1.png"/><Relationship Id="rId11" Type="http://schemas.openxmlformats.org/officeDocument/2006/relationships/image" Target="../media/image4.png"/><Relationship Id="rId5" Type="http://schemas.openxmlformats.org/officeDocument/2006/relationships/image" Target="../media/image70.jpeg"/><Relationship Id="rId10" Type="http://schemas.openxmlformats.org/officeDocument/2006/relationships/image" Target="../media/image31.jpeg"/><Relationship Id="rId4" Type="http://schemas.openxmlformats.org/officeDocument/2006/relationships/image" Target="../media/image90.jpeg"/><Relationship Id="rId9" Type="http://schemas.openxmlformats.org/officeDocument/2006/relationships/image" Target="../media/image30.jpeg"/></Relationships>
</file>

<file path=ppt/slides/_rels/slide15.xml.rels><?xml version="1.0" encoding="UTF-8" standalone="yes"?>
<Relationships xmlns="http://schemas.openxmlformats.org/package/2006/relationships"><Relationship Id="rId8" Type="http://schemas.openxmlformats.org/officeDocument/2006/relationships/image" Target="../media/image93.jpeg"/><Relationship Id="rId3" Type="http://schemas.openxmlformats.org/officeDocument/2006/relationships/image" Target="../media/image20.jpeg"/><Relationship Id="rId7" Type="http://schemas.openxmlformats.org/officeDocument/2006/relationships/image" Target="../media/image92.jpe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4.png"/><Relationship Id="rId11" Type="http://schemas.openxmlformats.org/officeDocument/2006/relationships/image" Target="../media/image4.png"/><Relationship Id="rId5" Type="http://schemas.openxmlformats.org/officeDocument/2006/relationships/image" Target="../media/image70.jpeg"/><Relationship Id="rId10" Type="http://schemas.openxmlformats.org/officeDocument/2006/relationships/image" Target="../media/image31.jpeg"/><Relationship Id="rId4" Type="http://schemas.openxmlformats.org/officeDocument/2006/relationships/image" Target="../media/image90.jpeg"/><Relationship Id="rId9" Type="http://schemas.openxmlformats.org/officeDocument/2006/relationships/image" Target="../media/image30.jpeg"/></Relationships>
</file>

<file path=ppt/slides/_rels/slide16.xml.rels><?xml version="1.0" encoding="UTF-8" standalone="yes"?>
<Relationships xmlns="http://schemas.openxmlformats.org/package/2006/relationships"><Relationship Id="rId8" Type="http://schemas.openxmlformats.org/officeDocument/2006/relationships/image" Target="../media/image93.jpeg"/><Relationship Id="rId3" Type="http://schemas.openxmlformats.org/officeDocument/2006/relationships/image" Target="../media/image20.jpeg"/><Relationship Id="rId7" Type="http://schemas.openxmlformats.org/officeDocument/2006/relationships/image" Target="../media/image92.jpe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5.png"/><Relationship Id="rId11" Type="http://schemas.openxmlformats.org/officeDocument/2006/relationships/image" Target="../media/image4.png"/><Relationship Id="rId5" Type="http://schemas.openxmlformats.org/officeDocument/2006/relationships/image" Target="../media/image70.jpeg"/><Relationship Id="rId10" Type="http://schemas.openxmlformats.org/officeDocument/2006/relationships/image" Target="../media/image31.jpeg"/><Relationship Id="rId4" Type="http://schemas.openxmlformats.org/officeDocument/2006/relationships/image" Target="../media/image90.jpeg"/><Relationship Id="rId9" Type="http://schemas.openxmlformats.org/officeDocument/2006/relationships/image" Target="../media/image30.jpeg"/></Relationships>
</file>

<file path=ppt/slides/_rels/slide17.xml.rels><?xml version="1.0" encoding="UTF-8" standalone="yes"?>
<Relationships xmlns="http://schemas.openxmlformats.org/package/2006/relationships"><Relationship Id="rId8" Type="http://schemas.openxmlformats.org/officeDocument/2006/relationships/image" Target="../media/image99.jpeg"/><Relationship Id="rId13" Type="http://schemas.openxmlformats.org/officeDocument/2006/relationships/image" Target="../media/image103.png"/><Relationship Id="rId3" Type="http://schemas.openxmlformats.org/officeDocument/2006/relationships/image" Target="../media/image20.jpeg"/><Relationship Id="rId7" Type="http://schemas.openxmlformats.org/officeDocument/2006/relationships/image" Target="../media/image72.jpeg"/><Relationship Id="rId12" Type="http://schemas.openxmlformats.org/officeDocument/2006/relationships/image" Target="../media/image27.png"/><Relationship Id="rId2" Type="http://schemas.openxmlformats.org/officeDocument/2006/relationships/notesSlide" Target="../notesSlides/notesSlide9.xml"/><Relationship Id="rId16"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98.png"/><Relationship Id="rId11" Type="http://schemas.openxmlformats.org/officeDocument/2006/relationships/image" Target="../media/image102.jpeg"/><Relationship Id="rId5" Type="http://schemas.openxmlformats.org/officeDocument/2006/relationships/image" Target="../media/image97.jpeg"/><Relationship Id="rId15" Type="http://schemas.openxmlformats.org/officeDocument/2006/relationships/image" Target="../media/image31.jpeg"/><Relationship Id="rId10" Type="http://schemas.openxmlformats.org/officeDocument/2006/relationships/image" Target="../media/image101.jpeg"/><Relationship Id="rId4" Type="http://schemas.openxmlformats.org/officeDocument/2006/relationships/image" Target="../media/image96.jpeg"/><Relationship Id="rId9" Type="http://schemas.openxmlformats.org/officeDocument/2006/relationships/image" Target="../media/image100.png"/><Relationship Id="rId14" Type="http://schemas.openxmlformats.org/officeDocument/2006/relationships/image" Target="../media/image30.jpeg"/></Relationships>
</file>

<file path=ppt/slides/_rels/slide18.xml.rels><?xml version="1.0" encoding="UTF-8" standalone="yes"?>
<Relationships xmlns="http://schemas.openxmlformats.org/package/2006/relationships"><Relationship Id="rId8" Type="http://schemas.openxmlformats.org/officeDocument/2006/relationships/image" Target="../media/image107.jpeg"/><Relationship Id="rId13" Type="http://schemas.openxmlformats.org/officeDocument/2006/relationships/image" Target="../media/image30.jpeg"/><Relationship Id="rId3" Type="http://schemas.openxmlformats.org/officeDocument/2006/relationships/image" Target="../media/image20.jpeg"/><Relationship Id="rId7" Type="http://schemas.openxmlformats.org/officeDocument/2006/relationships/image" Target="../media/image106.jpeg"/><Relationship Id="rId12" Type="http://schemas.openxmlformats.org/officeDocument/2006/relationships/image" Target="../media/image109.jpe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105.png"/><Relationship Id="rId11" Type="http://schemas.openxmlformats.org/officeDocument/2006/relationships/image" Target="../media/image25.jpeg"/><Relationship Id="rId5" Type="http://schemas.openxmlformats.org/officeDocument/2006/relationships/image" Target="../media/image104.jpeg"/><Relationship Id="rId15" Type="http://schemas.openxmlformats.org/officeDocument/2006/relationships/image" Target="../media/image4.png"/><Relationship Id="rId10" Type="http://schemas.openxmlformats.org/officeDocument/2006/relationships/image" Target="../media/image23.jpeg"/><Relationship Id="rId4" Type="http://schemas.openxmlformats.org/officeDocument/2006/relationships/image" Target="../media/image77.jpeg"/><Relationship Id="rId9" Type="http://schemas.openxmlformats.org/officeDocument/2006/relationships/image" Target="../media/image108.jpeg"/><Relationship Id="rId14" Type="http://schemas.openxmlformats.org/officeDocument/2006/relationships/image" Target="../media/image31.jpeg"/></Relationships>
</file>

<file path=ppt/slides/_rels/slide19.xml.rels><?xml version="1.0" encoding="UTF-8" standalone="yes"?>
<Relationships xmlns="http://schemas.openxmlformats.org/package/2006/relationships"><Relationship Id="rId8" Type="http://schemas.openxmlformats.org/officeDocument/2006/relationships/image" Target="../media/image113.jpeg"/><Relationship Id="rId13" Type="http://schemas.openxmlformats.org/officeDocument/2006/relationships/image" Target="../media/image31.jpeg"/><Relationship Id="rId3" Type="http://schemas.openxmlformats.org/officeDocument/2006/relationships/image" Target="../media/image20.jpeg"/><Relationship Id="rId7" Type="http://schemas.openxmlformats.org/officeDocument/2006/relationships/image" Target="../media/image112.jpeg"/><Relationship Id="rId12" Type="http://schemas.openxmlformats.org/officeDocument/2006/relationships/image" Target="../media/image30.jpe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111.png"/><Relationship Id="rId11" Type="http://schemas.openxmlformats.org/officeDocument/2006/relationships/image" Target="../media/image116.png"/><Relationship Id="rId5" Type="http://schemas.openxmlformats.org/officeDocument/2006/relationships/image" Target="../media/image110.jpeg"/><Relationship Id="rId10" Type="http://schemas.openxmlformats.org/officeDocument/2006/relationships/image" Target="../media/image115.png"/><Relationship Id="rId4" Type="http://schemas.openxmlformats.org/officeDocument/2006/relationships/image" Target="../media/image69.jpeg"/><Relationship Id="rId9" Type="http://schemas.openxmlformats.org/officeDocument/2006/relationships/image" Target="../media/image114.png"/><Relationship Id="rId14" Type="http://schemas.openxmlformats.org/officeDocument/2006/relationships/image" Target="../media/image4.png"/></Relationships>
</file>

<file path=ppt/slides/_rels/slide20.xml.rels><?xml version="1.0" encoding="UTF-8" standalone="yes"?>
<Relationships xmlns="http://schemas.openxmlformats.org/package/2006/relationships"><Relationship Id="rId8" Type="http://schemas.openxmlformats.org/officeDocument/2006/relationships/image" Target="../media/image119.jpeg"/><Relationship Id="rId3" Type="http://schemas.openxmlformats.org/officeDocument/2006/relationships/image" Target="../media/image117.png"/><Relationship Id="rId7" Type="http://schemas.openxmlformats.org/officeDocument/2006/relationships/image" Target="../media/image31.jpe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30.jpeg"/><Relationship Id="rId5" Type="http://schemas.openxmlformats.org/officeDocument/2006/relationships/image" Target="../media/image118.jpeg"/><Relationship Id="rId4" Type="http://schemas.openxmlformats.org/officeDocument/2006/relationships/image" Target="../media/image15.jpeg"/><Relationship Id="rId9" Type="http://schemas.openxmlformats.org/officeDocument/2006/relationships/image" Target="../media/image4.png"/></Relationships>
</file>

<file path=ppt/slides/_rels/slide21.xml.rels><?xml version="1.0" encoding="UTF-8" standalone="yes"?>
<Relationships xmlns="http://schemas.openxmlformats.org/package/2006/relationships"><Relationship Id="rId8" Type="http://schemas.openxmlformats.org/officeDocument/2006/relationships/image" Target="../media/image124.jpeg"/><Relationship Id="rId13" Type="http://schemas.openxmlformats.org/officeDocument/2006/relationships/image" Target="../media/image4.png"/><Relationship Id="rId3" Type="http://schemas.openxmlformats.org/officeDocument/2006/relationships/image" Target="../media/image120.png"/><Relationship Id="rId7" Type="http://schemas.openxmlformats.org/officeDocument/2006/relationships/image" Target="../media/image123.jpeg"/><Relationship Id="rId12" Type="http://schemas.openxmlformats.org/officeDocument/2006/relationships/image" Target="../media/image31.jpe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122.jpeg"/><Relationship Id="rId11" Type="http://schemas.openxmlformats.org/officeDocument/2006/relationships/image" Target="../media/image30.jpeg"/><Relationship Id="rId5" Type="http://schemas.openxmlformats.org/officeDocument/2006/relationships/image" Target="../media/image121.jpeg"/><Relationship Id="rId10" Type="http://schemas.openxmlformats.org/officeDocument/2006/relationships/image" Target="../media/image125.jpeg"/><Relationship Id="rId4" Type="http://schemas.openxmlformats.org/officeDocument/2006/relationships/image" Target="../media/image20.jpeg"/><Relationship Id="rId9" Type="http://schemas.openxmlformats.org/officeDocument/2006/relationships/image" Target="../media/image93.jpeg"/></Relationships>
</file>

<file path=ppt/slides/_rels/slide22.xml.rels><?xml version="1.0" encoding="UTF-8" standalone="yes"?>
<Relationships xmlns="http://schemas.openxmlformats.org/package/2006/relationships"><Relationship Id="rId8" Type="http://schemas.openxmlformats.org/officeDocument/2006/relationships/image" Target="../media/image128.jpeg"/><Relationship Id="rId3" Type="http://schemas.openxmlformats.org/officeDocument/2006/relationships/image" Target="../media/image20.jpeg"/><Relationship Id="rId7" Type="http://schemas.openxmlformats.org/officeDocument/2006/relationships/image" Target="../media/image127.jpeg"/><Relationship Id="rId12"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119.jpeg"/><Relationship Id="rId11" Type="http://schemas.openxmlformats.org/officeDocument/2006/relationships/image" Target="../media/image129.png"/><Relationship Id="rId5" Type="http://schemas.openxmlformats.org/officeDocument/2006/relationships/image" Target="../media/image126.jpeg"/><Relationship Id="rId10" Type="http://schemas.openxmlformats.org/officeDocument/2006/relationships/image" Target="../media/image31.jpeg"/><Relationship Id="rId4" Type="http://schemas.openxmlformats.org/officeDocument/2006/relationships/image" Target="../media/image14.jpeg"/><Relationship Id="rId9" Type="http://schemas.openxmlformats.org/officeDocument/2006/relationships/image" Target="../media/image30.jpeg"/></Relationships>
</file>

<file path=ppt/slides/_rels/slide2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12.xml"/><Relationship Id="rId6" Type="http://schemas.openxmlformats.org/officeDocument/2006/relationships/image" Target="../media/image10.emf"/><Relationship Id="rId5" Type="http://schemas.openxmlformats.org/officeDocument/2006/relationships/image" Target="../media/image9.emf"/><Relationship Id="rId10" Type="http://schemas.openxmlformats.org/officeDocument/2006/relationships/image" Target="../media/image131.jpeg"/><Relationship Id="rId4" Type="http://schemas.openxmlformats.org/officeDocument/2006/relationships/image" Target="../media/image8.emf"/><Relationship Id="rId9" Type="http://schemas.openxmlformats.org/officeDocument/2006/relationships/image" Target="../media/image130.png"/></Relationships>
</file>

<file path=ppt/slides/_rels/slide24.xml.rels><?xml version="1.0" encoding="UTF-8" standalone="yes"?>
<Relationships xmlns="http://schemas.openxmlformats.org/package/2006/relationships"><Relationship Id="rId8" Type="http://schemas.openxmlformats.org/officeDocument/2006/relationships/image" Target="../media/image138.png"/><Relationship Id="rId3" Type="http://schemas.openxmlformats.org/officeDocument/2006/relationships/image" Target="../media/image133.png"/><Relationship Id="rId7" Type="http://schemas.openxmlformats.org/officeDocument/2006/relationships/image" Target="../media/image137.png"/><Relationship Id="rId2" Type="http://schemas.openxmlformats.org/officeDocument/2006/relationships/image" Target="../media/image132.png"/><Relationship Id="rId1" Type="http://schemas.openxmlformats.org/officeDocument/2006/relationships/slideLayout" Target="../slideLayouts/slideLayout13.xml"/><Relationship Id="rId6" Type="http://schemas.openxmlformats.org/officeDocument/2006/relationships/image" Target="../media/image136.png"/><Relationship Id="rId5" Type="http://schemas.openxmlformats.org/officeDocument/2006/relationships/image" Target="../media/image135.png"/><Relationship Id="rId4" Type="http://schemas.openxmlformats.org/officeDocument/2006/relationships/image" Target="../media/image134.png"/></Relationships>
</file>

<file path=ppt/slides/_rels/slide25.xml.rels><?xml version="1.0" encoding="UTF-8" standalone="yes"?>
<Relationships xmlns="http://schemas.openxmlformats.org/package/2006/relationships"><Relationship Id="rId3" Type="http://schemas.openxmlformats.org/officeDocument/2006/relationships/image" Target="../media/image132.png"/><Relationship Id="rId2" Type="http://schemas.openxmlformats.org/officeDocument/2006/relationships/image" Target="../media/image139.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40.png"/><Relationship Id="rId2" Type="http://schemas.openxmlformats.org/officeDocument/2006/relationships/image" Target="../media/image132.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41.png"/><Relationship Id="rId2" Type="http://schemas.openxmlformats.org/officeDocument/2006/relationships/notesSlide" Target="../notesSlides/notesSlide15.xml"/><Relationship Id="rId1" Type="http://schemas.openxmlformats.org/officeDocument/2006/relationships/slideLayout" Target="../slideLayouts/slideLayout14.xml"/><Relationship Id="rId6" Type="http://schemas.openxmlformats.org/officeDocument/2006/relationships/image" Target="../media/image144.png"/><Relationship Id="rId5" Type="http://schemas.openxmlformats.org/officeDocument/2006/relationships/image" Target="../media/image143.png"/><Relationship Id="rId4" Type="http://schemas.openxmlformats.org/officeDocument/2006/relationships/image" Target="../media/image142.png"/></Relationships>
</file>

<file path=ppt/slides/_rels/slide28.xml.rels><?xml version="1.0" encoding="UTF-8" standalone="yes"?>
<Relationships xmlns="http://schemas.openxmlformats.org/package/2006/relationships"><Relationship Id="rId3" Type="http://schemas.openxmlformats.org/officeDocument/2006/relationships/image" Target="../media/image143.png"/><Relationship Id="rId2" Type="http://schemas.openxmlformats.org/officeDocument/2006/relationships/image" Target="../media/image145.emf"/><Relationship Id="rId1" Type="http://schemas.openxmlformats.org/officeDocument/2006/relationships/slideLayout" Target="../slideLayouts/slideLayout13.xml"/><Relationship Id="rId6" Type="http://schemas.openxmlformats.org/officeDocument/2006/relationships/image" Target="../media/image147.png"/><Relationship Id="rId5" Type="http://schemas.openxmlformats.org/officeDocument/2006/relationships/image" Target="../media/image146.png"/><Relationship Id="rId4" Type="http://schemas.openxmlformats.org/officeDocument/2006/relationships/image" Target="../media/image132.png"/></Relationships>
</file>

<file path=ppt/slides/_rels/slide29.xml.rels><?xml version="1.0" encoding="UTF-8" standalone="yes"?>
<Relationships xmlns="http://schemas.openxmlformats.org/package/2006/relationships"><Relationship Id="rId3" Type="http://schemas.openxmlformats.org/officeDocument/2006/relationships/image" Target="../media/image148.png"/><Relationship Id="rId2" Type="http://schemas.openxmlformats.org/officeDocument/2006/relationships/image" Target="../media/image132.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143.png"/><Relationship Id="rId7" Type="http://schemas.openxmlformats.org/officeDocument/2006/relationships/image" Target="../media/image151.png"/><Relationship Id="rId2" Type="http://schemas.openxmlformats.org/officeDocument/2006/relationships/image" Target="../media/image145.emf"/><Relationship Id="rId1" Type="http://schemas.openxmlformats.org/officeDocument/2006/relationships/slideLayout" Target="../slideLayouts/slideLayout13.xml"/><Relationship Id="rId6" Type="http://schemas.openxmlformats.org/officeDocument/2006/relationships/image" Target="../media/image150.png"/><Relationship Id="rId5" Type="http://schemas.openxmlformats.org/officeDocument/2006/relationships/image" Target="../media/image149.png"/><Relationship Id="rId4" Type="http://schemas.openxmlformats.org/officeDocument/2006/relationships/image" Target="../media/image132.png"/></Relationships>
</file>

<file path=ppt/slides/_rels/slide31.xml.rels><?xml version="1.0" encoding="UTF-8" standalone="yes"?>
<Relationships xmlns="http://schemas.openxmlformats.org/package/2006/relationships"><Relationship Id="rId3" Type="http://schemas.openxmlformats.org/officeDocument/2006/relationships/image" Target="../media/image152.png"/><Relationship Id="rId2" Type="http://schemas.openxmlformats.org/officeDocument/2006/relationships/image" Target="../media/image132.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143.png"/><Relationship Id="rId2" Type="http://schemas.openxmlformats.org/officeDocument/2006/relationships/image" Target="../media/image145.emf"/><Relationship Id="rId1" Type="http://schemas.openxmlformats.org/officeDocument/2006/relationships/slideLayout" Target="../slideLayouts/slideLayout13.xml"/><Relationship Id="rId6" Type="http://schemas.openxmlformats.org/officeDocument/2006/relationships/image" Target="../media/image154.png"/><Relationship Id="rId5" Type="http://schemas.openxmlformats.org/officeDocument/2006/relationships/image" Target="../media/image153.png"/><Relationship Id="rId4" Type="http://schemas.openxmlformats.org/officeDocument/2006/relationships/image" Target="../media/image132.png"/></Relationships>
</file>

<file path=ppt/slides/_rels/slide33.xml.rels><?xml version="1.0" encoding="UTF-8" standalone="yes"?>
<Relationships xmlns="http://schemas.openxmlformats.org/package/2006/relationships"><Relationship Id="rId8" Type="http://schemas.openxmlformats.org/officeDocument/2006/relationships/image" Target="../media/image157.png"/><Relationship Id="rId3" Type="http://schemas.openxmlformats.org/officeDocument/2006/relationships/image" Target="../media/image145.emf"/><Relationship Id="rId7" Type="http://schemas.openxmlformats.org/officeDocument/2006/relationships/image" Target="../media/image156.png"/><Relationship Id="rId12" Type="http://schemas.openxmlformats.org/officeDocument/2006/relationships/image" Target="../media/image161.png"/><Relationship Id="rId2" Type="http://schemas.openxmlformats.org/officeDocument/2006/relationships/notesSlide" Target="../notesSlides/notesSlide16.xml"/><Relationship Id="rId1" Type="http://schemas.openxmlformats.org/officeDocument/2006/relationships/slideLayout" Target="../slideLayouts/slideLayout13.xml"/><Relationship Id="rId6" Type="http://schemas.openxmlformats.org/officeDocument/2006/relationships/image" Target="../media/image155.png"/><Relationship Id="rId11" Type="http://schemas.openxmlformats.org/officeDocument/2006/relationships/image" Target="../media/image160.jfif"/><Relationship Id="rId5" Type="http://schemas.openxmlformats.org/officeDocument/2006/relationships/image" Target="../media/image132.png"/><Relationship Id="rId10" Type="http://schemas.openxmlformats.org/officeDocument/2006/relationships/image" Target="../media/image159.jpeg"/><Relationship Id="rId4" Type="http://schemas.openxmlformats.org/officeDocument/2006/relationships/image" Target="../media/image143.png"/><Relationship Id="rId9" Type="http://schemas.openxmlformats.org/officeDocument/2006/relationships/image" Target="../media/image15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6910664" y="2929757"/>
            <a:ext cx="10366924" cy="3909060"/>
            <a:chOff x="0" y="0"/>
            <a:chExt cx="13822566" cy="5212080"/>
          </a:xfrm>
        </p:grpSpPr>
        <p:sp>
          <p:nvSpPr>
            <p:cNvPr id="3" name="Freeform 3" descr="A black background with blue text  AI-generated content may be incorrect."/>
            <p:cNvSpPr/>
            <p:nvPr/>
          </p:nvSpPr>
          <p:spPr>
            <a:xfrm>
              <a:off x="0" y="0"/>
              <a:ext cx="13822553" cy="5212080"/>
            </a:xfrm>
            <a:custGeom>
              <a:avLst/>
              <a:gdLst/>
              <a:ahLst/>
              <a:cxnLst/>
              <a:rect l="l" t="t" r="r" b="b"/>
              <a:pathLst>
                <a:path w="13822553" h="5212080">
                  <a:moveTo>
                    <a:pt x="0" y="0"/>
                  </a:moveTo>
                  <a:lnTo>
                    <a:pt x="13822553" y="0"/>
                  </a:lnTo>
                  <a:lnTo>
                    <a:pt x="13822553" y="5212080"/>
                  </a:lnTo>
                  <a:lnTo>
                    <a:pt x="0" y="5212080"/>
                  </a:lnTo>
                  <a:lnTo>
                    <a:pt x="0" y="0"/>
                  </a:lnTo>
                  <a:close/>
                </a:path>
              </a:pathLst>
            </a:custGeom>
            <a:blipFill>
              <a:blip r:embed="rId2" cstate="screen">
                <a:extLst>
                  <a:ext uri="{28A0092B-C50C-407E-A947-70E740481C1C}">
                    <a14:useLocalDpi xmlns:a14="http://schemas.microsoft.com/office/drawing/2010/main"/>
                  </a:ext>
                </a:extLst>
              </a:blip>
              <a:stretch>
                <a:fillRect/>
              </a:stretch>
            </a:blipFill>
          </p:spPr>
          <p:txBody>
            <a:bodyPr/>
            <a:lstStyle/>
            <a:p>
              <a:endParaRPr lang="en-US"/>
            </a:p>
          </p:txBody>
        </p:sp>
      </p:grpSp>
      <p:sp>
        <p:nvSpPr>
          <p:cNvPr id="4" name="AutoShape 4"/>
          <p:cNvSpPr/>
          <p:nvPr/>
        </p:nvSpPr>
        <p:spPr>
          <a:xfrm rot="5380200">
            <a:off x="3935816" y="4876895"/>
            <a:ext cx="4966421" cy="0"/>
          </a:xfrm>
          <a:prstGeom prst="line">
            <a:avLst/>
          </a:prstGeom>
          <a:ln w="19050" cap="rnd">
            <a:solidFill>
              <a:srgbClr val="7FB0D1"/>
            </a:solidFill>
            <a:prstDash val="solid"/>
            <a:headEnd type="none" w="sm" len="sm"/>
            <a:tailEnd type="none" w="sm" len="sm"/>
          </a:ln>
        </p:spPr>
        <p:txBody>
          <a:bodyPr/>
          <a:lstStyle/>
          <a:p>
            <a:endParaRPr lang="en-US"/>
          </a:p>
        </p:txBody>
      </p:sp>
      <p:grpSp>
        <p:nvGrpSpPr>
          <p:cNvPr id="5" name="Group 5"/>
          <p:cNvGrpSpPr/>
          <p:nvPr/>
        </p:nvGrpSpPr>
        <p:grpSpPr>
          <a:xfrm>
            <a:off x="3328064" y="2897600"/>
            <a:ext cx="2221887" cy="2507056"/>
            <a:chOff x="0" y="0"/>
            <a:chExt cx="2962516" cy="3342742"/>
          </a:xfrm>
        </p:grpSpPr>
        <p:sp>
          <p:nvSpPr>
            <p:cNvPr id="6" name="Freeform 6"/>
            <p:cNvSpPr/>
            <p:nvPr/>
          </p:nvSpPr>
          <p:spPr>
            <a:xfrm>
              <a:off x="0" y="0"/>
              <a:ext cx="2962529" cy="3342767"/>
            </a:xfrm>
            <a:custGeom>
              <a:avLst/>
              <a:gdLst/>
              <a:ahLst/>
              <a:cxnLst/>
              <a:rect l="l" t="t" r="r" b="b"/>
              <a:pathLst>
                <a:path w="2962529" h="3342767">
                  <a:moveTo>
                    <a:pt x="0" y="0"/>
                  </a:moveTo>
                  <a:lnTo>
                    <a:pt x="2962529" y="0"/>
                  </a:lnTo>
                  <a:lnTo>
                    <a:pt x="2962529" y="3342767"/>
                  </a:lnTo>
                  <a:lnTo>
                    <a:pt x="0" y="3342767"/>
                  </a:lnTo>
                  <a:lnTo>
                    <a:pt x="0" y="0"/>
                  </a:lnTo>
                  <a:close/>
                </a:path>
              </a:pathLst>
            </a:custGeom>
            <a:blipFill>
              <a:blip r:embed="rId3" cstate="screen">
                <a:extLst>
                  <a:ext uri="{28A0092B-C50C-407E-A947-70E740481C1C}">
                    <a14:useLocalDpi xmlns:a14="http://schemas.microsoft.com/office/drawing/2010/main"/>
                  </a:ext>
                </a:extLst>
              </a:blip>
              <a:stretch>
                <a:fillRect/>
              </a:stretch>
            </a:blipFill>
          </p:spPr>
          <p:txBody>
            <a:bodyPr/>
            <a:lstStyle/>
            <a:p>
              <a:endParaRPr lang="en-US"/>
            </a:p>
          </p:txBody>
        </p:sp>
      </p:grpSp>
      <p:grpSp>
        <p:nvGrpSpPr>
          <p:cNvPr id="9" name="Group 9"/>
          <p:cNvGrpSpPr/>
          <p:nvPr/>
        </p:nvGrpSpPr>
        <p:grpSpPr>
          <a:xfrm>
            <a:off x="1269397" y="3129296"/>
            <a:ext cx="1936671" cy="2228498"/>
            <a:chOff x="0" y="0"/>
            <a:chExt cx="2582228" cy="2971330"/>
          </a:xfrm>
        </p:grpSpPr>
        <p:sp>
          <p:nvSpPr>
            <p:cNvPr id="10" name="Freeform 10"/>
            <p:cNvSpPr/>
            <p:nvPr/>
          </p:nvSpPr>
          <p:spPr>
            <a:xfrm>
              <a:off x="0" y="0"/>
              <a:ext cx="2582164" cy="2971292"/>
            </a:xfrm>
            <a:custGeom>
              <a:avLst/>
              <a:gdLst/>
              <a:ahLst/>
              <a:cxnLst/>
              <a:rect l="l" t="t" r="r" b="b"/>
              <a:pathLst>
                <a:path w="2582164" h="2971292">
                  <a:moveTo>
                    <a:pt x="0" y="0"/>
                  </a:moveTo>
                  <a:lnTo>
                    <a:pt x="2582164" y="0"/>
                  </a:lnTo>
                  <a:lnTo>
                    <a:pt x="2582164" y="2971292"/>
                  </a:lnTo>
                  <a:lnTo>
                    <a:pt x="0" y="2971292"/>
                  </a:lnTo>
                  <a:lnTo>
                    <a:pt x="0" y="0"/>
                  </a:lnTo>
                  <a:close/>
                </a:path>
              </a:pathLst>
            </a:custGeom>
            <a:blipFill>
              <a:blip r:embed="rId4" cstate="screen">
                <a:extLst>
                  <a:ext uri="{28A0092B-C50C-407E-A947-70E740481C1C}">
                    <a14:useLocalDpi xmlns:a14="http://schemas.microsoft.com/office/drawing/2010/main"/>
                  </a:ext>
                </a:extLst>
              </a:blip>
              <a:stretch>
                <a:fillRect/>
              </a:stretch>
            </a:blipFill>
          </p:spPr>
          <p:txBody>
            <a:bodyPr/>
            <a:lstStyle/>
            <a:p>
              <a:endParaRPr lang="en-US"/>
            </a:p>
          </p:txBody>
        </p:sp>
      </p:grpSp>
      <p:sp>
        <p:nvSpPr>
          <p:cNvPr id="11" name="TextBox 11"/>
          <p:cNvSpPr txBox="1"/>
          <p:nvPr/>
        </p:nvSpPr>
        <p:spPr>
          <a:xfrm>
            <a:off x="7336803" y="7435063"/>
            <a:ext cx="9064361" cy="527771"/>
          </a:xfrm>
          <a:prstGeom prst="rect">
            <a:avLst/>
          </a:prstGeom>
        </p:spPr>
        <p:txBody>
          <a:bodyPr lIns="0" tIns="0" rIns="0" bIns="0" rtlCol="0" anchor="t">
            <a:spAutoFit/>
          </a:bodyPr>
          <a:lstStyle/>
          <a:p>
            <a:pPr algn="l">
              <a:lnSpc>
                <a:spcPts val="3600"/>
              </a:lnSpc>
            </a:pPr>
            <a:r>
              <a:rPr lang="en-US" sz="3000">
                <a:solidFill>
                  <a:srgbClr val="40B6AD"/>
                </a:solidFill>
                <a:latin typeface="Arial"/>
                <a:ea typeface="Arial"/>
                <a:cs typeface="Arial"/>
                <a:sym typeface="Arial"/>
              </a:rPr>
              <a:t>September 9 – 11, 2026 |   Boston, Mass</a:t>
            </a:r>
          </a:p>
        </p:txBody>
      </p:sp>
      <p:grpSp>
        <p:nvGrpSpPr>
          <p:cNvPr id="12" name="Group 12"/>
          <p:cNvGrpSpPr/>
          <p:nvPr/>
        </p:nvGrpSpPr>
        <p:grpSpPr>
          <a:xfrm>
            <a:off x="15679760" y="304438"/>
            <a:ext cx="2425875" cy="1181386"/>
            <a:chOff x="0" y="0"/>
            <a:chExt cx="3234500" cy="1575181"/>
          </a:xfrm>
        </p:grpSpPr>
        <p:sp>
          <p:nvSpPr>
            <p:cNvPr id="13" name="Freeform 13" descr="A black background with blue text  AI-generated content may be incorrect."/>
            <p:cNvSpPr/>
            <p:nvPr/>
          </p:nvSpPr>
          <p:spPr>
            <a:xfrm>
              <a:off x="0" y="0"/>
              <a:ext cx="3234436" cy="1575181"/>
            </a:xfrm>
            <a:custGeom>
              <a:avLst/>
              <a:gdLst/>
              <a:ahLst/>
              <a:cxnLst/>
              <a:rect l="l" t="t" r="r" b="b"/>
              <a:pathLst>
                <a:path w="3234436" h="1575181">
                  <a:moveTo>
                    <a:pt x="0" y="0"/>
                  </a:moveTo>
                  <a:lnTo>
                    <a:pt x="3234436" y="0"/>
                  </a:lnTo>
                  <a:lnTo>
                    <a:pt x="3234436" y="1575181"/>
                  </a:lnTo>
                  <a:lnTo>
                    <a:pt x="0" y="1575181"/>
                  </a:lnTo>
                  <a:lnTo>
                    <a:pt x="0" y="0"/>
                  </a:lnTo>
                  <a:close/>
                </a:path>
              </a:pathLst>
            </a:custGeom>
            <a:blipFill>
              <a:blip r:embed="rId5" cstate="screen">
                <a:extLst>
                  <a:ext uri="{28A0092B-C50C-407E-A947-70E740481C1C}">
                    <a14:useLocalDpi xmlns:a14="http://schemas.microsoft.com/office/drawing/2010/main"/>
                  </a:ext>
                </a:extLst>
              </a:blip>
              <a:stretch>
                <a:fillRect/>
              </a:stretch>
            </a:blipFill>
          </p:spPr>
          <p:txBody>
            <a:bodyPr/>
            <a:lstStyle/>
            <a:p>
              <a:endParaRPr lang="en-US"/>
            </a:p>
          </p:txBody>
        </p:sp>
      </p:grpSp>
      <p:sp>
        <p:nvSpPr>
          <p:cNvPr id="14" name="TextBox 14"/>
          <p:cNvSpPr txBox="1"/>
          <p:nvPr/>
        </p:nvSpPr>
        <p:spPr>
          <a:xfrm>
            <a:off x="17259300" y="9210675"/>
            <a:ext cx="152400" cy="200025"/>
          </a:xfrm>
          <a:prstGeom prst="rect">
            <a:avLst/>
          </a:prstGeom>
        </p:spPr>
        <p:txBody>
          <a:bodyPr wrap="none" lIns="0" tIns="0" rIns="0" bIns="0" rtlCol="0" anchor="t">
            <a:spAutoFit/>
          </a:bodyPr>
          <a:lstStyle/>
          <a:p>
            <a:pPr algn="ctr">
              <a:lnSpc>
                <a:spcPts val="2239"/>
              </a:lnSpc>
              <a:spcBef>
                <a:spcPct val="0"/>
              </a:spcBef>
            </a:pPr>
            <a:r>
              <a:rPr lang="en-US" sz="1599">
                <a:solidFill>
                  <a:srgbClr val="000000"/>
                </a:solidFill>
                <a:latin typeface="Arimo"/>
                <a:ea typeface="Arimo"/>
                <a:cs typeface="Arimo"/>
                <a:sym typeface="Arimo"/>
              </a:rPr>
              <a:t>1</a:t>
            </a:r>
          </a:p>
        </p:txBody>
      </p:sp>
      <p:grpSp>
        <p:nvGrpSpPr>
          <p:cNvPr id="7" name="Group 7"/>
          <p:cNvGrpSpPr/>
          <p:nvPr/>
        </p:nvGrpSpPr>
        <p:grpSpPr>
          <a:xfrm>
            <a:off x="2736252" y="4888887"/>
            <a:ext cx="1702756" cy="1949929"/>
            <a:chOff x="0" y="0"/>
            <a:chExt cx="2270341" cy="2599906"/>
          </a:xfrm>
        </p:grpSpPr>
        <p:sp>
          <p:nvSpPr>
            <p:cNvPr id="8" name="Freeform 8"/>
            <p:cNvSpPr/>
            <p:nvPr/>
          </p:nvSpPr>
          <p:spPr>
            <a:xfrm>
              <a:off x="0" y="0"/>
              <a:ext cx="2270379" cy="2599944"/>
            </a:xfrm>
            <a:custGeom>
              <a:avLst/>
              <a:gdLst/>
              <a:ahLst/>
              <a:cxnLst/>
              <a:rect l="l" t="t" r="r" b="b"/>
              <a:pathLst>
                <a:path w="2270379" h="2599944">
                  <a:moveTo>
                    <a:pt x="0" y="0"/>
                  </a:moveTo>
                  <a:lnTo>
                    <a:pt x="2270379" y="0"/>
                  </a:lnTo>
                  <a:lnTo>
                    <a:pt x="2270379" y="2599944"/>
                  </a:lnTo>
                  <a:lnTo>
                    <a:pt x="0" y="2599944"/>
                  </a:lnTo>
                  <a:lnTo>
                    <a:pt x="0" y="0"/>
                  </a:lnTo>
                  <a:close/>
                </a:path>
              </a:pathLst>
            </a:custGeom>
            <a:blipFill>
              <a:blip r:embed="rId6" cstate="screen">
                <a:extLst>
                  <a:ext uri="{28A0092B-C50C-407E-A947-70E740481C1C}">
                    <a14:useLocalDpi xmlns:a14="http://schemas.microsoft.com/office/drawing/2010/main"/>
                  </a:ext>
                </a:extLst>
              </a:blip>
              <a:stretch>
                <a:fillRect/>
              </a:stretch>
            </a:blipFill>
          </p:spPr>
          <p:txBody>
            <a:bodyPr/>
            <a:lstStyle/>
            <a:p>
              <a:endParaRPr lang="en-US"/>
            </a:p>
          </p:txBody>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F5669"/>
        </a:solidFill>
        <a:effectLst/>
      </p:bgPr>
    </p:bg>
    <p:spTree>
      <p:nvGrpSpPr>
        <p:cNvPr id="1" name="">
          <a:extLst>
            <a:ext uri="{FF2B5EF4-FFF2-40B4-BE49-F238E27FC236}">
              <a16:creationId xmlns:a16="http://schemas.microsoft.com/office/drawing/2014/main" id="{E94AB9E7-446D-2E2B-C257-61C448112A32}"/>
            </a:ext>
          </a:extLst>
        </p:cNvPr>
        <p:cNvGrpSpPr/>
        <p:nvPr/>
      </p:nvGrpSpPr>
      <p:grpSpPr>
        <a:xfrm>
          <a:off x="0" y="0"/>
          <a:ext cx="0" cy="0"/>
          <a:chOff x="0" y="0"/>
          <a:chExt cx="0" cy="0"/>
        </a:xfrm>
      </p:grpSpPr>
      <p:grpSp>
        <p:nvGrpSpPr>
          <p:cNvPr id="4" name="Group 3">
            <a:extLst>
              <a:ext uri="{FF2B5EF4-FFF2-40B4-BE49-F238E27FC236}">
                <a16:creationId xmlns:a16="http://schemas.microsoft.com/office/drawing/2014/main" id="{A51F7B2A-40F2-BFCA-F40B-995920D05382}"/>
              </a:ext>
            </a:extLst>
          </p:cNvPr>
          <p:cNvGrpSpPr>
            <a:grpSpLocks noChangeAspect="1"/>
          </p:cNvGrpSpPr>
          <p:nvPr/>
        </p:nvGrpSpPr>
        <p:grpSpPr>
          <a:xfrm>
            <a:off x="2" y="2"/>
            <a:ext cx="6513990" cy="7387389"/>
            <a:chOff x="1469101" y="2073345"/>
            <a:chExt cx="2247594" cy="2548953"/>
          </a:xfrm>
        </p:grpSpPr>
        <p:grpSp>
          <p:nvGrpSpPr>
            <p:cNvPr id="5" name="Group 4">
              <a:extLst>
                <a:ext uri="{FF2B5EF4-FFF2-40B4-BE49-F238E27FC236}">
                  <a16:creationId xmlns:a16="http://schemas.microsoft.com/office/drawing/2014/main" id="{90241146-87E8-B748-8E77-2BC495AC3ACC}"/>
                </a:ext>
              </a:extLst>
            </p:cNvPr>
            <p:cNvGrpSpPr/>
            <p:nvPr/>
          </p:nvGrpSpPr>
          <p:grpSpPr>
            <a:xfrm>
              <a:off x="2257994" y="2073345"/>
              <a:ext cx="1458701" cy="1583491"/>
              <a:chOff x="2257994" y="2153376"/>
              <a:chExt cx="1458701" cy="1583491"/>
            </a:xfrm>
          </p:grpSpPr>
          <p:pic>
            <p:nvPicPr>
              <p:cNvPr id="13" name="Picture 12">
                <a:extLst>
                  <a:ext uri="{FF2B5EF4-FFF2-40B4-BE49-F238E27FC236}">
                    <a16:creationId xmlns:a16="http://schemas.microsoft.com/office/drawing/2014/main" id="{2AECDB8E-E856-91D7-D2A7-FD9852FFD521}"/>
                  </a:ext>
                </a:extLst>
              </p:cNvPr>
              <p:cNvPicPr>
                <a:picLocks noChangeAspect="1"/>
              </p:cNvPicPr>
              <p:nvPr/>
            </p:nvPicPr>
            <p:blipFill>
              <a:blip r:embed="rId2"/>
              <a:srcRect l="-1530" t="4297" r="-621" b="315"/>
              <a:stretch/>
            </p:blipFill>
            <p:spPr>
              <a:xfrm>
                <a:off x="2257994" y="2153376"/>
                <a:ext cx="1458701" cy="1583491"/>
              </a:xfrm>
              <a:prstGeom prst="rect">
                <a:avLst/>
              </a:prstGeom>
            </p:spPr>
          </p:pic>
          <p:pic>
            <p:nvPicPr>
              <p:cNvPr id="14" name="Picture 13">
                <a:extLst>
                  <a:ext uri="{FF2B5EF4-FFF2-40B4-BE49-F238E27FC236}">
                    <a16:creationId xmlns:a16="http://schemas.microsoft.com/office/drawing/2014/main" id="{F2906310-D342-4265-DDC6-662FA45D3BDA}"/>
                  </a:ext>
                </a:extLst>
              </p:cNvPr>
              <p:cNvPicPr>
                <a:picLocks noChangeAspect="1"/>
              </p:cNvPicPr>
              <p:nvPr/>
            </p:nvPicPr>
            <p:blipFill>
              <a:blip r:embed="rId3">
                <a:lum contrast="20000"/>
              </a:blip>
              <a:stretch>
                <a:fillRect/>
              </a:stretch>
            </p:blipFill>
            <p:spPr>
              <a:xfrm>
                <a:off x="2467279" y="2319547"/>
                <a:ext cx="1040130" cy="1188720"/>
              </a:xfrm>
              <a:prstGeom prst="rect">
                <a:avLst/>
              </a:prstGeom>
            </p:spPr>
          </p:pic>
        </p:grpSp>
        <p:grpSp>
          <p:nvGrpSpPr>
            <p:cNvPr id="6" name="Group 5">
              <a:extLst>
                <a:ext uri="{FF2B5EF4-FFF2-40B4-BE49-F238E27FC236}">
                  <a16:creationId xmlns:a16="http://schemas.microsoft.com/office/drawing/2014/main" id="{694FCF17-3A10-FB8B-325B-4C85AC0553FC}"/>
                </a:ext>
              </a:extLst>
            </p:cNvPr>
            <p:cNvGrpSpPr/>
            <p:nvPr/>
          </p:nvGrpSpPr>
          <p:grpSpPr>
            <a:xfrm>
              <a:off x="1675351" y="3342138"/>
              <a:ext cx="1117886" cy="1280160"/>
              <a:chOff x="1675351" y="3422169"/>
              <a:chExt cx="1117886" cy="1280160"/>
            </a:xfrm>
          </p:grpSpPr>
          <p:pic>
            <p:nvPicPr>
              <p:cNvPr id="10" name="Picture 9">
                <a:extLst>
                  <a:ext uri="{FF2B5EF4-FFF2-40B4-BE49-F238E27FC236}">
                    <a16:creationId xmlns:a16="http://schemas.microsoft.com/office/drawing/2014/main" id="{C2C3B33D-23BA-E90C-85E5-DD3FF917A644}"/>
                  </a:ext>
                </a:extLst>
              </p:cNvPr>
              <p:cNvPicPr>
                <a:picLocks noChangeAspect="1"/>
              </p:cNvPicPr>
              <p:nvPr/>
            </p:nvPicPr>
            <p:blipFill>
              <a:blip r:embed="rId4"/>
              <a:stretch>
                <a:fillRect/>
              </a:stretch>
            </p:blipFill>
            <p:spPr>
              <a:xfrm>
                <a:off x="1675351" y="3422169"/>
                <a:ext cx="1117886" cy="1280160"/>
              </a:xfrm>
              <a:prstGeom prst="rect">
                <a:avLst/>
              </a:prstGeom>
            </p:spPr>
          </p:pic>
          <p:pic>
            <p:nvPicPr>
              <p:cNvPr id="11" name="Picture 10">
                <a:extLst>
                  <a:ext uri="{FF2B5EF4-FFF2-40B4-BE49-F238E27FC236}">
                    <a16:creationId xmlns:a16="http://schemas.microsoft.com/office/drawing/2014/main" id="{26F60FA6-3022-8641-64F2-35CA7966D483}"/>
                  </a:ext>
                </a:extLst>
              </p:cNvPr>
              <p:cNvPicPr>
                <a:picLocks noChangeAspect="1"/>
              </p:cNvPicPr>
              <p:nvPr/>
            </p:nvPicPr>
            <p:blipFill>
              <a:blip r:embed="rId5"/>
              <a:stretch>
                <a:fillRect/>
              </a:stretch>
            </p:blipFill>
            <p:spPr>
              <a:xfrm rot="21132968">
                <a:off x="1993502" y="3692157"/>
                <a:ext cx="654517" cy="731520"/>
              </a:xfrm>
              <a:prstGeom prst="rect">
                <a:avLst/>
              </a:prstGeom>
            </p:spPr>
          </p:pic>
          <p:pic>
            <p:nvPicPr>
              <p:cNvPr id="12" name="Picture 11">
                <a:extLst>
                  <a:ext uri="{FF2B5EF4-FFF2-40B4-BE49-F238E27FC236}">
                    <a16:creationId xmlns:a16="http://schemas.microsoft.com/office/drawing/2014/main" id="{80A87F1C-EF30-1E95-7049-174FE120D9E2}"/>
                  </a:ext>
                </a:extLst>
              </p:cNvPr>
              <p:cNvPicPr>
                <a:picLocks noChangeAspect="1"/>
              </p:cNvPicPr>
              <p:nvPr/>
            </p:nvPicPr>
            <p:blipFill>
              <a:blip r:embed="rId5">
                <a:lum bright="20000" contrast="-20000"/>
              </a:blip>
              <a:stretch>
                <a:fillRect/>
              </a:stretch>
            </p:blipFill>
            <p:spPr>
              <a:xfrm rot="1971218">
                <a:off x="2077915" y="3852467"/>
                <a:ext cx="409073" cy="457200"/>
              </a:xfrm>
              <a:prstGeom prst="rect">
                <a:avLst/>
              </a:prstGeom>
            </p:spPr>
          </p:pic>
        </p:grpSp>
        <p:grpSp>
          <p:nvGrpSpPr>
            <p:cNvPr id="7" name="Group 6">
              <a:extLst>
                <a:ext uri="{FF2B5EF4-FFF2-40B4-BE49-F238E27FC236}">
                  <a16:creationId xmlns:a16="http://schemas.microsoft.com/office/drawing/2014/main" id="{59CD2CCA-8989-75F5-EDB0-F5AA5F78A704}"/>
                </a:ext>
              </a:extLst>
            </p:cNvPr>
            <p:cNvGrpSpPr/>
            <p:nvPr/>
          </p:nvGrpSpPr>
          <p:grpSpPr>
            <a:xfrm>
              <a:off x="1469101" y="2163026"/>
              <a:ext cx="708801" cy="1463040"/>
              <a:chOff x="1469101" y="2243057"/>
              <a:chExt cx="708801" cy="1463040"/>
            </a:xfrm>
          </p:grpSpPr>
          <p:pic>
            <p:nvPicPr>
              <p:cNvPr id="8" name="Picture 7">
                <a:extLst>
                  <a:ext uri="{FF2B5EF4-FFF2-40B4-BE49-F238E27FC236}">
                    <a16:creationId xmlns:a16="http://schemas.microsoft.com/office/drawing/2014/main" id="{8241740C-B849-4E7D-5A23-AF4A3128A703}"/>
                  </a:ext>
                </a:extLst>
              </p:cNvPr>
              <p:cNvPicPr>
                <a:picLocks noChangeAspect="1"/>
              </p:cNvPicPr>
              <p:nvPr/>
            </p:nvPicPr>
            <p:blipFill>
              <a:blip r:embed="rId6">
                <a:biLevel thresh="25000"/>
              </a:blip>
              <a:srcRect l="44253"/>
              <a:stretch/>
            </p:blipFill>
            <p:spPr>
              <a:xfrm>
                <a:off x="1469101" y="2243057"/>
                <a:ext cx="708801" cy="1463040"/>
              </a:xfrm>
              <a:prstGeom prst="rect">
                <a:avLst/>
              </a:prstGeom>
            </p:spPr>
          </p:pic>
          <p:pic>
            <p:nvPicPr>
              <p:cNvPr id="9" name="Picture 8">
                <a:extLst>
                  <a:ext uri="{FF2B5EF4-FFF2-40B4-BE49-F238E27FC236}">
                    <a16:creationId xmlns:a16="http://schemas.microsoft.com/office/drawing/2014/main" id="{A55C21F1-C95A-5A74-55B4-4FF2F7B6C901}"/>
                  </a:ext>
                </a:extLst>
              </p:cNvPr>
              <p:cNvPicPr>
                <a:picLocks noChangeAspect="1"/>
              </p:cNvPicPr>
              <p:nvPr/>
            </p:nvPicPr>
            <p:blipFill>
              <a:blip r:embed="rId7">
                <a:lum bright="20000" contrast="-20000"/>
              </a:blip>
              <a:srcRect l="40275" r="-1"/>
              <a:stretch/>
            </p:blipFill>
            <p:spPr>
              <a:xfrm>
                <a:off x="1469101" y="2563097"/>
                <a:ext cx="448773" cy="822960"/>
              </a:xfrm>
              <a:prstGeom prst="rect">
                <a:avLst/>
              </a:prstGeom>
            </p:spPr>
          </p:pic>
        </p:grpSp>
      </p:grpSp>
      <p:pic>
        <p:nvPicPr>
          <p:cNvPr id="16" name="Picture 15" descr="A black background with blue text&#10;&#10;AI-generated content may be incorrect.">
            <a:extLst>
              <a:ext uri="{FF2B5EF4-FFF2-40B4-BE49-F238E27FC236}">
                <a16:creationId xmlns:a16="http://schemas.microsoft.com/office/drawing/2014/main" id="{05C534AD-A1AF-A9C4-51FB-4ABE3690671C}"/>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15594266" y="178222"/>
            <a:ext cx="2489277" cy="1212260"/>
          </a:xfrm>
          <a:prstGeom prst="rect">
            <a:avLst/>
          </a:prstGeom>
        </p:spPr>
      </p:pic>
      <p:sp>
        <p:nvSpPr>
          <p:cNvPr id="2" name="TextBox 1">
            <a:extLst>
              <a:ext uri="{FF2B5EF4-FFF2-40B4-BE49-F238E27FC236}">
                <a16:creationId xmlns:a16="http://schemas.microsoft.com/office/drawing/2014/main" id="{2659CF24-A4CE-5C89-9779-4C153D46178E}"/>
              </a:ext>
            </a:extLst>
          </p:cNvPr>
          <p:cNvSpPr txBox="1"/>
          <p:nvPr/>
        </p:nvSpPr>
        <p:spPr>
          <a:xfrm>
            <a:off x="5254230" y="4308568"/>
            <a:ext cx="10934806" cy="2123658"/>
          </a:xfrm>
          <a:prstGeom prst="rect">
            <a:avLst/>
          </a:prstGeom>
          <a:noFill/>
        </p:spPr>
        <p:txBody>
          <a:bodyPr wrap="square" rtlCol="0">
            <a:spAutoFit/>
          </a:bodyPr>
          <a:lstStyle/>
          <a:p>
            <a:pPr algn="ctr" defTabSz="1371600"/>
            <a:r>
              <a:rPr lang="en-US" sz="6600" b="1" spc="450" dirty="0">
                <a:solidFill>
                  <a:prstClr val="white"/>
                </a:solidFill>
                <a:latin typeface="Roboto" panose="02000000000000000000" pitchFamily="2" charset="0"/>
                <a:ea typeface="Roboto" panose="02000000000000000000" pitchFamily="2" charset="0"/>
                <a:cs typeface="Roboto" panose="02000000000000000000" pitchFamily="2" charset="0"/>
              </a:rPr>
              <a:t>Using AI in Early-Stage Drug Discovery</a:t>
            </a:r>
            <a:endParaRPr lang="en-US" sz="4200" b="1" spc="450" dirty="0">
              <a:solidFill>
                <a:srgbClr val="FFC000"/>
              </a:solidFill>
              <a:latin typeface="Roboto" panose="02000000000000000000" pitchFamily="2" charset="0"/>
              <a:ea typeface="Roboto" panose="02000000000000000000" pitchFamily="2" charset="0"/>
              <a:cs typeface="Roboto" panose="02000000000000000000" pitchFamily="2" charset="0"/>
            </a:endParaRPr>
          </a:p>
        </p:txBody>
      </p:sp>
      <p:sp>
        <p:nvSpPr>
          <p:cNvPr id="26" name="TextBox 25">
            <a:extLst>
              <a:ext uri="{FF2B5EF4-FFF2-40B4-BE49-F238E27FC236}">
                <a16:creationId xmlns:a16="http://schemas.microsoft.com/office/drawing/2014/main" id="{191DF49A-921E-1726-BBF6-923E7E05D81B}"/>
              </a:ext>
            </a:extLst>
          </p:cNvPr>
          <p:cNvSpPr txBox="1"/>
          <p:nvPr/>
        </p:nvSpPr>
        <p:spPr>
          <a:xfrm>
            <a:off x="14464146" y="9393383"/>
            <a:ext cx="3449781" cy="507831"/>
          </a:xfrm>
          <a:prstGeom prst="rect">
            <a:avLst/>
          </a:prstGeom>
          <a:noFill/>
        </p:spPr>
        <p:txBody>
          <a:bodyPr wrap="square" rtlCol="0">
            <a:spAutoFit/>
          </a:bodyPr>
          <a:lstStyle/>
          <a:p>
            <a:pPr algn="r" defTabSz="1371600"/>
            <a:r>
              <a:rPr lang="en-US" sz="2700" i="1" dirty="0">
                <a:solidFill>
                  <a:srgbClr val="40B6AD"/>
                </a:solidFill>
                <a:latin typeface="Arial" panose="020B0604020202020204" pitchFamily="34" charset="0"/>
                <a:cs typeface="Arial" panose="020B0604020202020204" pitchFamily="34" charset="0"/>
              </a:rPr>
              <a:t>#RDDS2026</a:t>
            </a:r>
          </a:p>
        </p:txBody>
      </p:sp>
    </p:spTree>
    <p:extLst>
      <p:ext uri="{BB962C8B-B14F-4D97-AF65-F5344CB8AC3E}">
        <p14:creationId xmlns:p14="http://schemas.microsoft.com/office/powerpoint/2010/main" val="3125323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1C1C1C"/>
        </a:solidFill>
        <a:effectLst/>
      </p:bgPr>
    </p:bg>
    <p:spTree>
      <p:nvGrpSpPr>
        <p:cNvPr id="1" name=""/>
        <p:cNvGrpSpPr/>
        <p:nvPr/>
      </p:nvGrpSpPr>
      <p:grpSpPr>
        <a:xfrm>
          <a:off x="0" y="0"/>
          <a:ext cx="0" cy="0"/>
          <a:chOff x="0" y="0"/>
          <a:chExt cx="0" cy="0"/>
        </a:xfrm>
      </p:grpSpPr>
      <p:grpSp>
        <p:nvGrpSpPr>
          <p:cNvPr id="2" name="Group 2"/>
          <p:cNvGrpSpPr/>
          <p:nvPr/>
        </p:nvGrpSpPr>
        <p:grpSpPr>
          <a:xfrm>
            <a:off x="822960" y="2390775"/>
            <a:ext cx="14538960" cy="1920240"/>
            <a:chOff x="0" y="0"/>
            <a:chExt cx="19385280" cy="2560320"/>
          </a:xfrm>
        </p:grpSpPr>
        <p:sp>
          <p:nvSpPr>
            <p:cNvPr id="3" name="Freeform 3"/>
            <p:cNvSpPr/>
            <p:nvPr/>
          </p:nvSpPr>
          <p:spPr>
            <a:xfrm>
              <a:off x="0" y="0"/>
              <a:ext cx="19385280" cy="2560320"/>
            </a:xfrm>
            <a:custGeom>
              <a:avLst/>
              <a:gdLst/>
              <a:ahLst/>
              <a:cxnLst/>
              <a:rect l="l" t="t" r="r" b="b"/>
              <a:pathLst>
                <a:path w="19385280" h="2560320">
                  <a:moveTo>
                    <a:pt x="0" y="0"/>
                  </a:moveTo>
                  <a:lnTo>
                    <a:pt x="19385280" y="0"/>
                  </a:lnTo>
                  <a:lnTo>
                    <a:pt x="19385280" y="2560320"/>
                  </a:lnTo>
                  <a:lnTo>
                    <a:pt x="0" y="2560320"/>
                  </a:lnTo>
                  <a:close/>
                </a:path>
              </a:pathLst>
            </a:custGeom>
            <a:blipFill>
              <a:blip r:embed="rId3"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4" name="TextBox 4"/>
            <p:cNvSpPr txBox="1"/>
            <p:nvPr/>
          </p:nvSpPr>
          <p:spPr>
            <a:xfrm>
              <a:off x="0" y="-142875"/>
              <a:ext cx="19385280" cy="2703195"/>
            </a:xfrm>
            <a:prstGeom prst="rect">
              <a:avLst/>
            </a:prstGeom>
          </p:spPr>
          <p:txBody>
            <a:bodyPr lIns="0" tIns="0" rIns="0" bIns="0" rtlCol="0" anchor="ctr"/>
            <a:lstStyle/>
            <a:p>
              <a:pPr algn="l">
                <a:lnSpc>
                  <a:spcPts val="7920"/>
                </a:lnSpc>
              </a:pPr>
              <a:r>
                <a:rPr lang="en-US" sz="6600" b="1">
                  <a:solidFill>
                    <a:srgbClr val="FAFAF8"/>
                  </a:solidFill>
                  <a:latin typeface="Calibri (MS) Bold"/>
                  <a:ea typeface="Calibri (MS) Bold"/>
                  <a:cs typeface="Calibri (MS) Bold"/>
                  <a:sym typeface="Calibri (MS) Bold"/>
                </a:rPr>
                <a:t>Empowering Your Advocacy</a:t>
              </a:r>
            </a:p>
          </p:txBody>
        </p:sp>
      </p:grpSp>
      <p:grpSp>
        <p:nvGrpSpPr>
          <p:cNvPr id="5" name="Group 5"/>
          <p:cNvGrpSpPr/>
          <p:nvPr/>
        </p:nvGrpSpPr>
        <p:grpSpPr>
          <a:xfrm>
            <a:off x="822960" y="3497580"/>
            <a:ext cx="14538960" cy="1371600"/>
            <a:chOff x="0" y="0"/>
            <a:chExt cx="19385280" cy="1828800"/>
          </a:xfrm>
        </p:grpSpPr>
        <p:sp>
          <p:nvSpPr>
            <p:cNvPr id="6" name="Freeform 6"/>
            <p:cNvSpPr/>
            <p:nvPr/>
          </p:nvSpPr>
          <p:spPr>
            <a:xfrm>
              <a:off x="0" y="0"/>
              <a:ext cx="19385280" cy="1828800"/>
            </a:xfrm>
            <a:custGeom>
              <a:avLst/>
              <a:gdLst/>
              <a:ahLst/>
              <a:cxnLst/>
              <a:rect l="l" t="t" r="r" b="b"/>
              <a:pathLst>
                <a:path w="19385280" h="1828800">
                  <a:moveTo>
                    <a:pt x="0" y="0"/>
                  </a:moveTo>
                  <a:lnTo>
                    <a:pt x="19385280" y="0"/>
                  </a:lnTo>
                  <a:lnTo>
                    <a:pt x="19385280" y="1828800"/>
                  </a:lnTo>
                  <a:lnTo>
                    <a:pt x="0" y="1828800"/>
                  </a:lnTo>
                  <a:close/>
                </a:path>
              </a:pathLst>
            </a:custGeom>
            <a:blipFill>
              <a:blip r:embed="rId4"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7" name="TextBox 7"/>
            <p:cNvSpPr txBox="1"/>
            <p:nvPr/>
          </p:nvSpPr>
          <p:spPr>
            <a:xfrm>
              <a:off x="0" y="-142875"/>
              <a:ext cx="19385280" cy="1971675"/>
            </a:xfrm>
            <a:prstGeom prst="rect">
              <a:avLst/>
            </a:prstGeom>
          </p:spPr>
          <p:txBody>
            <a:bodyPr lIns="0" tIns="0" rIns="0" bIns="0" rtlCol="0" anchor="ctr"/>
            <a:lstStyle/>
            <a:p>
              <a:pPr algn="l">
                <a:lnSpc>
                  <a:spcPts val="7920"/>
                </a:lnSpc>
              </a:pPr>
              <a:r>
                <a:rPr lang="en-US" sz="6600" b="1">
                  <a:solidFill>
                    <a:srgbClr val="FC6644"/>
                  </a:solidFill>
                  <a:latin typeface="Calibri (MS) Bold"/>
                  <a:ea typeface="Calibri (MS) Bold"/>
                  <a:cs typeface="Calibri (MS) Bold"/>
                  <a:sym typeface="Calibri (MS) Bold"/>
                </a:rPr>
                <a:t>AI for Rare Disease Families</a:t>
              </a:r>
            </a:p>
          </p:txBody>
        </p:sp>
      </p:grpSp>
      <p:grpSp>
        <p:nvGrpSpPr>
          <p:cNvPr id="8" name="Group 8"/>
          <p:cNvGrpSpPr/>
          <p:nvPr/>
        </p:nvGrpSpPr>
        <p:grpSpPr>
          <a:xfrm>
            <a:off x="822960" y="5006340"/>
            <a:ext cx="11795760" cy="960120"/>
            <a:chOff x="0" y="0"/>
            <a:chExt cx="15727680" cy="1280160"/>
          </a:xfrm>
        </p:grpSpPr>
        <p:sp>
          <p:nvSpPr>
            <p:cNvPr id="9" name="Freeform 9"/>
            <p:cNvSpPr/>
            <p:nvPr/>
          </p:nvSpPr>
          <p:spPr>
            <a:xfrm>
              <a:off x="0" y="0"/>
              <a:ext cx="15727680" cy="1280160"/>
            </a:xfrm>
            <a:custGeom>
              <a:avLst/>
              <a:gdLst/>
              <a:ahLst/>
              <a:cxnLst/>
              <a:rect l="l" t="t" r="r" b="b"/>
              <a:pathLst>
                <a:path w="15727680" h="1280160">
                  <a:moveTo>
                    <a:pt x="0" y="0"/>
                  </a:moveTo>
                  <a:lnTo>
                    <a:pt x="15727680" y="0"/>
                  </a:lnTo>
                  <a:lnTo>
                    <a:pt x="15727680" y="1280160"/>
                  </a:lnTo>
                  <a:lnTo>
                    <a:pt x="0" y="1280160"/>
                  </a:lnTo>
                  <a:close/>
                </a:path>
              </a:pathLst>
            </a:custGeom>
            <a:blipFill>
              <a:blip r:embed="rId5"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10" name="TextBox 10"/>
            <p:cNvSpPr txBox="1"/>
            <p:nvPr/>
          </p:nvSpPr>
          <p:spPr>
            <a:xfrm>
              <a:off x="0" y="-38100"/>
              <a:ext cx="15727680" cy="1318260"/>
            </a:xfrm>
            <a:prstGeom prst="rect">
              <a:avLst/>
            </a:prstGeom>
          </p:spPr>
          <p:txBody>
            <a:bodyPr lIns="0" tIns="0" rIns="0" bIns="0" rtlCol="0" anchor="ctr"/>
            <a:lstStyle/>
            <a:p>
              <a:pPr algn="l">
                <a:lnSpc>
                  <a:spcPts val="2879"/>
                </a:lnSpc>
              </a:pPr>
              <a:r>
                <a:rPr lang="en-US" sz="2400">
                  <a:solidFill>
                    <a:srgbClr val="C8C4BA"/>
                  </a:solidFill>
                  <a:latin typeface="Calibri (MS)"/>
                  <a:ea typeface="Calibri (MS)"/>
                  <a:cs typeface="Calibri (MS)"/>
                  <a:sym typeface="Calibri (MS)"/>
                </a:rPr>
                <a:t>A working session on using artificial intelligence to save time, translate the science, and accelerate the path to a cure.</a:t>
              </a:r>
            </a:p>
          </p:txBody>
        </p:sp>
      </p:grpSp>
      <p:grpSp>
        <p:nvGrpSpPr>
          <p:cNvPr id="11" name="Group 11"/>
          <p:cNvGrpSpPr/>
          <p:nvPr/>
        </p:nvGrpSpPr>
        <p:grpSpPr>
          <a:xfrm>
            <a:off x="822960" y="6926580"/>
            <a:ext cx="164592" cy="164592"/>
            <a:chOff x="0" y="0"/>
            <a:chExt cx="219456" cy="219456"/>
          </a:xfrm>
        </p:grpSpPr>
        <p:sp>
          <p:nvSpPr>
            <p:cNvPr id="12" name="Freeform 12"/>
            <p:cNvSpPr/>
            <p:nvPr/>
          </p:nvSpPr>
          <p:spPr>
            <a:xfrm>
              <a:off x="0" y="0"/>
              <a:ext cx="219456" cy="219456"/>
            </a:xfrm>
            <a:custGeom>
              <a:avLst/>
              <a:gdLst/>
              <a:ahLst/>
              <a:cxnLst/>
              <a:rect l="l" t="t" r="r" b="b"/>
              <a:pathLst>
                <a:path w="219456" h="219456">
                  <a:moveTo>
                    <a:pt x="0" y="109728"/>
                  </a:moveTo>
                  <a:cubicBezTo>
                    <a:pt x="0" y="49149"/>
                    <a:pt x="49149" y="0"/>
                    <a:pt x="109728" y="0"/>
                  </a:cubicBezTo>
                  <a:cubicBezTo>
                    <a:pt x="170307" y="0"/>
                    <a:pt x="219456" y="49149"/>
                    <a:pt x="219456" y="109728"/>
                  </a:cubicBezTo>
                  <a:cubicBezTo>
                    <a:pt x="219456" y="170307"/>
                    <a:pt x="170307" y="219456"/>
                    <a:pt x="109728" y="219456"/>
                  </a:cubicBezTo>
                  <a:cubicBezTo>
                    <a:pt x="49149" y="219456"/>
                    <a:pt x="0" y="170307"/>
                    <a:pt x="0" y="109728"/>
                  </a:cubicBezTo>
                  <a:close/>
                </a:path>
              </a:pathLst>
            </a:custGeom>
            <a:solidFill>
              <a:srgbClr val="FC6644"/>
            </a:solidFill>
          </p:spPr>
          <p:txBody>
            <a:bodyPr/>
            <a:lstStyle/>
            <a:p>
              <a:endParaRPr lang="en-US"/>
            </a:p>
          </p:txBody>
        </p:sp>
      </p:grpSp>
      <p:grpSp>
        <p:nvGrpSpPr>
          <p:cNvPr id="13" name="Group 13"/>
          <p:cNvGrpSpPr/>
          <p:nvPr/>
        </p:nvGrpSpPr>
        <p:grpSpPr>
          <a:xfrm>
            <a:off x="1124712" y="6665976"/>
            <a:ext cx="4114800" cy="685800"/>
            <a:chOff x="0" y="0"/>
            <a:chExt cx="5486400" cy="914400"/>
          </a:xfrm>
        </p:grpSpPr>
        <p:sp>
          <p:nvSpPr>
            <p:cNvPr id="14" name="Freeform 14"/>
            <p:cNvSpPr/>
            <p:nvPr/>
          </p:nvSpPr>
          <p:spPr>
            <a:xfrm>
              <a:off x="0" y="0"/>
              <a:ext cx="5486400" cy="914400"/>
            </a:xfrm>
            <a:custGeom>
              <a:avLst/>
              <a:gdLst/>
              <a:ahLst/>
              <a:cxnLst/>
              <a:rect l="l" t="t" r="r" b="b"/>
              <a:pathLst>
                <a:path w="5486400" h="914400">
                  <a:moveTo>
                    <a:pt x="0" y="0"/>
                  </a:moveTo>
                  <a:lnTo>
                    <a:pt x="5486400" y="0"/>
                  </a:lnTo>
                  <a:lnTo>
                    <a:pt x="5486400" y="914400"/>
                  </a:lnTo>
                  <a:lnTo>
                    <a:pt x="0" y="914400"/>
                  </a:lnTo>
                  <a:close/>
                </a:path>
              </a:pathLst>
            </a:custGeom>
            <a:blipFill>
              <a:blip r:embed="rId6"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15" name="TextBox 15"/>
            <p:cNvSpPr txBox="1"/>
            <p:nvPr/>
          </p:nvSpPr>
          <p:spPr>
            <a:xfrm>
              <a:off x="0" y="-47625"/>
              <a:ext cx="5486400" cy="962025"/>
            </a:xfrm>
            <a:prstGeom prst="rect">
              <a:avLst/>
            </a:prstGeom>
          </p:spPr>
          <p:txBody>
            <a:bodyPr lIns="0" tIns="0" rIns="0" bIns="0" rtlCol="0" anchor="ctr"/>
            <a:lstStyle/>
            <a:p>
              <a:pPr algn="l">
                <a:lnSpc>
                  <a:spcPts val="2340"/>
                </a:lnSpc>
              </a:pPr>
              <a:r>
                <a:rPr lang="en-US" sz="1950" b="1">
                  <a:solidFill>
                    <a:srgbClr val="FAFAF8"/>
                  </a:solidFill>
                  <a:latin typeface="Calibri (MS) Bold"/>
                  <a:ea typeface="Calibri (MS) Bold"/>
                  <a:cs typeface="Calibri (MS) Bold"/>
                  <a:sym typeface="Calibri (MS) Bold"/>
                </a:rPr>
                <a:t>Your Research Assistant</a:t>
              </a:r>
            </a:p>
          </p:txBody>
        </p:sp>
      </p:grpSp>
      <p:grpSp>
        <p:nvGrpSpPr>
          <p:cNvPr id="16" name="Group 16"/>
          <p:cNvGrpSpPr/>
          <p:nvPr/>
        </p:nvGrpSpPr>
        <p:grpSpPr>
          <a:xfrm>
            <a:off x="5074920" y="6926580"/>
            <a:ext cx="164592" cy="164592"/>
            <a:chOff x="0" y="0"/>
            <a:chExt cx="219456" cy="219456"/>
          </a:xfrm>
        </p:grpSpPr>
        <p:sp>
          <p:nvSpPr>
            <p:cNvPr id="17" name="Freeform 17"/>
            <p:cNvSpPr/>
            <p:nvPr/>
          </p:nvSpPr>
          <p:spPr>
            <a:xfrm>
              <a:off x="0" y="0"/>
              <a:ext cx="219456" cy="219456"/>
            </a:xfrm>
            <a:custGeom>
              <a:avLst/>
              <a:gdLst/>
              <a:ahLst/>
              <a:cxnLst/>
              <a:rect l="l" t="t" r="r" b="b"/>
              <a:pathLst>
                <a:path w="219456" h="219456">
                  <a:moveTo>
                    <a:pt x="0" y="109728"/>
                  </a:moveTo>
                  <a:cubicBezTo>
                    <a:pt x="0" y="49149"/>
                    <a:pt x="49149" y="0"/>
                    <a:pt x="109728" y="0"/>
                  </a:cubicBezTo>
                  <a:cubicBezTo>
                    <a:pt x="170307" y="0"/>
                    <a:pt x="219456" y="49149"/>
                    <a:pt x="219456" y="109728"/>
                  </a:cubicBezTo>
                  <a:cubicBezTo>
                    <a:pt x="219456" y="170307"/>
                    <a:pt x="170307" y="219456"/>
                    <a:pt x="109728" y="219456"/>
                  </a:cubicBezTo>
                  <a:cubicBezTo>
                    <a:pt x="49149" y="219456"/>
                    <a:pt x="0" y="170307"/>
                    <a:pt x="0" y="109728"/>
                  </a:cubicBezTo>
                  <a:close/>
                </a:path>
              </a:pathLst>
            </a:custGeom>
            <a:solidFill>
              <a:srgbClr val="FC6644"/>
            </a:solidFill>
          </p:spPr>
          <p:txBody>
            <a:bodyPr/>
            <a:lstStyle/>
            <a:p>
              <a:endParaRPr lang="en-US"/>
            </a:p>
          </p:txBody>
        </p:sp>
      </p:grpSp>
      <p:grpSp>
        <p:nvGrpSpPr>
          <p:cNvPr id="18" name="Group 18"/>
          <p:cNvGrpSpPr/>
          <p:nvPr/>
        </p:nvGrpSpPr>
        <p:grpSpPr>
          <a:xfrm>
            <a:off x="5376672" y="6665976"/>
            <a:ext cx="4114800" cy="685800"/>
            <a:chOff x="0" y="0"/>
            <a:chExt cx="5486400" cy="914400"/>
          </a:xfrm>
        </p:grpSpPr>
        <p:sp>
          <p:nvSpPr>
            <p:cNvPr id="19" name="Freeform 19"/>
            <p:cNvSpPr/>
            <p:nvPr/>
          </p:nvSpPr>
          <p:spPr>
            <a:xfrm>
              <a:off x="0" y="0"/>
              <a:ext cx="5486400" cy="914400"/>
            </a:xfrm>
            <a:custGeom>
              <a:avLst/>
              <a:gdLst/>
              <a:ahLst/>
              <a:cxnLst/>
              <a:rect l="l" t="t" r="r" b="b"/>
              <a:pathLst>
                <a:path w="5486400" h="914400">
                  <a:moveTo>
                    <a:pt x="0" y="0"/>
                  </a:moveTo>
                  <a:lnTo>
                    <a:pt x="5486400" y="0"/>
                  </a:lnTo>
                  <a:lnTo>
                    <a:pt x="5486400" y="914400"/>
                  </a:lnTo>
                  <a:lnTo>
                    <a:pt x="0" y="914400"/>
                  </a:lnTo>
                  <a:close/>
                </a:path>
              </a:pathLst>
            </a:custGeom>
            <a:blipFill>
              <a:blip r:embed="rId6"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20" name="TextBox 20"/>
            <p:cNvSpPr txBox="1"/>
            <p:nvPr/>
          </p:nvSpPr>
          <p:spPr>
            <a:xfrm>
              <a:off x="0" y="-47625"/>
              <a:ext cx="5486400" cy="962025"/>
            </a:xfrm>
            <a:prstGeom prst="rect">
              <a:avLst/>
            </a:prstGeom>
          </p:spPr>
          <p:txBody>
            <a:bodyPr lIns="0" tIns="0" rIns="0" bIns="0" rtlCol="0" anchor="ctr"/>
            <a:lstStyle/>
            <a:p>
              <a:pPr algn="l">
                <a:lnSpc>
                  <a:spcPts val="2340"/>
                </a:lnSpc>
              </a:pPr>
              <a:r>
                <a:rPr lang="en-US" sz="1950" b="1">
                  <a:solidFill>
                    <a:srgbClr val="FAFAF8"/>
                  </a:solidFill>
                  <a:latin typeface="Calibri (MS) Bold"/>
                  <a:ea typeface="Calibri (MS) Bold"/>
                  <a:cs typeface="Calibri (MS) Bold"/>
                  <a:sym typeface="Calibri (MS) Bold"/>
                </a:rPr>
                <a:t>Your Operational Team</a:t>
              </a:r>
            </a:p>
          </p:txBody>
        </p:sp>
      </p:grpSp>
      <p:grpSp>
        <p:nvGrpSpPr>
          <p:cNvPr id="21" name="Group 21"/>
          <p:cNvGrpSpPr/>
          <p:nvPr/>
        </p:nvGrpSpPr>
        <p:grpSpPr>
          <a:xfrm>
            <a:off x="9326880" y="6926580"/>
            <a:ext cx="164592" cy="164592"/>
            <a:chOff x="0" y="0"/>
            <a:chExt cx="219456" cy="219456"/>
          </a:xfrm>
        </p:grpSpPr>
        <p:sp>
          <p:nvSpPr>
            <p:cNvPr id="22" name="Freeform 22"/>
            <p:cNvSpPr/>
            <p:nvPr/>
          </p:nvSpPr>
          <p:spPr>
            <a:xfrm>
              <a:off x="0" y="0"/>
              <a:ext cx="219456" cy="219456"/>
            </a:xfrm>
            <a:custGeom>
              <a:avLst/>
              <a:gdLst/>
              <a:ahLst/>
              <a:cxnLst/>
              <a:rect l="l" t="t" r="r" b="b"/>
              <a:pathLst>
                <a:path w="219456" h="219456">
                  <a:moveTo>
                    <a:pt x="0" y="109728"/>
                  </a:moveTo>
                  <a:cubicBezTo>
                    <a:pt x="0" y="49149"/>
                    <a:pt x="49149" y="0"/>
                    <a:pt x="109728" y="0"/>
                  </a:cubicBezTo>
                  <a:cubicBezTo>
                    <a:pt x="170307" y="0"/>
                    <a:pt x="219456" y="49149"/>
                    <a:pt x="219456" y="109728"/>
                  </a:cubicBezTo>
                  <a:cubicBezTo>
                    <a:pt x="219456" y="170307"/>
                    <a:pt x="170307" y="219456"/>
                    <a:pt x="109728" y="219456"/>
                  </a:cubicBezTo>
                  <a:cubicBezTo>
                    <a:pt x="49149" y="219456"/>
                    <a:pt x="0" y="170307"/>
                    <a:pt x="0" y="109728"/>
                  </a:cubicBezTo>
                  <a:close/>
                </a:path>
              </a:pathLst>
            </a:custGeom>
            <a:solidFill>
              <a:srgbClr val="FC6644"/>
            </a:solidFill>
          </p:spPr>
          <p:txBody>
            <a:bodyPr/>
            <a:lstStyle/>
            <a:p>
              <a:endParaRPr lang="en-US"/>
            </a:p>
          </p:txBody>
        </p:sp>
      </p:grpSp>
      <p:grpSp>
        <p:nvGrpSpPr>
          <p:cNvPr id="23" name="Group 23"/>
          <p:cNvGrpSpPr/>
          <p:nvPr/>
        </p:nvGrpSpPr>
        <p:grpSpPr>
          <a:xfrm>
            <a:off x="9628632" y="6665976"/>
            <a:ext cx="4114800" cy="685800"/>
            <a:chOff x="0" y="0"/>
            <a:chExt cx="5486400" cy="914400"/>
          </a:xfrm>
        </p:grpSpPr>
        <p:sp>
          <p:nvSpPr>
            <p:cNvPr id="24" name="Freeform 24"/>
            <p:cNvSpPr/>
            <p:nvPr/>
          </p:nvSpPr>
          <p:spPr>
            <a:xfrm>
              <a:off x="0" y="0"/>
              <a:ext cx="5486400" cy="914400"/>
            </a:xfrm>
            <a:custGeom>
              <a:avLst/>
              <a:gdLst/>
              <a:ahLst/>
              <a:cxnLst/>
              <a:rect l="l" t="t" r="r" b="b"/>
              <a:pathLst>
                <a:path w="5486400" h="914400">
                  <a:moveTo>
                    <a:pt x="0" y="0"/>
                  </a:moveTo>
                  <a:lnTo>
                    <a:pt x="5486400" y="0"/>
                  </a:lnTo>
                  <a:lnTo>
                    <a:pt x="5486400" y="914400"/>
                  </a:lnTo>
                  <a:lnTo>
                    <a:pt x="0" y="914400"/>
                  </a:lnTo>
                  <a:close/>
                </a:path>
              </a:pathLst>
            </a:custGeom>
            <a:blipFill>
              <a:blip r:embed="rId6"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25" name="TextBox 25"/>
            <p:cNvSpPr txBox="1"/>
            <p:nvPr/>
          </p:nvSpPr>
          <p:spPr>
            <a:xfrm>
              <a:off x="0" y="-47625"/>
              <a:ext cx="5486400" cy="962025"/>
            </a:xfrm>
            <a:prstGeom prst="rect">
              <a:avLst/>
            </a:prstGeom>
          </p:spPr>
          <p:txBody>
            <a:bodyPr lIns="0" tIns="0" rIns="0" bIns="0" rtlCol="0" anchor="ctr"/>
            <a:lstStyle/>
            <a:p>
              <a:pPr algn="l">
                <a:lnSpc>
                  <a:spcPts val="2340"/>
                </a:lnSpc>
              </a:pPr>
              <a:r>
                <a:rPr lang="en-US" sz="1950" b="1">
                  <a:solidFill>
                    <a:srgbClr val="FAFAF8"/>
                  </a:solidFill>
                  <a:latin typeface="Calibri (MS) Bold"/>
                  <a:ea typeface="Calibri (MS) Bold"/>
                  <a:cs typeface="Calibri (MS) Bold"/>
                  <a:sym typeface="Calibri (MS) Bold"/>
                </a:rPr>
                <a:t>Your Cure Accelerator</a:t>
              </a:r>
            </a:p>
          </p:txBody>
        </p:sp>
      </p:grpSp>
      <p:grpSp>
        <p:nvGrpSpPr>
          <p:cNvPr id="26" name="Group 26"/>
          <p:cNvGrpSpPr/>
          <p:nvPr/>
        </p:nvGrpSpPr>
        <p:grpSpPr>
          <a:xfrm>
            <a:off x="822960" y="9326880"/>
            <a:ext cx="5486400" cy="480060"/>
            <a:chOff x="0" y="0"/>
            <a:chExt cx="7315200" cy="640080"/>
          </a:xfrm>
        </p:grpSpPr>
        <p:sp>
          <p:nvSpPr>
            <p:cNvPr id="27" name="Freeform 27"/>
            <p:cNvSpPr/>
            <p:nvPr/>
          </p:nvSpPr>
          <p:spPr>
            <a:xfrm>
              <a:off x="0" y="0"/>
              <a:ext cx="7315200" cy="640080"/>
            </a:xfrm>
            <a:custGeom>
              <a:avLst/>
              <a:gdLst/>
              <a:ahLst/>
              <a:cxnLst/>
              <a:rect l="l" t="t" r="r" b="b"/>
              <a:pathLst>
                <a:path w="7315200" h="640080">
                  <a:moveTo>
                    <a:pt x="0" y="0"/>
                  </a:moveTo>
                  <a:lnTo>
                    <a:pt x="7315200" y="0"/>
                  </a:lnTo>
                  <a:lnTo>
                    <a:pt x="7315200" y="640080"/>
                  </a:lnTo>
                  <a:lnTo>
                    <a:pt x="0" y="640080"/>
                  </a:lnTo>
                  <a:close/>
                </a:path>
              </a:pathLst>
            </a:custGeom>
            <a:blipFill>
              <a:blip r:embed="rId7"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28" name="TextBox 28"/>
            <p:cNvSpPr txBox="1"/>
            <p:nvPr/>
          </p:nvSpPr>
          <p:spPr>
            <a:xfrm>
              <a:off x="0" y="-28575"/>
              <a:ext cx="7315200" cy="668655"/>
            </a:xfrm>
            <a:prstGeom prst="rect">
              <a:avLst/>
            </a:prstGeom>
          </p:spPr>
          <p:txBody>
            <a:bodyPr lIns="0" tIns="0" rIns="0" bIns="0" rtlCol="0" anchor="ctr"/>
            <a:lstStyle/>
            <a:p>
              <a:pPr algn="l">
                <a:lnSpc>
                  <a:spcPts val="1980"/>
                </a:lnSpc>
              </a:pPr>
              <a:r>
                <a:rPr lang="en-US" sz="1650">
                  <a:solidFill>
                    <a:srgbClr val="C8C4BA"/>
                  </a:solidFill>
                  <a:latin typeface="Calibri (MS)"/>
                  <a:ea typeface="Calibri (MS)"/>
                  <a:cs typeface="Calibri (MS)"/>
                  <a:sym typeface="Calibri (MS)"/>
                </a:rPr>
                <a:t>alpharose.com</a:t>
              </a:r>
            </a:p>
          </p:txBody>
        </p:sp>
      </p:grpSp>
      <p:grpSp>
        <p:nvGrpSpPr>
          <p:cNvPr id="29" name="Group 29"/>
          <p:cNvGrpSpPr/>
          <p:nvPr/>
        </p:nvGrpSpPr>
        <p:grpSpPr>
          <a:xfrm>
            <a:off x="255339" y="664934"/>
            <a:ext cx="6054021" cy="1725841"/>
            <a:chOff x="0" y="0"/>
            <a:chExt cx="8072028" cy="2301122"/>
          </a:xfrm>
        </p:grpSpPr>
        <p:sp>
          <p:nvSpPr>
            <p:cNvPr id="30" name="TextBox 30"/>
            <p:cNvSpPr txBox="1"/>
            <p:nvPr/>
          </p:nvSpPr>
          <p:spPr>
            <a:xfrm>
              <a:off x="0" y="-9525"/>
              <a:ext cx="8072028" cy="2216720"/>
            </a:xfrm>
            <a:prstGeom prst="rect">
              <a:avLst/>
            </a:prstGeom>
          </p:spPr>
          <p:txBody>
            <a:bodyPr lIns="0" tIns="0" rIns="0" bIns="0" rtlCol="0" anchor="t">
              <a:spAutoFit/>
            </a:bodyPr>
            <a:lstStyle/>
            <a:p>
              <a:pPr algn="ctr">
                <a:lnSpc>
                  <a:spcPts val="13056"/>
                </a:lnSpc>
                <a:spcBef>
                  <a:spcPct val="0"/>
                </a:spcBef>
              </a:pPr>
              <a:r>
                <a:rPr lang="en-US" sz="10880" spc="-837">
                  <a:solidFill>
                    <a:srgbClr val="FB6743"/>
                  </a:solidFill>
                  <a:latin typeface="Public Sans"/>
                  <a:ea typeface="Public Sans"/>
                  <a:cs typeface="Public Sans"/>
                  <a:sym typeface="Public Sans"/>
                </a:rPr>
                <a:t>RareLabs</a:t>
              </a:r>
            </a:p>
          </p:txBody>
        </p:sp>
        <p:sp>
          <p:nvSpPr>
            <p:cNvPr id="31" name="TextBox 31"/>
            <p:cNvSpPr txBox="1"/>
            <p:nvPr/>
          </p:nvSpPr>
          <p:spPr>
            <a:xfrm>
              <a:off x="526808" y="1855127"/>
              <a:ext cx="7014086" cy="445995"/>
            </a:xfrm>
            <a:prstGeom prst="rect">
              <a:avLst/>
            </a:prstGeom>
          </p:spPr>
          <p:txBody>
            <a:bodyPr lIns="0" tIns="0" rIns="0" bIns="0" rtlCol="0" anchor="t">
              <a:spAutoFit/>
            </a:bodyPr>
            <a:lstStyle/>
            <a:p>
              <a:pPr algn="ctr">
                <a:lnSpc>
                  <a:spcPts val="2824"/>
                </a:lnSpc>
              </a:pPr>
              <a:r>
                <a:rPr lang="en-US" sz="2017">
                  <a:solidFill>
                    <a:srgbClr val="FFFFFF"/>
                  </a:solidFill>
                  <a:latin typeface="DM Sans"/>
                  <a:ea typeface="DM Sans"/>
                  <a:cs typeface="DM Sans"/>
                  <a:sym typeface="DM Sans"/>
                </a:rPr>
                <a:t>A DIVISION OF ALPHA  ROSE THERAPEUTICS</a:t>
              </a:r>
            </a:p>
          </p:txBody>
        </p:sp>
        <p:sp>
          <p:nvSpPr>
            <p:cNvPr id="32" name="Freeform 32"/>
            <p:cNvSpPr/>
            <p:nvPr/>
          </p:nvSpPr>
          <p:spPr>
            <a:xfrm flipH="1">
              <a:off x="3992922" y="1971248"/>
              <a:ext cx="115485" cy="242488"/>
            </a:xfrm>
            <a:custGeom>
              <a:avLst/>
              <a:gdLst/>
              <a:ahLst/>
              <a:cxnLst/>
              <a:rect l="l" t="t" r="r" b="b"/>
              <a:pathLst>
                <a:path w="115485" h="242488">
                  <a:moveTo>
                    <a:pt x="115485" y="0"/>
                  </a:moveTo>
                  <a:lnTo>
                    <a:pt x="0" y="0"/>
                  </a:lnTo>
                  <a:lnTo>
                    <a:pt x="0" y="242488"/>
                  </a:lnTo>
                  <a:lnTo>
                    <a:pt x="115485" y="242488"/>
                  </a:lnTo>
                  <a:lnTo>
                    <a:pt x="115485" y="0"/>
                  </a:lnTo>
                  <a:close/>
                </a:path>
              </a:pathLst>
            </a:custGeom>
            <a:blipFill>
              <a:blip>
                <a:extLst>
                  <a:ext uri="{96DAC541-7B7A-43D3-8B79-37D633B846F1}">
                    <asvg:svgBlip xmlns:asvg="http://schemas.microsoft.com/office/drawing/2016/SVG/main" r:embed="rId8"/>
                  </a:ext>
                </a:extLst>
              </a:blip>
              <a:stretch>
                <a:fillRect/>
              </a:stretch>
            </a:blipFill>
          </p:spPr>
          <p:txBody>
            <a:bodyPr/>
            <a:lstStyle/>
            <a:p>
              <a:endParaRPr lang="en-US"/>
            </a:p>
          </p:txBody>
        </p:sp>
      </p:grpSp>
      <p:sp>
        <p:nvSpPr>
          <p:cNvPr id="33" name="Freeform 33"/>
          <p:cNvSpPr/>
          <p:nvPr/>
        </p:nvSpPr>
        <p:spPr>
          <a:xfrm>
            <a:off x="12752070" y="5966460"/>
            <a:ext cx="5300094" cy="4114800"/>
          </a:xfrm>
          <a:custGeom>
            <a:avLst/>
            <a:gdLst/>
            <a:ahLst/>
            <a:cxnLst/>
            <a:rect l="l" t="t" r="r" b="b"/>
            <a:pathLst>
              <a:path w="5300094" h="4114800">
                <a:moveTo>
                  <a:pt x="0" y="0"/>
                </a:moveTo>
                <a:lnTo>
                  <a:pt x="5300094" y="0"/>
                </a:lnTo>
                <a:lnTo>
                  <a:pt x="5300094" y="4114800"/>
                </a:lnTo>
                <a:lnTo>
                  <a:pt x="0" y="4114800"/>
                </a:lnTo>
                <a:lnTo>
                  <a:pt x="0" y="0"/>
                </a:lnTo>
                <a:close/>
              </a:path>
            </a:pathLst>
          </a:custGeom>
          <a:blipFill>
            <a:blip>
              <a:extLst>
                <a:ext uri="{96DAC541-7B7A-43D3-8B79-37D633B846F1}">
                  <asvg:svgBlip xmlns:asvg="http://schemas.microsoft.com/office/drawing/2016/SVG/main" r:embed="rId9"/>
                </a:ext>
              </a:extLst>
            </a:blip>
            <a:stretch>
              <a:fillRect/>
            </a:stretch>
          </a:blipFill>
        </p:spPr>
        <p:txBody>
          <a:bodyPr/>
          <a:lstStyle/>
          <a:p>
            <a:endParaRPr lang="en-US"/>
          </a:p>
        </p:txBody>
      </p:sp>
      <p:grpSp>
        <p:nvGrpSpPr>
          <p:cNvPr id="34" name="Group 34"/>
          <p:cNvGrpSpPr/>
          <p:nvPr/>
        </p:nvGrpSpPr>
        <p:grpSpPr>
          <a:xfrm>
            <a:off x="15679760" y="304438"/>
            <a:ext cx="2425875" cy="1181386"/>
            <a:chOff x="0" y="0"/>
            <a:chExt cx="3234500" cy="1575181"/>
          </a:xfrm>
        </p:grpSpPr>
        <p:sp>
          <p:nvSpPr>
            <p:cNvPr id="35" name="Freeform 35" descr="A black background with blue text  AI-generated content may be incorrect."/>
            <p:cNvSpPr/>
            <p:nvPr/>
          </p:nvSpPr>
          <p:spPr>
            <a:xfrm>
              <a:off x="0" y="0"/>
              <a:ext cx="3234436" cy="1575181"/>
            </a:xfrm>
            <a:custGeom>
              <a:avLst/>
              <a:gdLst/>
              <a:ahLst/>
              <a:cxnLst/>
              <a:rect l="l" t="t" r="r" b="b"/>
              <a:pathLst>
                <a:path w="3234436" h="1575181">
                  <a:moveTo>
                    <a:pt x="0" y="0"/>
                  </a:moveTo>
                  <a:lnTo>
                    <a:pt x="3234436" y="0"/>
                  </a:lnTo>
                  <a:lnTo>
                    <a:pt x="3234436" y="1575181"/>
                  </a:lnTo>
                  <a:lnTo>
                    <a:pt x="0" y="1575181"/>
                  </a:lnTo>
                  <a:lnTo>
                    <a:pt x="0" y="0"/>
                  </a:lnTo>
                  <a:close/>
                </a:path>
              </a:pathLst>
            </a:custGeom>
            <a:blipFill>
              <a:blip r:embed="rId10" cstate="screen">
                <a:extLst>
                  <a:ext uri="{28A0092B-C50C-407E-A947-70E740481C1C}">
                    <a14:useLocalDpi xmlns:a14="http://schemas.microsoft.com/office/drawing/2010/main"/>
                  </a:ext>
                </a:extLst>
              </a:blip>
              <a:stretch>
                <a:fillRect/>
              </a:stretch>
            </a:blipFill>
          </p:spPr>
          <p:txBody>
            <a:bodyPr/>
            <a:lstStyle/>
            <a:p>
              <a:endParaRPr lang="en-US"/>
            </a:p>
          </p:txBody>
        </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AFAF8"/>
        </a:solidFill>
        <a:effectLst/>
      </p:bgPr>
    </p:bg>
    <p:spTree>
      <p:nvGrpSpPr>
        <p:cNvPr id="1" name=""/>
        <p:cNvGrpSpPr/>
        <p:nvPr/>
      </p:nvGrpSpPr>
      <p:grpSpPr>
        <a:xfrm>
          <a:off x="0" y="0"/>
          <a:ext cx="0" cy="0"/>
          <a:chOff x="0" y="0"/>
          <a:chExt cx="0" cy="0"/>
        </a:xfrm>
      </p:grpSpPr>
      <p:grpSp>
        <p:nvGrpSpPr>
          <p:cNvPr id="2" name="Group 2"/>
          <p:cNvGrpSpPr/>
          <p:nvPr/>
        </p:nvGrpSpPr>
        <p:grpSpPr>
          <a:xfrm>
            <a:off x="822960" y="754380"/>
            <a:ext cx="8229600" cy="480060"/>
            <a:chOff x="0" y="0"/>
            <a:chExt cx="10972800" cy="640080"/>
          </a:xfrm>
        </p:grpSpPr>
        <p:sp>
          <p:nvSpPr>
            <p:cNvPr id="3" name="Freeform 3"/>
            <p:cNvSpPr/>
            <p:nvPr/>
          </p:nvSpPr>
          <p:spPr>
            <a:xfrm>
              <a:off x="0" y="0"/>
              <a:ext cx="10972800" cy="640080"/>
            </a:xfrm>
            <a:custGeom>
              <a:avLst/>
              <a:gdLst/>
              <a:ahLst/>
              <a:cxnLst/>
              <a:rect l="l" t="t" r="r" b="b"/>
              <a:pathLst>
                <a:path w="10972800" h="640080">
                  <a:moveTo>
                    <a:pt x="0" y="0"/>
                  </a:moveTo>
                  <a:lnTo>
                    <a:pt x="10972800" y="0"/>
                  </a:lnTo>
                  <a:lnTo>
                    <a:pt x="10972800" y="640080"/>
                  </a:lnTo>
                  <a:lnTo>
                    <a:pt x="0" y="640080"/>
                  </a:lnTo>
                  <a:close/>
                </a:path>
              </a:pathLst>
            </a:custGeom>
            <a:blipFill>
              <a:blip r:embed="rId3"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4" name="TextBox 4"/>
            <p:cNvSpPr txBox="1"/>
            <p:nvPr/>
          </p:nvSpPr>
          <p:spPr>
            <a:xfrm>
              <a:off x="0" y="-38100"/>
              <a:ext cx="10972800" cy="678180"/>
            </a:xfrm>
            <a:prstGeom prst="rect">
              <a:avLst/>
            </a:prstGeom>
          </p:spPr>
          <p:txBody>
            <a:bodyPr lIns="0" tIns="0" rIns="0" bIns="0" rtlCol="0" anchor="ctr"/>
            <a:lstStyle/>
            <a:p>
              <a:pPr algn="l">
                <a:lnSpc>
                  <a:spcPts val="2160"/>
                </a:lnSpc>
              </a:pPr>
              <a:r>
                <a:rPr lang="en-US" sz="1800" b="1" spc="300">
                  <a:solidFill>
                    <a:srgbClr val="FC6644"/>
                  </a:solidFill>
                  <a:latin typeface="Calibri (MS) Bold"/>
                  <a:ea typeface="Calibri (MS) Bold"/>
                  <a:cs typeface="Calibri (MS) Bold"/>
                  <a:sym typeface="Calibri (MS) Bold"/>
                </a:rPr>
                <a:t>01 · WELCOME</a:t>
              </a:r>
            </a:p>
          </p:txBody>
        </p:sp>
      </p:grpSp>
      <p:grpSp>
        <p:nvGrpSpPr>
          <p:cNvPr id="5" name="Group 5"/>
          <p:cNvGrpSpPr/>
          <p:nvPr/>
        </p:nvGrpSpPr>
        <p:grpSpPr>
          <a:xfrm>
            <a:off x="822960" y="1207008"/>
            <a:ext cx="15087600" cy="1022952"/>
            <a:chOff x="0" y="0"/>
            <a:chExt cx="20116800" cy="1363935"/>
          </a:xfrm>
        </p:grpSpPr>
        <p:sp>
          <p:nvSpPr>
            <p:cNvPr id="6" name="Freeform 6"/>
            <p:cNvSpPr/>
            <p:nvPr/>
          </p:nvSpPr>
          <p:spPr>
            <a:xfrm>
              <a:off x="0" y="0"/>
              <a:ext cx="20116800" cy="1363935"/>
            </a:xfrm>
            <a:custGeom>
              <a:avLst/>
              <a:gdLst/>
              <a:ahLst/>
              <a:cxnLst/>
              <a:rect l="l" t="t" r="r" b="b"/>
              <a:pathLst>
                <a:path w="20116800" h="1363935">
                  <a:moveTo>
                    <a:pt x="0" y="0"/>
                  </a:moveTo>
                  <a:lnTo>
                    <a:pt x="20116800" y="0"/>
                  </a:lnTo>
                  <a:lnTo>
                    <a:pt x="20116800" y="1363935"/>
                  </a:lnTo>
                  <a:lnTo>
                    <a:pt x="0" y="1363935"/>
                  </a:lnTo>
                  <a:close/>
                </a:path>
              </a:pathLst>
            </a:custGeom>
            <a:blipFill>
              <a:blip r:embed="rId4"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7" name="TextBox 7"/>
            <p:cNvSpPr txBox="1"/>
            <p:nvPr/>
          </p:nvSpPr>
          <p:spPr>
            <a:xfrm>
              <a:off x="0" y="-114300"/>
              <a:ext cx="20116800" cy="1478235"/>
            </a:xfrm>
            <a:prstGeom prst="rect">
              <a:avLst/>
            </a:prstGeom>
          </p:spPr>
          <p:txBody>
            <a:bodyPr lIns="0" tIns="0" rIns="0" bIns="0" rtlCol="0" anchor="ctr"/>
            <a:lstStyle/>
            <a:p>
              <a:pPr algn="l">
                <a:lnSpc>
                  <a:spcPts val="6120"/>
                </a:lnSpc>
              </a:pPr>
              <a:r>
                <a:rPr lang="en-US" sz="5100" b="1">
                  <a:solidFill>
                    <a:srgbClr val="1C1C1C"/>
                  </a:solidFill>
                  <a:latin typeface="Calibri (MS) Bold"/>
                  <a:ea typeface="Calibri (MS) Bold"/>
                  <a:cs typeface="Calibri (MS) Bold"/>
                  <a:sym typeface="Calibri (MS) Bold"/>
                </a:rPr>
                <a:t>Turning The Caregiver Time Crunch into Agency</a:t>
              </a:r>
            </a:p>
          </p:txBody>
        </p:sp>
      </p:grpSp>
      <p:grpSp>
        <p:nvGrpSpPr>
          <p:cNvPr id="8" name="Group 8"/>
          <p:cNvGrpSpPr/>
          <p:nvPr/>
        </p:nvGrpSpPr>
        <p:grpSpPr>
          <a:xfrm>
            <a:off x="822960" y="2537460"/>
            <a:ext cx="8092440" cy="6309360"/>
            <a:chOff x="0" y="0"/>
            <a:chExt cx="10789920" cy="8412480"/>
          </a:xfrm>
        </p:grpSpPr>
        <p:sp>
          <p:nvSpPr>
            <p:cNvPr id="9" name="Freeform 9"/>
            <p:cNvSpPr/>
            <p:nvPr/>
          </p:nvSpPr>
          <p:spPr>
            <a:xfrm>
              <a:off x="0" y="0"/>
              <a:ext cx="10789920" cy="8412480"/>
            </a:xfrm>
            <a:custGeom>
              <a:avLst/>
              <a:gdLst/>
              <a:ahLst/>
              <a:cxnLst/>
              <a:rect l="l" t="t" r="r" b="b"/>
              <a:pathLst>
                <a:path w="10789920" h="8412480">
                  <a:moveTo>
                    <a:pt x="0" y="219456"/>
                  </a:moveTo>
                  <a:cubicBezTo>
                    <a:pt x="0" y="98298"/>
                    <a:pt x="98298" y="0"/>
                    <a:pt x="219456" y="0"/>
                  </a:cubicBezTo>
                  <a:lnTo>
                    <a:pt x="10570464" y="0"/>
                  </a:lnTo>
                  <a:cubicBezTo>
                    <a:pt x="10691622" y="0"/>
                    <a:pt x="10789920" y="98298"/>
                    <a:pt x="10789920" y="219456"/>
                  </a:cubicBezTo>
                  <a:lnTo>
                    <a:pt x="10789920" y="8193024"/>
                  </a:lnTo>
                  <a:cubicBezTo>
                    <a:pt x="10789920" y="8314182"/>
                    <a:pt x="10691622" y="8412480"/>
                    <a:pt x="10570464" y="8412480"/>
                  </a:cubicBezTo>
                  <a:lnTo>
                    <a:pt x="219456" y="8412480"/>
                  </a:lnTo>
                  <a:cubicBezTo>
                    <a:pt x="98298" y="8412480"/>
                    <a:pt x="0" y="8314182"/>
                    <a:pt x="0" y="8193024"/>
                  </a:cubicBezTo>
                  <a:close/>
                </a:path>
              </a:pathLst>
            </a:custGeom>
            <a:solidFill>
              <a:srgbClr val="1C1C1C"/>
            </a:solidFill>
          </p:spPr>
          <p:txBody>
            <a:bodyPr/>
            <a:lstStyle/>
            <a:p>
              <a:endParaRPr lang="en-US"/>
            </a:p>
          </p:txBody>
        </p:sp>
      </p:grpSp>
      <p:grpSp>
        <p:nvGrpSpPr>
          <p:cNvPr id="10" name="Group 10"/>
          <p:cNvGrpSpPr/>
          <p:nvPr/>
        </p:nvGrpSpPr>
        <p:grpSpPr>
          <a:xfrm>
            <a:off x="1440180" y="3017520"/>
            <a:ext cx="850392" cy="850392"/>
            <a:chOff x="0" y="0"/>
            <a:chExt cx="1133856" cy="1133856"/>
          </a:xfrm>
        </p:grpSpPr>
        <p:sp>
          <p:nvSpPr>
            <p:cNvPr id="11" name="Freeform 11"/>
            <p:cNvSpPr/>
            <p:nvPr/>
          </p:nvSpPr>
          <p:spPr>
            <a:xfrm>
              <a:off x="0" y="0"/>
              <a:ext cx="1133856" cy="1133856"/>
            </a:xfrm>
            <a:custGeom>
              <a:avLst/>
              <a:gdLst/>
              <a:ahLst/>
              <a:cxnLst/>
              <a:rect l="l" t="t" r="r" b="b"/>
              <a:pathLst>
                <a:path w="1133856" h="1133856">
                  <a:moveTo>
                    <a:pt x="0" y="566928"/>
                  </a:moveTo>
                  <a:cubicBezTo>
                    <a:pt x="0" y="253873"/>
                    <a:pt x="253873" y="0"/>
                    <a:pt x="566928" y="0"/>
                  </a:cubicBezTo>
                  <a:cubicBezTo>
                    <a:pt x="879983" y="0"/>
                    <a:pt x="1133856" y="253873"/>
                    <a:pt x="1133856" y="566928"/>
                  </a:cubicBezTo>
                  <a:cubicBezTo>
                    <a:pt x="1133856" y="879983"/>
                    <a:pt x="879983" y="1133856"/>
                    <a:pt x="566928" y="1133856"/>
                  </a:cubicBezTo>
                  <a:cubicBezTo>
                    <a:pt x="253873" y="1133856"/>
                    <a:pt x="0" y="879983"/>
                    <a:pt x="0" y="566928"/>
                  </a:cubicBezTo>
                  <a:close/>
                </a:path>
              </a:pathLst>
            </a:custGeom>
            <a:solidFill>
              <a:srgbClr val="FC6644"/>
            </a:solidFill>
          </p:spPr>
          <p:txBody>
            <a:bodyPr/>
            <a:lstStyle/>
            <a:p>
              <a:endParaRPr lang="en-US"/>
            </a:p>
          </p:txBody>
        </p:sp>
      </p:grpSp>
      <p:grpSp>
        <p:nvGrpSpPr>
          <p:cNvPr id="12" name="Group 12"/>
          <p:cNvGrpSpPr/>
          <p:nvPr/>
        </p:nvGrpSpPr>
        <p:grpSpPr>
          <a:xfrm>
            <a:off x="1542231" y="3119571"/>
            <a:ext cx="646300" cy="646300"/>
            <a:chOff x="0" y="0"/>
            <a:chExt cx="861733" cy="861733"/>
          </a:xfrm>
        </p:grpSpPr>
        <p:sp>
          <p:nvSpPr>
            <p:cNvPr id="13" name="Freeform 13" descr="/tmp/workdir/deck/icons/heart_white.png"/>
            <p:cNvSpPr/>
            <p:nvPr/>
          </p:nvSpPr>
          <p:spPr>
            <a:xfrm>
              <a:off x="0" y="0"/>
              <a:ext cx="861695" cy="861695"/>
            </a:xfrm>
            <a:custGeom>
              <a:avLst/>
              <a:gdLst/>
              <a:ahLst/>
              <a:cxnLst/>
              <a:rect l="l" t="t" r="r" b="b"/>
              <a:pathLst>
                <a:path w="861695" h="861695">
                  <a:moveTo>
                    <a:pt x="0" y="0"/>
                  </a:moveTo>
                  <a:lnTo>
                    <a:pt x="861695" y="0"/>
                  </a:lnTo>
                  <a:lnTo>
                    <a:pt x="861695" y="861695"/>
                  </a:lnTo>
                  <a:lnTo>
                    <a:pt x="0" y="861695"/>
                  </a:lnTo>
                  <a:lnTo>
                    <a:pt x="0" y="0"/>
                  </a:lnTo>
                  <a:close/>
                </a:path>
              </a:pathLst>
            </a:custGeom>
            <a:blipFill>
              <a:blip r:embed="rId5" cstate="screen">
                <a:extLst>
                  <a:ext uri="{28A0092B-C50C-407E-A947-70E740481C1C}">
                    <a14:useLocalDpi xmlns:a14="http://schemas.microsoft.com/office/drawing/2010/main"/>
                  </a:ext>
                </a:extLst>
              </a:blip>
              <a:stretch>
                <a:fillRect/>
              </a:stretch>
            </a:blipFill>
          </p:spPr>
          <p:txBody>
            <a:bodyPr/>
            <a:lstStyle/>
            <a:p>
              <a:endParaRPr lang="en-US"/>
            </a:p>
          </p:txBody>
        </p:sp>
      </p:grpSp>
      <p:grpSp>
        <p:nvGrpSpPr>
          <p:cNvPr id="14" name="Group 14"/>
          <p:cNvGrpSpPr/>
          <p:nvPr/>
        </p:nvGrpSpPr>
        <p:grpSpPr>
          <a:xfrm>
            <a:off x="1440180" y="4114800"/>
            <a:ext cx="6858000" cy="617220"/>
            <a:chOff x="0" y="0"/>
            <a:chExt cx="9144000" cy="822960"/>
          </a:xfrm>
        </p:grpSpPr>
        <p:sp>
          <p:nvSpPr>
            <p:cNvPr id="15" name="Freeform 15"/>
            <p:cNvSpPr/>
            <p:nvPr/>
          </p:nvSpPr>
          <p:spPr>
            <a:xfrm>
              <a:off x="0" y="0"/>
              <a:ext cx="9144000" cy="822960"/>
            </a:xfrm>
            <a:custGeom>
              <a:avLst/>
              <a:gdLst/>
              <a:ahLst/>
              <a:cxnLst/>
              <a:rect l="l" t="t" r="r" b="b"/>
              <a:pathLst>
                <a:path w="9144000" h="822960">
                  <a:moveTo>
                    <a:pt x="0" y="0"/>
                  </a:moveTo>
                  <a:lnTo>
                    <a:pt x="9144000" y="0"/>
                  </a:lnTo>
                  <a:lnTo>
                    <a:pt x="9144000" y="822960"/>
                  </a:lnTo>
                  <a:lnTo>
                    <a:pt x="0" y="822960"/>
                  </a:lnTo>
                  <a:close/>
                </a:path>
              </a:pathLst>
            </a:custGeom>
            <a:blipFill>
              <a:blip r:embed="rId6"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16" name="TextBox 16"/>
            <p:cNvSpPr txBox="1"/>
            <p:nvPr/>
          </p:nvSpPr>
          <p:spPr>
            <a:xfrm>
              <a:off x="0" y="-57150"/>
              <a:ext cx="9144000" cy="880110"/>
            </a:xfrm>
            <a:prstGeom prst="rect">
              <a:avLst/>
            </a:prstGeom>
          </p:spPr>
          <p:txBody>
            <a:bodyPr lIns="0" tIns="0" rIns="0" bIns="0" rtlCol="0" anchor="ctr"/>
            <a:lstStyle/>
            <a:p>
              <a:pPr algn="l">
                <a:lnSpc>
                  <a:spcPts val="3240"/>
                </a:lnSpc>
              </a:pPr>
              <a:r>
                <a:rPr lang="en-US" sz="2700" b="1">
                  <a:solidFill>
                    <a:srgbClr val="FAFAF8"/>
                  </a:solidFill>
                  <a:latin typeface="Calibri (MS) Bold"/>
                  <a:ea typeface="Calibri (MS) Bold"/>
                  <a:cs typeface="Calibri (MS) Bold"/>
                  <a:sym typeface="Calibri (MS) Bold"/>
                </a:rPr>
                <a:t>Why We're Here</a:t>
              </a:r>
            </a:p>
          </p:txBody>
        </p:sp>
      </p:grpSp>
      <p:grpSp>
        <p:nvGrpSpPr>
          <p:cNvPr id="17" name="Group 17"/>
          <p:cNvGrpSpPr/>
          <p:nvPr/>
        </p:nvGrpSpPr>
        <p:grpSpPr>
          <a:xfrm>
            <a:off x="1440180" y="4869180"/>
            <a:ext cx="6858000" cy="2057400"/>
            <a:chOff x="0" y="0"/>
            <a:chExt cx="9144000" cy="2743200"/>
          </a:xfrm>
        </p:grpSpPr>
        <p:sp>
          <p:nvSpPr>
            <p:cNvPr id="18" name="Freeform 18"/>
            <p:cNvSpPr/>
            <p:nvPr/>
          </p:nvSpPr>
          <p:spPr>
            <a:xfrm>
              <a:off x="0" y="0"/>
              <a:ext cx="9144000" cy="2743200"/>
            </a:xfrm>
            <a:custGeom>
              <a:avLst/>
              <a:gdLst/>
              <a:ahLst/>
              <a:cxnLst/>
              <a:rect l="l" t="t" r="r" b="b"/>
              <a:pathLst>
                <a:path w="9144000" h="2743200">
                  <a:moveTo>
                    <a:pt x="0" y="0"/>
                  </a:moveTo>
                  <a:lnTo>
                    <a:pt x="9144000" y="0"/>
                  </a:lnTo>
                  <a:lnTo>
                    <a:pt x="9144000" y="2743200"/>
                  </a:lnTo>
                  <a:lnTo>
                    <a:pt x="0" y="2743200"/>
                  </a:lnTo>
                  <a:close/>
                </a:path>
              </a:pathLst>
            </a:custGeom>
            <a:blipFill>
              <a:blip r:embed="rId7"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19" name="TextBox 19"/>
            <p:cNvSpPr txBox="1"/>
            <p:nvPr/>
          </p:nvSpPr>
          <p:spPr>
            <a:xfrm>
              <a:off x="0" y="-114300"/>
              <a:ext cx="9144000" cy="2857500"/>
            </a:xfrm>
            <a:prstGeom prst="rect">
              <a:avLst/>
            </a:prstGeom>
          </p:spPr>
          <p:txBody>
            <a:bodyPr lIns="0" tIns="0" rIns="0" bIns="0" rtlCol="0" anchor="ctr"/>
            <a:lstStyle/>
            <a:p>
              <a:pPr algn="l">
                <a:lnSpc>
                  <a:spcPts val="3375"/>
                </a:lnSpc>
              </a:pPr>
              <a:r>
                <a:rPr lang="en-US" sz="2250">
                  <a:solidFill>
                    <a:srgbClr val="C8C4BA"/>
                  </a:solidFill>
                  <a:latin typeface="Calibri (MS)"/>
                  <a:ea typeface="Calibri (MS)"/>
                  <a:cs typeface="Calibri (MS)"/>
                  <a:sym typeface="Calibri (MS)"/>
                </a:rPr>
                <a:t>Between caregiving, therapies, and running a foundation, there aren't enough hours in the day. AI can give you that time back — and help you understand the science well enough to push it forward.</a:t>
              </a:r>
            </a:p>
          </p:txBody>
        </p:sp>
      </p:grpSp>
      <p:grpSp>
        <p:nvGrpSpPr>
          <p:cNvPr id="20" name="Group 20"/>
          <p:cNvGrpSpPr/>
          <p:nvPr/>
        </p:nvGrpSpPr>
        <p:grpSpPr>
          <a:xfrm>
            <a:off x="1440180" y="7269480"/>
            <a:ext cx="6858000" cy="1371600"/>
            <a:chOff x="0" y="0"/>
            <a:chExt cx="9144000" cy="1828800"/>
          </a:xfrm>
        </p:grpSpPr>
        <p:sp>
          <p:nvSpPr>
            <p:cNvPr id="21" name="Freeform 21"/>
            <p:cNvSpPr/>
            <p:nvPr/>
          </p:nvSpPr>
          <p:spPr>
            <a:xfrm>
              <a:off x="0" y="0"/>
              <a:ext cx="9144000" cy="1828800"/>
            </a:xfrm>
            <a:custGeom>
              <a:avLst/>
              <a:gdLst/>
              <a:ahLst/>
              <a:cxnLst/>
              <a:rect l="l" t="t" r="r" b="b"/>
              <a:pathLst>
                <a:path w="9144000" h="1828800">
                  <a:moveTo>
                    <a:pt x="0" y="0"/>
                  </a:moveTo>
                  <a:lnTo>
                    <a:pt x="9144000" y="0"/>
                  </a:lnTo>
                  <a:lnTo>
                    <a:pt x="9144000" y="1828800"/>
                  </a:lnTo>
                  <a:lnTo>
                    <a:pt x="0" y="1828800"/>
                  </a:lnTo>
                  <a:close/>
                </a:path>
              </a:pathLst>
            </a:custGeom>
            <a:blipFill>
              <a:blip r:embed="rId8"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22" name="TextBox 22"/>
            <p:cNvSpPr txBox="1"/>
            <p:nvPr/>
          </p:nvSpPr>
          <p:spPr>
            <a:xfrm>
              <a:off x="0" y="-104775"/>
              <a:ext cx="9144000" cy="1933575"/>
            </a:xfrm>
            <a:prstGeom prst="rect">
              <a:avLst/>
            </a:prstGeom>
          </p:spPr>
          <p:txBody>
            <a:bodyPr lIns="0" tIns="0" rIns="0" bIns="0" rtlCol="0" anchor="ctr"/>
            <a:lstStyle/>
            <a:p>
              <a:pPr algn="l">
                <a:lnSpc>
                  <a:spcPts val="3240"/>
                </a:lnSpc>
              </a:pPr>
              <a:r>
                <a:rPr lang="en-US" sz="2250" b="1" i="1">
                  <a:solidFill>
                    <a:srgbClr val="FC6644"/>
                  </a:solidFill>
                  <a:latin typeface="Calibri (MS) Bold Italics"/>
                  <a:ea typeface="Calibri (MS) Bold Italics"/>
                  <a:cs typeface="Calibri (MS) Bold Italics"/>
                  <a:sym typeface="Calibri (MS) Bold Italics"/>
                </a:rPr>
                <a:t>"AI is not just a chatbot — it is your new research assistant, operational team, and cure accelerator."</a:t>
              </a:r>
            </a:p>
          </p:txBody>
        </p:sp>
      </p:grpSp>
      <p:grpSp>
        <p:nvGrpSpPr>
          <p:cNvPr id="23" name="Group 23"/>
          <p:cNvGrpSpPr/>
          <p:nvPr/>
        </p:nvGrpSpPr>
        <p:grpSpPr>
          <a:xfrm>
            <a:off x="9395460" y="2674620"/>
            <a:ext cx="7955280" cy="617220"/>
            <a:chOff x="0" y="0"/>
            <a:chExt cx="10607040" cy="822960"/>
          </a:xfrm>
        </p:grpSpPr>
        <p:sp>
          <p:nvSpPr>
            <p:cNvPr id="24" name="Freeform 24"/>
            <p:cNvSpPr/>
            <p:nvPr/>
          </p:nvSpPr>
          <p:spPr>
            <a:xfrm>
              <a:off x="0" y="0"/>
              <a:ext cx="10607040" cy="822960"/>
            </a:xfrm>
            <a:custGeom>
              <a:avLst/>
              <a:gdLst/>
              <a:ahLst/>
              <a:cxnLst/>
              <a:rect l="l" t="t" r="r" b="b"/>
              <a:pathLst>
                <a:path w="10607040" h="822960">
                  <a:moveTo>
                    <a:pt x="0" y="0"/>
                  </a:moveTo>
                  <a:lnTo>
                    <a:pt x="10607040" y="0"/>
                  </a:lnTo>
                  <a:lnTo>
                    <a:pt x="10607040" y="822960"/>
                  </a:lnTo>
                  <a:lnTo>
                    <a:pt x="0" y="822960"/>
                  </a:lnTo>
                  <a:close/>
                </a:path>
              </a:pathLst>
            </a:custGeom>
            <a:blipFill>
              <a:blip r:embed="rId9"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25" name="TextBox 25"/>
            <p:cNvSpPr txBox="1"/>
            <p:nvPr/>
          </p:nvSpPr>
          <p:spPr>
            <a:xfrm>
              <a:off x="0" y="-57150"/>
              <a:ext cx="10607040" cy="880110"/>
            </a:xfrm>
            <a:prstGeom prst="rect">
              <a:avLst/>
            </a:prstGeom>
          </p:spPr>
          <p:txBody>
            <a:bodyPr lIns="0" tIns="0" rIns="0" bIns="0" rtlCol="0" anchor="ctr"/>
            <a:lstStyle/>
            <a:p>
              <a:pPr algn="l">
                <a:lnSpc>
                  <a:spcPts val="3240"/>
                </a:lnSpc>
              </a:pPr>
              <a:r>
                <a:rPr lang="en-US" sz="2700" b="1">
                  <a:solidFill>
                    <a:srgbClr val="1C1C1C"/>
                  </a:solidFill>
                  <a:latin typeface="Calibri (MS) Bold"/>
                  <a:ea typeface="Calibri (MS) Bold"/>
                  <a:cs typeface="Calibri (MS) Bold"/>
                  <a:sym typeface="Calibri (MS) Bold"/>
                </a:rPr>
                <a:t>What You'll Leave With</a:t>
              </a:r>
            </a:p>
          </p:txBody>
        </p:sp>
      </p:grpSp>
      <p:grpSp>
        <p:nvGrpSpPr>
          <p:cNvPr id="26" name="Group 26"/>
          <p:cNvGrpSpPr/>
          <p:nvPr/>
        </p:nvGrpSpPr>
        <p:grpSpPr>
          <a:xfrm>
            <a:off x="9395460" y="3566160"/>
            <a:ext cx="685800" cy="685800"/>
            <a:chOff x="0" y="0"/>
            <a:chExt cx="914400" cy="914400"/>
          </a:xfrm>
        </p:grpSpPr>
        <p:sp>
          <p:nvSpPr>
            <p:cNvPr id="27" name="Freeform 27"/>
            <p:cNvSpPr/>
            <p:nvPr/>
          </p:nvSpPr>
          <p:spPr>
            <a:xfrm>
              <a:off x="0" y="0"/>
              <a:ext cx="914400" cy="914400"/>
            </a:xfrm>
            <a:custGeom>
              <a:avLst/>
              <a:gdLst/>
              <a:ahLst/>
              <a:cxnLst/>
              <a:rect l="l" t="t" r="r" b="b"/>
              <a:pathLst>
                <a:path w="914400" h="914400">
                  <a:moveTo>
                    <a:pt x="0" y="457200"/>
                  </a:moveTo>
                  <a:cubicBezTo>
                    <a:pt x="0" y="204724"/>
                    <a:pt x="204724" y="0"/>
                    <a:pt x="457200" y="0"/>
                  </a:cubicBezTo>
                  <a:cubicBezTo>
                    <a:pt x="709676" y="0"/>
                    <a:pt x="914400" y="204724"/>
                    <a:pt x="914400" y="457200"/>
                  </a:cubicBezTo>
                  <a:cubicBezTo>
                    <a:pt x="914400" y="709676"/>
                    <a:pt x="709676" y="914400"/>
                    <a:pt x="457200" y="914400"/>
                  </a:cubicBezTo>
                  <a:cubicBezTo>
                    <a:pt x="204724" y="914400"/>
                    <a:pt x="0" y="709676"/>
                    <a:pt x="0" y="457200"/>
                  </a:cubicBezTo>
                  <a:close/>
                </a:path>
              </a:pathLst>
            </a:custGeom>
            <a:solidFill>
              <a:srgbClr val="1B2A4A"/>
            </a:solidFill>
          </p:spPr>
          <p:txBody>
            <a:bodyPr/>
            <a:lstStyle/>
            <a:p>
              <a:endParaRPr lang="en-US"/>
            </a:p>
          </p:txBody>
        </p:sp>
      </p:grpSp>
      <p:grpSp>
        <p:nvGrpSpPr>
          <p:cNvPr id="28" name="Group 28"/>
          <p:cNvGrpSpPr/>
          <p:nvPr/>
        </p:nvGrpSpPr>
        <p:grpSpPr>
          <a:xfrm>
            <a:off x="9477756" y="3648456"/>
            <a:ext cx="521208" cy="521208"/>
            <a:chOff x="0" y="0"/>
            <a:chExt cx="694944" cy="694944"/>
          </a:xfrm>
        </p:grpSpPr>
        <p:sp>
          <p:nvSpPr>
            <p:cNvPr id="29" name="Freeform 29" descr="/tmp/workdir/deck/icons/check_white.png"/>
            <p:cNvSpPr/>
            <p:nvPr/>
          </p:nvSpPr>
          <p:spPr>
            <a:xfrm>
              <a:off x="0" y="0"/>
              <a:ext cx="694944" cy="694944"/>
            </a:xfrm>
            <a:custGeom>
              <a:avLst/>
              <a:gdLst/>
              <a:ahLst/>
              <a:cxnLst/>
              <a:rect l="l" t="t" r="r" b="b"/>
              <a:pathLst>
                <a:path w="694944" h="694944">
                  <a:moveTo>
                    <a:pt x="0" y="0"/>
                  </a:moveTo>
                  <a:lnTo>
                    <a:pt x="694944" y="0"/>
                  </a:lnTo>
                  <a:lnTo>
                    <a:pt x="694944" y="694944"/>
                  </a:lnTo>
                  <a:lnTo>
                    <a:pt x="0" y="694944"/>
                  </a:lnTo>
                  <a:lnTo>
                    <a:pt x="0" y="0"/>
                  </a:lnTo>
                  <a:close/>
                </a:path>
              </a:pathLst>
            </a:custGeom>
            <a:blipFill>
              <a:blip r:embed="rId10" cstate="screen">
                <a:extLst>
                  <a:ext uri="{28A0092B-C50C-407E-A947-70E740481C1C}">
                    <a14:useLocalDpi xmlns:a14="http://schemas.microsoft.com/office/drawing/2010/main"/>
                  </a:ext>
                </a:extLst>
              </a:blip>
              <a:stretch>
                <a:fillRect/>
              </a:stretch>
            </a:blipFill>
          </p:spPr>
          <p:txBody>
            <a:bodyPr/>
            <a:lstStyle/>
            <a:p>
              <a:endParaRPr lang="en-US"/>
            </a:p>
          </p:txBody>
        </p:sp>
      </p:grpSp>
      <p:sp>
        <p:nvSpPr>
          <p:cNvPr id="30" name="TextBox 30"/>
          <p:cNvSpPr txBox="1"/>
          <p:nvPr/>
        </p:nvSpPr>
        <p:spPr>
          <a:xfrm>
            <a:off x="10355580" y="3398139"/>
            <a:ext cx="6995160" cy="1251585"/>
          </a:xfrm>
          <a:prstGeom prst="rect">
            <a:avLst/>
          </a:prstGeom>
        </p:spPr>
        <p:txBody>
          <a:bodyPr lIns="0" tIns="0" rIns="0" bIns="0" rtlCol="0" anchor="t">
            <a:spAutoFit/>
          </a:bodyPr>
          <a:lstStyle/>
          <a:p>
            <a:pPr algn="l">
              <a:lnSpc>
                <a:spcPts val="3001"/>
              </a:lnSpc>
            </a:pPr>
            <a:r>
              <a:rPr lang="en-US" sz="2175">
                <a:solidFill>
                  <a:srgbClr val="1C1C1C"/>
                </a:solidFill>
                <a:latin typeface="Calibri (MS)"/>
                <a:ea typeface="Calibri (MS)"/>
                <a:cs typeface="Calibri (MS)"/>
                <a:sym typeface="Calibri (MS)"/>
              </a:rPr>
              <a:t>A practical mental model for where AI genuinely helps — and where it doesn't</a:t>
            </a:r>
          </a:p>
        </p:txBody>
      </p:sp>
      <p:grpSp>
        <p:nvGrpSpPr>
          <p:cNvPr id="31" name="Group 31"/>
          <p:cNvGrpSpPr/>
          <p:nvPr/>
        </p:nvGrpSpPr>
        <p:grpSpPr>
          <a:xfrm>
            <a:off x="9395460" y="5006340"/>
            <a:ext cx="685800" cy="685800"/>
            <a:chOff x="0" y="0"/>
            <a:chExt cx="914400" cy="914400"/>
          </a:xfrm>
        </p:grpSpPr>
        <p:sp>
          <p:nvSpPr>
            <p:cNvPr id="32" name="Freeform 32"/>
            <p:cNvSpPr/>
            <p:nvPr/>
          </p:nvSpPr>
          <p:spPr>
            <a:xfrm>
              <a:off x="0" y="0"/>
              <a:ext cx="914400" cy="914400"/>
            </a:xfrm>
            <a:custGeom>
              <a:avLst/>
              <a:gdLst/>
              <a:ahLst/>
              <a:cxnLst/>
              <a:rect l="l" t="t" r="r" b="b"/>
              <a:pathLst>
                <a:path w="914400" h="914400">
                  <a:moveTo>
                    <a:pt x="0" y="457200"/>
                  </a:moveTo>
                  <a:cubicBezTo>
                    <a:pt x="0" y="204724"/>
                    <a:pt x="204724" y="0"/>
                    <a:pt x="457200" y="0"/>
                  </a:cubicBezTo>
                  <a:cubicBezTo>
                    <a:pt x="709676" y="0"/>
                    <a:pt x="914400" y="204724"/>
                    <a:pt x="914400" y="457200"/>
                  </a:cubicBezTo>
                  <a:cubicBezTo>
                    <a:pt x="914400" y="709676"/>
                    <a:pt x="709676" y="914400"/>
                    <a:pt x="457200" y="914400"/>
                  </a:cubicBezTo>
                  <a:cubicBezTo>
                    <a:pt x="204724" y="914400"/>
                    <a:pt x="0" y="709676"/>
                    <a:pt x="0" y="457200"/>
                  </a:cubicBezTo>
                  <a:close/>
                </a:path>
              </a:pathLst>
            </a:custGeom>
            <a:solidFill>
              <a:srgbClr val="1B2A4A"/>
            </a:solidFill>
          </p:spPr>
          <p:txBody>
            <a:bodyPr/>
            <a:lstStyle/>
            <a:p>
              <a:endParaRPr lang="en-US"/>
            </a:p>
          </p:txBody>
        </p:sp>
      </p:grpSp>
      <p:grpSp>
        <p:nvGrpSpPr>
          <p:cNvPr id="33" name="Group 33"/>
          <p:cNvGrpSpPr/>
          <p:nvPr/>
        </p:nvGrpSpPr>
        <p:grpSpPr>
          <a:xfrm>
            <a:off x="9477756" y="5088636"/>
            <a:ext cx="521208" cy="521208"/>
            <a:chOff x="0" y="0"/>
            <a:chExt cx="694944" cy="694944"/>
          </a:xfrm>
        </p:grpSpPr>
        <p:sp>
          <p:nvSpPr>
            <p:cNvPr id="34" name="Freeform 34" descr="/tmp/workdir/deck/icons/shield_white.png"/>
            <p:cNvSpPr/>
            <p:nvPr/>
          </p:nvSpPr>
          <p:spPr>
            <a:xfrm>
              <a:off x="0" y="0"/>
              <a:ext cx="694944" cy="694944"/>
            </a:xfrm>
            <a:custGeom>
              <a:avLst/>
              <a:gdLst/>
              <a:ahLst/>
              <a:cxnLst/>
              <a:rect l="l" t="t" r="r" b="b"/>
              <a:pathLst>
                <a:path w="694944" h="694944">
                  <a:moveTo>
                    <a:pt x="0" y="0"/>
                  </a:moveTo>
                  <a:lnTo>
                    <a:pt x="694944" y="0"/>
                  </a:lnTo>
                  <a:lnTo>
                    <a:pt x="694944" y="694944"/>
                  </a:lnTo>
                  <a:lnTo>
                    <a:pt x="0" y="694944"/>
                  </a:lnTo>
                  <a:lnTo>
                    <a:pt x="0" y="0"/>
                  </a:lnTo>
                  <a:close/>
                </a:path>
              </a:pathLst>
            </a:custGeom>
            <a:blipFill>
              <a:blip r:embed="rId11" cstate="screen">
                <a:extLst>
                  <a:ext uri="{28A0092B-C50C-407E-A947-70E740481C1C}">
                    <a14:useLocalDpi xmlns:a14="http://schemas.microsoft.com/office/drawing/2010/main"/>
                  </a:ext>
                </a:extLst>
              </a:blip>
              <a:stretch>
                <a:fillRect/>
              </a:stretch>
            </a:blipFill>
          </p:spPr>
          <p:txBody>
            <a:bodyPr/>
            <a:lstStyle/>
            <a:p>
              <a:endParaRPr lang="en-US"/>
            </a:p>
          </p:txBody>
        </p:sp>
      </p:grpSp>
      <p:sp>
        <p:nvSpPr>
          <p:cNvPr id="35" name="TextBox 35"/>
          <p:cNvSpPr txBox="1"/>
          <p:nvPr/>
        </p:nvSpPr>
        <p:spPr>
          <a:xfrm>
            <a:off x="10355580" y="4838319"/>
            <a:ext cx="6995160" cy="1251585"/>
          </a:xfrm>
          <a:prstGeom prst="rect">
            <a:avLst/>
          </a:prstGeom>
        </p:spPr>
        <p:txBody>
          <a:bodyPr lIns="0" tIns="0" rIns="0" bIns="0" rtlCol="0" anchor="t">
            <a:spAutoFit/>
          </a:bodyPr>
          <a:lstStyle/>
          <a:p>
            <a:pPr algn="l">
              <a:lnSpc>
                <a:spcPts val="3001"/>
              </a:lnSpc>
            </a:pPr>
            <a:r>
              <a:rPr lang="en-US" sz="2175">
                <a:solidFill>
                  <a:srgbClr val="1C1C1C"/>
                </a:solidFill>
                <a:latin typeface="Calibri (MS)"/>
                <a:ea typeface="Calibri (MS)"/>
                <a:cs typeface="Calibri (MS)"/>
                <a:sym typeface="Calibri (MS)"/>
              </a:rPr>
              <a:t>A safe prompting method (ROADS) that guards against false information</a:t>
            </a:r>
          </a:p>
        </p:txBody>
      </p:sp>
      <p:grpSp>
        <p:nvGrpSpPr>
          <p:cNvPr id="36" name="Group 36"/>
          <p:cNvGrpSpPr/>
          <p:nvPr/>
        </p:nvGrpSpPr>
        <p:grpSpPr>
          <a:xfrm>
            <a:off x="9395460" y="6446520"/>
            <a:ext cx="685800" cy="685800"/>
            <a:chOff x="0" y="0"/>
            <a:chExt cx="914400" cy="914400"/>
          </a:xfrm>
        </p:grpSpPr>
        <p:sp>
          <p:nvSpPr>
            <p:cNvPr id="37" name="Freeform 37"/>
            <p:cNvSpPr/>
            <p:nvPr/>
          </p:nvSpPr>
          <p:spPr>
            <a:xfrm>
              <a:off x="0" y="0"/>
              <a:ext cx="914400" cy="914400"/>
            </a:xfrm>
            <a:custGeom>
              <a:avLst/>
              <a:gdLst/>
              <a:ahLst/>
              <a:cxnLst/>
              <a:rect l="l" t="t" r="r" b="b"/>
              <a:pathLst>
                <a:path w="914400" h="914400">
                  <a:moveTo>
                    <a:pt x="0" y="457200"/>
                  </a:moveTo>
                  <a:cubicBezTo>
                    <a:pt x="0" y="204724"/>
                    <a:pt x="204724" y="0"/>
                    <a:pt x="457200" y="0"/>
                  </a:cubicBezTo>
                  <a:cubicBezTo>
                    <a:pt x="709676" y="0"/>
                    <a:pt x="914400" y="204724"/>
                    <a:pt x="914400" y="457200"/>
                  </a:cubicBezTo>
                  <a:cubicBezTo>
                    <a:pt x="914400" y="709676"/>
                    <a:pt x="709676" y="914400"/>
                    <a:pt x="457200" y="914400"/>
                  </a:cubicBezTo>
                  <a:cubicBezTo>
                    <a:pt x="204724" y="914400"/>
                    <a:pt x="0" y="709676"/>
                    <a:pt x="0" y="457200"/>
                  </a:cubicBezTo>
                  <a:close/>
                </a:path>
              </a:pathLst>
            </a:custGeom>
            <a:solidFill>
              <a:srgbClr val="1B2A4A"/>
            </a:solidFill>
          </p:spPr>
          <p:txBody>
            <a:bodyPr/>
            <a:lstStyle/>
            <a:p>
              <a:endParaRPr lang="en-US"/>
            </a:p>
          </p:txBody>
        </p:sp>
      </p:grpSp>
      <p:grpSp>
        <p:nvGrpSpPr>
          <p:cNvPr id="38" name="Group 38"/>
          <p:cNvGrpSpPr/>
          <p:nvPr/>
        </p:nvGrpSpPr>
        <p:grpSpPr>
          <a:xfrm>
            <a:off x="9477756" y="6528816"/>
            <a:ext cx="521208" cy="521208"/>
            <a:chOff x="0" y="0"/>
            <a:chExt cx="694944" cy="694944"/>
          </a:xfrm>
        </p:grpSpPr>
        <p:sp>
          <p:nvSpPr>
            <p:cNvPr id="39" name="Freeform 39" descr="/tmp/workdir/deck/icons/dna_white.png"/>
            <p:cNvSpPr/>
            <p:nvPr/>
          </p:nvSpPr>
          <p:spPr>
            <a:xfrm>
              <a:off x="0" y="0"/>
              <a:ext cx="694944" cy="694944"/>
            </a:xfrm>
            <a:custGeom>
              <a:avLst/>
              <a:gdLst/>
              <a:ahLst/>
              <a:cxnLst/>
              <a:rect l="l" t="t" r="r" b="b"/>
              <a:pathLst>
                <a:path w="694944" h="694944">
                  <a:moveTo>
                    <a:pt x="0" y="0"/>
                  </a:moveTo>
                  <a:lnTo>
                    <a:pt x="694944" y="0"/>
                  </a:lnTo>
                  <a:lnTo>
                    <a:pt x="694944" y="694944"/>
                  </a:lnTo>
                  <a:lnTo>
                    <a:pt x="0" y="694944"/>
                  </a:lnTo>
                  <a:lnTo>
                    <a:pt x="0" y="0"/>
                  </a:lnTo>
                  <a:close/>
                </a:path>
              </a:pathLst>
            </a:custGeom>
            <a:blipFill>
              <a:blip r:embed="rId12" cstate="screen">
                <a:extLst>
                  <a:ext uri="{28A0092B-C50C-407E-A947-70E740481C1C}">
                    <a14:useLocalDpi xmlns:a14="http://schemas.microsoft.com/office/drawing/2010/main"/>
                  </a:ext>
                </a:extLst>
              </a:blip>
              <a:stretch>
                <a:fillRect/>
              </a:stretch>
            </a:blipFill>
          </p:spPr>
          <p:txBody>
            <a:bodyPr/>
            <a:lstStyle/>
            <a:p>
              <a:endParaRPr lang="en-US"/>
            </a:p>
          </p:txBody>
        </p:sp>
      </p:grpSp>
      <p:sp>
        <p:nvSpPr>
          <p:cNvPr id="40" name="TextBox 40"/>
          <p:cNvSpPr txBox="1"/>
          <p:nvPr/>
        </p:nvSpPr>
        <p:spPr>
          <a:xfrm>
            <a:off x="10355580" y="6278499"/>
            <a:ext cx="6995160" cy="798005"/>
          </a:xfrm>
          <a:prstGeom prst="rect">
            <a:avLst/>
          </a:prstGeom>
        </p:spPr>
        <p:txBody>
          <a:bodyPr lIns="0" tIns="0" rIns="0" bIns="0" rtlCol="0" anchor="t">
            <a:spAutoFit/>
          </a:bodyPr>
          <a:lstStyle/>
          <a:p>
            <a:pPr algn="l">
              <a:lnSpc>
                <a:spcPts val="3001"/>
              </a:lnSpc>
            </a:pPr>
            <a:r>
              <a:rPr lang="en-US" sz="2175">
                <a:solidFill>
                  <a:srgbClr val="1C1C1C"/>
                </a:solidFill>
                <a:latin typeface="Calibri (MS)"/>
                <a:ea typeface="Calibri (MS)"/>
                <a:cs typeface="Calibri (MS)"/>
                <a:sym typeface="Calibri (MS)"/>
              </a:rPr>
              <a:t>A clear picture of how AlphaRose's RINAE.AI turns genetic diagnosis into potential treatments.</a:t>
            </a:r>
          </a:p>
        </p:txBody>
      </p:sp>
      <p:grpSp>
        <p:nvGrpSpPr>
          <p:cNvPr id="41" name="Group 41"/>
          <p:cNvGrpSpPr/>
          <p:nvPr/>
        </p:nvGrpSpPr>
        <p:grpSpPr>
          <a:xfrm>
            <a:off x="822960" y="9710928"/>
            <a:ext cx="10972800" cy="411480"/>
            <a:chOff x="0" y="0"/>
            <a:chExt cx="14630400" cy="548640"/>
          </a:xfrm>
        </p:grpSpPr>
        <p:sp>
          <p:nvSpPr>
            <p:cNvPr id="42" name="Freeform 42"/>
            <p:cNvSpPr/>
            <p:nvPr/>
          </p:nvSpPr>
          <p:spPr>
            <a:xfrm>
              <a:off x="0" y="0"/>
              <a:ext cx="14630400" cy="548640"/>
            </a:xfrm>
            <a:custGeom>
              <a:avLst/>
              <a:gdLst/>
              <a:ahLst/>
              <a:cxnLst/>
              <a:rect l="l" t="t" r="r" b="b"/>
              <a:pathLst>
                <a:path w="14630400" h="548640">
                  <a:moveTo>
                    <a:pt x="0" y="0"/>
                  </a:moveTo>
                  <a:lnTo>
                    <a:pt x="14630400" y="0"/>
                  </a:lnTo>
                  <a:lnTo>
                    <a:pt x="14630400" y="548640"/>
                  </a:lnTo>
                  <a:lnTo>
                    <a:pt x="0" y="548640"/>
                  </a:lnTo>
                  <a:close/>
                </a:path>
              </a:pathLst>
            </a:custGeom>
            <a:blipFill>
              <a:blip r:embed="rId13"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43" name="TextBox 43"/>
            <p:cNvSpPr txBox="1"/>
            <p:nvPr/>
          </p:nvSpPr>
          <p:spPr>
            <a:xfrm>
              <a:off x="0" y="-19050"/>
              <a:ext cx="14630400" cy="567690"/>
            </a:xfrm>
            <a:prstGeom prst="rect">
              <a:avLst/>
            </a:prstGeom>
          </p:spPr>
          <p:txBody>
            <a:bodyPr lIns="0" tIns="0" rIns="0" bIns="0" rtlCol="0" anchor="ctr"/>
            <a:lstStyle/>
            <a:p>
              <a:pPr algn="l">
                <a:lnSpc>
                  <a:spcPts val="1439"/>
                </a:lnSpc>
              </a:pPr>
              <a:r>
                <a:rPr lang="en-US" sz="1200" spc="180">
                  <a:solidFill>
                    <a:srgbClr val="6B675E"/>
                  </a:solidFill>
                  <a:latin typeface="Calibri (MS)"/>
                  <a:ea typeface="Calibri (MS)"/>
                  <a:cs typeface="Calibri (MS)"/>
                  <a:sym typeface="Calibri (MS)"/>
                </a:rPr>
                <a:t>ALPHAROSE RARELABS  ·  AI FOR RARE DISEASE FAMILIES</a:t>
              </a:r>
            </a:p>
          </p:txBody>
        </p:sp>
      </p:grpSp>
      <p:grpSp>
        <p:nvGrpSpPr>
          <p:cNvPr id="44" name="Group 44"/>
          <p:cNvGrpSpPr/>
          <p:nvPr/>
        </p:nvGrpSpPr>
        <p:grpSpPr>
          <a:xfrm>
            <a:off x="16641623" y="9710928"/>
            <a:ext cx="822960" cy="411480"/>
            <a:chOff x="0" y="0"/>
            <a:chExt cx="1097280" cy="548640"/>
          </a:xfrm>
        </p:grpSpPr>
        <p:sp>
          <p:nvSpPr>
            <p:cNvPr id="45" name="Freeform 45"/>
            <p:cNvSpPr/>
            <p:nvPr/>
          </p:nvSpPr>
          <p:spPr>
            <a:xfrm>
              <a:off x="0" y="0"/>
              <a:ext cx="1097280" cy="548640"/>
            </a:xfrm>
            <a:custGeom>
              <a:avLst/>
              <a:gdLst/>
              <a:ahLst/>
              <a:cxnLst/>
              <a:rect l="l" t="t" r="r" b="b"/>
              <a:pathLst>
                <a:path w="1097280" h="548640">
                  <a:moveTo>
                    <a:pt x="0" y="0"/>
                  </a:moveTo>
                  <a:lnTo>
                    <a:pt x="1097280" y="0"/>
                  </a:lnTo>
                  <a:lnTo>
                    <a:pt x="1097280" y="548640"/>
                  </a:lnTo>
                  <a:lnTo>
                    <a:pt x="0" y="548640"/>
                  </a:lnTo>
                  <a:close/>
                </a:path>
              </a:pathLst>
            </a:custGeom>
            <a:blipFill>
              <a:blip r:embed="rId14"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46" name="TextBox 46"/>
            <p:cNvSpPr txBox="1"/>
            <p:nvPr/>
          </p:nvSpPr>
          <p:spPr>
            <a:xfrm>
              <a:off x="0" y="-19050"/>
              <a:ext cx="1097280" cy="567690"/>
            </a:xfrm>
            <a:prstGeom prst="rect">
              <a:avLst/>
            </a:prstGeom>
          </p:spPr>
          <p:txBody>
            <a:bodyPr lIns="0" tIns="0" rIns="0" bIns="0" rtlCol="0" anchor="ctr"/>
            <a:lstStyle/>
            <a:p>
              <a:pPr algn="r">
                <a:lnSpc>
                  <a:spcPts val="1439"/>
                </a:lnSpc>
              </a:pPr>
              <a:r>
                <a:rPr lang="en-US" sz="1200">
                  <a:solidFill>
                    <a:srgbClr val="6B675E"/>
                  </a:solidFill>
                  <a:latin typeface="Calibri (MS)"/>
                  <a:ea typeface="Calibri (MS)"/>
                  <a:cs typeface="Calibri (MS)"/>
                  <a:sym typeface="Calibri (MS)"/>
                </a:rPr>
                <a:t>2</a:t>
              </a:r>
            </a:p>
          </p:txBody>
        </p:sp>
      </p:grpSp>
      <p:grpSp>
        <p:nvGrpSpPr>
          <p:cNvPr id="47" name="Group 47"/>
          <p:cNvGrpSpPr/>
          <p:nvPr/>
        </p:nvGrpSpPr>
        <p:grpSpPr>
          <a:xfrm>
            <a:off x="15679760" y="304438"/>
            <a:ext cx="2425875" cy="1181386"/>
            <a:chOff x="0" y="0"/>
            <a:chExt cx="3234500" cy="1575181"/>
          </a:xfrm>
        </p:grpSpPr>
        <p:sp>
          <p:nvSpPr>
            <p:cNvPr id="48" name="Freeform 48" descr="A black background with blue text  AI-generated content may be incorrect."/>
            <p:cNvSpPr/>
            <p:nvPr/>
          </p:nvSpPr>
          <p:spPr>
            <a:xfrm>
              <a:off x="0" y="0"/>
              <a:ext cx="3234436" cy="1575181"/>
            </a:xfrm>
            <a:custGeom>
              <a:avLst/>
              <a:gdLst/>
              <a:ahLst/>
              <a:cxnLst/>
              <a:rect l="l" t="t" r="r" b="b"/>
              <a:pathLst>
                <a:path w="3234436" h="1575181">
                  <a:moveTo>
                    <a:pt x="0" y="0"/>
                  </a:moveTo>
                  <a:lnTo>
                    <a:pt x="3234436" y="0"/>
                  </a:lnTo>
                  <a:lnTo>
                    <a:pt x="3234436" y="1575181"/>
                  </a:lnTo>
                  <a:lnTo>
                    <a:pt x="0" y="1575181"/>
                  </a:lnTo>
                  <a:lnTo>
                    <a:pt x="0" y="0"/>
                  </a:lnTo>
                  <a:close/>
                </a:path>
              </a:pathLst>
            </a:custGeom>
            <a:blipFill>
              <a:blip r:embed="rId15" cstate="screen">
                <a:extLst>
                  <a:ext uri="{28A0092B-C50C-407E-A947-70E740481C1C}">
                    <a14:useLocalDpi xmlns:a14="http://schemas.microsoft.com/office/drawing/2010/main"/>
                  </a:ext>
                </a:extLst>
              </a:blip>
              <a:stretch>
                <a:fillRect/>
              </a:stretch>
            </a:blipFill>
          </p:spPr>
          <p:txBody>
            <a:bodyPr/>
            <a:lstStyle/>
            <a:p>
              <a:endParaRPr lang="en-US"/>
            </a:p>
          </p:txBody>
        </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10100"/>
        </a:solidFill>
        <a:effectLst/>
      </p:bgPr>
    </p:bg>
    <p:spTree>
      <p:nvGrpSpPr>
        <p:cNvPr id="1" name=""/>
        <p:cNvGrpSpPr/>
        <p:nvPr/>
      </p:nvGrpSpPr>
      <p:grpSpPr>
        <a:xfrm>
          <a:off x="0" y="0"/>
          <a:ext cx="0" cy="0"/>
          <a:chOff x="0" y="0"/>
          <a:chExt cx="0" cy="0"/>
        </a:xfrm>
      </p:grpSpPr>
      <p:grpSp>
        <p:nvGrpSpPr>
          <p:cNvPr id="2" name="Group 2"/>
          <p:cNvGrpSpPr/>
          <p:nvPr/>
        </p:nvGrpSpPr>
        <p:grpSpPr>
          <a:xfrm>
            <a:off x="748598" y="262679"/>
            <a:ext cx="16715245" cy="5579283"/>
            <a:chOff x="0" y="0"/>
            <a:chExt cx="22286993" cy="7439044"/>
          </a:xfrm>
        </p:grpSpPr>
        <p:pic>
          <p:nvPicPr>
            <p:cNvPr id="3" name="Picture 3"/>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0" y="0"/>
              <a:ext cx="11079996" cy="7439044"/>
            </a:xfrm>
            <a:prstGeom prst="rect">
              <a:avLst/>
            </a:prstGeom>
          </p:spPr>
        </p:pic>
        <p:pic>
          <p:nvPicPr>
            <p:cNvPr id="4" name="Picture 4"/>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1206996" y="0"/>
              <a:ext cx="11079996" cy="3656022"/>
            </a:xfrm>
            <a:prstGeom prst="rect">
              <a:avLst/>
            </a:prstGeom>
          </p:spPr>
        </p:pic>
        <p:pic>
          <p:nvPicPr>
            <p:cNvPr id="5" name="Picture 5"/>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11206996" y="3783022"/>
              <a:ext cx="11079996" cy="3656022"/>
            </a:xfrm>
            <a:prstGeom prst="rect">
              <a:avLst/>
            </a:prstGeom>
          </p:spPr>
        </p:pic>
      </p:grpSp>
      <p:grpSp>
        <p:nvGrpSpPr>
          <p:cNvPr id="6" name="Group 6"/>
          <p:cNvGrpSpPr/>
          <p:nvPr/>
        </p:nvGrpSpPr>
        <p:grpSpPr>
          <a:xfrm>
            <a:off x="17042665" y="9158779"/>
            <a:ext cx="842356" cy="842356"/>
            <a:chOff x="0" y="0"/>
            <a:chExt cx="1123142" cy="1123142"/>
          </a:xfrm>
        </p:grpSpPr>
        <p:grpSp>
          <p:nvGrpSpPr>
            <p:cNvPr id="7" name="Group 7"/>
            <p:cNvGrpSpPr/>
            <p:nvPr/>
          </p:nvGrpSpPr>
          <p:grpSpPr>
            <a:xfrm>
              <a:off x="0" y="0"/>
              <a:ext cx="1123142" cy="1123142"/>
              <a:chOff x="0" y="0"/>
              <a:chExt cx="812800" cy="812800"/>
            </a:xfrm>
          </p:grpSpPr>
          <p:sp>
            <p:nvSpPr>
              <p:cNvPr id="8" name="Freeform 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ln w="19050" cap="sq">
                <a:solidFill>
                  <a:srgbClr val="FFFFFF"/>
                </a:solidFill>
                <a:prstDash val="solid"/>
                <a:miter/>
              </a:ln>
            </p:spPr>
            <p:txBody>
              <a:bodyPr/>
              <a:lstStyle/>
              <a:p>
                <a:endParaRPr lang="en-US"/>
              </a:p>
            </p:txBody>
          </p:sp>
          <p:sp>
            <p:nvSpPr>
              <p:cNvPr id="9" name="TextBox 9"/>
              <p:cNvSpPr txBox="1"/>
              <p:nvPr/>
            </p:nvSpPr>
            <p:spPr>
              <a:xfrm>
                <a:off x="76200" y="47625"/>
                <a:ext cx="660400" cy="688975"/>
              </a:xfrm>
              <a:prstGeom prst="rect">
                <a:avLst/>
              </a:prstGeom>
            </p:spPr>
            <p:txBody>
              <a:bodyPr lIns="17499" tIns="17499" rIns="17499" bIns="17499" rtlCol="0" anchor="ctr"/>
              <a:lstStyle/>
              <a:p>
                <a:pPr algn="ctr">
                  <a:lnSpc>
                    <a:spcPts val="2116"/>
                  </a:lnSpc>
                </a:pPr>
                <a:endParaRPr/>
              </a:p>
            </p:txBody>
          </p:sp>
        </p:grpSp>
        <p:sp>
          <p:nvSpPr>
            <p:cNvPr id="10" name="TextBox 10"/>
            <p:cNvSpPr txBox="1"/>
            <p:nvPr/>
          </p:nvSpPr>
          <p:spPr>
            <a:xfrm>
              <a:off x="113087" y="393407"/>
              <a:ext cx="769857" cy="484138"/>
            </a:xfrm>
            <a:prstGeom prst="rect">
              <a:avLst/>
            </a:prstGeom>
          </p:spPr>
          <p:txBody>
            <a:bodyPr lIns="0" tIns="0" rIns="0" bIns="0" rtlCol="0" anchor="t">
              <a:spAutoFit/>
            </a:bodyPr>
            <a:lstStyle/>
            <a:p>
              <a:pPr algn="ctr">
                <a:lnSpc>
                  <a:spcPts val="3075"/>
                </a:lnSpc>
              </a:pPr>
              <a:r>
                <a:rPr lang="en-US" sz="2197">
                  <a:solidFill>
                    <a:srgbClr val="FFFFFF"/>
                  </a:solidFill>
                  <a:latin typeface="Amsterdam Four"/>
                  <a:ea typeface="Amsterdam Four"/>
                  <a:cs typeface="Amsterdam Four"/>
                  <a:sym typeface="Amsterdam Four"/>
                </a:rPr>
                <a:t>Art</a:t>
              </a:r>
            </a:p>
          </p:txBody>
        </p:sp>
        <p:sp>
          <p:nvSpPr>
            <p:cNvPr id="11" name="Freeform 11"/>
            <p:cNvSpPr/>
            <p:nvPr/>
          </p:nvSpPr>
          <p:spPr>
            <a:xfrm flipH="1">
              <a:off x="152379" y="152874"/>
              <a:ext cx="336327" cy="706199"/>
            </a:xfrm>
            <a:custGeom>
              <a:avLst/>
              <a:gdLst/>
              <a:ahLst/>
              <a:cxnLst/>
              <a:rect l="l" t="t" r="r" b="b"/>
              <a:pathLst>
                <a:path w="336327" h="706199">
                  <a:moveTo>
                    <a:pt x="336327" y="0"/>
                  </a:moveTo>
                  <a:lnTo>
                    <a:pt x="0" y="0"/>
                  </a:lnTo>
                  <a:lnTo>
                    <a:pt x="0" y="706199"/>
                  </a:lnTo>
                  <a:lnTo>
                    <a:pt x="336327" y="706199"/>
                  </a:lnTo>
                  <a:lnTo>
                    <a:pt x="336327"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US"/>
            </a:p>
          </p:txBody>
        </p:sp>
      </p:grpSp>
      <p:grpSp>
        <p:nvGrpSpPr>
          <p:cNvPr id="12" name="Group 12"/>
          <p:cNvGrpSpPr/>
          <p:nvPr/>
        </p:nvGrpSpPr>
        <p:grpSpPr>
          <a:xfrm>
            <a:off x="13467122" y="7943641"/>
            <a:ext cx="28468" cy="25806"/>
            <a:chOff x="0" y="0"/>
            <a:chExt cx="312420" cy="283210"/>
          </a:xfrm>
        </p:grpSpPr>
        <p:sp>
          <p:nvSpPr>
            <p:cNvPr id="13" name="Freeform 13"/>
            <p:cNvSpPr/>
            <p:nvPr/>
          </p:nvSpPr>
          <p:spPr>
            <a:xfrm>
              <a:off x="48755" y="49499"/>
              <a:ext cx="212925" cy="183720"/>
            </a:xfrm>
            <a:custGeom>
              <a:avLst/>
              <a:gdLst/>
              <a:ahLst/>
              <a:cxnLst/>
              <a:rect l="l" t="t" r="r" b="b"/>
              <a:pathLst>
                <a:path w="212925" h="183720">
                  <a:moveTo>
                    <a:pt x="42685" y="7651"/>
                  </a:moveTo>
                  <a:cubicBezTo>
                    <a:pt x="215405" y="158781"/>
                    <a:pt x="211595" y="171481"/>
                    <a:pt x="205245" y="176561"/>
                  </a:cubicBezTo>
                  <a:cubicBezTo>
                    <a:pt x="201435" y="181641"/>
                    <a:pt x="190005" y="185451"/>
                    <a:pt x="182385" y="182911"/>
                  </a:cubicBezTo>
                  <a:cubicBezTo>
                    <a:pt x="174765" y="180371"/>
                    <a:pt x="163335" y="166401"/>
                    <a:pt x="163335" y="158781"/>
                  </a:cubicBezTo>
                  <a:cubicBezTo>
                    <a:pt x="163335" y="151161"/>
                    <a:pt x="173495" y="137191"/>
                    <a:pt x="181115" y="133381"/>
                  </a:cubicBezTo>
                  <a:cubicBezTo>
                    <a:pt x="188735" y="130841"/>
                    <a:pt x="200165" y="133381"/>
                    <a:pt x="205245" y="138461"/>
                  </a:cubicBezTo>
                  <a:cubicBezTo>
                    <a:pt x="210325" y="143541"/>
                    <a:pt x="215405" y="161321"/>
                    <a:pt x="211595" y="167671"/>
                  </a:cubicBezTo>
                  <a:cubicBezTo>
                    <a:pt x="207785" y="176561"/>
                    <a:pt x="192545" y="182911"/>
                    <a:pt x="177305" y="180371"/>
                  </a:cubicBezTo>
                  <a:cubicBezTo>
                    <a:pt x="140475" y="174021"/>
                    <a:pt x="16015" y="73691"/>
                    <a:pt x="2045" y="38131"/>
                  </a:cubicBezTo>
                  <a:cubicBezTo>
                    <a:pt x="-3035" y="24161"/>
                    <a:pt x="2045" y="6381"/>
                    <a:pt x="9665" y="1301"/>
                  </a:cubicBezTo>
                  <a:cubicBezTo>
                    <a:pt x="16015" y="-3779"/>
                    <a:pt x="42685" y="7651"/>
                    <a:pt x="42685" y="7651"/>
                  </a:cubicBezTo>
                </a:path>
              </a:pathLst>
            </a:custGeom>
            <a:solidFill>
              <a:srgbClr val="FFFFFF"/>
            </a:solidFill>
            <a:ln cap="sq">
              <a:noFill/>
              <a:prstDash val="solid"/>
              <a:miter/>
            </a:ln>
          </p:spPr>
          <p:txBody>
            <a:bodyPr/>
            <a:lstStyle/>
            <a:p>
              <a:endParaRPr lang="en-US"/>
            </a:p>
          </p:txBody>
        </p:sp>
      </p:grpSp>
      <p:grpSp>
        <p:nvGrpSpPr>
          <p:cNvPr id="14" name="Group 14"/>
          <p:cNvGrpSpPr/>
          <p:nvPr/>
        </p:nvGrpSpPr>
        <p:grpSpPr>
          <a:xfrm>
            <a:off x="13465733" y="7942021"/>
            <a:ext cx="29625" cy="25806"/>
            <a:chOff x="0" y="0"/>
            <a:chExt cx="325120" cy="283210"/>
          </a:xfrm>
        </p:grpSpPr>
        <p:sp>
          <p:nvSpPr>
            <p:cNvPr id="15" name="Freeform 15"/>
            <p:cNvSpPr/>
            <p:nvPr/>
          </p:nvSpPr>
          <p:spPr>
            <a:xfrm>
              <a:off x="49010" y="49428"/>
              <a:ext cx="224286" cy="183777"/>
            </a:xfrm>
            <a:custGeom>
              <a:avLst/>
              <a:gdLst/>
              <a:ahLst/>
              <a:cxnLst/>
              <a:rect l="l" t="t" r="r" b="b"/>
              <a:pathLst>
                <a:path w="224286" h="183777">
                  <a:moveTo>
                    <a:pt x="41160" y="1372"/>
                  </a:moveTo>
                  <a:cubicBezTo>
                    <a:pt x="226580" y="158852"/>
                    <a:pt x="222770" y="170282"/>
                    <a:pt x="217690" y="175362"/>
                  </a:cubicBezTo>
                  <a:cubicBezTo>
                    <a:pt x="212610" y="181712"/>
                    <a:pt x="198640" y="185522"/>
                    <a:pt x="191020" y="182982"/>
                  </a:cubicBezTo>
                  <a:cubicBezTo>
                    <a:pt x="183400" y="179172"/>
                    <a:pt x="173240" y="157582"/>
                    <a:pt x="175780" y="149962"/>
                  </a:cubicBezTo>
                  <a:cubicBezTo>
                    <a:pt x="177050" y="142342"/>
                    <a:pt x="187210" y="135992"/>
                    <a:pt x="193560" y="133452"/>
                  </a:cubicBezTo>
                  <a:cubicBezTo>
                    <a:pt x="199910" y="132182"/>
                    <a:pt x="211340" y="134722"/>
                    <a:pt x="216420" y="139802"/>
                  </a:cubicBezTo>
                  <a:cubicBezTo>
                    <a:pt x="221500" y="144882"/>
                    <a:pt x="225310" y="155042"/>
                    <a:pt x="224040" y="162662"/>
                  </a:cubicBezTo>
                  <a:cubicBezTo>
                    <a:pt x="222770" y="169012"/>
                    <a:pt x="216420" y="177902"/>
                    <a:pt x="210070" y="181712"/>
                  </a:cubicBezTo>
                  <a:cubicBezTo>
                    <a:pt x="203720" y="184252"/>
                    <a:pt x="192290" y="184252"/>
                    <a:pt x="185940" y="180442"/>
                  </a:cubicBezTo>
                  <a:cubicBezTo>
                    <a:pt x="180860" y="176632"/>
                    <a:pt x="174510" y="167742"/>
                    <a:pt x="173240" y="160122"/>
                  </a:cubicBezTo>
                  <a:cubicBezTo>
                    <a:pt x="173240" y="153772"/>
                    <a:pt x="177050" y="142342"/>
                    <a:pt x="183400" y="138532"/>
                  </a:cubicBezTo>
                  <a:cubicBezTo>
                    <a:pt x="189750" y="134722"/>
                    <a:pt x="207530" y="133452"/>
                    <a:pt x="213880" y="138532"/>
                  </a:cubicBezTo>
                  <a:cubicBezTo>
                    <a:pt x="220230" y="143612"/>
                    <a:pt x="225310" y="163932"/>
                    <a:pt x="221500" y="170282"/>
                  </a:cubicBezTo>
                  <a:cubicBezTo>
                    <a:pt x="217690" y="177902"/>
                    <a:pt x="202450" y="184252"/>
                    <a:pt x="189750" y="181712"/>
                  </a:cubicBezTo>
                  <a:cubicBezTo>
                    <a:pt x="163080" y="177902"/>
                    <a:pt x="109740" y="127102"/>
                    <a:pt x="76720" y="100432"/>
                  </a:cubicBezTo>
                  <a:cubicBezTo>
                    <a:pt x="48780" y="77572"/>
                    <a:pt x="8140" y="50902"/>
                    <a:pt x="1790" y="31852"/>
                  </a:cubicBezTo>
                  <a:cubicBezTo>
                    <a:pt x="-2020" y="21692"/>
                    <a:pt x="520" y="7722"/>
                    <a:pt x="6870" y="2642"/>
                  </a:cubicBezTo>
                  <a:cubicBezTo>
                    <a:pt x="13220" y="-2438"/>
                    <a:pt x="41160" y="1372"/>
                    <a:pt x="41160" y="1372"/>
                  </a:cubicBezTo>
                </a:path>
              </a:pathLst>
            </a:custGeom>
            <a:solidFill>
              <a:srgbClr val="FFFFFF"/>
            </a:solidFill>
            <a:ln cap="sq">
              <a:noFill/>
              <a:prstDash val="solid"/>
              <a:miter/>
            </a:ln>
          </p:spPr>
          <p:txBody>
            <a:bodyPr/>
            <a:lstStyle/>
            <a:p>
              <a:endParaRPr lang="en-US"/>
            </a:p>
          </p:txBody>
        </p:sp>
      </p:grpSp>
      <p:grpSp>
        <p:nvGrpSpPr>
          <p:cNvPr id="16" name="Group 16"/>
          <p:cNvGrpSpPr/>
          <p:nvPr/>
        </p:nvGrpSpPr>
        <p:grpSpPr>
          <a:xfrm>
            <a:off x="13475686" y="7950121"/>
            <a:ext cx="20367" cy="18863"/>
            <a:chOff x="0" y="0"/>
            <a:chExt cx="223520" cy="207010"/>
          </a:xfrm>
        </p:grpSpPr>
        <p:sp>
          <p:nvSpPr>
            <p:cNvPr id="17" name="Freeform 17"/>
            <p:cNvSpPr/>
            <p:nvPr/>
          </p:nvSpPr>
          <p:spPr>
            <a:xfrm>
              <a:off x="50132" y="49428"/>
              <a:ext cx="121481" cy="106782"/>
            </a:xfrm>
            <a:custGeom>
              <a:avLst/>
              <a:gdLst/>
              <a:ahLst/>
              <a:cxnLst/>
              <a:rect l="l" t="t" r="r" b="b"/>
              <a:pathLst>
                <a:path w="121481" h="106782">
                  <a:moveTo>
                    <a:pt x="37498" y="1372"/>
                  </a:moveTo>
                  <a:cubicBezTo>
                    <a:pt x="123858" y="78842"/>
                    <a:pt x="122588" y="87732"/>
                    <a:pt x="118778" y="94082"/>
                  </a:cubicBezTo>
                  <a:cubicBezTo>
                    <a:pt x="114968" y="100432"/>
                    <a:pt x="104808" y="105512"/>
                    <a:pt x="98458" y="106782"/>
                  </a:cubicBezTo>
                  <a:cubicBezTo>
                    <a:pt x="90838" y="106782"/>
                    <a:pt x="80678" y="101702"/>
                    <a:pt x="76868" y="96622"/>
                  </a:cubicBezTo>
                  <a:cubicBezTo>
                    <a:pt x="73058" y="89002"/>
                    <a:pt x="71788" y="72492"/>
                    <a:pt x="76868" y="64872"/>
                  </a:cubicBezTo>
                  <a:cubicBezTo>
                    <a:pt x="81948" y="58522"/>
                    <a:pt x="98458" y="54712"/>
                    <a:pt x="106078" y="57252"/>
                  </a:cubicBezTo>
                  <a:cubicBezTo>
                    <a:pt x="113698" y="59792"/>
                    <a:pt x="121318" y="68682"/>
                    <a:pt x="121318" y="75032"/>
                  </a:cubicBezTo>
                  <a:cubicBezTo>
                    <a:pt x="122588" y="83922"/>
                    <a:pt x="116238" y="99162"/>
                    <a:pt x="108618" y="102972"/>
                  </a:cubicBezTo>
                  <a:cubicBezTo>
                    <a:pt x="102268" y="106782"/>
                    <a:pt x="94648" y="106782"/>
                    <a:pt x="84488" y="102972"/>
                  </a:cubicBezTo>
                  <a:cubicBezTo>
                    <a:pt x="64168" y="95352"/>
                    <a:pt x="7018" y="50902"/>
                    <a:pt x="668" y="30582"/>
                  </a:cubicBezTo>
                  <a:cubicBezTo>
                    <a:pt x="-1872" y="20422"/>
                    <a:pt x="3208" y="7722"/>
                    <a:pt x="9558" y="2642"/>
                  </a:cubicBezTo>
                  <a:cubicBezTo>
                    <a:pt x="15908" y="-2438"/>
                    <a:pt x="37498" y="1372"/>
                    <a:pt x="37498" y="1372"/>
                  </a:cubicBezTo>
                </a:path>
              </a:pathLst>
            </a:custGeom>
            <a:solidFill>
              <a:srgbClr val="FFFFFF"/>
            </a:solidFill>
            <a:ln cap="sq">
              <a:noFill/>
              <a:prstDash val="solid"/>
              <a:miter/>
            </a:ln>
          </p:spPr>
          <p:txBody>
            <a:bodyPr/>
            <a:lstStyle/>
            <a:p>
              <a:endParaRPr lang="en-US"/>
            </a:p>
          </p:txBody>
        </p:sp>
      </p:grpSp>
      <p:grpSp>
        <p:nvGrpSpPr>
          <p:cNvPr id="18" name="Group 18"/>
          <p:cNvGrpSpPr/>
          <p:nvPr/>
        </p:nvGrpSpPr>
        <p:grpSpPr>
          <a:xfrm>
            <a:off x="13480083" y="7952783"/>
            <a:ext cx="13539" cy="13192"/>
            <a:chOff x="0" y="0"/>
            <a:chExt cx="148590" cy="144780"/>
          </a:xfrm>
        </p:grpSpPr>
        <p:sp>
          <p:nvSpPr>
            <p:cNvPr id="19" name="Freeform 19"/>
            <p:cNvSpPr/>
            <p:nvPr/>
          </p:nvSpPr>
          <p:spPr>
            <a:xfrm>
              <a:off x="48487" y="48273"/>
              <a:ext cx="48033" cy="40567"/>
            </a:xfrm>
            <a:custGeom>
              <a:avLst/>
              <a:gdLst/>
              <a:ahLst/>
              <a:cxnLst/>
              <a:rect l="l" t="t" r="r" b="b"/>
              <a:pathLst>
                <a:path w="48033" h="40567">
                  <a:moveTo>
                    <a:pt x="48033" y="13957"/>
                  </a:moveTo>
                  <a:cubicBezTo>
                    <a:pt x="26443" y="48247"/>
                    <a:pt x="6123" y="41897"/>
                    <a:pt x="2313" y="35547"/>
                  </a:cubicBezTo>
                  <a:cubicBezTo>
                    <a:pt x="-2767" y="27927"/>
                    <a:pt x="1043" y="7607"/>
                    <a:pt x="8663" y="2527"/>
                  </a:cubicBezTo>
                  <a:cubicBezTo>
                    <a:pt x="15013" y="-3823"/>
                    <a:pt x="41683" y="3797"/>
                    <a:pt x="41683" y="3797"/>
                  </a:cubicBezTo>
                </a:path>
              </a:pathLst>
            </a:custGeom>
            <a:solidFill>
              <a:srgbClr val="FFFFFF"/>
            </a:solidFill>
            <a:ln cap="sq">
              <a:noFill/>
              <a:prstDash val="solid"/>
              <a:miter/>
            </a:ln>
          </p:spPr>
          <p:txBody>
            <a:bodyPr/>
            <a:lstStyle/>
            <a:p>
              <a:endParaRPr lang="en-US"/>
            </a:p>
          </p:txBody>
        </p:sp>
      </p:grpSp>
      <p:grpSp>
        <p:nvGrpSpPr>
          <p:cNvPr id="20" name="Group 20"/>
          <p:cNvGrpSpPr/>
          <p:nvPr/>
        </p:nvGrpSpPr>
        <p:grpSpPr>
          <a:xfrm>
            <a:off x="17437100" y="5035437"/>
            <a:ext cx="11607" cy="12393"/>
            <a:chOff x="0" y="0"/>
            <a:chExt cx="168910" cy="180340"/>
          </a:xfrm>
        </p:grpSpPr>
        <p:sp>
          <p:nvSpPr>
            <p:cNvPr id="21" name="Freeform 21"/>
            <p:cNvSpPr/>
            <p:nvPr/>
          </p:nvSpPr>
          <p:spPr>
            <a:xfrm>
              <a:off x="50800" y="50662"/>
              <a:ext cx="67473" cy="79490"/>
            </a:xfrm>
            <a:custGeom>
              <a:avLst/>
              <a:gdLst/>
              <a:ahLst/>
              <a:cxnLst/>
              <a:rect l="l" t="t" r="r" b="b"/>
              <a:pathLst>
                <a:path w="67473" h="79490">
                  <a:moveTo>
                    <a:pt x="22860" y="67448"/>
                  </a:moveTo>
                  <a:cubicBezTo>
                    <a:pt x="6350" y="5218"/>
                    <a:pt x="24130" y="-1132"/>
                    <a:pt x="31750" y="138"/>
                  </a:cubicBezTo>
                  <a:cubicBezTo>
                    <a:pt x="39370" y="2678"/>
                    <a:pt x="49530" y="16648"/>
                    <a:pt x="50800" y="24268"/>
                  </a:cubicBezTo>
                  <a:cubicBezTo>
                    <a:pt x="52070" y="31888"/>
                    <a:pt x="46990" y="42048"/>
                    <a:pt x="40640" y="45858"/>
                  </a:cubicBezTo>
                  <a:cubicBezTo>
                    <a:pt x="33020" y="49668"/>
                    <a:pt x="16510" y="49668"/>
                    <a:pt x="10160" y="44588"/>
                  </a:cubicBezTo>
                  <a:cubicBezTo>
                    <a:pt x="3810" y="40778"/>
                    <a:pt x="0" y="30618"/>
                    <a:pt x="0" y="22998"/>
                  </a:cubicBezTo>
                  <a:cubicBezTo>
                    <a:pt x="1270" y="16648"/>
                    <a:pt x="6350" y="6488"/>
                    <a:pt x="12700" y="2678"/>
                  </a:cubicBezTo>
                  <a:cubicBezTo>
                    <a:pt x="20320" y="138"/>
                    <a:pt x="35560" y="1408"/>
                    <a:pt x="43180" y="7758"/>
                  </a:cubicBezTo>
                  <a:cubicBezTo>
                    <a:pt x="53340" y="14108"/>
                    <a:pt x="66040" y="30618"/>
                    <a:pt x="67310" y="43318"/>
                  </a:cubicBezTo>
                  <a:cubicBezTo>
                    <a:pt x="68580" y="54748"/>
                    <a:pt x="62230" y="75068"/>
                    <a:pt x="54610" y="78878"/>
                  </a:cubicBezTo>
                  <a:cubicBezTo>
                    <a:pt x="46990" y="82688"/>
                    <a:pt x="22860" y="67448"/>
                    <a:pt x="22860" y="67448"/>
                  </a:cubicBezTo>
                </a:path>
              </a:pathLst>
            </a:custGeom>
            <a:solidFill>
              <a:srgbClr val="FFFFFF"/>
            </a:solidFill>
            <a:ln cap="sq">
              <a:noFill/>
              <a:prstDash val="solid"/>
              <a:miter/>
            </a:ln>
          </p:spPr>
          <p:txBody>
            <a:bodyPr/>
            <a:lstStyle/>
            <a:p>
              <a:endParaRPr lang="en-US"/>
            </a:p>
          </p:txBody>
        </p:sp>
      </p:grpSp>
      <p:grpSp>
        <p:nvGrpSpPr>
          <p:cNvPr id="22" name="Group 22"/>
          <p:cNvGrpSpPr/>
          <p:nvPr/>
        </p:nvGrpSpPr>
        <p:grpSpPr>
          <a:xfrm>
            <a:off x="17434657" y="5028368"/>
            <a:ext cx="12306" cy="15622"/>
            <a:chOff x="0" y="0"/>
            <a:chExt cx="179070" cy="227330"/>
          </a:xfrm>
        </p:grpSpPr>
        <p:sp>
          <p:nvSpPr>
            <p:cNvPr id="23" name="Freeform 23"/>
            <p:cNvSpPr/>
            <p:nvPr/>
          </p:nvSpPr>
          <p:spPr>
            <a:xfrm>
              <a:off x="49600" y="50800"/>
              <a:ext cx="77481" cy="124460"/>
            </a:xfrm>
            <a:custGeom>
              <a:avLst/>
              <a:gdLst/>
              <a:ahLst/>
              <a:cxnLst/>
              <a:rect l="l" t="t" r="r" b="b"/>
              <a:pathLst>
                <a:path w="77481" h="124460">
                  <a:moveTo>
                    <a:pt x="48190" y="15240"/>
                  </a:moveTo>
                  <a:cubicBezTo>
                    <a:pt x="73590" y="116840"/>
                    <a:pt x="59620" y="124460"/>
                    <a:pt x="52000" y="124460"/>
                  </a:cubicBezTo>
                  <a:cubicBezTo>
                    <a:pt x="43110" y="124460"/>
                    <a:pt x="30410" y="113030"/>
                    <a:pt x="27870" y="105410"/>
                  </a:cubicBezTo>
                  <a:cubicBezTo>
                    <a:pt x="25330" y="97790"/>
                    <a:pt x="29140" y="87630"/>
                    <a:pt x="34220" y="82550"/>
                  </a:cubicBezTo>
                  <a:cubicBezTo>
                    <a:pt x="38030" y="76200"/>
                    <a:pt x="49460" y="72390"/>
                    <a:pt x="55810" y="73660"/>
                  </a:cubicBezTo>
                  <a:cubicBezTo>
                    <a:pt x="64700" y="76200"/>
                    <a:pt x="78670" y="95250"/>
                    <a:pt x="77400" y="104140"/>
                  </a:cubicBezTo>
                  <a:cubicBezTo>
                    <a:pt x="76130" y="111760"/>
                    <a:pt x="62160" y="124460"/>
                    <a:pt x="54540" y="124460"/>
                  </a:cubicBezTo>
                  <a:cubicBezTo>
                    <a:pt x="45650" y="124460"/>
                    <a:pt x="35490" y="116840"/>
                    <a:pt x="27870" y="107950"/>
                  </a:cubicBezTo>
                  <a:cubicBezTo>
                    <a:pt x="15170" y="90170"/>
                    <a:pt x="-5150" y="34290"/>
                    <a:pt x="1200" y="16510"/>
                  </a:cubicBezTo>
                  <a:cubicBezTo>
                    <a:pt x="3740" y="7620"/>
                    <a:pt x="16440" y="0"/>
                    <a:pt x="24060" y="0"/>
                  </a:cubicBezTo>
                  <a:cubicBezTo>
                    <a:pt x="31680" y="0"/>
                    <a:pt x="48190" y="15240"/>
                    <a:pt x="48190" y="15240"/>
                  </a:cubicBezTo>
                </a:path>
              </a:pathLst>
            </a:custGeom>
            <a:solidFill>
              <a:srgbClr val="FFFFFF"/>
            </a:solidFill>
            <a:ln cap="sq">
              <a:noFill/>
              <a:prstDash val="solid"/>
              <a:miter/>
            </a:ln>
          </p:spPr>
          <p:txBody>
            <a:bodyPr/>
            <a:lstStyle/>
            <a:p>
              <a:endParaRPr lang="en-US"/>
            </a:p>
          </p:txBody>
        </p:sp>
      </p:grpSp>
      <p:sp>
        <p:nvSpPr>
          <p:cNvPr id="24" name="TextBox 24"/>
          <p:cNvSpPr txBox="1"/>
          <p:nvPr/>
        </p:nvSpPr>
        <p:spPr>
          <a:xfrm>
            <a:off x="2743200" y="9743961"/>
            <a:ext cx="2739033" cy="257175"/>
          </a:xfrm>
          <a:prstGeom prst="rect">
            <a:avLst/>
          </a:prstGeom>
        </p:spPr>
        <p:txBody>
          <a:bodyPr lIns="0" tIns="0" rIns="0" bIns="0" rtlCol="0" anchor="t">
            <a:spAutoFit/>
          </a:bodyPr>
          <a:lstStyle/>
          <a:p>
            <a:pPr algn="l">
              <a:lnSpc>
                <a:spcPts val="2040"/>
              </a:lnSpc>
            </a:pPr>
            <a:r>
              <a:rPr lang="en-US" sz="1700">
                <a:solidFill>
                  <a:srgbClr val="AFAFAA"/>
                </a:solidFill>
                <a:latin typeface="Inter"/>
                <a:ea typeface="Inter"/>
                <a:cs typeface="Inter"/>
                <a:sym typeface="Inter"/>
              </a:rPr>
              <a:t>Patients, Platform, Pipeline.</a:t>
            </a:r>
          </a:p>
        </p:txBody>
      </p:sp>
      <p:grpSp>
        <p:nvGrpSpPr>
          <p:cNvPr id="25" name="Group 25"/>
          <p:cNvGrpSpPr/>
          <p:nvPr/>
        </p:nvGrpSpPr>
        <p:grpSpPr>
          <a:xfrm>
            <a:off x="5666251" y="6174042"/>
            <a:ext cx="6792725" cy="2129761"/>
            <a:chOff x="227188" y="-9525"/>
            <a:chExt cx="8385690" cy="2839681"/>
          </a:xfrm>
        </p:grpSpPr>
        <p:sp>
          <p:nvSpPr>
            <p:cNvPr id="26" name="TextBox 26"/>
            <p:cNvSpPr txBox="1"/>
            <p:nvPr/>
          </p:nvSpPr>
          <p:spPr>
            <a:xfrm>
              <a:off x="227188" y="-9525"/>
              <a:ext cx="7931314" cy="1752088"/>
            </a:xfrm>
            <a:prstGeom prst="rect">
              <a:avLst/>
            </a:prstGeom>
          </p:spPr>
          <p:txBody>
            <a:bodyPr lIns="0" tIns="0" rIns="0" bIns="0" rtlCol="0" anchor="t">
              <a:spAutoFit/>
            </a:bodyPr>
            <a:lstStyle/>
            <a:p>
              <a:pPr algn="ctr">
                <a:lnSpc>
                  <a:spcPts val="10334"/>
                </a:lnSpc>
                <a:spcBef>
                  <a:spcPct val="0"/>
                </a:spcBef>
              </a:pPr>
              <a:r>
                <a:rPr lang="en-US" sz="8612" b="1" spc="-1179" dirty="0">
                  <a:solidFill>
                    <a:srgbClr val="FCFCFB"/>
                  </a:solidFill>
                  <a:latin typeface="Public Sans Medium"/>
                  <a:ea typeface="Public Sans Medium"/>
                  <a:cs typeface="Public Sans Medium"/>
                  <a:sym typeface="Public Sans Medium"/>
                </a:rPr>
                <a:t>ALPHA      ROSE</a:t>
              </a:r>
            </a:p>
          </p:txBody>
        </p:sp>
        <p:sp>
          <p:nvSpPr>
            <p:cNvPr id="27" name="Freeform 27"/>
            <p:cNvSpPr/>
            <p:nvPr/>
          </p:nvSpPr>
          <p:spPr>
            <a:xfrm flipH="1">
              <a:off x="4355399" y="376528"/>
              <a:ext cx="471253" cy="989507"/>
            </a:xfrm>
            <a:custGeom>
              <a:avLst/>
              <a:gdLst/>
              <a:ahLst/>
              <a:cxnLst/>
              <a:rect l="l" t="t" r="r" b="b"/>
              <a:pathLst>
                <a:path w="471253" h="989507">
                  <a:moveTo>
                    <a:pt x="471253" y="0"/>
                  </a:moveTo>
                  <a:lnTo>
                    <a:pt x="0" y="0"/>
                  </a:lnTo>
                  <a:lnTo>
                    <a:pt x="0" y="989507"/>
                  </a:lnTo>
                  <a:lnTo>
                    <a:pt x="471253" y="989507"/>
                  </a:lnTo>
                  <a:lnTo>
                    <a:pt x="471253"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US"/>
            </a:p>
          </p:txBody>
        </p:sp>
        <p:sp>
          <p:nvSpPr>
            <p:cNvPr id="28" name="TextBox 28"/>
            <p:cNvSpPr txBox="1"/>
            <p:nvPr/>
          </p:nvSpPr>
          <p:spPr>
            <a:xfrm>
              <a:off x="227188" y="1459796"/>
              <a:ext cx="8385690" cy="689248"/>
            </a:xfrm>
            <a:prstGeom prst="rect">
              <a:avLst/>
            </a:prstGeom>
          </p:spPr>
          <p:txBody>
            <a:bodyPr lIns="0" tIns="0" rIns="0" bIns="0" rtlCol="0" anchor="t">
              <a:spAutoFit/>
            </a:bodyPr>
            <a:lstStyle/>
            <a:p>
              <a:pPr algn="ctr">
                <a:lnSpc>
                  <a:spcPts val="4376"/>
                </a:lnSpc>
              </a:pPr>
              <a:r>
                <a:rPr lang="en-US" sz="3126" spc="2316" dirty="0">
                  <a:solidFill>
                    <a:srgbClr val="FCFCFB"/>
                  </a:solidFill>
                  <a:latin typeface="DM Sans"/>
                  <a:ea typeface="DM Sans"/>
                  <a:cs typeface="DM Sans"/>
                  <a:sym typeface="DM Sans"/>
                </a:rPr>
                <a:t>THERAPEUTICS</a:t>
              </a:r>
            </a:p>
          </p:txBody>
        </p:sp>
        <p:sp>
          <p:nvSpPr>
            <p:cNvPr id="29" name="TextBox 29"/>
            <p:cNvSpPr txBox="1"/>
            <p:nvPr/>
          </p:nvSpPr>
          <p:spPr>
            <a:xfrm>
              <a:off x="574286" y="2482236"/>
              <a:ext cx="6860330" cy="347920"/>
            </a:xfrm>
            <a:prstGeom prst="rect">
              <a:avLst/>
            </a:prstGeom>
          </p:spPr>
          <p:txBody>
            <a:bodyPr lIns="0" tIns="0" rIns="0" bIns="0" rtlCol="0" anchor="t">
              <a:spAutoFit/>
            </a:bodyPr>
            <a:lstStyle/>
            <a:p>
              <a:pPr algn="l">
                <a:lnSpc>
                  <a:spcPts val="1714"/>
                </a:lnSpc>
              </a:pPr>
              <a:endParaRPr/>
            </a:p>
          </p:txBody>
        </p:sp>
      </p:grpSp>
      <p:grpSp>
        <p:nvGrpSpPr>
          <p:cNvPr id="30" name="Group 30"/>
          <p:cNvGrpSpPr/>
          <p:nvPr/>
        </p:nvGrpSpPr>
        <p:grpSpPr>
          <a:xfrm>
            <a:off x="3087070" y="8907554"/>
            <a:ext cx="2395162" cy="388840"/>
            <a:chOff x="0" y="0"/>
            <a:chExt cx="5910526" cy="959537"/>
          </a:xfrm>
        </p:grpSpPr>
        <p:sp>
          <p:nvSpPr>
            <p:cNvPr id="31" name="Freeform 31"/>
            <p:cNvSpPr/>
            <p:nvPr/>
          </p:nvSpPr>
          <p:spPr>
            <a:xfrm>
              <a:off x="0" y="0"/>
              <a:ext cx="5910496" cy="959485"/>
            </a:xfrm>
            <a:custGeom>
              <a:avLst/>
              <a:gdLst/>
              <a:ahLst/>
              <a:cxnLst/>
              <a:rect l="l" t="t" r="r" b="b"/>
              <a:pathLst>
                <a:path w="5910496" h="959485">
                  <a:moveTo>
                    <a:pt x="0" y="0"/>
                  </a:moveTo>
                  <a:lnTo>
                    <a:pt x="5910496" y="0"/>
                  </a:lnTo>
                  <a:lnTo>
                    <a:pt x="5910496" y="959485"/>
                  </a:lnTo>
                  <a:lnTo>
                    <a:pt x="0" y="959485"/>
                  </a:lnTo>
                  <a:lnTo>
                    <a:pt x="0" y="0"/>
                  </a:lnTo>
                  <a:close/>
                </a:path>
              </a:pathLst>
            </a:custGeom>
            <a:blipFill>
              <a:blip r:embed="rId6" cstate="screen">
                <a:extLst>
                  <a:ext uri="{28A0092B-C50C-407E-A947-70E740481C1C}">
                    <a14:useLocalDpi xmlns:a14="http://schemas.microsoft.com/office/drawing/2010/main"/>
                  </a:ext>
                </a:extLst>
              </a:blip>
              <a:stretch>
                <a:fillRect/>
              </a:stretch>
            </a:blipFill>
          </p:spPr>
          <p:txBody>
            <a:bodyPr/>
            <a:lstStyle/>
            <a:p>
              <a:endParaRPr lang="en-US"/>
            </a:p>
          </p:txBody>
        </p:sp>
      </p:grpSp>
      <p:grpSp>
        <p:nvGrpSpPr>
          <p:cNvPr id="32" name="Group 32"/>
          <p:cNvGrpSpPr/>
          <p:nvPr/>
        </p:nvGrpSpPr>
        <p:grpSpPr>
          <a:xfrm>
            <a:off x="15855457" y="8513108"/>
            <a:ext cx="1301501" cy="954890"/>
            <a:chOff x="0" y="0"/>
            <a:chExt cx="2988643" cy="2192719"/>
          </a:xfrm>
        </p:grpSpPr>
        <p:sp>
          <p:nvSpPr>
            <p:cNvPr id="33" name="Freeform 33"/>
            <p:cNvSpPr/>
            <p:nvPr/>
          </p:nvSpPr>
          <p:spPr>
            <a:xfrm>
              <a:off x="0" y="0"/>
              <a:ext cx="2988672" cy="2192778"/>
            </a:xfrm>
            <a:custGeom>
              <a:avLst/>
              <a:gdLst/>
              <a:ahLst/>
              <a:cxnLst/>
              <a:rect l="l" t="t" r="r" b="b"/>
              <a:pathLst>
                <a:path w="2988672" h="2192778">
                  <a:moveTo>
                    <a:pt x="0" y="0"/>
                  </a:moveTo>
                  <a:lnTo>
                    <a:pt x="2988672" y="0"/>
                  </a:lnTo>
                  <a:lnTo>
                    <a:pt x="2988672" y="2192778"/>
                  </a:lnTo>
                  <a:lnTo>
                    <a:pt x="0" y="2192778"/>
                  </a:lnTo>
                  <a:lnTo>
                    <a:pt x="0" y="0"/>
                  </a:lnTo>
                  <a:close/>
                </a:path>
              </a:pathLst>
            </a:custGeom>
            <a:blipFill>
              <a:blip r:embed="rId7" cstate="screen">
                <a:extLst>
                  <a:ext uri="{28A0092B-C50C-407E-A947-70E740481C1C}">
                    <a14:useLocalDpi xmlns:a14="http://schemas.microsoft.com/office/drawing/2010/main"/>
                  </a:ext>
                </a:extLst>
              </a:blip>
              <a:stretch>
                <a:fillRect/>
              </a:stretch>
            </a:blipFill>
          </p:spPr>
          <p:txBody>
            <a:bodyPr/>
            <a:lstStyle/>
            <a:p>
              <a:endParaRPr lang="en-US"/>
            </a:p>
          </p:txBody>
        </p:sp>
      </p:grpSp>
      <p:grpSp>
        <p:nvGrpSpPr>
          <p:cNvPr id="34" name="Group 34"/>
          <p:cNvGrpSpPr/>
          <p:nvPr/>
        </p:nvGrpSpPr>
        <p:grpSpPr>
          <a:xfrm>
            <a:off x="1793885" y="7426938"/>
            <a:ext cx="1898629" cy="732047"/>
            <a:chOff x="0" y="0"/>
            <a:chExt cx="4642588" cy="1790025"/>
          </a:xfrm>
        </p:grpSpPr>
        <p:sp>
          <p:nvSpPr>
            <p:cNvPr id="35" name="Freeform 35"/>
            <p:cNvSpPr/>
            <p:nvPr/>
          </p:nvSpPr>
          <p:spPr>
            <a:xfrm>
              <a:off x="0" y="0"/>
              <a:ext cx="4642526" cy="1790065"/>
            </a:xfrm>
            <a:custGeom>
              <a:avLst/>
              <a:gdLst/>
              <a:ahLst/>
              <a:cxnLst/>
              <a:rect l="l" t="t" r="r" b="b"/>
              <a:pathLst>
                <a:path w="4642526" h="1790065">
                  <a:moveTo>
                    <a:pt x="0" y="0"/>
                  </a:moveTo>
                  <a:lnTo>
                    <a:pt x="4642526" y="0"/>
                  </a:lnTo>
                  <a:lnTo>
                    <a:pt x="4642526" y="1790065"/>
                  </a:lnTo>
                  <a:lnTo>
                    <a:pt x="0" y="1790065"/>
                  </a:lnTo>
                  <a:lnTo>
                    <a:pt x="0" y="0"/>
                  </a:lnTo>
                  <a:close/>
                </a:path>
              </a:pathLst>
            </a:custGeom>
            <a:blipFill>
              <a:blip r:embed="rId8" cstate="screen">
                <a:extLst>
                  <a:ext uri="{28A0092B-C50C-407E-A947-70E740481C1C}">
                    <a14:useLocalDpi xmlns:a14="http://schemas.microsoft.com/office/drawing/2010/main"/>
                  </a:ext>
                </a:extLst>
              </a:blip>
              <a:stretch>
                <a:fillRect/>
              </a:stretch>
            </a:blipFill>
          </p:spPr>
          <p:txBody>
            <a:bodyPr/>
            <a:lstStyle/>
            <a:p>
              <a:endParaRPr lang="en-US"/>
            </a:p>
          </p:txBody>
        </p:sp>
      </p:grpSp>
      <p:grpSp>
        <p:nvGrpSpPr>
          <p:cNvPr id="36" name="Group 36"/>
          <p:cNvGrpSpPr/>
          <p:nvPr/>
        </p:nvGrpSpPr>
        <p:grpSpPr>
          <a:xfrm>
            <a:off x="14324428" y="7270578"/>
            <a:ext cx="1598906" cy="830212"/>
            <a:chOff x="0" y="0"/>
            <a:chExt cx="3909695" cy="2030060"/>
          </a:xfrm>
        </p:grpSpPr>
        <p:sp>
          <p:nvSpPr>
            <p:cNvPr id="37" name="Freeform 37"/>
            <p:cNvSpPr/>
            <p:nvPr/>
          </p:nvSpPr>
          <p:spPr>
            <a:xfrm>
              <a:off x="0" y="0"/>
              <a:ext cx="3909643" cy="2030066"/>
            </a:xfrm>
            <a:custGeom>
              <a:avLst/>
              <a:gdLst/>
              <a:ahLst/>
              <a:cxnLst/>
              <a:rect l="l" t="t" r="r" b="b"/>
              <a:pathLst>
                <a:path w="3909643" h="2030066">
                  <a:moveTo>
                    <a:pt x="0" y="0"/>
                  </a:moveTo>
                  <a:lnTo>
                    <a:pt x="3909643" y="0"/>
                  </a:lnTo>
                  <a:lnTo>
                    <a:pt x="3909643" y="2030066"/>
                  </a:lnTo>
                  <a:lnTo>
                    <a:pt x="0" y="2030066"/>
                  </a:lnTo>
                  <a:lnTo>
                    <a:pt x="0" y="0"/>
                  </a:lnTo>
                  <a:close/>
                </a:path>
              </a:pathLst>
            </a:custGeom>
            <a:blipFill>
              <a:blip r:embed="rId9" cstate="screen">
                <a:extLst>
                  <a:ext uri="{28A0092B-C50C-407E-A947-70E740481C1C}">
                    <a14:useLocalDpi xmlns:a14="http://schemas.microsoft.com/office/drawing/2010/main"/>
                  </a:ext>
                </a:extLst>
              </a:blip>
              <a:stretch>
                <a:fillRect/>
              </a:stretch>
            </a:blipFill>
          </p:spPr>
          <p:txBody>
            <a:bodyPr/>
            <a:lstStyle/>
            <a:p>
              <a:endParaRPr lang="en-US"/>
            </a:p>
          </p:txBody>
        </p:sp>
      </p:grpSp>
      <p:grpSp>
        <p:nvGrpSpPr>
          <p:cNvPr id="38" name="Group 38"/>
          <p:cNvGrpSpPr/>
          <p:nvPr/>
        </p:nvGrpSpPr>
        <p:grpSpPr>
          <a:xfrm>
            <a:off x="11221323" y="8685159"/>
            <a:ext cx="1572076" cy="678876"/>
            <a:chOff x="0" y="0"/>
            <a:chExt cx="3844090" cy="1660009"/>
          </a:xfrm>
        </p:grpSpPr>
        <p:sp>
          <p:nvSpPr>
            <p:cNvPr id="39" name="Freeform 39"/>
            <p:cNvSpPr/>
            <p:nvPr/>
          </p:nvSpPr>
          <p:spPr>
            <a:xfrm>
              <a:off x="0" y="0"/>
              <a:ext cx="3844094" cy="1660017"/>
            </a:xfrm>
            <a:custGeom>
              <a:avLst/>
              <a:gdLst/>
              <a:ahLst/>
              <a:cxnLst/>
              <a:rect l="l" t="t" r="r" b="b"/>
              <a:pathLst>
                <a:path w="3844094" h="1660017">
                  <a:moveTo>
                    <a:pt x="0" y="0"/>
                  </a:moveTo>
                  <a:lnTo>
                    <a:pt x="3844094" y="0"/>
                  </a:lnTo>
                  <a:lnTo>
                    <a:pt x="3844094" y="1660017"/>
                  </a:lnTo>
                  <a:lnTo>
                    <a:pt x="0" y="1660017"/>
                  </a:lnTo>
                  <a:lnTo>
                    <a:pt x="0" y="0"/>
                  </a:lnTo>
                  <a:close/>
                </a:path>
              </a:pathLst>
            </a:custGeom>
            <a:blipFill>
              <a:blip r:embed="rId10" cstate="screen">
                <a:extLst>
                  <a:ext uri="{28A0092B-C50C-407E-A947-70E740481C1C}">
                    <a14:useLocalDpi xmlns:a14="http://schemas.microsoft.com/office/drawing/2010/main"/>
                  </a:ext>
                </a:extLst>
              </a:blip>
              <a:stretch>
                <a:fillRect/>
              </a:stretch>
            </a:blipFill>
          </p:spPr>
          <p:txBody>
            <a:bodyPr/>
            <a:lstStyle/>
            <a:p>
              <a:endParaRPr lang="en-US"/>
            </a:p>
          </p:txBody>
        </p:sp>
      </p:grpSp>
      <p:grpSp>
        <p:nvGrpSpPr>
          <p:cNvPr id="40" name="Group 40"/>
          <p:cNvGrpSpPr/>
          <p:nvPr/>
        </p:nvGrpSpPr>
        <p:grpSpPr>
          <a:xfrm>
            <a:off x="13622074" y="8861588"/>
            <a:ext cx="1404708" cy="424183"/>
            <a:chOff x="0" y="0"/>
            <a:chExt cx="3434836" cy="1037226"/>
          </a:xfrm>
        </p:grpSpPr>
        <p:sp>
          <p:nvSpPr>
            <p:cNvPr id="41" name="Freeform 41"/>
            <p:cNvSpPr/>
            <p:nvPr/>
          </p:nvSpPr>
          <p:spPr>
            <a:xfrm>
              <a:off x="0" y="0"/>
              <a:ext cx="3434852" cy="1037144"/>
            </a:xfrm>
            <a:custGeom>
              <a:avLst/>
              <a:gdLst/>
              <a:ahLst/>
              <a:cxnLst/>
              <a:rect l="l" t="t" r="r" b="b"/>
              <a:pathLst>
                <a:path w="3434852" h="1037144">
                  <a:moveTo>
                    <a:pt x="0" y="0"/>
                  </a:moveTo>
                  <a:lnTo>
                    <a:pt x="3434852" y="0"/>
                  </a:lnTo>
                  <a:lnTo>
                    <a:pt x="3434852" y="1037144"/>
                  </a:lnTo>
                  <a:lnTo>
                    <a:pt x="0" y="1037144"/>
                  </a:lnTo>
                  <a:lnTo>
                    <a:pt x="0" y="0"/>
                  </a:lnTo>
                  <a:close/>
                </a:path>
              </a:pathLst>
            </a:custGeom>
            <a:blipFill>
              <a:blip r:embed="rId11" cstate="screen">
                <a:extLst>
                  <a:ext uri="{28A0092B-C50C-407E-A947-70E740481C1C}">
                    <a14:useLocalDpi xmlns:a14="http://schemas.microsoft.com/office/drawing/2010/main"/>
                  </a:ext>
                </a:extLst>
              </a:blip>
              <a:stretch>
                <a:fillRect/>
              </a:stretch>
            </a:blipFill>
          </p:spPr>
          <p:txBody>
            <a:bodyPr/>
            <a:lstStyle/>
            <a:p>
              <a:endParaRPr lang="en-US"/>
            </a:p>
          </p:txBody>
        </p:sp>
      </p:grpSp>
      <p:sp>
        <p:nvSpPr>
          <p:cNvPr id="42" name="Freeform 42"/>
          <p:cNvSpPr/>
          <p:nvPr/>
        </p:nvSpPr>
        <p:spPr>
          <a:xfrm>
            <a:off x="748598" y="8765783"/>
            <a:ext cx="1419654" cy="615792"/>
          </a:xfrm>
          <a:custGeom>
            <a:avLst/>
            <a:gdLst/>
            <a:ahLst/>
            <a:cxnLst/>
            <a:rect l="l" t="t" r="r" b="b"/>
            <a:pathLst>
              <a:path w="1419654" h="615792">
                <a:moveTo>
                  <a:pt x="0" y="0"/>
                </a:moveTo>
                <a:lnTo>
                  <a:pt x="1419654" y="0"/>
                </a:lnTo>
                <a:lnTo>
                  <a:pt x="1419654" y="615793"/>
                </a:lnTo>
                <a:lnTo>
                  <a:pt x="0" y="615793"/>
                </a:lnTo>
                <a:lnTo>
                  <a:pt x="0" y="0"/>
                </a:lnTo>
                <a:close/>
              </a:path>
            </a:pathLst>
          </a:custGeom>
          <a:blipFill>
            <a:blip r:embed="rId12" cstate="screen">
              <a:extLst>
                <a:ext uri="{28A0092B-C50C-407E-A947-70E740481C1C}">
                  <a14:useLocalDpi xmlns:a14="http://schemas.microsoft.com/office/drawing/2010/main"/>
                </a:ext>
              </a:extLst>
            </a:blip>
            <a:stretch>
              <a:fillRect/>
            </a:stretch>
          </a:blipFill>
        </p:spPr>
        <p:txBody>
          <a:bodyPr/>
          <a:lstStyle/>
          <a:p>
            <a:endParaRPr lang="en-US"/>
          </a:p>
        </p:txBody>
      </p:sp>
      <p:sp>
        <p:nvSpPr>
          <p:cNvPr id="43" name="TextBox 43"/>
          <p:cNvSpPr txBox="1"/>
          <p:nvPr/>
        </p:nvSpPr>
        <p:spPr>
          <a:xfrm>
            <a:off x="7653695" y="8322854"/>
            <a:ext cx="2905051" cy="1096518"/>
          </a:xfrm>
          <a:prstGeom prst="rect">
            <a:avLst/>
          </a:prstGeom>
        </p:spPr>
        <p:txBody>
          <a:bodyPr lIns="0" tIns="0" rIns="0" bIns="0" rtlCol="0" anchor="t">
            <a:spAutoFit/>
          </a:bodyPr>
          <a:lstStyle/>
          <a:p>
            <a:pPr algn="ctr">
              <a:lnSpc>
                <a:spcPts val="2996"/>
              </a:lnSpc>
            </a:pPr>
            <a:endParaRPr/>
          </a:p>
          <a:p>
            <a:pPr algn="ctr">
              <a:lnSpc>
                <a:spcPts val="2996"/>
              </a:lnSpc>
            </a:pPr>
            <a:r>
              <a:rPr lang="en-US" sz="2800">
                <a:solidFill>
                  <a:srgbClr val="FFFFFF"/>
                </a:solidFill>
                <a:latin typeface="Arimo"/>
                <a:ea typeface="Arimo"/>
                <a:cs typeface="Arimo"/>
                <a:sym typeface="Arimo"/>
              </a:rPr>
              <a:t>Casey McPherson</a:t>
            </a:r>
          </a:p>
          <a:p>
            <a:pPr algn="ctr">
              <a:lnSpc>
                <a:spcPts val="2806"/>
              </a:lnSpc>
            </a:pPr>
            <a:r>
              <a:rPr lang="en-US" sz="2300" spc="280">
                <a:solidFill>
                  <a:srgbClr val="FFFFFF"/>
                </a:solidFill>
                <a:latin typeface="Arimo"/>
                <a:ea typeface="Arimo"/>
                <a:cs typeface="Arimo"/>
                <a:sym typeface="Arimo"/>
              </a:rPr>
              <a:t>CEO and Founder</a:t>
            </a:r>
          </a:p>
        </p:txBody>
      </p:sp>
      <p:sp>
        <p:nvSpPr>
          <p:cNvPr id="44" name="TextBox 44"/>
          <p:cNvSpPr txBox="1"/>
          <p:nvPr/>
        </p:nvSpPr>
        <p:spPr>
          <a:xfrm>
            <a:off x="17259300" y="9210675"/>
            <a:ext cx="152400" cy="200025"/>
          </a:xfrm>
          <a:prstGeom prst="rect">
            <a:avLst/>
          </a:prstGeom>
        </p:spPr>
        <p:txBody>
          <a:bodyPr wrap="none" lIns="0" tIns="0" rIns="0" bIns="0" rtlCol="0" anchor="t">
            <a:spAutoFit/>
          </a:bodyPr>
          <a:lstStyle/>
          <a:p>
            <a:pPr algn="ctr">
              <a:lnSpc>
                <a:spcPts val="2239"/>
              </a:lnSpc>
              <a:spcBef>
                <a:spcPct val="0"/>
              </a:spcBef>
            </a:pPr>
            <a:r>
              <a:rPr lang="en-US" sz="1599">
                <a:solidFill>
                  <a:srgbClr val="FFFFFF"/>
                </a:solidFill>
                <a:latin typeface="Arimo"/>
                <a:ea typeface="Arimo"/>
                <a:cs typeface="Arimo"/>
                <a:sym typeface="Arimo"/>
              </a:rPr>
              <a:t>4</a:t>
            </a:r>
          </a:p>
        </p:txBody>
      </p:sp>
      <p:grpSp>
        <p:nvGrpSpPr>
          <p:cNvPr id="45" name="Group 45"/>
          <p:cNvGrpSpPr/>
          <p:nvPr/>
        </p:nvGrpSpPr>
        <p:grpSpPr>
          <a:xfrm>
            <a:off x="15679760" y="304438"/>
            <a:ext cx="2425875" cy="1181386"/>
            <a:chOff x="0" y="0"/>
            <a:chExt cx="3234500" cy="1575181"/>
          </a:xfrm>
        </p:grpSpPr>
        <p:sp>
          <p:nvSpPr>
            <p:cNvPr id="46" name="Freeform 46" descr="A black background with blue text  AI-generated content may be incorrect."/>
            <p:cNvSpPr/>
            <p:nvPr/>
          </p:nvSpPr>
          <p:spPr>
            <a:xfrm>
              <a:off x="0" y="0"/>
              <a:ext cx="3234436" cy="1575181"/>
            </a:xfrm>
            <a:custGeom>
              <a:avLst/>
              <a:gdLst/>
              <a:ahLst/>
              <a:cxnLst/>
              <a:rect l="l" t="t" r="r" b="b"/>
              <a:pathLst>
                <a:path w="3234436" h="1575181">
                  <a:moveTo>
                    <a:pt x="0" y="0"/>
                  </a:moveTo>
                  <a:lnTo>
                    <a:pt x="3234436" y="0"/>
                  </a:lnTo>
                  <a:lnTo>
                    <a:pt x="3234436" y="1575181"/>
                  </a:lnTo>
                  <a:lnTo>
                    <a:pt x="0" y="1575181"/>
                  </a:lnTo>
                  <a:lnTo>
                    <a:pt x="0" y="0"/>
                  </a:lnTo>
                  <a:close/>
                </a:path>
              </a:pathLst>
            </a:custGeom>
            <a:blipFill>
              <a:blip r:embed="rId13" cstate="screen">
                <a:extLst>
                  <a:ext uri="{28A0092B-C50C-407E-A947-70E740481C1C}">
                    <a14:useLocalDpi xmlns:a14="http://schemas.microsoft.com/office/drawing/2010/main"/>
                  </a:ext>
                </a:extLst>
              </a:blip>
              <a:stretch>
                <a:fillRect/>
              </a:stretch>
            </a:blipFill>
          </p:spPr>
          <p:txBody>
            <a:bodyPr/>
            <a:lstStyle/>
            <a:p>
              <a:endParaRPr lang="en-US"/>
            </a:p>
          </p:txBody>
        </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10100"/>
        </a:solidFill>
        <a:effectLst/>
      </p:bgPr>
    </p:bg>
    <p:spTree>
      <p:nvGrpSpPr>
        <p:cNvPr id="1" name=""/>
        <p:cNvGrpSpPr/>
        <p:nvPr/>
      </p:nvGrpSpPr>
      <p:grpSpPr>
        <a:xfrm>
          <a:off x="0" y="0"/>
          <a:ext cx="0" cy="0"/>
          <a:chOff x="0" y="0"/>
          <a:chExt cx="0" cy="0"/>
        </a:xfrm>
      </p:grpSpPr>
      <p:grpSp>
        <p:nvGrpSpPr>
          <p:cNvPr id="2" name="Group 2"/>
          <p:cNvGrpSpPr/>
          <p:nvPr/>
        </p:nvGrpSpPr>
        <p:grpSpPr>
          <a:xfrm>
            <a:off x="0" y="0"/>
            <a:ext cx="18288000" cy="10287000"/>
            <a:chOff x="0" y="0"/>
            <a:chExt cx="24384000" cy="13716000"/>
          </a:xfrm>
        </p:grpSpPr>
        <p:pic>
          <p:nvPicPr>
            <p:cNvPr id="3" name="Picture 3"/>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0" y="0"/>
              <a:ext cx="12128500" cy="13716000"/>
            </a:xfrm>
            <a:prstGeom prst="rect">
              <a:avLst/>
            </a:prstGeom>
          </p:spPr>
        </p:pic>
        <p:pic>
          <p:nvPicPr>
            <p:cNvPr id="4" name="Picture 4"/>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12255500" y="0"/>
              <a:ext cx="12128500" cy="13716000"/>
            </a:xfrm>
            <a:prstGeom prst="rect">
              <a:avLst/>
            </a:prstGeom>
          </p:spPr>
        </p:pic>
      </p:grpSp>
      <p:grpSp>
        <p:nvGrpSpPr>
          <p:cNvPr id="5" name="Group 5"/>
          <p:cNvGrpSpPr/>
          <p:nvPr/>
        </p:nvGrpSpPr>
        <p:grpSpPr>
          <a:xfrm>
            <a:off x="13467122" y="7943641"/>
            <a:ext cx="28468" cy="25806"/>
            <a:chOff x="0" y="0"/>
            <a:chExt cx="312420" cy="283210"/>
          </a:xfrm>
        </p:grpSpPr>
        <p:sp>
          <p:nvSpPr>
            <p:cNvPr id="6" name="Freeform 6"/>
            <p:cNvSpPr/>
            <p:nvPr/>
          </p:nvSpPr>
          <p:spPr>
            <a:xfrm>
              <a:off x="48755" y="49499"/>
              <a:ext cx="212925" cy="183720"/>
            </a:xfrm>
            <a:custGeom>
              <a:avLst/>
              <a:gdLst/>
              <a:ahLst/>
              <a:cxnLst/>
              <a:rect l="l" t="t" r="r" b="b"/>
              <a:pathLst>
                <a:path w="212925" h="183720">
                  <a:moveTo>
                    <a:pt x="42685" y="7651"/>
                  </a:moveTo>
                  <a:cubicBezTo>
                    <a:pt x="215405" y="158781"/>
                    <a:pt x="211595" y="171481"/>
                    <a:pt x="205245" y="176561"/>
                  </a:cubicBezTo>
                  <a:cubicBezTo>
                    <a:pt x="201435" y="181641"/>
                    <a:pt x="190005" y="185451"/>
                    <a:pt x="182385" y="182911"/>
                  </a:cubicBezTo>
                  <a:cubicBezTo>
                    <a:pt x="174765" y="180371"/>
                    <a:pt x="163335" y="166401"/>
                    <a:pt x="163335" y="158781"/>
                  </a:cubicBezTo>
                  <a:cubicBezTo>
                    <a:pt x="163335" y="151161"/>
                    <a:pt x="173495" y="137191"/>
                    <a:pt x="181115" y="133381"/>
                  </a:cubicBezTo>
                  <a:cubicBezTo>
                    <a:pt x="188735" y="130841"/>
                    <a:pt x="200165" y="133381"/>
                    <a:pt x="205245" y="138461"/>
                  </a:cubicBezTo>
                  <a:cubicBezTo>
                    <a:pt x="210325" y="143541"/>
                    <a:pt x="215405" y="161321"/>
                    <a:pt x="211595" y="167671"/>
                  </a:cubicBezTo>
                  <a:cubicBezTo>
                    <a:pt x="207785" y="176561"/>
                    <a:pt x="192545" y="182911"/>
                    <a:pt x="177305" y="180371"/>
                  </a:cubicBezTo>
                  <a:cubicBezTo>
                    <a:pt x="140475" y="174021"/>
                    <a:pt x="16015" y="73691"/>
                    <a:pt x="2045" y="38131"/>
                  </a:cubicBezTo>
                  <a:cubicBezTo>
                    <a:pt x="-3035" y="24161"/>
                    <a:pt x="2045" y="6381"/>
                    <a:pt x="9665" y="1301"/>
                  </a:cubicBezTo>
                  <a:cubicBezTo>
                    <a:pt x="16015" y="-3779"/>
                    <a:pt x="42685" y="7651"/>
                    <a:pt x="42685" y="7651"/>
                  </a:cubicBezTo>
                </a:path>
              </a:pathLst>
            </a:custGeom>
            <a:solidFill>
              <a:srgbClr val="FFFFFF"/>
            </a:solidFill>
            <a:ln cap="sq">
              <a:noFill/>
              <a:prstDash val="solid"/>
              <a:miter/>
            </a:ln>
          </p:spPr>
          <p:txBody>
            <a:bodyPr/>
            <a:lstStyle/>
            <a:p>
              <a:endParaRPr lang="en-US"/>
            </a:p>
          </p:txBody>
        </p:sp>
      </p:grpSp>
      <p:grpSp>
        <p:nvGrpSpPr>
          <p:cNvPr id="7" name="Group 7"/>
          <p:cNvGrpSpPr/>
          <p:nvPr/>
        </p:nvGrpSpPr>
        <p:grpSpPr>
          <a:xfrm>
            <a:off x="13465733" y="7942021"/>
            <a:ext cx="29625" cy="25806"/>
            <a:chOff x="0" y="0"/>
            <a:chExt cx="325120" cy="283210"/>
          </a:xfrm>
        </p:grpSpPr>
        <p:sp>
          <p:nvSpPr>
            <p:cNvPr id="8" name="Freeform 8"/>
            <p:cNvSpPr/>
            <p:nvPr/>
          </p:nvSpPr>
          <p:spPr>
            <a:xfrm>
              <a:off x="49010" y="49428"/>
              <a:ext cx="224286" cy="183777"/>
            </a:xfrm>
            <a:custGeom>
              <a:avLst/>
              <a:gdLst/>
              <a:ahLst/>
              <a:cxnLst/>
              <a:rect l="l" t="t" r="r" b="b"/>
              <a:pathLst>
                <a:path w="224286" h="183777">
                  <a:moveTo>
                    <a:pt x="41160" y="1372"/>
                  </a:moveTo>
                  <a:cubicBezTo>
                    <a:pt x="226580" y="158852"/>
                    <a:pt x="222770" y="170282"/>
                    <a:pt x="217690" y="175362"/>
                  </a:cubicBezTo>
                  <a:cubicBezTo>
                    <a:pt x="212610" y="181712"/>
                    <a:pt x="198640" y="185522"/>
                    <a:pt x="191020" y="182982"/>
                  </a:cubicBezTo>
                  <a:cubicBezTo>
                    <a:pt x="183400" y="179172"/>
                    <a:pt x="173240" y="157582"/>
                    <a:pt x="175780" y="149962"/>
                  </a:cubicBezTo>
                  <a:cubicBezTo>
                    <a:pt x="177050" y="142342"/>
                    <a:pt x="187210" y="135992"/>
                    <a:pt x="193560" y="133452"/>
                  </a:cubicBezTo>
                  <a:cubicBezTo>
                    <a:pt x="199910" y="132182"/>
                    <a:pt x="211340" y="134722"/>
                    <a:pt x="216420" y="139802"/>
                  </a:cubicBezTo>
                  <a:cubicBezTo>
                    <a:pt x="221500" y="144882"/>
                    <a:pt x="225310" y="155042"/>
                    <a:pt x="224040" y="162662"/>
                  </a:cubicBezTo>
                  <a:cubicBezTo>
                    <a:pt x="222770" y="169012"/>
                    <a:pt x="216420" y="177902"/>
                    <a:pt x="210070" y="181712"/>
                  </a:cubicBezTo>
                  <a:cubicBezTo>
                    <a:pt x="203720" y="184252"/>
                    <a:pt x="192290" y="184252"/>
                    <a:pt x="185940" y="180442"/>
                  </a:cubicBezTo>
                  <a:cubicBezTo>
                    <a:pt x="180860" y="176632"/>
                    <a:pt x="174510" y="167742"/>
                    <a:pt x="173240" y="160122"/>
                  </a:cubicBezTo>
                  <a:cubicBezTo>
                    <a:pt x="173240" y="153772"/>
                    <a:pt x="177050" y="142342"/>
                    <a:pt x="183400" y="138532"/>
                  </a:cubicBezTo>
                  <a:cubicBezTo>
                    <a:pt x="189750" y="134722"/>
                    <a:pt x="207530" y="133452"/>
                    <a:pt x="213880" y="138532"/>
                  </a:cubicBezTo>
                  <a:cubicBezTo>
                    <a:pt x="220230" y="143612"/>
                    <a:pt x="225310" y="163932"/>
                    <a:pt x="221500" y="170282"/>
                  </a:cubicBezTo>
                  <a:cubicBezTo>
                    <a:pt x="217690" y="177902"/>
                    <a:pt x="202450" y="184252"/>
                    <a:pt x="189750" y="181712"/>
                  </a:cubicBezTo>
                  <a:cubicBezTo>
                    <a:pt x="163080" y="177902"/>
                    <a:pt x="109740" y="127102"/>
                    <a:pt x="76720" y="100432"/>
                  </a:cubicBezTo>
                  <a:cubicBezTo>
                    <a:pt x="48780" y="77572"/>
                    <a:pt x="8140" y="50902"/>
                    <a:pt x="1790" y="31852"/>
                  </a:cubicBezTo>
                  <a:cubicBezTo>
                    <a:pt x="-2020" y="21692"/>
                    <a:pt x="520" y="7722"/>
                    <a:pt x="6870" y="2642"/>
                  </a:cubicBezTo>
                  <a:cubicBezTo>
                    <a:pt x="13220" y="-2438"/>
                    <a:pt x="41160" y="1372"/>
                    <a:pt x="41160" y="1372"/>
                  </a:cubicBezTo>
                </a:path>
              </a:pathLst>
            </a:custGeom>
            <a:solidFill>
              <a:srgbClr val="FFFFFF"/>
            </a:solidFill>
            <a:ln cap="sq">
              <a:noFill/>
              <a:prstDash val="solid"/>
              <a:miter/>
            </a:ln>
          </p:spPr>
          <p:txBody>
            <a:bodyPr/>
            <a:lstStyle/>
            <a:p>
              <a:endParaRPr lang="en-US"/>
            </a:p>
          </p:txBody>
        </p:sp>
      </p:grpSp>
      <p:grpSp>
        <p:nvGrpSpPr>
          <p:cNvPr id="9" name="Group 9"/>
          <p:cNvGrpSpPr/>
          <p:nvPr/>
        </p:nvGrpSpPr>
        <p:grpSpPr>
          <a:xfrm>
            <a:off x="13475686" y="7950121"/>
            <a:ext cx="20367" cy="18863"/>
            <a:chOff x="0" y="0"/>
            <a:chExt cx="223520" cy="207010"/>
          </a:xfrm>
        </p:grpSpPr>
        <p:sp>
          <p:nvSpPr>
            <p:cNvPr id="10" name="Freeform 10"/>
            <p:cNvSpPr/>
            <p:nvPr/>
          </p:nvSpPr>
          <p:spPr>
            <a:xfrm>
              <a:off x="50132" y="49428"/>
              <a:ext cx="121481" cy="106782"/>
            </a:xfrm>
            <a:custGeom>
              <a:avLst/>
              <a:gdLst/>
              <a:ahLst/>
              <a:cxnLst/>
              <a:rect l="l" t="t" r="r" b="b"/>
              <a:pathLst>
                <a:path w="121481" h="106782">
                  <a:moveTo>
                    <a:pt x="37498" y="1372"/>
                  </a:moveTo>
                  <a:cubicBezTo>
                    <a:pt x="123858" y="78842"/>
                    <a:pt x="122588" y="87732"/>
                    <a:pt x="118778" y="94082"/>
                  </a:cubicBezTo>
                  <a:cubicBezTo>
                    <a:pt x="114968" y="100432"/>
                    <a:pt x="104808" y="105512"/>
                    <a:pt x="98458" y="106782"/>
                  </a:cubicBezTo>
                  <a:cubicBezTo>
                    <a:pt x="90838" y="106782"/>
                    <a:pt x="80678" y="101702"/>
                    <a:pt x="76868" y="96622"/>
                  </a:cubicBezTo>
                  <a:cubicBezTo>
                    <a:pt x="73058" y="89002"/>
                    <a:pt x="71788" y="72492"/>
                    <a:pt x="76868" y="64872"/>
                  </a:cubicBezTo>
                  <a:cubicBezTo>
                    <a:pt x="81948" y="58522"/>
                    <a:pt x="98458" y="54712"/>
                    <a:pt x="106078" y="57252"/>
                  </a:cubicBezTo>
                  <a:cubicBezTo>
                    <a:pt x="113698" y="59792"/>
                    <a:pt x="121318" y="68682"/>
                    <a:pt x="121318" y="75032"/>
                  </a:cubicBezTo>
                  <a:cubicBezTo>
                    <a:pt x="122588" y="83922"/>
                    <a:pt x="116238" y="99162"/>
                    <a:pt x="108618" y="102972"/>
                  </a:cubicBezTo>
                  <a:cubicBezTo>
                    <a:pt x="102268" y="106782"/>
                    <a:pt x="94648" y="106782"/>
                    <a:pt x="84488" y="102972"/>
                  </a:cubicBezTo>
                  <a:cubicBezTo>
                    <a:pt x="64168" y="95352"/>
                    <a:pt x="7018" y="50902"/>
                    <a:pt x="668" y="30582"/>
                  </a:cubicBezTo>
                  <a:cubicBezTo>
                    <a:pt x="-1872" y="20422"/>
                    <a:pt x="3208" y="7722"/>
                    <a:pt x="9558" y="2642"/>
                  </a:cubicBezTo>
                  <a:cubicBezTo>
                    <a:pt x="15908" y="-2438"/>
                    <a:pt x="37498" y="1372"/>
                    <a:pt x="37498" y="1372"/>
                  </a:cubicBezTo>
                </a:path>
              </a:pathLst>
            </a:custGeom>
            <a:solidFill>
              <a:srgbClr val="FFFFFF"/>
            </a:solidFill>
            <a:ln cap="sq">
              <a:noFill/>
              <a:prstDash val="solid"/>
              <a:miter/>
            </a:ln>
          </p:spPr>
          <p:txBody>
            <a:bodyPr/>
            <a:lstStyle/>
            <a:p>
              <a:endParaRPr lang="en-US"/>
            </a:p>
          </p:txBody>
        </p:sp>
      </p:grpSp>
      <p:grpSp>
        <p:nvGrpSpPr>
          <p:cNvPr id="11" name="Group 11"/>
          <p:cNvGrpSpPr/>
          <p:nvPr/>
        </p:nvGrpSpPr>
        <p:grpSpPr>
          <a:xfrm>
            <a:off x="13480083" y="7952783"/>
            <a:ext cx="13539" cy="13192"/>
            <a:chOff x="0" y="0"/>
            <a:chExt cx="148590" cy="144780"/>
          </a:xfrm>
        </p:grpSpPr>
        <p:sp>
          <p:nvSpPr>
            <p:cNvPr id="12" name="Freeform 12"/>
            <p:cNvSpPr/>
            <p:nvPr/>
          </p:nvSpPr>
          <p:spPr>
            <a:xfrm>
              <a:off x="48487" y="48273"/>
              <a:ext cx="48033" cy="40567"/>
            </a:xfrm>
            <a:custGeom>
              <a:avLst/>
              <a:gdLst/>
              <a:ahLst/>
              <a:cxnLst/>
              <a:rect l="l" t="t" r="r" b="b"/>
              <a:pathLst>
                <a:path w="48033" h="40567">
                  <a:moveTo>
                    <a:pt x="48033" y="13957"/>
                  </a:moveTo>
                  <a:cubicBezTo>
                    <a:pt x="26443" y="48247"/>
                    <a:pt x="6123" y="41897"/>
                    <a:pt x="2313" y="35547"/>
                  </a:cubicBezTo>
                  <a:cubicBezTo>
                    <a:pt x="-2767" y="27927"/>
                    <a:pt x="1043" y="7607"/>
                    <a:pt x="8663" y="2527"/>
                  </a:cubicBezTo>
                  <a:cubicBezTo>
                    <a:pt x="15013" y="-3823"/>
                    <a:pt x="41683" y="3797"/>
                    <a:pt x="41683" y="3797"/>
                  </a:cubicBezTo>
                </a:path>
              </a:pathLst>
            </a:custGeom>
            <a:solidFill>
              <a:srgbClr val="FFFFFF"/>
            </a:solidFill>
            <a:ln cap="sq">
              <a:noFill/>
              <a:prstDash val="solid"/>
              <a:miter/>
            </a:ln>
          </p:spPr>
          <p:txBody>
            <a:bodyPr/>
            <a:lstStyle/>
            <a:p>
              <a:endParaRPr lang="en-US"/>
            </a:p>
          </p:txBody>
        </p:sp>
      </p:grpSp>
      <p:grpSp>
        <p:nvGrpSpPr>
          <p:cNvPr id="13" name="Group 13"/>
          <p:cNvGrpSpPr/>
          <p:nvPr/>
        </p:nvGrpSpPr>
        <p:grpSpPr>
          <a:xfrm>
            <a:off x="9823020" y="5440756"/>
            <a:ext cx="11607" cy="12393"/>
            <a:chOff x="0" y="0"/>
            <a:chExt cx="168910" cy="180340"/>
          </a:xfrm>
        </p:grpSpPr>
        <p:sp>
          <p:nvSpPr>
            <p:cNvPr id="14" name="Freeform 14"/>
            <p:cNvSpPr/>
            <p:nvPr/>
          </p:nvSpPr>
          <p:spPr>
            <a:xfrm>
              <a:off x="50800" y="50662"/>
              <a:ext cx="67473" cy="79490"/>
            </a:xfrm>
            <a:custGeom>
              <a:avLst/>
              <a:gdLst/>
              <a:ahLst/>
              <a:cxnLst/>
              <a:rect l="l" t="t" r="r" b="b"/>
              <a:pathLst>
                <a:path w="67473" h="79490">
                  <a:moveTo>
                    <a:pt x="22860" y="67448"/>
                  </a:moveTo>
                  <a:cubicBezTo>
                    <a:pt x="6350" y="5218"/>
                    <a:pt x="24130" y="-1132"/>
                    <a:pt x="31750" y="138"/>
                  </a:cubicBezTo>
                  <a:cubicBezTo>
                    <a:pt x="39370" y="2678"/>
                    <a:pt x="49530" y="16648"/>
                    <a:pt x="50800" y="24268"/>
                  </a:cubicBezTo>
                  <a:cubicBezTo>
                    <a:pt x="52070" y="31888"/>
                    <a:pt x="46990" y="42048"/>
                    <a:pt x="40640" y="45858"/>
                  </a:cubicBezTo>
                  <a:cubicBezTo>
                    <a:pt x="33020" y="49668"/>
                    <a:pt x="16510" y="49668"/>
                    <a:pt x="10160" y="44588"/>
                  </a:cubicBezTo>
                  <a:cubicBezTo>
                    <a:pt x="3810" y="40778"/>
                    <a:pt x="0" y="30618"/>
                    <a:pt x="0" y="22998"/>
                  </a:cubicBezTo>
                  <a:cubicBezTo>
                    <a:pt x="1270" y="16648"/>
                    <a:pt x="6350" y="6488"/>
                    <a:pt x="12700" y="2678"/>
                  </a:cubicBezTo>
                  <a:cubicBezTo>
                    <a:pt x="20320" y="138"/>
                    <a:pt x="35560" y="1408"/>
                    <a:pt x="43180" y="7758"/>
                  </a:cubicBezTo>
                  <a:cubicBezTo>
                    <a:pt x="53340" y="14108"/>
                    <a:pt x="66040" y="30618"/>
                    <a:pt x="67310" y="43318"/>
                  </a:cubicBezTo>
                  <a:cubicBezTo>
                    <a:pt x="68580" y="54748"/>
                    <a:pt x="62230" y="75068"/>
                    <a:pt x="54610" y="78878"/>
                  </a:cubicBezTo>
                  <a:cubicBezTo>
                    <a:pt x="46990" y="82688"/>
                    <a:pt x="22860" y="67448"/>
                    <a:pt x="22860" y="67448"/>
                  </a:cubicBezTo>
                </a:path>
              </a:pathLst>
            </a:custGeom>
            <a:solidFill>
              <a:srgbClr val="FFFFFF"/>
            </a:solidFill>
            <a:ln cap="sq">
              <a:noFill/>
              <a:prstDash val="solid"/>
              <a:miter/>
            </a:ln>
          </p:spPr>
          <p:txBody>
            <a:bodyPr/>
            <a:lstStyle/>
            <a:p>
              <a:endParaRPr lang="en-US"/>
            </a:p>
          </p:txBody>
        </p:sp>
      </p:grpSp>
      <p:grpSp>
        <p:nvGrpSpPr>
          <p:cNvPr id="15" name="Group 15"/>
          <p:cNvGrpSpPr/>
          <p:nvPr/>
        </p:nvGrpSpPr>
        <p:grpSpPr>
          <a:xfrm>
            <a:off x="9820576" y="5433687"/>
            <a:ext cx="12306" cy="15622"/>
            <a:chOff x="0" y="0"/>
            <a:chExt cx="179070" cy="227330"/>
          </a:xfrm>
        </p:grpSpPr>
        <p:sp>
          <p:nvSpPr>
            <p:cNvPr id="16" name="Freeform 16"/>
            <p:cNvSpPr/>
            <p:nvPr/>
          </p:nvSpPr>
          <p:spPr>
            <a:xfrm>
              <a:off x="49600" y="50800"/>
              <a:ext cx="77481" cy="124460"/>
            </a:xfrm>
            <a:custGeom>
              <a:avLst/>
              <a:gdLst/>
              <a:ahLst/>
              <a:cxnLst/>
              <a:rect l="l" t="t" r="r" b="b"/>
              <a:pathLst>
                <a:path w="77481" h="124460">
                  <a:moveTo>
                    <a:pt x="48190" y="15240"/>
                  </a:moveTo>
                  <a:cubicBezTo>
                    <a:pt x="73590" y="116840"/>
                    <a:pt x="59620" y="124460"/>
                    <a:pt x="52000" y="124460"/>
                  </a:cubicBezTo>
                  <a:cubicBezTo>
                    <a:pt x="43110" y="124460"/>
                    <a:pt x="30410" y="113030"/>
                    <a:pt x="27870" y="105410"/>
                  </a:cubicBezTo>
                  <a:cubicBezTo>
                    <a:pt x="25330" y="97790"/>
                    <a:pt x="29140" y="87630"/>
                    <a:pt x="34220" y="82550"/>
                  </a:cubicBezTo>
                  <a:cubicBezTo>
                    <a:pt x="38030" y="76200"/>
                    <a:pt x="49460" y="72390"/>
                    <a:pt x="55810" y="73660"/>
                  </a:cubicBezTo>
                  <a:cubicBezTo>
                    <a:pt x="64700" y="76200"/>
                    <a:pt x="78670" y="95250"/>
                    <a:pt x="77400" y="104140"/>
                  </a:cubicBezTo>
                  <a:cubicBezTo>
                    <a:pt x="76130" y="111760"/>
                    <a:pt x="62160" y="124460"/>
                    <a:pt x="54540" y="124460"/>
                  </a:cubicBezTo>
                  <a:cubicBezTo>
                    <a:pt x="45650" y="124460"/>
                    <a:pt x="35490" y="116840"/>
                    <a:pt x="27870" y="107950"/>
                  </a:cubicBezTo>
                  <a:cubicBezTo>
                    <a:pt x="15170" y="90170"/>
                    <a:pt x="-5150" y="34290"/>
                    <a:pt x="1200" y="16510"/>
                  </a:cubicBezTo>
                  <a:cubicBezTo>
                    <a:pt x="3740" y="7620"/>
                    <a:pt x="16440" y="0"/>
                    <a:pt x="24060" y="0"/>
                  </a:cubicBezTo>
                  <a:cubicBezTo>
                    <a:pt x="31680" y="0"/>
                    <a:pt x="48190" y="15240"/>
                    <a:pt x="48190" y="15240"/>
                  </a:cubicBezTo>
                </a:path>
              </a:pathLst>
            </a:custGeom>
            <a:solidFill>
              <a:srgbClr val="FFFFFF"/>
            </a:solidFill>
            <a:ln cap="sq">
              <a:noFill/>
              <a:prstDash val="solid"/>
              <a:miter/>
            </a:ln>
          </p:spPr>
          <p:txBody>
            <a:bodyPr/>
            <a:lstStyle/>
            <a:p>
              <a:endParaRPr lang="en-US"/>
            </a:p>
          </p:txBody>
        </p:sp>
      </p:grpSp>
      <p:sp>
        <p:nvSpPr>
          <p:cNvPr id="17" name="TextBox 17"/>
          <p:cNvSpPr txBox="1"/>
          <p:nvPr/>
        </p:nvSpPr>
        <p:spPr>
          <a:xfrm>
            <a:off x="17259300" y="9210675"/>
            <a:ext cx="152400" cy="200025"/>
          </a:xfrm>
          <a:prstGeom prst="rect">
            <a:avLst/>
          </a:prstGeom>
        </p:spPr>
        <p:txBody>
          <a:bodyPr wrap="none" lIns="0" tIns="0" rIns="0" bIns="0" rtlCol="0" anchor="t">
            <a:spAutoFit/>
          </a:bodyPr>
          <a:lstStyle/>
          <a:p>
            <a:pPr algn="ctr">
              <a:lnSpc>
                <a:spcPts val="2239"/>
              </a:lnSpc>
              <a:spcBef>
                <a:spcPct val="0"/>
              </a:spcBef>
            </a:pPr>
            <a:r>
              <a:rPr lang="en-US" sz="1599">
                <a:solidFill>
                  <a:srgbClr val="FFFFFF"/>
                </a:solidFill>
                <a:latin typeface="Arimo"/>
                <a:ea typeface="Arimo"/>
                <a:cs typeface="Arimo"/>
                <a:sym typeface="Arimo"/>
              </a:rPr>
              <a:t>5</a:t>
            </a:r>
          </a:p>
        </p:txBody>
      </p:sp>
      <p:grpSp>
        <p:nvGrpSpPr>
          <p:cNvPr id="18" name="Group 18"/>
          <p:cNvGrpSpPr/>
          <p:nvPr/>
        </p:nvGrpSpPr>
        <p:grpSpPr>
          <a:xfrm>
            <a:off x="15679760" y="304438"/>
            <a:ext cx="2425875" cy="1181386"/>
            <a:chOff x="0" y="0"/>
            <a:chExt cx="3234500" cy="1575181"/>
          </a:xfrm>
        </p:grpSpPr>
        <p:sp>
          <p:nvSpPr>
            <p:cNvPr id="19" name="Freeform 19" descr="A black background with blue text  AI-generated content may be incorrect."/>
            <p:cNvSpPr/>
            <p:nvPr/>
          </p:nvSpPr>
          <p:spPr>
            <a:xfrm>
              <a:off x="0" y="0"/>
              <a:ext cx="3234436" cy="1575181"/>
            </a:xfrm>
            <a:custGeom>
              <a:avLst/>
              <a:gdLst/>
              <a:ahLst/>
              <a:cxnLst/>
              <a:rect l="l" t="t" r="r" b="b"/>
              <a:pathLst>
                <a:path w="3234436" h="1575181">
                  <a:moveTo>
                    <a:pt x="0" y="0"/>
                  </a:moveTo>
                  <a:lnTo>
                    <a:pt x="3234436" y="0"/>
                  </a:lnTo>
                  <a:lnTo>
                    <a:pt x="3234436" y="1575181"/>
                  </a:lnTo>
                  <a:lnTo>
                    <a:pt x="0" y="1575181"/>
                  </a:lnTo>
                  <a:lnTo>
                    <a:pt x="0" y="0"/>
                  </a:lnTo>
                  <a:close/>
                </a:path>
              </a:pathLst>
            </a:custGeom>
            <a:blipFill>
              <a:blip r:embed="rId4" cstate="screen">
                <a:extLst>
                  <a:ext uri="{28A0092B-C50C-407E-A947-70E740481C1C}">
                    <a14:useLocalDpi xmlns:a14="http://schemas.microsoft.com/office/drawing/2010/main"/>
                  </a:ext>
                </a:extLst>
              </a:blip>
              <a:stretch>
                <a:fillRect/>
              </a:stretch>
            </a:blipFill>
          </p:spPr>
          <p:txBody>
            <a:bodyPr/>
            <a:lstStyle/>
            <a:p>
              <a:endParaRPr lang="en-US"/>
            </a:p>
          </p:txBody>
        </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4F4F4"/>
        </a:solidFill>
        <a:effectLst/>
      </p:bgPr>
    </p:bg>
    <p:spTree>
      <p:nvGrpSpPr>
        <p:cNvPr id="1" name=""/>
        <p:cNvGrpSpPr/>
        <p:nvPr/>
      </p:nvGrpSpPr>
      <p:grpSpPr>
        <a:xfrm>
          <a:off x="0" y="0"/>
          <a:ext cx="0" cy="0"/>
          <a:chOff x="0" y="0"/>
          <a:chExt cx="0" cy="0"/>
        </a:xfrm>
      </p:grpSpPr>
      <p:grpSp>
        <p:nvGrpSpPr>
          <p:cNvPr id="2" name="Group 2"/>
          <p:cNvGrpSpPr/>
          <p:nvPr/>
        </p:nvGrpSpPr>
        <p:grpSpPr>
          <a:xfrm>
            <a:off x="0" y="0"/>
            <a:ext cx="18288000" cy="10287000"/>
            <a:chOff x="0" y="0"/>
            <a:chExt cx="24384000" cy="13716000"/>
          </a:xfrm>
        </p:grpSpPr>
        <p:pic>
          <p:nvPicPr>
            <p:cNvPr id="3" name="Picture 3"/>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0" y="0"/>
              <a:ext cx="6000750" cy="3333750"/>
            </a:xfrm>
            <a:prstGeom prst="rect">
              <a:avLst/>
            </a:prstGeom>
          </p:spPr>
        </p:pic>
        <p:pic>
          <p:nvPicPr>
            <p:cNvPr id="4" name="Picture 4"/>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6127750" y="0"/>
              <a:ext cx="6000750" cy="3333750"/>
            </a:xfrm>
            <a:prstGeom prst="rect">
              <a:avLst/>
            </a:prstGeom>
          </p:spPr>
        </p:pic>
        <p:pic>
          <p:nvPicPr>
            <p:cNvPr id="5" name="Picture 5"/>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12255500" y="0"/>
              <a:ext cx="6000750" cy="3333750"/>
            </a:xfrm>
            <a:prstGeom prst="rect">
              <a:avLst/>
            </a:prstGeom>
          </p:spPr>
        </p:pic>
        <p:pic>
          <p:nvPicPr>
            <p:cNvPr id="6" name="Picture 6"/>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18383250" y="0"/>
              <a:ext cx="6000750" cy="3333750"/>
            </a:xfrm>
            <a:prstGeom prst="rect">
              <a:avLst/>
            </a:prstGeom>
          </p:spPr>
        </p:pic>
        <p:pic>
          <p:nvPicPr>
            <p:cNvPr id="7" name="Picture 7"/>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0" y="3460750"/>
              <a:ext cx="6000750" cy="3333750"/>
            </a:xfrm>
            <a:prstGeom prst="rect">
              <a:avLst/>
            </a:prstGeom>
          </p:spPr>
        </p:pic>
        <p:pic>
          <p:nvPicPr>
            <p:cNvPr id="8" name="Picture 8"/>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a:xfrm>
              <a:off x="6127750" y="3460750"/>
              <a:ext cx="6000750" cy="3333750"/>
            </a:xfrm>
            <a:prstGeom prst="rect">
              <a:avLst/>
            </a:prstGeom>
          </p:spPr>
        </p:pic>
        <p:pic>
          <p:nvPicPr>
            <p:cNvPr id="9" name="Picture 9"/>
            <p:cNvPicPr>
              <a:picLocks noChangeAspect="1"/>
            </p:cNvPicPr>
            <p:nvPr/>
          </p:nvPicPr>
          <p:blipFill>
            <a:blip r:embed="rId8" cstate="screen">
              <a:extLst>
                <a:ext uri="{28A0092B-C50C-407E-A947-70E740481C1C}">
                  <a14:useLocalDpi xmlns:a14="http://schemas.microsoft.com/office/drawing/2010/main"/>
                </a:ext>
              </a:extLst>
            </a:blip>
            <a:srcRect/>
            <a:stretch>
              <a:fillRect/>
            </a:stretch>
          </p:blipFill>
          <p:spPr>
            <a:xfrm>
              <a:off x="12255500" y="3460750"/>
              <a:ext cx="6000750" cy="3333750"/>
            </a:xfrm>
            <a:prstGeom prst="rect">
              <a:avLst/>
            </a:prstGeom>
          </p:spPr>
        </p:pic>
        <p:pic>
          <p:nvPicPr>
            <p:cNvPr id="10" name="Picture 10"/>
            <p:cNvPicPr>
              <a:picLocks noChangeAspect="1"/>
            </p:cNvPicPr>
            <p:nvPr/>
          </p:nvPicPr>
          <p:blipFill>
            <a:blip r:embed="rId9" cstate="screen">
              <a:extLst>
                <a:ext uri="{28A0092B-C50C-407E-A947-70E740481C1C}">
                  <a14:useLocalDpi xmlns:a14="http://schemas.microsoft.com/office/drawing/2010/main"/>
                </a:ext>
              </a:extLst>
            </a:blip>
            <a:srcRect/>
            <a:stretch>
              <a:fillRect/>
            </a:stretch>
          </p:blipFill>
          <p:spPr>
            <a:xfrm>
              <a:off x="18383250" y="3460750"/>
              <a:ext cx="6000750" cy="3333750"/>
            </a:xfrm>
            <a:prstGeom prst="rect">
              <a:avLst/>
            </a:prstGeom>
          </p:spPr>
        </p:pic>
        <p:pic>
          <p:nvPicPr>
            <p:cNvPr id="11" name="Picture 11"/>
            <p:cNvPicPr>
              <a:picLocks noChangeAspect="1"/>
            </p:cNvPicPr>
            <p:nvPr/>
          </p:nvPicPr>
          <p:blipFill>
            <a:blip r:embed="rId10" cstate="screen">
              <a:extLst>
                <a:ext uri="{28A0092B-C50C-407E-A947-70E740481C1C}">
                  <a14:useLocalDpi xmlns:a14="http://schemas.microsoft.com/office/drawing/2010/main"/>
                </a:ext>
              </a:extLst>
            </a:blip>
            <a:srcRect/>
            <a:stretch>
              <a:fillRect/>
            </a:stretch>
          </p:blipFill>
          <p:spPr>
            <a:xfrm>
              <a:off x="0" y="6921500"/>
              <a:ext cx="6000750" cy="3333750"/>
            </a:xfrm>
            <a:prstGeom prst="rect">
              <a:avLst/>
            </a:prstGeom>
          </p:spPr>
        </p:pic>
        <p:pic>
          <p:nvPicPr>
            <p:cNvPr id="12" name="Picture 12"/>
            <p:cNvPicPr>
              <a:picLocks noChangeAspect="1"/>
            </p:cNvPicPr>
            <p:nvPr/>
          </p:nvPicPr>
          <p:blipFill>
            <a:blip r:embed="rId11" cstate="screen">
              <a:extLst>
                <a:ext uri="{28A0092B-C50C-407E-A947-70E740481C1C}">
                  <a14:useLocalDpi xmlns:a14="http://schemas.microsoft.com/office/drawing/2010/main"/>
                </a:ext>
              </a:extLst>
            </a:blip>
            <a:srcRect/>
            <a:stretch>
              <a:fillRect/>
            </a:stretch>
          </p:blipFill>
          <p:spPr>
            <a:xfrm>
              <a:off x="6127750" y="6921500"/>
              <a:ext cx="6000750" cy="3333750"/>
            </a:xfrm>
            <a:prstGeom prst="rect">
              <a:avLst/>
            </a:prstGeom>
          </p:spPr>
        </p:pic>
        <p:pic>
          <p:nvPicPr>
            <p:cNvPr id="13" name="Picture 13"/>
            <p:cNvPicPr>
              <a:picLocks noChangeAspect="1"/>
            </p:cNvPicPr>
            <p:nvPr/>
          </p:nvPicPr>
          <p:blipFill>
            <a:blip r:embed="rId12" cstate="screen">
              <a:extLst>
                <a:ext uri="{28A0092B-C50C-407E-A947-70E740481C1C}">
                  <a14:useLocalDpi xmlns:a14="http://schemas.microsoft.com/office/drawing/2010/main"/>
                </a:ext>
              </a:extLst>
            </a:blip>
            <a:srcRect/>
            <a:stretch>
              <a:fillRect/>
            </a:stretch>
          </p:blipFill>
          <p:spPr>
            <a:xfrm>
              <a:off x="12255500" y="6921500"/>
              <a:ext cx="6000750" cy="3333750"/>
            </a:xfrm>
            <a:prstGeom prst="rect">
              <a:avLst/>
            </a:prstGeom>
          </p:spPr>
        </p:pic>
        <p:pic>
          <p:nvPicPr>
            <p:cNvPr id="14" name="Picture 14"/>
            <p:cNvPicPr>
              <a:picLocks noChangeAspect="1"/>
            </p:cNvPicPr>
            <p:nvPr/>
          </p:nvPicPr>
          <p:blipFill>
            <a:blip r:embed="rId13" cstate="screen">
              <a:extLst>
                <a:ext uri="{28A0092B-C50C-407E-A947-70E740481C1C}">
                  <a14:useLocalDpi xmlns:a14="http://schemas.microsoft.com/office/drawing/2010/main"/>
                </a:ext>
              </a:extLst>
            </a:blip>
            <a:srcRect/>
            <a:stretch>
              <a:fillRect/>
            </a:stretch>
          </p:blipFill>
          <p:spPr>
            <a:xfrm>
              <a:off x="18383250" y="6921500"/>
              <a:ext cx="6000750" cy="3333750"/>
            </a:xfrm>
            <a:prstGeom prst="rect">
              <a:avLst/>
            </a:prstGeom>
          </p:spPr>
        </p:pic>
        <p:pic>
          <p:nvPicPr>
            <p:cNvPr id="15" name="Picture 15"/>
            <p:cNvPicPr>
              <a:picLocks noChangeAspect="1"/>
            </p:cNvPicPr>
            <p:nvPr/>
          </p:nvPicPr>
          <p:blipFill>
            <a:blip r:embed="rId14" cstate="screen">
              <a:extLst>
                <a:ext uri="{28A0092B-C50C-407E-A947-70E740481C1C}">
                  <a14:useLocalDpi xmlns:a14="http://schemas.microsoft.com/office/drawing/2010/main"/>
                </a:ext>
              </a:extLst>
            </a:blip>
            <a:srcRect/>
            <a:stretch>
              <a:fillRect/>
            </a:stretch>
          </p:blipFill>
          <p:spPr>
            <a:xfrm>
              <a:off x="0" y="10382250"/>
              <a:ext cx="6000750" cy="3333750"/>
            </a:xfrm>
            <a:prstGeom prst="rect">
              <a:avLst/>
            </a:prstGeom>
          </p:spPr>
        </p:pic>
        <p:pic>
          <p:nvPicPr>
            <p:cNvPr id="16" name="Picture 16"/>
            <p:cNvPicPr>
              <a:picLocks noChangeAspect="1"/>
            </p:cNvPicPr>
            <p:nvPr/>
          </p:nvPicPr>
          <p:blipFill>
            <a:blip r:embed="rId15" cstate="screen">
              <a:extLst>
                <a:ext uri="{28A0092B-C50C-407E-A947-70E740481C1C}">
                  <a14:useLocalDpi xmlns:a14="http://schemas.microsoft.com/office/drawing/2010/main"/>
                </a:ext>
              </a:extLst>
            </a:blip>
            <a:srcRect/>
            <a:stretch>
              <a:fillRect/>
            </a:stretch>
          </p:blipFill>
          <p:spPr>
            <a:xfrm>
              <a:off x="6127750" y="10382250"/>
              <a:ext cx="6000750" cy="3333750"/>
            </a:xfrm>
            <a:prstGeom prst="rect">
              <a:avLst/>
            </a:prstGeom>
          </p:spPr>
        </p:pic>
        <p:pic>
          <p:nvPicPr>
            <p:cNvPr id="17" name="Picture 17"/>
            <p:cNvPicPr>
              <a:picLocks noChangeAspect="1"/>
            </p:cNvPicPr>
            <p:nvPr/>
          </p:nvPicPr>
          <p:blipFill>
            <a:blip r:embed="rId16" cstate="screen">
              <a:extLst>
                <a:ext uri="{28A0092B-C50C-407E-A947-70E740481C1C}">
                  <a14:useLocalDpi xmlns:a14="http://schemas.microsoft.com/office/drawing/2010/main"/>
                </a:ext>
              </a:extLst>
            </a:blip>
            <a:srcRect/>
            <a:stretch>
              <a:fillRect/>
            </a:stretch>
          </p:blipFill>
          <p:spPr>
            <a:xfrm>
              <a:off x="12255500" y="10382250"/>
              <a:ext cx="6000750" cy="3333750"/>
            </a:xfrm>
            <a:prstGeom prst="rect">
              <a:avLst/>
            </a:prstGeom>
          </p:spPr>
        </p:pic>
        <p:pic>
          <p:nvPicPr>
            <p:cNvPr id="18" name="Picture 18"/>
            <p:cNvPicPr>
              <a:picLocks noChangeAspect="1"/>
            </p:cNvPicPr>
            <p:nvPr/>
          </p:nvPicPr>
          <p:blipFill>
            <a:blip r:embed="rId17" cstate="screen">
              <a:extLst>
                <a:ext uri="{28A0092B-C50C-407E-A947-70E740481C1C}">
                  <a14:useLocalDpi xmlns:a14="http://schemas.microsoft.com/office/drawing/2010/main"/>
                </a:ext>
              </a:extLst>
            </a:blip>
            <a:srcRect/>
            <a:stretch>
              <a:fillRect/>
            </a:stretch>
          </p:blipFill>
          <p:spPr>
            <a:xfrm>
              <a:off x="18383250" y="10382250"/>
              <a:ext cx="6000750" cy="3333750"/>
            </a:xfrm>
            <a:prstGeom prst="rect">
              <a:avLst/>
            </a:prstGeom>
          </p:spPr>
        </p:pic>
      </p:grpSp>
      <p:sp>
        <p:nvSpPr>
          <p:cNvPr id="19" name="TextBox 19"/>
          <p:cNvSpPr txBox="1"/>
          <p:nvPr/>
        </p:nvSpPr>
        <p:spPr>
          <a:xfrm>
            <a:off x="17259300" y="9210675"/>
            <a:ext cx="152400" cy="200025"/>
          </a:xfrm>
          <a:prstGeom prst="rect">
            <a:avLst/>
          </a:prstGeom>
        </p:spPr>
        <p:txBody>
          <a:bodyPr wrap="none" lIns="0" tIns="0" rIns="0" bIns="0" rtlCol="0" anchor="t">
            <a:spAutoFit/>
          </a:bodyPr>
          <a:lstStyle/>
          <a:p>
            <a:pPr algn="ctr">
              <a:lnSpc>
                <a:spcPts val="2239"/>
              </a:lnSpc>
              <a:spcBef>
                <a:spcPct val="0"/>
              </a:spcBef>
            </a:pPr>
            <a:r>
              <a:rPr lang="en-US" sz="1599">
                <a:solidFill>
                  <a:srgbClr val="000000"/>
                </a:solidFill>
                <a:latin typeface="Arimo"/>
                <a:ea typeface="Arimo"/>
                <a:cs typeface="Arimo"/>
                <a:sym typeface="Arimo"/>
              </a:rPr>
              <a:t>6</a:t>
            </a:r>
          </a:p>
        </p:txBody>
      </p:sp>
      <p:grpSp>
        <p:nvGrpSpPr>
          <p:cNvPr id="20" name="Group 20"/>
          <p:cNvGrpSpPr/>
          <p:nvPr/>
        </p:nvGrpSpPr>
        <p:grpSpPr>
          <a:xfrm>
            <a:off x="15679760" y="304438"/>
            <a:ext cx="2425875" cy="1181386"/>
            <a:chOff x="0" y="0"/>
            <a:chExt cx="3234500" cy="1575181"/>
          </a:xfrm>
        </p:grpSpPr>
        <p:sp>
          <p:nvSpPr>
            <p:cNvPr id="21" name="Freeform 21" descr="A black background with blue text  AI-generated content may be incorrect."/>
            <p:cNvSpPr/>
            <p:nvPr/>
          </p:nvSpPr>
          <p:spPr>
            <a:xfrm>
              <a:off x="0" y="0"/>
              <a:ext cx="3234436" cy="1575181"/>
            </a:xfrm>
            <a:custGeom>
              <a:avLst/>
              <a:gdLst/>
              <a:ahLst/>
              <a:cxnLst/>
              <a:rect l="l" t="t" r="r" b="b"/>
              <a:pathLst>
                <a:path w="3234436" h="1575181">
                  <a:moveTo>
                    <a:pt x="0" y="0"/>
                  </a:moveTo>
                  <a:lnTo>
                    <a:pt x="3234436" y="0"/>
                  </a:lnTo>
                  <a:lnTo>
                    <a:pt x="3234436" y="1575181"/>
                  </a:lnTo>
                  <a:lnTo>
                    <a:pt x="0" y="1575181"/>
                  </a:lnTo>
                  <a:lnTo>
                    <a:pt x="0" y="0"/>
                  </a:lnTo>
                  <a:close/>
                </a:path>
              </a:pathLst>
            </a:custGeom>
            <a:blipFill>
              <a:blip r:embed="rId18" cstate="screen">
                <a:extLst>
                  <a:ext uri="{28A0092B-C50C-407E-A947-70E740481C1C}">
                    <a14:useLocalDpi xmlns:a14="http://schemas.microsoft.com/office/drawing/2010/main"/>
                  </a:ext>
                </a:extLst>
              </a:blip>
              <a:stretch>
                <a:fillRect/>
              </a:stretch>
            </a:blipFill>
          </p:spPr>
          <p:txBody>
            <a:bodyPr/>
            <a:lstStyle/>
            <a:p>
              <a:endParaRPr lang="en-US"/>
            </a:p>
          </p:txBody>
        </p: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10100"/>
        </a:solidFill>
        <a:effectLst/>
      </p:bgPr>
    </p:bg>
    <p:spTree>
      <p:nvGrpSpPr>
        <p:cNvPr id="1" name=""/>
        <p:cNvGrpSpPr/>
        <p:nvPr/>
      </p:nvGrpSpPr>
      <p:grpSpPr>
        <a:xfrm>
          <a:off x="0" y="0"/>
          <a:ext cx="0" cy="0"/>
          <a:chOff x="0" y="0"/>
          <a:chExt cx="0" cy="0"/>
        </a:xfrm>
      </p:grpSpPr>
      <p:grpSp>
        <p:nvGrpSpPr>
          <p:cNvPr id="2" name="Group 2"/>
          <p:cNvGrpSpPr/>
          <p:nvPr/>
        </p:nvGrpSpPr>
        <p:grpSpPr>
          <a:xfrm>
            <a:off x="0" y="2403782"/>
            <a:ext cx="18288000" cy="7845201"/>
            <a:chOff x="0" y="0"/>
            <a:chExt cx="24384000" cy="10460269"/>
          </a:xfrm>
        </p:grpSpPr>
        <p:pic>
          <p:nvPicPr>
            <p:cNvPr id="3" name="Picture 3"/>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0" y="0"/>
              <a:ext cx="8039363" cy="10460269"/>
            </a:xfrm>
            <a:prstGeom prst="rect">
              <a:avLst/>
            </a:prstGeom>
          </p:spPr>
        </p:pic>
        <p:pic>
          <p:nvPicPr>
            <p:cNvPr id="4" name="Picture 4"/>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8172318" y="0"/>
              <a:ext cx="8039363" cy="10460269"/>
            </a:xfrm>
            <a:prstGeom prst="rect">
              <a:avLst/>
            </a:prstGeom>
          </p:spPr>
        </p:pic>
        <p:pic>
          <p:nvPicPr>
            <p:cNvPr id="5" name="Picture 5"/>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16344637" y="0"/>
              <a:ext cx="8039363" cy="10460269"/>
            </a:xfrm>
            <a:prstGeom prst="rect">
              <a:avLst/>
            </a:prstGeom>
          </p:spPr>
        </p:pic>
      </p:grpSp>
      <p:sp>
        <p:nvSpPr>
          <p:cNvPr id="6" name="TextBox 6"/>
          <p:cNvSpPr txBox="1"/>
          <p:nvPr/>
        </p:nvSpPr>
        <p:spPr>
          <a:xfrm>
            <a:off x="310536" y="467404"/>
            <a:ext cx="16866394" cy="1720704"/>
          </a:xfrm>
          <a:prstGeom prst="rect">
            <a:avLst/>
          </a:prstGeom>
        </p:spPr>
        <p:txBody>
          <a:bodyPr lIns="0" tIns="0" rIns="0" bIns="0" rtlCol="0" anchor="t">
            <a:spAutoFit/>
          </a:bodyPr>
          <a:lstStyle/>
          <a:p>
            <a:pPr algn="l">
              <a:lnSpc>
                <a:spcPts val="5496"/>
              </a:lnSpc>
            </a:pPr>
            <a:r>
              <a:rPr lang="en-US" sz="5234" b="1" spc="20">
                <a:solidFill>
                  <a:srgbClr val="FFFFFF"/>
                </a:solidFill>
                <a:latin typeface="Arimo Bold"/>
                <a:ea typeface="Arimo Bold"/>
                <a:cs typeface="Arimo Bold"/>
                <a:sym typeface="Arimo Bold"/>
              </a:rPr>
              <a:t>By Building a Treatment For Rose,</a:t>
            </a:r>
            <a:r>
              <a:rPr lang="en-US" sz="5234" b="1" spc="20">
                <a:solidFill>
                  <a:srgbClr val="070707"/>
                </a:solidFill>
                <a:latin typeface="Arimo Bold"/>
                <a:ea typeface="Arimo Bold"/>
                <a:cs typeface="Arimo Bold"/>
                <a:sym typeface="Arimo Bold"/>
              </a:rPr>
              <a:t> </a:t>
            </a:r>
            <a:r>
              <a:rPr lang="en-US" sz="5234" b="1" spc="20">
                <a:solidFill>
                  <a:srgbClr val="FB6744"/>
                </a:solidFill>
                <a:latin typeface="Arimo Bold"/>
                <a:ea typeface="Arimo Bold"/>
                <a:cs typeface="Arimo Bold"/>
                <a:sym typeface="Arimo Bold"/>
              </a:rPr>
              <a:t>Could We Build a </a:t>
            </a:r>
          </a:p>
          <a:p>
            <a:pPr algn="l">
              <a:lnSpc>
                <a:spcPts val="5496"/>
              </a:lnSpc>
            </a:pPr>
            <a:r>
              <a:rPr lang="en-US" sz="5234" b="1" spc="20">
                <a:solidFill>
                  <a:srgbClr val="FB6744"/>
                </a:solidFill>
                <a:latin typeface="Arimo Bold"/>
                <a:ea typeface="Arimo Bold"/>
                <a:cs typeface="Arimo Bold"/>
                <a:sym typeface="Arimo Bold"/>
              </a:rPr>
              <a:t>Sustainable Platform to Scale? - </a:t>
            </a:r>
            <a:r>
              <a:rPr lang="en-US" sz="5234" b="1" spc="20">
                <a:solidFill>
                  <a:srgbClr val="FFFFFF"/>
                </a:solidFill>
                <a:latin typeface="Arimo Bold"/>
                <a:ea typeface="Arimo Bold"/>
                <a:cs typeface="Arimo Bold"/>
                <a:sym typeface="Arimo Bold"/>
              </a:rPr>
              <a:t>RareLabs</a:t>
            </a:r>
          </a:p>
          <a:p>
            <a:pPr algn="l">
              <a:lnSpc>
                <a:spcPts val="2537"/>
              </a:lnSpc>
            </a:pPr>
            <a:endParaRPr lang="en-US" sz="5234" b="1" spc="20">
              <a:solidFill>
                <a:srgbClr val="FFFFFF"/>
              </a:solidFill>
              <a:latin typeface="Arimo Bold"/>
              <a:ea typeface="Arimo Bold"/>
              <a:cs typeface="Arimo Bold"/>
              <a:sym typeface="Arimo Bold"/>
            </a:endParaRPr>
          </a:p>
        </p:txBody>
      </p:sp>
      <p:sp>
        <p:nvSpPr>
          <p:cNvPr id="7" name="TextBox 7"/>
          <p:cNvSpPr txBox="1"/>
          <p:nvPr/>
        </p:nvSpPr>
        <p:spPr>
          <a:xfrm>
            <a:off x="17259300" y="9210675"/>
            <a:ext cx="152400" cy="200025"/>
          </a:xfrm>
          <a:prstGeom prst="rect">
            <a:avLst/>
          </a:prstGeom>
        </p:spPr>
        <p:txBody>
          <a:bodyPr wrap="none" lIns="0" tIns="0" rIns="0" bIns="0" rtlCol="0" anchor="t">
            <a:spAutoFit/>
          </a:bodyPr>
          <a:lstStyle/>
          <a:p>
            <a:pPr algn="ctr">
              <a:lnSpc>
                <a:spcPts val="2239"/>
              </a:lnSpc>
              <a:spcBef>
                <a:spcPct val="0"/>
              </a:spcBef>
            </a:pPr>
            <a:r>
              <a:rPr lang="en-US" sz="1599">
                <a:solidFill>
                  <a:srgbClr val="FFFFFF"/>
                </a:solidFill>
                <a:latin typeface="Arimo"/>
                <a:ea typeface="Arimo"/>
                <a:cs typeface="Arimo"/>
                <a:sym typeface="Arimo"/>
              </a:rPr>
              <a:t>7</a:t>
            </a:r>
          </a:p>
        </p:txBody>
      </p:sp>
      <p:grpSp>
        <p:nvGrpSpPr>
          <p:cNvPr id="8" name="Group 8"/>
          <p:cNvGrpSpPr/>
          <p:nvPr/>
        </p:nvGrpSpPr>
        <p:grpSpPr>
          <a:xfrm>
            <a:off x="15545289" y="1006722"/>
            <a:ext cx="2425875" cy="1181386"/>
            <a:chOff x="0" y="0"/>
            <a:chExt cx="3234500" cy="1575181"/>
          </a:xfrm>
        </p:grpSpPr>
        <p:sp>
          <p:nvSpPr>
            <p:cNvPr id="9" name="Freeform 9" descr="A black background with blue text  AI-generated content may be incorrect."/>
            <p:cNvSpPr/>
            <p:nvPr/>
          </p:nvSpPr>
          <p:spPr>
            <a:xfrm>
              <a:off x="0" y="0"/>
              <a:ext cx="3234436" cy="1575181"/>
            </a:xfrm>
            <a:custGeom>
              <a:avLst/>
              <a:gdLst/>
              <a:ahLst/>
              <a:cxnLst/>
              <a:rect l="l" t="t" r="r" b="b"/>
              <a:pathLst>
                <a:path w="3234436" h="1575181">
                  <a:moveTo>
                    <a:pt x="0" y="0"/>
                  </a:moveTo>
                  <a:lnTo>
                    <a:pt x="3234436" y="0"/>
                  </a:lnTo>
                  <a:lnTo>
                    <a:pt x="3234436" y="1575181"/>
                  </a:lnTo>
                  <a:lnTo>
                    <a:pt x="0" y="1575181"/>
                  </a:lnTo>
                  <a:lnTo>
                    <a:pt x="0" y="0"/>
                  </a:lnTo>
                  <a:close/>
                </a:path>
              </a:pathLst>
            </a:custGeom>
            <a:blipFill>
              <a:blip r:embed="rId5" cstate="screen">
                <a:extLst>
                  <a:ext uri="{28A0092B-C50C-407E-A947-70E740481C1C}">
                    <a14:useLocalDpi xmlns:a14="http://schemas.microsoft.com/office/drawing/2010/main"/>
                  </a:ext>
                </a:extLst>
              </a:blip>
              <a:stretch>
                <a:fillRect/>
              </a:stretch>
            </a:blipFill>
          </p:spPr>
          <p:txBody>
            <a:bodyPr/>
            <a:lstStyle/>
            <a:p>
              <a:endParaRPr lang="en-US"/>
            </a:p>
          </p:txBody>
        </p:sp>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1E1E1E"/>
        </a:solidFill>
        <a:effectLst/>
      </p:bgPr>
    </p:bg>
    <p:spTree>
      <p:nvGrpSpPr>
        <p:cNvPr id="1" name=""/>
        <p:cNvGrpSpPr/>
        <p:nvPr/>
      </p:nvGrpSpPr>
      <p:grpSpPr>
        <a:xfrm>
          <a:off x="0" y="0"/>
          <a:ext cx="0" cy="0"/>
          <a:chOff x="0" y="0"/>
          <a:chExt cx="0" cy="0"/>
        </a:xfrm>
      </p:grpSpPr>
      <p:grpSp>
        <p:nvGrpSpPr>
          <p:cNvPr id="2" name="Group 2"/>
          <p:cNvGrpSpPr/>
          <p:nvPr/>
        </p:nvGrpSpPr>
        <p:grpSpPr>
          <a:xfrm>
            <a:off x="17372335" y="9376093"/>
            <a:ext cx="639384" cy="639384"/>
            <a:chOff x="0" y="0"/>
            <a:chExt cx="852512" cy="852512"/>
          </a:xfrm>
        </p:grpSpPr>
        <p:grpSp>
          <p:nvGrpSpPr>
            <p:cNvPr id="3" name="Group 3"/>
            <p:cNvGrpSpPr/>
            <p:nvPr/>
          </p:nvGrpSpPr>
          <p:grpSpPr>
            <a:xfrm>
              <a:off x="0" y="0"/>
              <a:ext cx="852512" cy="852512"/>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ln w="19050" cap="sq">
                <a:solidFill>
                  <a:srgbClr val="FFFFFF"/>
                </a:solidFill>
                <a:prstDash val="solid"/>
                <a:miter/>
              </a:ln>
            </p:spPr>
            <p:txBody>
              <a:bodyPr/>
              <a:lstStyle/>
              <a:p>
                <a:endParaRPr lang="en-US"/>
              </a:p>
            </p:txBody>
          </p:sp>
          <p:sp>
            <p:nvSpPr>
              <p:cNvPr id="5" name="TextBox 5"/>
              <p:cNvSpPr txBox="1"/>
              <p:nvPr/>
            </p:nvSpPr>
            <p:spPr>
              <a:xfrm>
                <a:off x="76200" y="47625"/>
                <a:ext cx="660400" cy="688975"/>
              </a:xfrm>
              <a:prstGeom prst="rect">
                <a:avLst/>
              </a:prstGeom>
            </p:spPr>
            <p:txBody>
              <a:bodyPr lIns="18562" tIns="18562" rIns="18562" bIns="18562" rtlCol="0" anchor="ctr"/>
              <a:lstStyle/>
              <a:p>
                <a:pPr algn="ctr">
                  <a:lnSpc>
                    <a:spcPts val="2116"/>
                  </a:lnSpc>
                </a:pPr>
                <a:endParaRPr/>
              </a:p>
            </p:txBody>
          </p:sp>
        </p:grpSp>
        <p:sp>
          <p:nvSpPr>
            <p:cNvPr id="6" name="TextBox 6"/>
            <p:cNvSpPr txBox="1"/>
            <p:nvPr/>
          </p:nvSpPr>
          <p:spPr>
            <a:xfrm>
              <a:off x="85838" y="298957"/>
              <a:ext cx="584354" cy="367137"/>
            </a:xfrm>
            <a:prstGeom prst="rect">
              <a:avLst/>
            </a:prstGeom>
          </p:spPr>
          <p:txBody>
            <a:bodyPr lIns="0" tIns="0" rIns="0" bIns="0" rtlCol="0" anchor="t">
              <a:spAutoFit/>
            </a:bodyPr>
            <a:lstStyle/>
            <a:p>
              <a:pPr algn="ctr">
                <a:lnSpc>
                  <a:spcPts val="2334"/>
                </a:lnSpc>
              </a:pPr>
              <a:r>
                <a:rPr lang="en-US" sz="1667">
                  <a:solidFill>
                    <a:srgbClr val="FFFFFF"/>
                  </a:solidFill>
                  <a:latin typeface="Amsterdam Four"/>
                  <a:ea typeface="Amsterdam Four"/>
                  <a:cs typeface="Amsterdam Four"/>
                  <a:sym typeface="Amsterdam Four"/>
                </a:rPr>
                <a:t>Art</a:t>
              </a:r>
            </a:p>
          </p:txBody>
        </p:sp>
        <p:sp>
          <p:nvSpPr>
            <p:cNvPr id="7" name="Freeform 7"/>
            <p:cNvSpPr/>
            <p:nvPr/>
          </p:nvSpPr>
          <p:spPr>
            <a:xfrm flipH="1">
              <a:off x="115662" y="116038"/>
              <a:ext cx="255287" cy="536035"/>
            </a:xfrm>
            <a:custGeom>
              <a:avLst/>
              <a:gdLst/>
              <a:ahLst/>
              <a:cxnLst/>
              <a:rect l="l" t="t" r="r" b="b"/>
              <a:pathLst>
                <a:path w="255287" h="536035">
                  <a:moveTo>
                    <a:pt x="255287" y="0"/>
                  </a:moveTo>
                  <a:lnTo>
                    <a:pt x="0" y="0"/>
                  </a:lnTo>
                  <a:lnTo>
                    <a:pt x="0" y="536035"/>
                  </a:lnTo>
                  <a:lnTo>
                    <a:pt x="255287" y="536035"/>
                  </a:lnTo>
                  <a:lnTo>
                    <a:pt x="255287" y="0"/>
                  </a:lnTo>
                  <a:close/>
                </a:path>
              </a:pathLst>
            </a:custGeom>
            <a:blipFill>
              <a:blip>
                <a:extLst>
                  <a:ext uri="{96DAC541-7B7A-43D3-8B79-37D633B846F1}">
                    <asvg:svgBlip xmlns:asvg="http://schemas.microsoft.com/office/drawing/2016/SVG/main" r:embed="rId2"/>
                  </a:ext>
                </a:extLst>
              </a:blip>
              <a:stretch>
                <a:fillRect/>
              </a:stretch>
            </a:blipFill>
            <a:ln cap="sq">
              <a:noFill/>
              <a:prstDash val="solid"/>
              <a:miter/>
            </a:ln>
          </p:spPr>
          <p:txBody>
            <a:bodyPr/>
            <a:lstStyle/>
            <a:p>
              <a:endParaRPr lang="en-US"/>
            </a:p>
          </p:txBody>
        </p:sp>
      </p:grpSp>
      <p:sp>
        <p:nvSpPr>
          <p:cNvPr id="8" name="Freeform 8"/>
          <p:cNvSpPr/>
          <p:nvPr/>
        </p:nvSpPr>
        <p:spPr>
          <a:xfrm>
            <a:off x="-1922091" y="151887"/>
            <a:ext cx="22132181" cy="11566567"/>
          </a:xfrm>
          <a:custGeom>
            <a:avLst/>
            <a:gdLst/>
            <a:ahLst/>
            <a:cxnLst/>
            <a:rect l="l" t="t" r="r" b="b"/>
            <a:pathLst>
              <a:path w="22132181" h="11566567">
                <a:moveTo>
                  <a:pt x="0" y="0"/>
                </a:moveTo>
                <a:lnTo>
                  <a:pt x="22132182" y="0"/>
                </a:lnTo>
                <a:lnTo>
                  <a:pt x="22132182" y="11566567"/>
                </a:lnTo>
                <a:lnTo>
                  <a:pt x="0" y="11566567"/>
                </a:lnTo>
                <a:lnTo>
                  <a:pt x="0" y="0"/>
                </a:lnTo>
                <a:close/>
              </a:path>
            </a:pathLst>
          </a:custGeom>
          <a:blipFill>
            <a:blip r:embed="rId3" cstate="screen">
              <a:extLst>
                <a:ext uri="{28A0092B-C50C-407E-A947-70E740481C1C}">
                  <a14:useLocalDpi xmlns:a14="http://schemas.microsoft.com/office/drawing/2010/main"/>
                </a:ext>
              </a:extLst>
            </a:blip>
            <a:stretch>
              <a:fillRect/>
            </a:stretch>
          </a:blipFill>
        </p:spPr>
        <p:txBody>
          <a:bodyPr/>
          <a:lstStyle/>
          <a:p>
            <a:endParaRPr lang="en-US"/>
          </a:p>
        </p:txBody>
      </p:sp>
      <p:sp>
        <p:nvSpPr>
          <p:cNvPr id="9" name="Freeform 9"/>
          <p:cNvSpPr/>
          <p:nvPr/>
        </p:nvSpPr>
        <p:spPr>
          <a:xfrm>
            <a:off x="4394271" y="3130753"/>
            <a:ext cx="9264568" cy="5191632"/>
          </a:xfrm>
          <a:custGeom>
            <a:avLst/>
            <a:gdLst/>
            <a:ahLst/>
            <a:cxnLst/>
            <a:rect l="l" t="t" r="r" b="b"/>
            <a:pathLst>
              <a:path w="9264568" h="5191632">
                <a:moveTo>
                  <a:pt x="0" y="0"/>
                </a:moveTo>
                <a:lnTo>
                  <a:pt x="9264568" y="0"/>
                </a:lnTo>
                <a:lnTo>
                  <a:pt x="9264568" y="5191632"/>
                </a:lnTo>
                <a:lnTo>
                  <a:pt x="0" y="5191632"/>
                </a:lnTo>
                <a:lnTo>
                  <a:pt x="0" y="0"/>
                </a:lnTo>
                <a:close/>
              </a:path>
            </a:pathLst>
          </a:custGeom>
          <a:blipFill>
            <a:blip r:embed="rId4" cstate="screen">
              <a:extLst>
                <a:ext uri="{28A0092B-C50C-407E-A947-70E740481C1C}">
                  <a14:useLocalDpi xmlns:a14="http://schemas.microsoft.com/office/drawing/2010/main"/>
                </a:ext>
              </a:extLst>
            </a:blip>
            <a:stretch>
              <a:fillRect/>
            </a:stretch>
          </a:blipFill>
        </p:spPr>
        <p:txBody>
          <a:bodyPr/>
          <a:lstStyle/>
          <a:p>
            <a:endParaRPr lang="en-US"/>
          </a:p>
        </p:txBody>
      </p:sp>
      <p:sp>
        <p:nvSpPr>
          <p:cNvPr id="10" name="TextBox 10"/>
          <p:cNvSpPr txBox="1"/>
          <p:nvPr/>
        </p:nvSpPr>
        <p:spPr>
          <a:xfrm>
            <a:off x="5059951" y="4078147"/>
            <a:ext cx="2685495" cy="189509"/>
          </a:xfrm>
          <a:prstGeom prst="rect">
            <a:avLst/>
          </a:prstGeom>
        </p:spPr>
        <p:txBody>
          <a:bodyPr lIns="0" tIns="0" rIns="0" bIns="0" rtlCol="0" anchor="t">
            <a:spAutoFit/>
          </a:bodyPr>
          <a:lstStyle/>
          <a:p>
            <a:pPr algn="ctr">
              <a:lnSpc>
                <a:spcPts val="1339"/>
              </a:lnSpc>
            </a:pPr>
            <a:r>
              <a:rPr lang="en-US" sz="956" b="1" spc="24">
                <a:solidFill>
                  <a:srgbClr val="FFFFFF"/>
                </a:solidFill>
                <a:latin typeface="Arial MT Pro Bold"/>
                <a:ea typeface="Arial MT Pro Bold"/>
                <a:cs typeface="Arial MT Pro Bold"/>
                <a:sym typeface="Arial MT Pro Bold"/>
              </a:rPr>
              <a:t>STAGE 4 - MONARCH (DIGITAL PLATFORM)</a:t>
            </a:r>
          </a:p>
        </p:txBody>
      </p:sp>
      <p:sp>
        <p:nvSpPr>
          <p:cNvPr id="11" name="TextBox 11"/>
          <p:cNvSpPr txBox="1"/>
          <p:nvPr/>
        </p:nvSpPr>
        <p:spPr>
          <a:xfrm>
            <a:off x="10319170" y="4101068"/>
            <a:ext cx="2511979" cy="189509"/>
          </a:xfrm>
          <a:prstGeom prst="rect">
            <a:avLst/>
          </a:prstGeom>
        </p:spPr>
        <p:txBody>
          <a:bodyPr lIns="0" tIns="0" rIns="0" bIns="0" rtlCol="0" anchor="t">
            <a:spAutoFit/>
          </a:bodyPr>
          <a:lstStyle/>
          <a:p>
            <a:pPr algn="ctr">
              <a:lnSpc>
                <a:spcPts val="1339"/>
              </a:lnSpc>
            </a:pPr>
            <a:r>
              <a:rPr lang="en-US" sz="956" b="1" spc="9">
                <a:solidFill>
                  <a:srgbClr val="FFFFFF"/>
                </a:solidFill>
                <a:latin typeface="Arial MT Pro Bold"/>
                <a:ea typeface="Arial MT Pro Bold"/>
                <a:cs typeface="Arial MT Pro Bold"/>
                <a:sym typeface="Arial MT Pro Bold"/>
              </a:rPr>
              <a:t>STAGE 1 - ARGUS (DATA AGGREGATION)</a:t>
            </a:r>
          </a:p>
        </p:txBody>
      </p:sp>
      <p:sp>
        <p:nvSpPr>
          <p:cNvPr id="12" name="TextBox 12"/>
          <p:cNvSpPr txBox="1"/>
          <p:nvPr/>
        </p:nvSpPr>
        <p:spPr>
          <a:xfrm>
            <a:off x="10571089" y="7277147"/>
            <a:ext cx="2842970" cy="189509"/>
          </a:xfrm>
          <a:prstGeom prst="rect">
            <a:avLst/>
          </a:prstGeom>
        </p:spPr>
        <p:txBody>
          <a:bodyPr lIns="0" tIns="0" rIns="0" bIns="0" rtlCol="0" anchor="t">
            <a:spAutoFit/>
          </a:bodyPr>
          <a:lstStyle/>
          <a:p>
            <a:pPr algn="ctr">
              <a:lnSpc>
                <a:spcPts val="1339"/>
              </a:lnSpc>
            </a:pPr>
            <a:r>
              <a:rPr lang="en-US" sz="956" b="1" spc="22">
                <a:solidFill>
                  <a:srgbClr val="FFFFFF"/>
                </a:solidFill>
                <a:latin typeface="Arial MT Pro Bold"/>
                <a:ea typeface="Arial MT Pro Bold"/>
                <a:cs typeface="Arial MT Pro Bold"/>
                <a:sym typeface="Arial MT Pro Bold"/>
              </a:rPr>
              <a:t>STAGE 2 - ADMIRAL (STRATEGY &amp; ANALYSIS)</a:t>
            </a:r>
          </a:p>
        </p:txBody>
      </p:sp>
      <p:sp>
        <p:nvSpPr>
          <p:cNvPr id="13" name="TextBox 13"/>
          <p:cNvSpPr txBox="1"/>
          <p:nvPr/>
        </p:nvSpPr>
        <p:spPr>
          <a:xfrm>
            <a:off x="4826084" y="7272560"/>
            <a:ext cx="2767541" cy="189509"/>
          </a:xfrm>
          <a:prstGeom prst="rect">
            <a:avLst/>
          </a:prstGeom>
        </p:spPr>
        <p:txBody>
          <a:bodyPr lIns="0" tIns="0" rIns="0" bIns="0" rtlCol="0" anchor="t">
            <a:spAutoFit/>
          </a:bodyPr>
          <a:lstStyle/>
          <a:p>
            <a:pPr algn="ctr">
              <a:lnSpc>
                <a:spcPts val="1339"/>
              </a:lnSpc>
            </a:pPr>
            <a:r>
              <a:rPr lang="en-US" sz="956" b="1" spc="35">
                <a:solidFill>
                  <a:srgbClr val="FFFFFF"/>
                </a:solidFill>
                <a:latin typeface="Arial MT Pro Bold"/>
                <a:ea typeface="Arial MT Pro Bold"/>
                <a:cs typeface="Arial MT Pro Bold"/>
                <a:sym typeface="Arial MT Pro Bold"/>
              </a:rPr>
              <a:t>STAGE 3 - METAMORPH (DRUG DESIGN ML)</a:t>
            </a:r>
          </a:p>
        </p:txBody>
      </p:sp>
      <p:sp>
        <p:nvSpPr>
          <p:cNvPr id="14" name="TextBox 14"/>
          <p:cNvSpPr txBox="1"/>
          <p:nvPr/>
        </p:nvSpPr>
        <p:spPr>
          <a:xfrm>
            <a:off x="8405805" y="7607239"/>
            <a:ext cx="1241499" cy="662952"/>
          </a:xfrm>
          <a:prstGeom prst="rect">
            <a:avLst/>
          </a:prstGeom>
        </p:spPr>
        <p:txBody>
          <a:bodyPr lIns="0" tIns="0" rIns="0" bIns="0" rtlCol="0" anchor="t">
            <a:spAutoFit/>
          </a:bodyPr>
          <a:lstStyle/>
          <a:p>
            <a:pPr algn="ctr">
              <a:lnSpc>
                <a:spcPts val="2515"/>
              </a:lnSpc>
            </a:pPr>
            <a:r>
              <a:rPr lang="en-US" sz="2085" spc="106">
                <a:solidFill>
                  <a:srgbClr val="FB6743"/>
                </a:solidFill>
                <a:latin typeface="Arial MT Pro"/>
                <a:ea typeface="Arial MT Pro"/>
                <a:cs typeface="Arial MT Pro"/>
                <a:sym typeface="Arial MT Pro"/>
              </a:rPr>
              <a:t>RINAE.AI</a:t>
            </a:r>
          </a:p>
          <a:p>
            <a:pPr algn="ctr">
              <a:lnSpc>
                <a:spcPts val="1192"/>
              </a:lnSpc>
            </a:pPr>
            <a:r>
              <a:rPr lang="en-US" sz="988" spc="55">
                <a:solidFill>
                  <a:srgbClr val="FFFFFF"/>
                </a:solidFill>
                <a:latin typeface="Arial MT Pro"/>
                <a:ea typeface="Arial MT Pro"/>
                <a:cs typeface="Arial MT Pro"/>
                <a:sym typeface="Arial MT Pro"/>
              </a:rPr>
              <a:t>ALPHA ROSE</a:t>
            </a:r>
          </a:p>
          <a:p>
            <a:pPr algn="ctr">
              <a:lnSpc>
                <a:spcPts val="1192"/>
              </a:lnSpc>
            </a:pPr>
            <a:r>
              <a:rPr lang="en-US" sz="988" spc="55">
                <a:solidFill>
                  <a:srgbClr val="FFFFFF"/>
                </a:solidFill>
                <a:latin typeface="Arial MT Pro"/>
                <a:ea typeface="Arial MT Pro"/>
                <a:cs typeface="Arial MT Pro"/>
                <a:sym typeface="Arial MT Pro"/>
              </a:rPr>
              <a:t>THERAPEUTICS</a:t>
            </a:r>
          </a:p>
        </p:txBody>
      </p:sp>
      <p:sp>
        <p:nvSpPr>
          <p:cNvPr id="15" name="TextBox 15"/>
          <p:cNvSpPr txBox="1"/>
          <p:nvPr/>
        </p:nvSpPr>
        <p:spPr>
          <a:xfrm>
            <a:off x="243872" y="661911"/>
            <a:ext cx="16812330" cy="1638300"/>
          </a:xfrm>
          <a:prstGeom prst="rect">
            <a:avLst/>
          </a:prstGeom>
        </p:spPr>
        <p:txBody>
          <a:bodyPr lIns="0" tIns="0" rIns="0" bIns="0" rtlCol="0" anchor="t">
            <a:spAutoFit/>
          </a:bodyPr>
          <a:lstStyle/>
          <a:p>
            <a:pPr algn="ctr">
              <a:lnSpc>
                <a:spcPts val="4320"/>
              </a:lnSpc>
              <a:spcBef>
                <a:spcPct val="0"/>
              </a:spcBef>
            </a:pPr>
            <a:r>
              <a:rPr lang="en-US" sz="3600">
                <a:solidFill>
                  <a:srgbClr val="FFFFFF"/>
                </a:solidFill>
                <a:latin typeface="Inter Extra-Light"/>
                <a:ea typeface="Inter Extra-Light"/>
                <a:cs typeface="Inter Extra-Light"/>
                <a:sym typeface="Inter Extra-Light"/>
              </a:rPr>
              <a:t> </a:t>
            </a:r>
            <a:r>
              <a:rPr lang="en-US" sz="3600" b="1">
                <a:solidFill>
                  <a:srgbClr val="FB6744"/>
                </a:solidFill>
                <a:latin typeface="Inter Bold"/>
                <a:ea typeface="Inter Bold"/>
                <a:cs typeface="Inter Bold"/>
                <a:sym typeface="Inter Bold"/>
              </a:rPr>
              <a:t>RINAE.AI</a:t>
            </a:r>
            <a:r>
              <a:rPr lang="en-US" sz="3600">
                <a:solidFill>
                  <a:srgbClr val="FFFFFF"/>
                </a:solidFill>
                <a:latin typeface="Inter Extra-Light"/>
                <a:ea typeface="Inter Extra-Light"/>
                <a:cs typeface="Inter Extra-Light"/>
                <a:sym typeface="Inter Extra-Light"/>
              </a:rPr>
              <a:t>, the super intelligent platform that designs our treatments.</a:t>
            </a:r>
          </a:p>
          <a:p>
            <a:pPr algn="ctr">
              <a:lnSpc>
                <a:spcPts val="4320"/>
              </a:lnSpc>
              <a:spcBef>
                <a:spcPct val="0"/>
              </a:spcBef>
            </a:pPr>
            <a:r>
              <a:rPr lang="en-US" sz="3600">
                <a:solidFill>
                  <a:srgbClr val="FFFFFF"/>
                </a:solidFill>
                <a:latin typeface="Inter Extra-Light"/>
                <a:ea typeface="Inter Extra-Light"/>
                <a:cs typeface="Inter Extra-Light"/>
                <a:sym typeface="Inter Extra-Light"/>
              </a:rPr>
              <a:t>It reads a patient’s broken DNA code, creates a digital version of them, and designs a custom RNA medicine </a:t>
            </a:r>
            <a:r>
              <a:rPr lang="en-US" sz="3600" b="1">
                <a:solidFill>
                  <a:srgbClr val="FFFFFF"/>
                </a:solidFill>
                <a:latin typeface="Inter Bold"/>
                <a:ea typeface="Inter Bold"/>
                <a:cs typeface="Inter Bold"/>
                <a:sym typeface="Inter Bold"/>
              </a:rPr>
              <a:t>in minutes instead of months.</a:t>
            </a:r>
          </a:p>
        </p:txBody>
      </p:sp>
      <p:sp>
        <p:nvSpPr>
          <p:cNvPr id="16" name="TextBox 16"/>
          <p:cNvSpPr txBox="1"/>
          <p:nvPr/>
        </p:nvSpPr>
        <p:spPr>
          <a:xfrm>
            <a:off x="12008971" y="3347367"/>
            <a:ext cx="1047050" cy="515465"/>
          </a:xfrm>
          <a:prstGeom prst="rect">
            <a:avLst/>
          </a:prstGeom>
        </p:spPr>
        <p:txBody>
          <a:bodyPr lIns="0" tIns="0" rIns="0" bIns="0" rtlCol="0" anchor="t">
            <a:spAutoFit/>
          </a:bodyPr>
          <a:lstStyle/>
          <a:p>
            <a:pPr algn="l">
              <a:lnSpc>
                <a:spcPts val="881"/>
              </a:lnSpc>
            </a:pPr>
            <a:r>
              <a:rPr lang="en-US" sz="686" spc="6">
                <a:solidFill>
                  <a:srgbClr val="D2D0D0"/>
                </a:solidFill>
                <a:latin typeface="Arial MT Pro"/>
                <a:ea typeface="Arial MT Pro"/>
                <a:cs typeface="Arial MT Pro"/>
                <a:sym typeface="Arial MT Pro"/>
              </a:rPr>
              <a:t>TIMELINE (GENE→POC):</a:t>
            </a:r>
          </a:p>
          <a:p>
            <a:pPr algn="l">
              <a:lnSpc>
                <a:spcPts val="1854"/>
              </a:lnSpc>
            </a:pPr>
            <a:r>
              <a:rPr lang="en-US" sz="1442">
                <a:solidFill>
                  <a:srgbClr val="D2D0D0"/>
                </a:solidFill>
                <a:latin typeface="Barlow Medium"/>
                <a:ea typeface="Barlow Medium"/>
                <a:cs typeface="Barlow Medium"/>
                <a:sym typeface="Barlow Medium"/>
              </a:rPr>
              <a:t>~20 Minutes</a:t>
            </a:r>
          </a:p>
          <a:p>
            <a:pPr algn="l">
              <a:lnSpc>
                <a:spcPts val="670"/>
              </a:lnSpc>
            </a:pPr>
            <a:r>
              <a:rPr lang="en-US" sz="521" spc="-5">
                <a:solidFill>
                  <a:srgbClr val="9E9C9D"/>
                </a:solidFill>
                <a:latin typeface="Arial MT Pro"/>
                <a:ea typeface="Arial MT Pro"/>
                <a:cs typeface="Arial MT Pro"/>
                <a:sym typeface="Arial MT Pro"/>
              </a:rPr>
              <a:t>[AVG. DESIGN CYCLE]</a:t>
            </a:r>
          </a:p>
          <a:p>
            <a:pPr algn="l">
              <a:lnSpc>
                <a:spcPts val="670"/>
              </a:lnSpc>
            </a:pPr>
            <a:r>
              <a:rPr lang="en-US" sz="521" spc="-5">
                <a:solidFill>
                  <a:srgbClr val="9E9C9D"/>
                </a:solidFill>
                <a:latin typeface="Arial MT Pro"/>
                <a:ea typeface="Arial MT Pro"/>
                <a:cs typeface="Arial MT Pro"/>
                <a:sym typeface="Arial MT Pro"/>
              </a:rPr>
              <a:t>[EFFICIENCY ENABLED]</a:t>
            </a:r>
          </a:p>
        </p:txBody>
      </p:sp>
      <p:sp>
        <p:nvSpPr>
          <p:cNvPr id="17" name="TextBox 17"/>
          <p:cNvSpPr txBox="1"/>
          <p:nvPr/>
        </p:nvSpPr>
        <p:spPr>
          <a:xfrm>
            <a:off x="17259300" y="9210675"/>
            <a:ext cx="152400" cy="200025"/>
          </a:xfrm>
          <a:prstGeom prst="rect">
            <a:avLst/>
          </a:prstGeom>
        </p:spPr>
        <p:txBody>
          <a:bodyPr wrap="none" lIns="0" tIns="0" rIns="0" bIns="0" rtlCol="0" anchor="t">
            <a:spAutoFit/>
          </a:bodyPr>
          <a:lstStyle/>
          <a:p>
            <a:pPr algn="ctr">
              <a:lnSpc>
                <a:spcPts val="2239"/>
              </a:lnSpc>
              <a:spcBef>
                <a:spcPct val="0"/>
              </a:spcBef>
            </a:pPr>
            <a:r>
              <a:rPr lang="en-US" sz="1599">
                <a:solidFill>
                  <a:srgbClr val="FFFFFF"/>
                </a:solidFill>
                <a:latin typeface="Arimo"/>
                <a:ea typeface="Arimo"/>
                <a:cs typeface="Arimo"/>
                <a:sym typeface="Arimo"/>
              </a:rPr>
              <a:t>8</a:t>
            </a:r>
          </a:p>
        </p:txBody>
      </p:sp>
      <p:grpSp>
        <p:nvGrpSpPr>
          <p:cNvPr id="18" name="Group 18"/>
          <p:cNvGrpSpPr/>
          <p:nvPr/>
        </p:nvGrpSpPr>
        <p:grpSpPr>
          <a:xfrm>
            <a:off x="15679760" y="304438"/>
            <a:ext cx="2425875" cy="1181386"/>
            <a:chOff x="0" y="0"/>
            <a:chExt cx="3234500" cy="1575181"/>
          </a:xfrm>
        </p:grpSpPr>
        <p:sp>
          <p:nvSpPr>
            <p:cNvPr id="19" name="Freeform 19" descr="A black background with blue text  AI-generated content may be incorrect."/>
            <p:cNvSpPr/>
            <p:nvPr/>
          </p:nvSpPr>
          <p:spPr>
            <a:xfrm>
              <a:off x="0" y="0"/>
              <a:ext cx="3234436" cy="1575181"/>
            </a:xfrm>
            <a:custGeom>
              <a:avLst/>
              <a:gdLst/>
              <a:ahLst/>
              <a:cxnLst/>
              <a:rect l="l" t="t" r="r" b="b"/>
              <a:pathLst>
                <a:path w="3234436" h="1575181">
                  <a:moveTo>
                    <a:pt x="0" y="0"/>
                  </a:moveTo>
                  <a:lnTo>
                    <a:pt x="3234436" y="0"/>
                  </a:lnTo>
                  <a:lnTo>
                    <a:pt x="3234436" y="1575181"/>
                  </a:lnTo>
                  <a:lnTo>
                    <a:pt x="0" y="1575181"/>
                  </a:lnTo>
                  <a:lnTo>
                    <a:pt x="0" y="0"/>
                  </a:lnTo>
                  <a:close/>
                </a:path>
              </a:pathLst>
            </a:custGeom>
            <a:blipFill>
              <a:blip r:embed="rId5" cstate="screen">
                <a:extLst>
                  <a:ext uri="{28A0092B-C50C-407E-A947-70E740481C1C}">
                    <a14:useLocalDpi xmlns:a14="http://schemas.microsoft.com/office/drawing/2010/main"/>
                  </a:ext>
                </a:extLst>
              </a:blip>
              <a:stretch>
                <a:fillRect/>
              </a:stretch>
            </a:blipFill>
          </p:spPr>
          <p:txBody>
            <a:bodyPr/>
            <a:lstStyle/>
            <a:p>
              <a:endParaRPr lang="en-US"/>
            </a:p>
          </p:txBody>
        </p:sp>
      </p:gr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1E1E1E"/>
        </a:solidFill>
        <a:effectLst/>
      </p:bgPr>
    </p:bg>
    <p:spTree>
      <p:nvGrpSpPr>
        <p:cNvPr id="1" name=""/>
        <p:cNvGrpSpPr/>
        <p:nvPr/>
      </p:nvGrpSpPr>
      <p:grpSpPr>
        <a:xfrm>
          <a:off x="0" y="0"/>
          <a:ext cx="0" cy="0"/>
          <a:chOff x="0" y="0"/>
          <a:chExt cx="0" cy="0"/>
        </a:xfrm>
      </p:grpSpPr>
      <p:sp>
        <p:nvSpPr>
          <p:cNvPr id="2" name="TextBox 2"/>
          <p:cNvSpPr txBox="1"/>
          <p:nvPr/>
        </p:nvSpPr>
        <p:spPr>
          <a:xfrm>
            <a:off x="685485" y="1196554"/>
            <a:ext cx="15033268" cy="1828800"/>
          </a:xfrm>
          <a:prstGeom prst="rect">
            <a:avLst/>
          </a:prstGeom>
        </p:spPr>
        <p:txBody>
          <a:bodyPr lIns="0" tIns="0" rIns="0" bIns="0" rtlCol="0" anchor="t">
            <a:spAutoFit/>
          </a:bodyPr>
          <a:lstStyle/>
          <a:p>
            <a:pPr algn="l">
              <a:lnSpc>
                <a:spcPts val="4865"/>
              </a:lnSpc>
              <a:spcBef>
                <a:spcPct val="0"/>
              </a:spcBef>
            </a:pPr>
            <a:r>
              <a:rPr lang="en-US" sz="4054">
                <a:solidFill>
                  <a:srgbClr val="FFFFFF"/>
                </a:solidFill>
                <a:latin typeface="Inter Extra-Light"/>
                <a:ea typeface="Inter Extra-Light"/>
                <a:cs typeface="Inter Extra-Light"/>
                <a:sym typeface="Inter Extra-Light"/>
              </a:rPr>
              <a:t>Our </a:t>
            </a:r>
            <a:r>
              <a:rPr lang="en-US" sz="4054" b="1">
                <a:solidFill>
                  <a:srgbClr val="FFFFFF"/>
                </a:solidFill>
                <a:latin typeface="Inter Bold"/>
                <a:ea typeface="Inter Bold"/>
                <a:cs typeface="Inter Bold"/>
                <a:sym typeface="Inter Bold"/>
              </a:rPr>
              <a:t>RareLabs</a:t>
            </a:r>
            <a:r>
              <a:rPr lang="en-US" sz="4054">
                <a:solidFill>
                  <a:srgbClr val="FFFFFF"/>
                </a:solidFill>
                <a:latin typeface="Inter Extra-Light"/>
                <a:ea typeface="Inter Extra-Light"/>
                <a:cs typeface="Inter Extra-Light"/>
                <a:sym typeface="Inter Extra-Light"/>
              </a:rPr>
              <a:t> and </a:t>
            </a:r>
            <a:r>
              <a:rPr lang="en-US" sz="4054" b="1">
                <a:solidFill>
                  <a:srgbClr val="FFFFFF"/>
                </a:solidFill>
                <a:latin typeface="Inter Bold"/>
                <a:ea typeface="Inter Bold"/>
                <a:cs typeface="Inter Bold"/>
                <a:sym typeface="Inter Bold"/>
              </a:rPr>
              <a:t>RINAE.AI</a:t>
            </a:r>
            <a:r>
              <a:rPr lang="en-US" sz="4054">
                <a:solidFill>
                  <a:srgbClr val="FFFFFF"/>
                </a:solidFill>
                <a:latin typeface="Inter Extra-Light"/>
                <a:ea typeface="Inter Extra-Light"/>
                <a:cs typeface="Inter Extra-Light"/>
                <a:sym typeface="Inter Extra-Light"/>
              </a:rPr>
              <a:t> platform is benchmared as </a:t>
            </a:r>
            <a:r>
              <a:rPr lang="en-US" sz="4054" b="1">
                <a:solidFill>
                  <a:srgbClr val="FFFFFF"/>
                </a:solidFill>
                <a:latin typeface="Inter Bold"/>
                <a:ea typeface="Inter Bold"/>
                <a:cs typeface="Inter Bold"/>
                <a:sym typeface="Inter Bold"/>
              </a:rPr>
              <a:t>best in class for ASO design</a:t>
            </a:r>
            <a:r>
              <a:rPr lang="en-US" sz="4054">
                <a:solidFill>
                  <a:srgbClr val="FFFFFF"/>
                </a:solidFill>
                <a:latin typeface="Inter Extra-Light"/>
                <a:ea typeface="Inter Extra-Light"/>
                <a:cs typeface="Inter Extra-Light"/>
                <a:sym typeface="Inter Extra-Light"/>
              </a:rPr>
              <a:t>, produced </a:t>
            </a:r>
            <a:r>
              <a:rPr lang="en-US" sz="4054" b="1">
                <a:solidFill>
                  <a:srgbClr val="FC6644"/>
                </a:solidFill>
                <a:latin typeface="Inter Bold"/>
                <a:ea typeface="Inter Bold"/>
                <a:cs typeface="Inter Bold"/>
                <a:sym typeface="Inter Bold"/>
              </a:rPr>
              <a:t>10 new treatments</a:t>
            </a:r>
            <a:r>
              <a:rPr lang="en-US" sz="4054">
                <a:solidFill>
                  <a:srgbClr val="FFFFFF"/>
                </a:solidFill>
                <a:latin typeface="Inter Extra-Light"/>
                <a:ea typeface="Inter Extra-Light"/>
                <a:cs typeface="Inter Extra-Light"/>
                <a:sym typeface="Inter Extra-Light"/>
              </a:rPr>
              <a:t>, working with families all over the world. </a:t>
            </a:r>
          </a:p>
        </p:txBody>
      </p:sp>
      <p:grpSp>
        <p:nvGrpSpPr>
          <p:cNvPr id="3" name="Group 3"/>
          <p:cNvGrpSpPr/>
          <p:nvPr/>
        </p:nvGrpSpPr>
        <p:grpSpPr>
          <a:xfrm>
            <a:off x="17372335" y="9376093"/>
            <a:ext cx="639384" cy="639384"/>
            <a:chOff x="0" y="0"/>
            <a:chExt cx="852512" cy="852512"/>
          </a:xfrm>
        </p:grpSpPr>
        <p:grpSp>
          <p:nvGrpSpPr>
            <p:cNvPr id="4" name="Group 4"/>
            <p:cNvGrpSpPr/>
            <p:nvPr/>
          </p:nvGrpSpPr>
          <p:grpSpPr>
            <a:xfrm>
              <a:off x="0" y="0"/>
              <a:ext cx="852512" cy="852512"/>
              <a:chOff x="0" y="0"/>
              <a:chExt cx="812800" cy="812800"/>
            </a:xfrm>
          </p:grpSpPr>
          <p:sp>
            <p:nvSpPr>
              <p:cNvPr id="5" name="Freeform 5"/>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ln w="19050" cap="sq">
                <a:solidFill>
                  <a:srgbClr val="FFFFFF"/>
                </a:solidFill>
                <a:prstDash val="solid"/>
                <a:miter/>
              </a:ln>
            </p:spPr>
            <p:txBody>
              <a:bodyPr/>
              <a:lstStyle/>
              <a:p>
                <a:endParaRPr lang="en-US"/>
              </a:p>
            </p:txBody>
          </p:sp>
          <p:sp>
            <p:nvSpPr>
              <p:cNvPr id="6" name="TextBox 6"/>
              <p:cNvSpPr txBox="1"/>
              <p:nvPr/>
            </p:nvSpPr>
            <p:spPr>
              <a:xfrm>
                <a:off x="76200" y="47625"/>
                <a:ext cx="660400" cy="688975"/>
              </a:xfrm>
              <a:prstGeom prst="rect">
                <a:avLst/>
              </a:prstGeom>
            </p:spPr>
            <p:txBody>
              <a:bodyPr lIns="18562" tIns="18562" rIns="18562" bIns="18562" rtlCol="0" anchor="ctr"/>
              <a:lstStyle/>
              <a:p>
                <a:pPr algn="ctr">
                  <a:lnSpc>
                    <a:spcPts val="2116"/>
                  </a:lnSpc>
                </a:pPr>
                <a:endParaRPr/>
              </a:p>
            </p:txBody>
          </p:sp>
        </p:grpSp>
        <p:sp>
          <p:nvSpPr>
            <p:cNvPr id="7" name="TextBox 7"/>
            <p:cNvSpPr txBox="1"/>
            <p:nvPr/>
          </p:nvSpPr>
          <p:spPr>
            <a:xfrm>
              <a:off x="85838" y="298957"/>
              <a:ext cx="584354" cy="367137"/>
            </a:xfrm>
            <a:prstGeom prst="rect">
              <a:avLst/>
            </a:prstGeom>
          </p:spPr>
          <p:txBody>
            <a:bodyPr lIns="0" tIns="0" rIns="0" bIns="0" rtlCol="0" anchor="t">
              <a:spAutoFit/>
            </a:bodyPr>
            <a:lstStyle/>
            <a:p>
              <a:pPr algn="ctr">
                <a:lnSpc>
                  <a:spcPts val="2334"/>
                </a:lnSpc>
              </a:pPr>
              <a:r>
                <a:rPr lang="en-US" sz="1667">
                  <a:solidFill>
                    <a:srgbClr val="FFFFFF"/>
                  </a:solidFill>
                  <a:latin typeface="Amsterdam Four"/>
                  <a:ea typeface="Amsterdam Four"/>
                  <a:cs typeface="Amsterdam Four"/>
                  <a:sym typeface="Amsterdam Four"/>
                </a:rPr>
                <a:t>Art</a:t>
              </a:r>
            </a:p>
          </p:txBody>
        </p:sp>
        <p:sp>
          <p:nvSpPr>
            <p:cNvPr id="8" name="Freeform 8"/>
            <p:cNvSpPr/>
            <p:nvPr/>
          </p:nvSpPr>
          <p:spPr>
            <a:xfrm flipH="1">
              <a:off x="115662" y="116038"/>
              <a:ext cx="255287" cy="536035"/>
            </a:xfrm>
            <a:custGeom>
              <a:avLst/>
              <a:gdLst/>
              <a:ahLst/>
              <a:cxnLst/>
              <a:rect l="l" t="t" r="r" b="b"/>
              <a:pathLst>
                <a:path w="255287" h="536035">
                  <a:moveTo>
                    <a:pt x="255287" y="0"/>
                  </a:moveTo>
                  <a:lnTo>
                    <a:pt x="0" y="0"/>
                  </a:lnTo>
                  <a:lnTo>
                    <a:pt x="0" y="536035"/>
                  </a:lnTo>
                  <a:lnTo>
                    <a:pt x="255287" y="536035"/>
                  </a:lnTo>
                  <a:lnTo>
                    <a:pt x="255287" y="0"/>
                  </a:lnTo>
                  <a:close/>
                </a:path>
              </a:pathLst>
            </a:custGeom>
            <a:blipFill>
              <a:blip>
                <a:extLst>
                  <a:ext uri="{96DAC541-7B7A-43D3-8B79-37D633B846F1}">
                    <asvg:svgBlip xmlns:asvg="http://schemas.microsoft.com/office/drawing/2016/SVG/main" r:embed="rId2"/>
                  </a:ext>
                </a:extLst>
              </a:blip>
              <a:stretch>
                <a:fillRect/>
              </a:stretch>
            </a:blipFill>
            <a:ln cap="sq">
              <a:noFill/>
              <a:prstDash val="solid"/>
              <a:miter/>
            </a:ln>
          </p:spPr>
          <p:txBody>
            <a:bodyPr/>
            <a:lstStyle/>
            <a:p>
              <a:endParaRPr lang="en-US"/>
            </a:p>
          </p:txBody>
        </p:sp>
      </p:grpSp>
      <p:grpSp>
        <p:nvGrpSpPr>
          <p:cNvPr id="9" name="Group 9"/>
          <p:cNvGrpSpPr/>
          <p:nvPr/>
        </p:nvGrpSpPr>
        <p:grpSpPr>
          <a:xfrm>
            <a:off x="126737" y="5004235"/>
            <a:ext cx="18023225" cy="4892397"/>
            <a:chOff x="0" y="0"/>
            <a:chExt cx="24030967" cy="6523196"/>
          </a:xfrm>
        </p:grpSpPr>
        <p:pic>
          <p:nvPicPr>
            <p:cNvPr id="10" name="Picture 10"/>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0" y="0"/>
              <a:ext cx="7897404" cy="6523196"/>
            </a:xfrm>
            <a:prstGeom prst="rect">
              <a:avLst/>
            </a:prstGeom>
          </p:spPr>
        </p:pic>
        <p:pic>
          <p:nvPicPr>
            <p:cNvPr id="11" name="Picture 11"/>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8066782" y="0"/>
              <a:ext cx="7897404" cy="6523196"/>
            </a:xfrm>
            <a:prstGeom prst="rect">
              <a:avLst/>
            </a:prstGeom>
          </p:spPr>
        </p:pic>
        <p:pic>
          <p:nvPicPr>
            <p:cNvPr id="12" name="Picture 12"/>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16133563" y="0"/>
              <a:ext cx="7897404" cy="6523196"/>
            </a:xfrm>
            <a:prstGeom prst="rect">
              <a:avLst/>
            </a:prstGeom>
          </p:spPr>
        </p:pic>
      </p:grpSp>
      <p:sp>
        <p:nvSpPr>
          <p:cNvPr id="13" name="TextBox 13"/>
          <p:cNvSpPr txBox="1"/>
          <p:nvPr/>
        </p:nvSpPr>
        <p:spPr>
          <a:xfrm>
            <a:off x="3032981" y="4376176"/>
            <a:ext cx="12222038" cy="357196"/>
          </a:xfrm>
          <a:prstGeom prst="rect">
            <a:avLst/>
          </a:prstGeom>
        </p:spPr>
        <p:txBody>
          <a:bodyPr lIns="0" tIns="0" rIns="0" bIns="0" rtlCol="0" anchor="t">
            <a:spAutoFit/>
          </a:bodyPr>
          <a:lstStyle/>
          <a:p>
            <a:pPr algn="l">
              <a:lnSpc>
                <a:spcPts val="2748"/>
              </a:lnSpc>
            </a:pPr>
            <a:r>
              <a:rPr lang="en-US" sz="2169">
                <a:solidFill>
                  <a:srgbClr val="D6D6D0"/>
                </a:solidFill>
                <a:latin typeface="Arimo"/>
                <a:ea typeface="Arimo"/>
                <a:cs typeface="Arimo"/>
                <a:sym typeface="Arimo"/>
              </a:rPr>
              <a:t>PROOF: OUR PRECLINICAL ASO MEDICINES ARE WORKING IN HUMAN CELL MODELS</a:t>
            </a:r>
          </a:p>
        </p:txBody>
      </p:sp>
      <p:sp>
        <p:nvSpPr>
          <p:cNvPr id="14" name="TextBox 14"/>
          <p:cNvSpPr txBox="1"/>
          <p:nvPr/>
        </p:nvSpPr>
        <p:spPr>
          <a:xfrm>
            <a:off x="1453375" y="9644002"/>
            <a:ext cx="3159213" cy="348942"/>
          </a:xfrm>
          <a:prstGeom prst="rect">
            <a:avLst/>
          </a:prstGeom>
        </p:spPr>
        <p:txBody>
          <a:bodyPr lIns="0" tIns="0" rIns="0" bIns="0" rtlCol="0" anchor="t">
            <a:spAutoFit/>
          </a:bodyPr>
          <a:lstStyle/>
          <a:p>
            <a:pPr algn="ctr">
              <a:lnSpc>
                <a:spcPts val="2880"/>
              </a:lnSpc>
            </a:pPr>
            <a:r>
              <a:rPr lang="en-US" sz="2400" dirty="0">
                <a:solidFill>
                  <a:srgbClr val="000000"/>
                </a:solidFill>
                <a:highlight>
                  <a:srgbClr val="C0C0C0"/>
                </a:highlight>
                <a:latin typeface="Arimo"/>
                <a:ea typeface="Arimo"/>
                <a:cs typeface="Arimo"/>
                <a:sym typeface="Arimo"/>
              </a:rPr>
              <a:t>ASO for HNRNPH2</a:t>
            </a:r>
          </a:p>
        </p:txBody>
      </p:sp>
      <p:sp>
        <p:nvSpPr>
          <p:cNvPr id="15" name="TextBox 15"/>
          <p:cNvSpPr txBox="1"/>
          <p:nvPr/>
        </p:nvSpPr>
        <p:spPr>
          <a:xfrm>
            <a:off x="7564394" y="9644002"/>
            <a:ext cx="3159213" cy="348942"/>
          </a:xfrm>
          <a:prstGeom prst="rect">
            <a:avLst/>
          </a:prstGeom>
        </p:spPr>
        <p:txBody>
          <a:bodyPr lIns="0" tIns="0" rIns="0" bIns="0" rtlCol="0" anchor="t">
            <a:spAutoFit/>
          </a:bodyPr>
          <a:lstStyle/>
          <a:p>
            <a:pPr algn="ctr">
              <a:lnSpc>
                <a:spcPts val="2880"/>
              </a:lnSpc>
            </a:pPr>
            <a:r>
              <a:rPr lang="en-US" sz="2400" dirty="0">
                <a:solidFill>
                  <a:srgbClr val="000000"/>
                </a:solidFill>
                <a:highlight>
                  <a:srgbClr val="C0C0C0"/>
                </a:highlight>
                <a:latin typeface="Arimo"/>
                <a:ea typeface="Arimo"/>
                <a:cs typeface="Arimo"/>
                <a:sym typeface="Arimo"/>
              </a:rPr>
              <a:t>ASO for HMERF</a:t>
            </a:r>
          </a:p>
        </p:txBody>
      </p:sp>
      <p:sp>
        <p:nvSpPr>
          <p:cNvPr id="16" name="TextBox 16"/>
          <p:cNvSpPr txBox="1"/>
          <p:nvPr/>
        </p:nvSpPr>
        <p:spPr>
          <a:xfrm>
            <a:off x="13675413" y="9644002"/>
            <a:ext cx="3159213" cy="348942"/>
          </a:xfrm>
          <a:prstGeom prst="rect">
            <a:avLst/>
          </a:prstGeom>
        </p:spPr>
        <p:txBody>
          <a:bodyPr lIns="0" tIns="0" rIns="0" bIns="0" rtlCol="0" anchor="t">
            <a:spAutoFit/>
          </a:bodyPr>
          <a:lstStyle/>
          <a:p>
            <a:pPr algn="ctr">
              <a:lnSpc>
                <a:spcPts val="2880"/>
              </a:lnSpc>
            </a:pPr>
            <a:r>
              <a:rPr lang="en-US" sz="2400" dirty="0">
                <a:solidFill>
                  <a:srgbClr val="000000"/>
                </a:solidFill>
                <a:highlight>
                  <a:srgbClr val="C0C0C0"/>
                </a:highlight>
                <a:latin typeface="Arimo"/>
                <a:ea typeface="Arimo"/>
                <a:cs typeface="Arimo"/>
                <a:sym typeface="Arimo"/>
              </a:rPr>
              <a:t>ASO FOR SLC6A1</a:t>
            </a:r>
          </a:p>
        </p:txBody>
      </p:sp>
      <p:sp>
        <p:nvSpPr>
          <p:cNvPr id="17" name="TextBox 17"/>
          <p:cNvSpPr txBox="1"/>
          <p:nvPr/>
        </p:nvSpPr>
        <p:spPr>
          <a:xfrm>
            <a:off x="490293" y="4956128"/>
            <a:ext cx="3159213" cy="348942"/>
          </a:xfrm>
          <a:prstGeom prst="rect">
            <a:avLst/>
          </a:prstGeom>
        </p:spPr>
        <p:txBody>
          <a:bodyPr lIns="0" tIns="0" rIns="0" bIns="0" rtlCol="0" anchor="t">
            <a:spAutoFit/>
          </a:bodyPr>
          <a:lstStyle/>
          <a:p>
            <a:pPr algn="l">
              <a:lnSpc>
                <a:spcPts val="2880"/>
              </a:lnSpc>
            </a:pPr>
            <a:r>
              <a:rPr lang="en-US" sz="2400" dirty="0">
                <a:solidFill>
                  <a:srgbClr val="000000"/>
                </a:solidFill>
                <a:highlight>
                  <a:srgbClr val="C0C0C0"/>
                </a:highlight>
                <a:latin typeface="Arimo"/>
                <a:ea typeface="Arimo"/>
                <a:cs typeface="Arimo"/>
                <a:sym typeface="Arimo"/>
              </a:rPr>
              <a:t>ROSE</a:t>
            </a:r>
          </a:p>
        </p:txBody>
      </p:sp>
      <p:sp>
        <p:nvSpPr>
          <p:cNvPr id="18" name="TextBox 18"/>
          <p:cNvSpPr txBox="1"/>
          <p:nvPr/>
        </p:nvSpPr>
        <p:spPr>
          <a:xfrm>
            <a:off x="6524916" y="4907923"/>
            <a:ext cx="3159213" cy="348942"/>
          </a:xfrm>
          <a:prstGeom prst="rect">
            <a:avLst/>
          </a:prstGeom>
        </p:spPr>
        <p:txBody>
          <a:bodyPr lIns="0" tIns="0" rIns="0" bIns="0" rtlCol="0" anchor="t">
            <a:spAutoFit/>
          </a:bodyPr>
          <a:lstStyle/>
          <a:p>
            <a:pPr algn="l">
              <a:lnSpc>
                <a:spcPts val="2880"/>
              </a:lnSpc>
            </a:pPr>
            <a:r>
              <a:rPr lang="en-US" sz="2400" dirty="0">
                <a:solidFill>
                  <a:srgbClr val="000000"/>
                </a:solidFill>
                <a:highlight>
                  <a:srgbClr val="C0C0C0"/>
                </a:highlight>
                <a:latin typeface="Arimo"/>
                <a:ea typeface="Arimo"/>
                <a:cs typeface="Arimo"/>
                <a:sym typeface="Arimo"/>
              </a:rPr>
              <a:t>CASEY</a:t>
            </a:r>
          </a:p>
        </p:txBody>
      </p:sp>
      <p:sp>
        <p:nvSpPr>
          <p:cNvPr id="19" name="TextBox 19"/>
          <p:cNvSpPr txBox="1"/>
          <p:nvPr/>
        </p:nvSpPr>
        <p:spPr>
          <a:xfrm>
            <a:off x="12559540" y="4953582"/>
            <a:ext cx="3159213" cy="348942"/>
          </a:xfrm>
          <a:prstGeom prst="rect">
            <a:avLst/>
          </a:prstGeom>
        </p:spPr>
        <p:txBody>
          <a:bodyPr lIns="0" tIns="0" rIns="0" bIns="0" rtlCol="0" anchor="t">
            <a:spAutoFit/>
          </a:bodyPr>
          <a:lstStyle/>
          <a:p>
            <a:pPr algn="l">
              <a:lnSpc>
                <a:spcPts val="2880"/>
              </a:lnSpc>
            </a:pPr>
            <a:r>
              <a:rPr lang="en-US" sz="2400" dirty="0">
                <a:solidFill>
                  <a:srgbClr val="000000"/>
                </a:solidFill>
                <a:highlight>
                  <a:srgbClr val="C0C0C0"/>
                </a:highlight>
                <a:latin typeface="Arimo"/>
                <a:ea typeface="Arimo"/>
                <a:cs typeface="Arimo"/>
                <a:sym typeface="Arimo"/>
              </a:rPr>
              <a:t>SASHA</a:t>
            </a:r>
          </a:p>
        </p:txBody>
      </p:sp>
      <p:sp>
        <p:nvSpPr>
          <p:cNvPr id="20" name="TextBox 20"/>
          <p:cNvSpPr txBox="1"/>
          <p:nvPr/>
        </p:nvSpPr>
        <p:spPr>
          <a:xfrm>
            <a:off x="17259300" y="9210675"/>
            <a:ext cx="152400" cy="200025"/>
          </a:xfrm>
          <a:prstGeom prst="rect">
            <a:avLst/>
          </a:prstGeom>
        </p:spPr>
        <p:txBody>
          <a:bodyPr wrap="none" lIns="0" tIns="0" rIns="0" bIns="0" rtlCol="0" anchor="t">
            <a:spAutoFit/>
          </a:bodyPr>
          <a:lstStyle/>
          <a:p>
            <a:pPr algn="ctr">
              <a:lnSpc>
                <a:spcPts val="2239"/>
              </a:lnSpc>
              <a:spcBef>
                <a:spcPct val="0"/>
              </a:spcBef>
            </a:pPr>
            <a:r>
              <a:rPr lang="en-US" sz="1599">
                <a:solidFill>
                  <a:srgbClr val="FFFFFF"/>
                </a:solidFill>
                <a:latin typeface="Arimo"/>
                <a:ea typeface="Arimo"/>
                <a:cs typeface="Arimo"/>
                <a:sym typeface="Arimo"/>
              </a:rPr>
              <a:t>9</a:t>
            </a:r>
          </a:p>
        </p:txBody>
      </p:sp>
      <p:grpSp>
        <p:nvGrpSpPr>
          <p:cNvPr id="21" name="Group 21"/>
          <p:cNvGrpSpPr/>
          <p:nvPr/>
        </p:nvGrpSpPr>
        <p:grpSpPr>
          <a:xfrm>
            <a:off x="15679760" y="304438"/>
            <a:ext cx="2425875" cy="1181386"/>
            <a:chOff x="0" y="0"/>
            <a:chExt cx="3234500" cy="1575181"/>
          </a:xfrm>
        </p:grpSpPr>
        <p:sp>
          <p:nvSpPr>
            <p:cNvPr id="22" name="Freeform 22" descr="A black background with blue text  AI-generated content may be incorrect."/>
            <p:cNvSpPr/>
            <p:nvPr/>
          </p:nvSpPr>
          <p:spPr>
            <a:xfrm>
              <a:off x="0" y="0"/>
              <a:ext cx="3234436" cy="1575181"/>
            </a:xfrm>
            <a:custGeom>
              <a:avLst/>
              <a:gdLst/>
              <a:ahLst/>
              <a:cxnLst/>
              <a:rect l="l" t="t" r="r" b="b"/>
              <a:pathLst>
                <a:path w="3234436" h="1575181">
                  <a:moveTo>
                    <a:pt x="0" y="0"/>
                  </a:moveTo>
                  <a:lnTo>
                    <a:pt x="3234436" y="0"/>
                  </a:lnTo>
                  <a:lnTo>
                    <a:pt x="3234436" y="1575181"/>
                  </a:lnTo>
                  <a:lnTo>
                    <a:pt x="0" y="1575181"/>
                  </a:lnTo>
                  <a:lnTo>
                    <a:pt x="0" y="0"/>
                  </a:lnTo>
                  <a:close/>
                </a:path>
              </a:pathLst>
            </a:custGeom>
            <a:blipFill>
              <a:blip r:embed="rId6" cstate="screen">
                <a:extLst>
                  <a:ext uri="{28A0092B-C50C-407E-A947-70E740481C1C}">
                    <a14:useLocalDpi xmlns:a14="http://schemas.microsoft.com/office/drawing/2010/main"/>
                  </a:ext>
                </a:extLst>
              </a:blip>
              <a:stretch>
                <a:fillRect/>
              </a:stretch>
            </a:blipFill>
          </p:spPr>
          <p:txBody>
            <a:bodyPr/>
            <a:lstStyle/>
            <a:p>
              <a:endParaRPr lang="en-US"/>
            </a:p>
          </p:txBody>
        </p:sp>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AFAF8"/>
        </a:solidFill>
        <a:effectLst/>
      </p:bgPr>
    </p:bg>
    <p:spTree>
      <p:nvGrpSpPr>
        <p:cNvPr id="1" name=""/>
        <p:cNvGrpSpPr/>
        <p:nvPr/>
      </p:nvGrpSpPr>
      <p:grpSpPr>
        <a:xfrm>
          <a:off x="0" y="0"/>
          <a:ext cx="0" cy="0"/>
          <a:chOff x="0" y="0"/>
          <a:chExt cx="0" cy="0"/>
        </a:xfrm>
      </p:grpSpPr>
      <p:grpSp>
        <p:nvGrpSpPr>
          <p:cNvPr id="2" name="Group 2"/>
          <p:cNvGrpSpPr/>
          <p:nvPr/>
        </p:nvGrpSpPr>
        <p:grpSpPr>
          <a:xfrm>
            <a:off x="822960" y="754380"/>
            <a:ext cx="8229600" cy="480060"/>
            <a:chOff x="0" y="0"/>
            <a:chExt cx="10972800" cy="640080"/>
          </a:xfrm>
        </p:grpSpPr>
        <p:sp>
          <p:nvSpPr>
            <p:cNvPr id="3" name="Freeform 3"/>
            <p:cNvSpPr/>
            <p:nvPr/>
          </p:nvSpPr>
          <p:spPr>
            <a:xfrm>
              <a:off x="0" y="0"/>
              <a:ext cx="10972800" cy="640080"/>
            </a:xfrm>
            <a:custGeom>
              <a:avLst/>
              <a:gdLst/>
              <a:ahLst/>
              <a:cxnLst/>
              <a:rect l="l" t="t" r="r" b="b"/>
              <a:pathLst>
                <a:path w="10972800" h="640080">
                  <a:moveTo>
                    <a:pt x="0" y="0"/>
                  </a:moveTo>
                  <a:lnTo>
                    <a:pt x="10972800" y="0"/>
                  </a:lnTo>
                  <a:lnTo>
                    <a:pt x="10972800" y="640080"/>
                  </a:lnTo>
                  <a:lnTo>
                    <a:pt x="0" y="640080"/>
                  </a:lnTo>
                  <a:close/>
                </a:path>
              </a:pathLst>
            </a:custGeom>
            <a:blipFill>
              <a:blip r:embed="rId3"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4" name="TextBox 4"/>
            <p:cNvSpPr txBox="1"/>
            <p:nvPr/>
          </p:nvSpPr>
          <p:spPr>
            <a:xfrm>
              <a:off x="0" y="-38100"/>
              <a:ext cx="10972800" cy="678180"/>
            </a:xfrm>
            <a:prstGeom prst="rect">
              <a:avLst/>
            </a:prstGeom>
          </p:spPr>
          <p:txBody>
            <a:bodyPr lIns="0" tIns="0" rIns="0" bIns="0" rtlCol="0" anchor="ctr"/>
            <a:lstStyle/>
            <a:p>
              <a:pPr algn="l">
                <a:lnSpc>
                  <a:spcPts val="2160"/>
                </a:lnSpc>
              </a:pPr>
              <a:r>
                <a:rPr lang="en-US" sz="1800" b="1" spc="300">
                  <a:solidFill>
                    <a:srgbClr val="FC6644"/>
                  </a:solidFill>
                  <a:latin typeface="Calibri (MS) Bold"/>
                  <a:ea typeface="Calibri (MS) Bold"/>
                  <a:cs typeface="Calibri (MS) Bold"/>
                  <a:sym typeface="Calibri (MS) Bold"/>
                </a:rPr>
                <a:t>02 · FOUNDATIONS</a:t>
              </a:r>
            </a:p>
          </p:txBody>
        </p:sp>
      </p:grpSp>
      <p:grpSp>
        <p:nvGrpSpPr>
          <p:cNvPr id="5" name="Group 5"/>
          <p:cNvGrpSpPr/>
          <p:nvPr/>
        </p:nvGrpSpPr>
        <p:grpSpPr>
          <a:xfrm>
            <a:off x="822960" y="1207008"/>
            <a:ext cx="12344400" cy="960120"/>
            <a:chOff x="0" y="0"/>
            <a:chExt cx="16459200" cy="1280160"/>
          </a:xfrm>
        </p:grpSpPr>
        <p:sp>
          <p:nvSpPr>
            <p:cNvPr id="6" name="Freeform 6"/>
            <p:cNvSpPr/>
            <p:nvPr/>
          </p:nvSpPr>
          <p:spPr>
            <a:xfrm>
              <a:off x="0" y="0"/>
              <a:ext cx="16459200" cy="1280160"/>
            </a:xfrm>
            <a:custGeom>
              <a:avLst/>
              <a:gdLst/>
              <a:ahLst/>
              <a:cxnLst/>
              <a:rect l="l" t="t" r="r" b="b"/>
              <a:pathLst>
                <a:path w="16459200" h="1280160">
                  <a:moveTo>
                    <a:pt x="0" y="0"/>
                  </a:moveTo>
                  <a:lnTo>
                    <a:pt x="16459200" y="0"/>
                  </a:lnTo>
                  <a:lnTo>
                    <a:pt x="16459200" y="1280160"/>
                  </a:lnTo>
                  <a:lnTo>
                    <a:pt x="0" y="1280160"/>
                  </a:lnTo>
                  <a:close/>
                </a:path>
              </a:pathLst>
            </a:custGeom>
            <a:blipFill>
              <a:blip r:embed="rId4"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7" name="TextBox 7"/>
            <p:cNvSpPr txBox="1"/>
            <p:nvPr/>
          </p:nvSpPr>
          <p:spPr>
            <a:xfrm>
              <a:off x="0" y="-114300"/>
              <a:ext cx="16459200" cy="1394460"/>
            </a:xfrm>
            <a:prstGeom prst="rect">
              <a:avLst/>
            </a:prstGeom>
          </p:spPr>
          <p:txBody>
            <a:bodyPr lIns="0" tIns="0" rIns="0" bIns="0" rtlCol="0" anchor="ctr"/>
            <a:lstStyle/>
            <a:p>
              <a:pPr algn="l">
                <a:lnSpc>
                  <a:spcPts val="6120"/>
                </a:lnSpc>
              </a:pPr>
              <a:r>
                <a:rPr lang="en-US" sz="5100" b="1">
                  <a:solidFill>
                    <a:srgbClr val="1C1C1C"/>
                  </a:solidFill>
                  <a:latin typeface="Calibri (MS) Bold"/>
                  <a:ea typeface="Calibri (MS) Bold"/>
                  <a:cs typeface="Calibri (MS) Bold"/>
                  <a:sym typeface="Calibri (MS) Bold"/>
                </a:rPr>
                <a:t>How to Use LLMs</a:t>
              </a:r>
            </a:p>
          </p:txBody>
        </p:sp>
      </p:grpSp>
      <p:grpSp>
        <p:nvGrpSpPr>
          <p:cNvPr id="8" name="Group 8"/>
          <p:cNvGrpSpPr/>
          <p:nvPr/>
        </p:nvGrpSpPr>
        <p:grpSpPr>
          <a:xfrm>
            <a:off x="822960" y="2057400"/>
            <a:ext cx="14401800" cy="548640"/>
            <a:chOff x="0" y="0"/>
            <a:chExt cx="19202400" cy="731520"/>
          </a:xfrm>
        </p:grpSpPr>
        <p:sp>
          <p:nvSpPr>
            <p:cNvPr id="9" name="Freeform 9"/>
            <p:cNvSpPr/>
            <p:nvPr/>
          </p:nvSpPr>
          <p:spPr>
            <a:xfrm>
              <a:off x="0" y="0"/>
              <a:ext cx="19202400" cy="731520"/>
            </a:xfrm>
            <a:custGeom>
              <a:avLst/>
              <a:gdLst/>
              <a:ahLst/>
              <a:cxnLst/>
              <a:rect l="l" t="t" r="r" b="b"/>
              <a:pathLst>
                <a:path w="19202400" h="731520">
                  <a:moveTo>
                    <a:pt x="0" y="0"/>
                  </a:moveTo>
                  <a:lnTo>
                    <a:pt x="19202400" y="0"/>
                  </a:lnTo>
                  <a:lnTo>
                    <a:pt x="19202400" y="731520"/>
                  </a:lnTo>
                  <a:lnTo>
                    <a:pt x="0" y="731520"/>
                  </a:lnTo>
                  <a:close/>
                </a:path>
              </a:pathLst>
            </a:custGeom>
            <a:blipFill>
              <a:blip r:embed="rId5"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10" name="TextBox 10"/>
            <p:cNvSpPr txBox="1"/>
            <p:nvPr/>
          </p:nvSpPr>
          <p:spPr>
            <a:xfrm>
              <a:off x="0" y="-47625"/>
              <a:ext cx="19202400" cy="779145"/>
            </a:xfrm>
            <a:prstGeom prst="rect">
              <a:avLst/>
            </a:prstGeom>
          </p:spPr>
          <p:txBody>
            <a:bodyPr lIns="0" tIns="0" rIns="0" bIns="0" rtlCol="0" anchor="ctr"/>
            <a:lstStyle/>
            <a:p>
              <a:pPr algn="l">
                <a:lnSpc>
                  <a:spcPts val="2610"/>
                </a:lnSpc>
              </a:pPr>
              <a:r>
                <a:rPr lang="en-US" sz="2175">
                  <a:solidFill>
                    <a:srgbClr val="6B675E"/>
                  </a:solidFill>
                  <a:latin typeface="Calibri (MS)"/>
                  <a:ea typeface="Calibri (MS)"/>
                  <a:cs typeface="Calibri (MS)"/>
                  <a:sym typeface="Calibri (MS)"/>
                </a:rPr>
                <a:t>ChatGPT, Gemini, Claude — everyday tools for everyday advocacy work.</a:t>
              </a:r>
            </a:p>
          </p:txBody>
        </p:sp>
      </p:grpSp>
      <p:grpSp>
        <p:nvGrpSpPr>
          <p:cNvPr id="11" name="Group 11"/>
          <p:cNvGrpSpPr/>
          <p:nvPr/>
        </p:nvGrpSpPr>
        <p:grpSpPr>
          <a:xfrm>
            <a:off x="813435" y="2870835"/>
            <a:ext cx="7631430" cy="2967990"/>
            <a:chOff x="0" y="0"/>
            <a:chExt cx="10175240" cy="3957320"/>
          </a:xfrm>
        </p:grpSpPr>
        <p:sp>
          <p:nvSpPr>
            <p:cNvPr id="12" name="Freeform 12"/>
            <p:cNvSpPr/>
            <p:nvPr/>
          </p:nvSpPr>
          <p:spPr>
            <a:xfrm>
              <a:off x="0" y="0"/>
              <a:ext cx="10175240" cy="3957320"/>
            </a:xfrm>
            <a:custGeom>
              <a:avLst/>
              <a:gdLst/>
              <a:ahLst/>
              <a:cxnLst/>
              <a:rect l="l" t="t" r="r" b="b"/>
              <a:pathLst>
                <a:path w="10175240" h="3957320">
                  <a:moveTo>
                    <a:pt x="0" y="184023"/>
                  </a:moveTo>
                  <a:cubicBezTo>
                    <a:pt x="0" y="82423"/>
                    <a:pt x="82423" y="0"/>
                    <a:pt x="184023" y="0"/>
                  </a:cubicBezTo>
                  <a:lnTo>
                    <a:pt x="9991217" y="0"/>
                  </a:lnTo>
                  <a:cubicBezTo>
                    <a:pt x="10092817" y="0"/>
                    <a:pt x="10175240" y="82423"/>
                    <a:pt x="10175240" y="184023"/>
                  </a:cubicBezTo>
                  <a:lnTo>
                    <a:pt x="10175240" y="3773297"/>
                  </a:lnTo>
                  <a:cubicBezTo>
                    <a:pt x="10175240" y="3874897"/>
                    <a:pt x="10092817" y="3957320"/>
                    <a:pt x="9991217" y="3957320"/>
                  </a:cubicBezTo>
                  <a:lnTo>
                    <a:pt x="184023" y="3957320"/>
                  </a:lnTo>
                  <a:cubicBezTo>
                    <a:pt x="82423" y="3957320"/>
                    <a:pt x="0" y="3874897"/>
                    <a:pt x="0" y="3773297"/>
                  </a:cubicBezTo>
                  <a:close/>
                </a:path>
              </a:pathLst>
            </a:custGeom>
            <a:solidFill>
              <a:srgbClr val="FFFFFF"/>
            </a:solidFill>
            <a:ln w="19050" cap="sq">
              <a:solidFill>
                <a:srgbClr val="E4E1D8"/>
              </a:solidFill>
              <a:prstDash val="solid"/>
              <a:miter/>
            </a:ln>
          </p:spPr>
          <p:txBody>
            <a:bodyPr/>
            <a:lstStyle/>
            <a:p>
              <a:endParaRPr lang="en-US"/>
            </a:p>
          </p:txBody>
        </p:sp>
      </p:grpSp>
      <p:grpSp>
        <p:nvGrpSpPr>
          <p:cNvPr id="13" name="Group 13"/>
          <p:cNvGrpSpPr/>
          <p:nvPr/>
        </p:nvGrpSpPr>
        <p:grpSpPr>
          <a:xfrm>
            <a:off x="1234440" y="3291840"/>
            <a:ext cx="754380" cy="754380"/>
            <a:chOff x="0" y="0"/>
            <a:chExt cx="1005840" cy="1005840"/>
          </a:xfrm>
        </p:grpSpPr>
        <p:sp>
          <p:nvSpPr>
            <p:cNvPr id="14" name="Freeform 14"/>
            <p:cNvSpPr/>
            <p:nvPr/>
          </p:nvSpPr>
          <p:spPr>
            <a:xfrm>
              <a:off x="0" y="0"/>
              <a:ext cx="1005840" cy="1005840"/>
            </a:xfrm>
            <a:custGeom>
              <a:avLst/>
              <a:gdLst/>
              <a:ahLst/>
              <a:cxnLst/>
              <a:rect l="l" t="t" r="r" b="b"/>
              <a:pathLst>
                <a:path w="1005840" h="1005840">
                  <a:moveTo>
                    <a:pt x="0" y="502920"/>
                  </a:moveTo>
                  <a:cubicBezTo>
                    <a:pt x="0" y="225171"/>
                    <a:pt x="225171" y="0"/>
                    <a:pt x="502920" y="0"/>
                  </a:cubicBezTo>
                  <a:cubicBezTo>
                    <a:pt x="780669" y="0"/>
                    <a:pt x="1005840" y="225171"/>
                    <a:pt x="1005840" y="502920"/>
                  </a:cubicBezTo>
                  <a:cubicBezTo>
                    <a:pt x="1005840" y="780669"/>
                    <a:pt x="780669" y="1005840"/>
                    <a:pt x="502920" y="1005840"/>
                  </a:cubicBezTo>
                  <a:cubicBezTo>
                    <a:pt x="225171" y="1005840"/>
                    <a:pt x="0" y="780669"/>
                    <a:pt x="0" y="502920"/>
                  </a:cubicBezTo>
                  <a:close/>
                </a:path>
              </a:pathLst>
            </a:custGeom>
            <a:solidFill>
              <a:srgbClr val="FC6644"/>
            </a:solidFill>
          </p:spPr>
          <p:txBody>
            <a:bodyPr/>
            <a:lstStyle/>
            <a:p>
              <a:endParaRPr lang="en-US"/>
            </a:p>
          </p:txBody>
        </p:sp>
      </p:grpSp>
      <p:grpSp>
        <p:nvGrpSpPr>
          <p:cNvPr id="15" name="Group 15"/>
          <p:cNvGrpSpPr/>
          <p:nvPr/>
        </p:nvGrpSpPr>
        <p:grpSpPr>
          <a:xfrm>
            <a:off x="1324966" y="3382366"/>
            <a:ext cx="573329" cy="573329"/>
            <a:chOff x="0" y="0"/>
            <a:chExt cx="764438" cy="764438"/>
          </a:xfrm>
        </p:grpSpPr>
        <p:sp>
          <p:nvSpPr>
            <p:cNvPr id="16" name="Freeform 16" descr="/tmp/workdir/deck/icons/edit_white.png"/>
            <p:cNvSpPr/>
            <p:nvPr/>
          </p:nvSpPr>
          <p:spPr>
            <a:xfrm>
              <a:off x="0" y="0"/>
              <a:ext cx="764413" cy="764413"/>
            </a:xfrm>
            <a:custGeom>
              <a:avLst/>
              <a:gdLst/>
              <a:ahLst/>
              <a:cxnLst/>
              <a:rect l="l" t="t" r="r" b="b"/>
              <a:pathLst>
                <a:path w="764413" h="764413">
                  <a:moveTo>
                    <a:pt x="0" y="0"/>
                  </a:moveTo>
                  <a:lnTo>
                    <a:pt x="764413" y="0"/>
                  </a:lnTo>
                  <a:lnTo>
                    <a:pt x="764413" y="764413"/>
                  </a:lnTo>
                  <a:lnTo>
                    <a:pt x="0" y="764413"/>
                  </a:lnTo>
                  <a:lnTo>
                    <a:pt x="0" y="0"/>
                  </a:lnTo>
                  <a:close/>
                </a:path>
              </a:pathLst>
            </a:custGeom>
            <a:blipFill>
              <a:blip r:embed="rId6" cstate="screen">
                <a:extLst>
                  <a:ext uri="{28A0092B-C50C-407E-A947-70E740481C1C}">
                    <a14:useLocalDpi xmlns:a14="http://schemas.microsoft.com/office/drawing/2010/main"/>
                  </a:ext>
                </a:extLst>
              </a:blip>
              <a:stretch>
                <a:fillRect r="-3" b="-3"/>
              </a:stretch>
            </a:blipFill>
          </p:spPr>
          <p:txBody>
            <a:bodyPr/>
            <a:lstStyle/>
            <a:p>
              <a:endParaRPr lang="en-US"/>
            </a:p>
          </p:txBody>
        </p:sp>
      </p:grpSp>
      <p:grpSp>
        <p:nvGrpSpPr>
          <p:cNvPr id="17" name="Group 17"/>
          <p:cNvGrpSpPr/>
          <p:nvPr/>
        </p:nvGrpSpPr>
        <p:grpSpPr>
          <a:xfrm>
            <a:off x="2263140" y="3264408"/>
            <a:ext cx="5760720" cy="548640"/>
            <a:chOff x="0" y="0"/>
            <a:chExt cx="7680960" cy="731520"/>
          </a:xfrm>
        </p:grpSpPr>
        <p:sp>
          <p:nvSpPr>
            <p:cNvPr id="18" name="Freeform 18"/>
            <p:cNvSpPr/>
            <p:nvPr/>
          </p:nvSpPr>
          <p:spPr>
            <a:xfrm>
              <a:off x="0" y="0"/>
              <a:ext cx="7680960" cy="731520"/>
            </a:xfrm>
            <a:custGeom>
              <a:avLst/>
              <a:gdLst/>
              <a:ahLst/>
              <a:cxnLst/>
              <a:rect l="l" t="t" r="r" b="b"/>
              <a:pathLst>
                <a:path w="7680960" h="731520">
                  <a:moveTo>
                    <a:pt x="0" y="0"/>
                  </a:moveTo>
                  <a:lnTo>
                    <a:pt x="7680960" y="0"/>
                  </a:lnTo>
                  <a:lnTo>
                    <a:pt x="7680960" y="731520"/>
                  </a:lnTo>
                  <a:lnTo>
                    <a:pt x="0" y="731520"/>
                  </a:lnTo>
                  <a:close/>
                </a:path>
              </a:pathLst>
            </a:custGeom>
            <a:blipFill>
              <a:blip r:embed="rId7"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19" name="TextBox 19"/>
            <p:cNvSpPr txBox="1"/>
            <p:nvPr/>
          </p:nvSpPr>
          <p:spPr>
            <a:xfrm>
              <a:off x="0" y="-38100"/>
              <a:ext cx="7680960" cy="769620"/>
            </a:xfrm>
            <a:prstGeom prst="rect">
              <a:avLst/>
            </a:prstGeom>
          </p:spPr>
          <p:txBody>
            <a:bodyPr lIns="0" tIns="0" rIns="0" bIns="0" rtlCol="0" anchor="ctr"/>
            <a:lstStyle/>
            <a:p>
              <a:pPr algn="l">
                <a:lnSpc>
                  <a:spcPts val="2879"/>
                </a:lnSpc>
              </a:pPr>
              <a:r>
                <a:rPr lang="en-US" sz="2400" b="1">
                  <a:solidFill>
                    <a:srgbClr val="1C1C1C"/>
                  </a:solidFill>
                  <a:latin typeface="Calibri (MS) Bold"/>
                  <a:ea typeface="Calibri (MS) Bold"/>
                  <a:cs typeface="Calibri (MS) Bold"/>
                  <a:sym typeface="Calibri (MS) Bold"/>
                </a:rPr>
                <a:t>Brainstorming &amp; Strategy</a:t>
              </a:r>
            </a:p>
          </p:txBody>
        </p:sp>
      </p:grpSp>
      <p:grpSp>
        <p:nvGrpSpPr>
          <p:cNvPr id="20" name="Group 20"/>
          <p:cNvGrpSpPr/>
          <p:nvPr/>
        </p:nvGrpSpPr>
        <p:grpSpPr>
          <a:xfrm>
            <a:off x="1234440" y="4183380"/>
            <a:ext cx="6789420" cy="1440180"/>
            <a:chOff x="0" y="0"/>
            <a:chExt cx="9052560" cy="1920240"/>
          </a:xfrm>
        </p:grpSpPr>
        <p:sp>
          <p:nvSpPr>
            <p:cNvPr id="21" name="Freeform 21"/>
            <p:cNvSpPr/>
            <p:nvPr/>
          </p:nvSpPr>
          <p:spPr>
            <a:xfrm>
              <a:off x="0" y="0"/>
              <a:ext cx="9052560" cy="1920240"/>
            </a:xfrm>
            <a:custGeom>
              <a:avLst/>
              <a:gdLst/>
              <a:ahLst/>
              <a:cxnLst/>
              <a:rect l="l" t="t" r="r" b="b"/>
              <a:pathLst>
                <a:path w="9052560" h="1920240">
                  <a:moveTo>
                    <a:pt x="0" y="0"/>
                  </a:moveTo>
                  <a:lnTo>
                    <a:pt x="9052560" y="0"/>
                  </a:lnTo>
                  <a:lnTo>
                    <a:pt x="9052560" y="1920240"/>
                  </a:lnTo>
                  <a:lnTo>
                    <a:pt x="0" y="1920240"/>
                  </a:lnTo>
                  <a:close/>
                </a:path>
              </a:pathLst>
            </a:custGeom>
            <a:blipFill>
              <a:blip r:embed="rId8"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22" name="TextBox 22"/>
            <p:cNvSpPr txBox="1"/>
            <p:nvPr/>
          </p:nvSpPr>
          <p:spPr>
            <a:xfrm>
              <a:off x="0" y="-95250"/>
              <a:ext cx="9052560" cy="2015490"/>
            </a:xfrm>
            <a:prstGeom prst="rect">
              <a:avLst/>
            </a:prstGeom>
          </p:spPr>
          <p:txBody>
            <a:bodyPr lIns="0" tIns="0" rIns="0" bIns="0" rtlCol="0" anchor="ctr"/>
            <a:lstStyle/>
            <a:p>
              <a:pPr algn="l">
                <a:lnSpc>
                  <a:spcPts val="2808"/>
                </a:lnSpc>
              </a:pPr>
              <a:r>
                <a:rPr lang="en-US" sz="1950">
                  <a:solidFill>
                    <a:srgbClr val="6B675E"/>
                  </a:solidFill>
                  <a:latin typeface="Calibri (MS)"/>
                  <a:ea typeface="Calibri (MS)"/>
                  <a:cs typeface="Calibri (MS)"/>
                  <a:sym typeface="Calibri (MS)"/>
                </a:rPr>
                <a:t>Overcome the blank page — outline a plan, a fundraiser, or a board update in minutes.</a:t>
              </a:r>
            </a:p>
          </p:txBody>
        </p:sp>
      </p:grpSp>
      <p:grpSp>
        <p:nvGrpSpPr>
          <p:cNvPr id="23" name="Group 23"/>
          <p:cNvGrpSpPr/>
          <p:nvPr/>
        </p:nvGrpSpPr>
        <p:grpSpPr>
          <a:xfrm>
            <a:off x="8905875" y="2870835"/>
            <a:ext cx="7631430" cy="2967990"/>
            <a:chOff x="0" y="0"/>
            <a:chExt cx="10175240" cy="3957320"/>
          </a:xfrm>
        </p:grpSpPr>
        <p:sp>
          <p:nvSpPr>
            <p:cNvPr id="24" name="Freeform 24"/>
            <p:cNvSpPr/>
            <p:nvPr/>
          </p:nvSpPr>
          <p:spPr>
            <a:xfrm>
              <a:off x="0" y="0"/>
              <a:ext cx="10175240" cy="3957320"/>
            </a:xfrm>
            <a:custGeom>
              <a:avLst/>
              <a:gdLst/>
              <a:ahLst/>
              <a:cxnLst/>
              <a:rect l="l" t="t" r="r" b="b"/>
              <a:pathLst>
                <a:path w="10175240" h="3957320">
                  <a:moveTo>
                    <a:pt x="0" y="184023"/>
                  </a:moveTo>
                  <a:cubicBezTo>
                    <a:pt x="0" y="82423"/>
                    <a:pt x="82423" y="0"/>
                    <a:pt x="184023" y="0"/>
                  </a:cubicBezTo>
                  <a:lnTo>
                    <a:pt x="9991217" y="0"/>
                  </a:lnTo>
                  <a:cubicBezTo>
                    <a:pt x="10092817" y="0"/>
                    <a:pt x="10175240" y="82423"/>
                    <a:pt x="10175240" y="184023"/>
                  </a:cubicBezTo>
                  <a:lnTo>
                    <a:pt x="10175240" y="3773297"/>
                  </a:lnTo>
                  <a:cubicBezTo>
                    <a:pt x="10175240" y="3874897"/>
                    <a:pt x="10092817" y="3957320"/>
                    <a:pt x="9991217" y="3957320"/>
                  </a:cubicBezTo>
                  <a:lnTo>
                    <a:pt x="184023" y="3957320"/>
                  </a:lnTo>
                  <a:cubicBezTo>
                    <a:pt x="82423" y="3957320"/>
                    <a:pt x="0" y="3874897"/>
                    <a:pt x="0" y="3773297"/>
                  </a:cubicBezTo>
                  <a:close/>
                </a:path>
              </a:pathLst>
            </a:custGeom>
            <a:solidFill>
              <a:srgbClr val="FFFFFF"/>
            </a:solidFill>
            <a:ln w="19050" cap="sq">
              <a:solidFill>
                <a:srgbClr val="E4E1D8"/>
              </a:solidFill>
              <a:prstDash val="solid"/>
              <a:miter/>
            </a:ln>
          </p:spPr>
          <p:txBody>
            <a:bodyPr/>
            <a:lstStyle/>
            <a:p>
              <a:endParaRPr lang="en-US"/>
            </a:p>
          </p:txBody>
        </p:sp>
      </p:grpSp>
      <p:grpSp>
        <p:nvGrpSpPr>
          <p:cNvPr id="25" name="Group 25"/>
          <p:cNvGrpSpPr/>
          <p:nvPr/>
        </p:nvGrpSpPr>
        <p:grpSpPr>
          <a:xfrm>
            <a:off x="9326880" y="3291840"/>
            <a:ext cx="754380" cy="754380"/>
            <a:chOff x="0" y="0"/>
            <a:chExt cx="1005840" cy="1005840"/>
          </a:xfrm>
        </p:grpSpPr>
        <p:sp>
          <p:nvSpPr>
            <p:cNvPr id="26" name="Freeform 26"/>
            <p:cNvSpPr/>
            <p:nvPr/>
          </p:nvSpPr>
          <p:spPr>
            <a:xfrm>
              <a:off x="0" y="0"/>
              <a:ext cx="1005840" cy="1005840"/>
            </a:xfrm>
            <a:custGeom>
              <a:avLst/>
              <a:gdLst/>
              <a:ahLst/>
              <a:cxnLst/>
              <a:rect l="l" t="t" r="r" b="b"/>
              <a:pathLst>
                <a:path w="1005840" h="1005840">
                  <a:moveTo>
                    <a:pt x="0" y="502920"/>
                  </a:moveTo>
                  <a:cubicBezTo>
                    <a:pt x="0" y="225171"/>
                    <a:pt x="225171" y="0"/>
                    <a:pt x="502920" y="0"/>
                  </a:cubicBezTo>
                  <a:cubicBezTo>
                    <a:pt x="780669" y="0"/>
                    <a:pt x="1005840" y="225171"/>
                    <a:pt x="1005840" y="502920"/>
                  </a:cubicBezTo>
                  <a:cubicBezTo>
                    <a:pt x="1005840" y="780669"/>
                    <a:pt x="780669" y="1005840"/>
                    <a:pt x="502920" y="1005840"/>
                  </a:cubicBezTo>
                  <a:cubicBezTo>
                    <a:pt x="225171" y="1005840"/>
                    <a:pt x="0" y="780669"/>
                    <a:pt x="0" y="502920"/>
                  </a:cubicBezTo>
                  <a:close/>
                </a:path>
              </a:pathLst>
            </a:custGeom>
            <a:solidFill>
              <a:srgbClr val="FC6644"/>
            </a:solidFill>
          </p:spPr>
          <p:txBody>
            <a:bodyPr/>
            <a:lstStyle/>
            <a:p>
              <a:endParaRPr lang="en-US"/>
            </a:p>
          </p:txBody>
        </p:sp>
      </p:grpSp>
      <p:grpSp>
        <p:nvGrpSpPr>
          <p:cNvPr id="27" name="Group 27"/>
          <p:cNvGrpSpPr/>
          <p:nvPr/>
        </p:nvGrpSpPr>
        <p:grpSpPr>
          <a:xfrm>
            <a:off x="9417406" y="3382366"/>
            <a:ext cx="573329" cy="573329"/>
            <a:chOff x="0" y="0"/>
            <a:chExt cx="764438" cy="764438"/>
          </a:xfrm>
        </p:grpSpPr>
        <p:sp>
          <p:nvSpPr>
            <p:cNvPr id="28" name="Freeform 28" descr="/tmp/workdir/deck/icons/globe_white.png"/>
            <p:cNvSpPr/>
            <p:nvPr/>
          </p:nvSpPr>
          <p:spPr>
            <a:xfrm>
              <a:off x="0" y="0"/>
              <a:ext cx="764413" cy="764413"/>
            </a:xfrm>
            <a:custGeom>
              <a:avLst/>
              <a:gdLst/>
              <a:ahLst/>
              <a:cxnLst/>
              <a:rect l="l" t="t" r="r" b="b"/>
              <a:pathLst>
                <a:path w="764413" h="764413">
                  <a:moveTo>
                    <a:pt x="0" y="0"/>
                  </a:moveTo>
                  <a:lnTo>
                    <a:pt x="764413" y="0"/>
                  </a:lnTo>
                  <a:lnTo>
                    <a:pt x="764413" y="764413"/>
                  </a:lnTo>
                  <a:lnTo>
                    <a:pt x="0" y="764413"/>
                  </a:lnTo>
                  <a:lnTo>
                    <a:pt x="0" y="0"/>
                  </a:lnTo>
                  <a:close/>
                </a:path>
              </a:pathLst>
            </a:custGeom>
            <a:blipFill>
              <a:blip r:embed="rId9" cstate="screen">
                <a:extLst>
                  <a:ext uri="{28A0092B-C50C-407E-A947-70E740481C1C}">
                    <a14:useLocalDpi xmlns:a14="http://schemas.microsoft.com/office/drawing/2010/main"/>
                  </a:ext>
                </a:extLst>
              </a:blip>
              <a:stretch>
                <a:fillRect r="-3" b="-3"/>
              </a:stretch>
            </a:blipFill>
          </p:spPr>
          <p:txBody>
            <a:bodyPr/>
            <a:lstStyle/>
            <a:p>
              <a:endParaRPr lang="en-US"/>
            </a:p>
          </p:txBody>
        </p:sp>
      </p:grpSp>
      <p:grpSp>
        <p:nvGrpSpPr>
          <p:cNvPr id="29" name="Group 29"/>
          <p:cNvGrpSpPr/>
          <p:nvPr/>
        </p:nvGrpSpPr>
        <p:grpSpPr>
          <a:xfrm>
            <a:off x="10355580" y="3264408"/>
            <a:ext cx="5760720" cy="548640"/>
            <a:chOff x="0" y="0"/>
            <a:chExt cx="7680960" cy="731520"/>
          </a:xfrm>
        </p:grpSpPr>
        <p:sp>
          <p:nvSpPr>
            <p:cNvPr id="30" name="Freeform 30"/>
            <p:cNvSpPr/>
            <p:nvPr/>
          </p:nvSpPr>
          <p:spPr>
            <a:xfrm>
              <a:off x="0" y="0"/>
              <a:ext cx="7680960" cy="731520"/>
            </a:xfrm>
            <a:custGeom>
              <a:avLst/>
              <a:gdLst/>
              <a:ahLst/>
              <a:cxnLst/>
              <a:rect l="l" t="t" r="r" b="b"/>
              <a:pathLst>
                <a:path w="7680960" h="731520">
                  <a:moveTo>
                    <a:pt x="0" y="0"/>
                  </a:moveTo>
                  <a:lnTo>
                    <a:pt x="7680960" y="0"/>
                  </a:lnTo>
                  <a:lnTo>
                    <a:pt x="7680960" y="731520"/>
                  </a:lnTo>
                  <a:lnTo>
                    <a:pt x="0" y="731520"/>
                  </a:lnTo>
                  <a:close/>
                </a:path>
              </a:pathLst>
            </a:custGeom>
            <a:blipFill>
              <a:blip r:embed="rId7"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31" name="TextBox 31"/>
            <p:cNvSpPr txBox="1"/>
            <p:nvPr/>
          </p:nvSpPr>
          <p:spPr>
            <a:xfrm>
              <a:off x="0" y="-38100"/>
              <a:ext cx="7680960" cy="769620"/>
            </a:xfrm>
            <a:prstGeom prst="rect">
              <a:avLst/>
            </a:prstGeom>
          </p:spPr>
          <p:txBody>
            <a:bodyPr lIns="0" tIns="0" rIns="0" bIns="0" rtlCol="0" anchor="ctr"/>
            <a:lstStyle/>
            <a:p>
              <a:pPr algn="l">
                <a:lnSpc>
                  <a:spcPts val="2879"/>
                </a:lnSpc>
              </a:pPr>
              <a:r>
                <a:rPr lang="en-US" sz="2400" b="1">
                  <a:solidFill>
                    <a:srgbClr val="1C1C1C"/>
                  </a:solidFill>
                  <a:latin typeface="Calibri (MS) Bold"/>
                  <a:ea typeface="Calibri (MS) Bold"/>
                  <a:cs typeface="Calibri (MS) Bold"/>
                  <a:sym typeface="Calibri (MS) Bold"/>
                </a:rPr>
                <a:t>Translating Science</a:t>
              </a:r>
            </a:p>
          </p:txBody>
        </p:sp>
      </p:grpSp>
      <p:grpSp>
        <p:nvGrpSpPr>
          <p:cNvPr id="32" name="Group 32"/>
          <p:cNvGrpSpPr/>
          <p:nvPr/>
        </p:nvGrpSpPr>
        <p:grpSpPr>
          <a:xfrm>
            <a:off x="9326880" y="4183380"/>
            <a:ext cx="6789420" cy="1440180"/>
            <a:chOff x="0" y="0"/>
            <a:chExt cx="9052560" cy="1920240"/>
          </a:xfrm>
        </p:grpSpPr>
        <p:sp>
          <p:nvSpPr>
            <p:cNvPr id="33" name="Freeform 33"/>
            <p:cNvSpPr/>
            <p:nvPr/>
          </p:nvSpPr>
          <p:spPr>
            <a:xfrm>
              <a:off x="0" y="0"/>
              <a:ext cx="9052560" cy="1920240"/>
            </a:xfrm>
            <a:custGeom>
              <a:avLst/>
              <a:gdLst/>
              <a:ahLst/>
              <a:cxnLst/>
              <a:rect l="l" t="t" r="r" b="b"/>
              <a:pathLst>
                <a:path w="9052560" h="1920240">
                  <a:moveTo>
                    <a:pt x="0" y="0"/>
                  </a:moveTo>
                  <a:lnTo>
                    <a:pt x="9052560" y="0"/>
                  </a:lnTo>
                  <a:lnTo>
                    <a:pt x="9052560" y="1920240"/>
                  </a:lnTo>
                  <a:lnTo>
                    <a:pt x="0" y="1920240"/>
                  </a:lnTo>
                  <a:close/>
                </a:path>
              </a:pathLst>
            </a:custGeom>
            <a:blipFill>
              <a:blip r:embed="rId8"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34" name="TextBox 34"/>
            <p:cNvSpPr txBox="1"/>
            <p:nvPr/>
          </p:nvSpPr>
          <p:spPr>
            <a:xfrm>
              <a:off x="0" y="-95250"/>
              <a:ext cx="9052560" cy="2015490"/>
            </a:xfrm>
            <a:prstGeom prst="rect">
              <a:avLst/>
            </a:prstGeom>
          </p:spPr>
          <p:txBody>
            <a:bodyPr lIns="0" tIns="0" rIns="0" bIns="0" rtlCol="0" anchor="ctr"/>
            <a:lstStyle/>
            <a:p>
              <a:pPr algn="l">
                <a:lnSpc>
                  <a:spcPts val="2808"/>
                </a:lnSpc>
              </a:pPr>
              <a:r>
                <a:rPr lang="en-US" sz="1950">
                  <a:solidFill>
                    <a:srgbClr val="6B675E"/>
                  </a:solidFill>
                  <a:latin typeface="Calibri (MS)"/>
                  <a:ea typeface="Calibri (MS)"/>
                  <a:cs typeface="Calibri (MS)"/>
                  <a:sym typeface="Calibri (MS)"/>
                </a:rPr>
                <a:t>Turn a dense clinical trial report into plain English before your next doctor's appointment.</a:t>
              </a:r>
            </a:p>
          </p:txBody>
        </p:sp>
      </p:grpSp>
      <p:grpSp>
        <p:nvGrpSpPr>
          <p:cNvPr id="35" name="Group 35"/>
          <p:cNvGrpSpPr/>
          <p:nvPr/>
        </p:nvGrpSpPr>
        <p:grpSpPr>
          <a:xfrm>
            <a:off x="813435" y="6231255"/>
            <a:ext cx="7631430" cy="2967990"/>
            <a:chOff x="0" y="0"/>
            <a:chExt cx="10175240" cy="3957320"/>
          </a:xfrm>
        </p:grpSpPr>
        <p:sp>
          <p:nvSpPr>
            <p:cNvPr id="36" name="Freeform 36"/>
            <p:cNvSpPr/>
            <p:nvPr/>
          </p:nvSpPr>
          <p:spPr>
            <a:xfrm>
              <a:off x="0" y="0"/>
              <a:ext cx="10175240" cy="3957320"/>
            </a:xfrm>
            <a:custGeom>
              <a:avLst/>
              <a:gdLst/>
              <a:ahLst/>
              <a:cxnLst/>
              <a:rect l="l" t="t" r="r" b="b"/>
              <a:pathLst>
                <a:path w="10175240" h="3957320">
                  <a:moveTo>
                    <a:pt x="0" y="184023"/>
                  </a:moveTo>
                  <a:cubicBezTo>
                    <a:pt x="0" y="82423"/>
                    <a:pt x="82423" y="0"/>
                    <a:pt x="184023" y="0"/>
                  </a:cubicBezTo>
                  <a:lnTo>
                    <a:pt x="9991217" y="0"/>
                  </a:lnTo>
                  <a:cubicBezTo>
                    <a:pt x="10092817" y="0"/>
                    <a:pt x="10175240" y="82423"/>
                    <a:pt x="10175240" y="184023"/>
                  </a:cubicBezTo>
                  <a:lnTo>
                    <a:pt x="10175240" y="3773297"/>
                  </a:lnTo>
                  <a:cubicBezTo>
                    <a:pt x="10175240" y="3874897"/>
                    <a:pt x="10092817" y="3957320"/>
                    <a:pt x="9991217" y="3957320"/>
                  </a:cubicBezTo>
                  <a:lnTo>
                    <a:pt x="184023" y="3957320"/>
                  </a:lnTo>
                  <a:cubicBezTo>
                    <a:pt x="82423" y="3957320"/>
                    <a:pt x="0" y="3874897"/>
                    <a:pt x="0" y="3773297"/>
                  </a:cubicBezTo>
                  <a:close/>
                </a:path>
              </a:pathLst>
            </a:custGeom>
            <a:solidFill>
              <a:srgbClr val="FFFFFF"/>
            </a:solidFill>
            <a:ln w="19050" cap="sq">
              <a:solidFill>
                <a:srgbClr val="E4E1D8"/>
              </a:solidFill>
              <a:prstDash val="solid"/>
              <a:miter/>
            </a:ln>
          </p:spPr>
          <p:txBody>
            <a:bodyPr/>
            <a:lstStyle/>
            <a:p>
              <a:endParaRPr lang="en-US"/>
            </a:p>
          </p:txBody>
        </p:sp>
      </p:grpSp>
      <p:grpSp>
        <p:nvGrpSpPr>
          <p:cNvPr id="37" name="Group 37"/>
          <p:cNvGrpSpPr/>
          <p:nvPr/>
        </p:nvGrpSpPr>
        <p:grpSpPr>
          <a:xfrm>
            <a:off x="1234440" y="6652260"/>
            <a:ext cx="754380" cy="754380"/>
            <a:chOff x="0" y="0"/>
            <a:chExt cx="1005840" cy="1005840"/>
          </a:xfrm>
        </p:grpSpPr>
        <p:sp>
          <p:nvSpPr>
            <p:cNvPr id="38" name="Freeform 38"/>
            <p:cNvSpPr/>
            <p:nvPr/>
          </p:nvSpPr>
          <p:spPr>
            <a:xfrm>
              <a:off x="0" y="0"/>
              <a:ext cx="1005840" cy="1005840"/>
            </a:xfrm>
            <a:custGeom>
              <a:avLst/>
              <a:gdLst/>
              <a:ahLst/>
              <a:cxnLst/>
              <a:rect l="l" t="t" r="r" b="b"/>
              <a:pathLst>
                <a:path w="1005840" h="1005840">
                  <a:moveTo>
                    <a:pt x="0" y="502920"/>
                  </a:moveTo>
                  <a:cubicBezTo>
                    <a:pt x="0" y="225171"/>
                    <a:pt x="225171" y="0"/>
                    <a:pt x="502920" y="0"/>
                  </a:cubicBezTo>
                  <a:cubicBezTo>
                    <a:pt x="780669" y="0"/>
                    <a:pt x="1005840" y="225171"/>
                    <a:pt x="1005840" y="502920"/>
                  </a:cubicBezTo>
                  <a:cubicBezTo>
                    <a:pt x="1005840" y="780669"/>
                    <a:pt x="780669" y="1005840"/>
                    <a:pt x="502920" y="1005840"/>
                  </a:cubicBezTo>
                  <a:cubicBezTo>
                    <a:pt x="225171" y="1005840"/>
                    <a:pt x="0" y="780669"/>
                    <a:pt x="0" y="502920"/>
                  </a:cubicBezTo>
                  <a:close/>
                </a:path>
              </a:pathLst>
            </a:custGeom>
            <a:solidFill>
              <a:srgbClr val="FC6644"/>
            </a:solidFill>
          </p:spPr>
          <p:txBody>
            <a:bodyPr/>
            <a:lstStyle/>
            <a:p>
              <a:endParaRPr lang="en-US"/>
            </a:p>
          </p:txBody>
        </p:sp>
      </p:grpSp>
      <p:grpSp>
        <p:nvGrpSpPr>
          <p:cNvPr id="39" name="Group 39"/>
          <p:cNvGrpSpPr/>
          <p:nvPr/>
        </p:nvGrpSpPr>
        <p:grpSpPr>
          <a:xfrm>
            <a:off x="1324966" y="6742786"/>
            <a:ext cx="573329" cy="573329"/>
            <a:chOff x="0" y="0"/>
            <a:chExt cx="764438" cy="764438"/>
          </a:xfrm>
        </p:grpSpPr>
        <p:sp>
          <p:nvSpPr>
            <p:cNvPr id="40" name="Freeform 40" descr="/tmp/workdir/deck/icons/mail_white.png"/>
            <p:cNvSpPr/>
            <p:nvPr/>
          </p:nvSpPr>
          <p:spPr>
            <a:xfrm>
              <a:off x="0" y="0"/>
              <a:ext cx="764413" cy="764413"/>
            </a:xfrm>
            <a:custGeom>
              <a:avLst/>
              <a:gdLst/>
              <a:ahLst/>
              <a:cxnLst/>
              <a:rect l="l" t="t" r="r" b="b"/>
              <a:pathLst>
                <a:path w="764413" h="764413">
                  <a:moveTo>
                    <a:pt x="0" y="0"/>
                  </a:moveTo>
                  <a:lnTo>
                    <a:pt x="764413" y="0"/>
                  </a:lnTo>
                  <a:lnTo>
                    <a:pt x="764413" y="764413"/>
                  </a:lnTo>
                  <a:lnTo>
                    <a:pt x="0" y="764413"/>
                  </a:lnTo>
                  <a:lnTo>
                    <a:pt x="0" y="0"/>
                  </a:lnTo>
                  <a:close/>
                </a:path>
              </a:pathLst>
            </a:custGeom>
            <a:blipFill>
              <a:blip r:embed="rId10" cstate="screen">
                <a:extLst>
                  <a:ext uri="{28A0092B-C50C-407E-A947-70E740481C1C}">
                    <a14:useLocalDpi xmlns:a14="http://schemas.microsoft.com/office/drawing/2010/main"/>
                  </a:ext>
                </a:extLst>
              </a:blip>
              <a:stretch>
                <a:fillRect/>
              </a:stretch>
            </a:blipFill>
          </p:spPr>
          <p:txBody>
            <a:bodyPr/>
            <a:lstStyle/>
            <a:p>
              <a:endParaRPr lang="en-US"/>
            </a:p>
          </p:txBody>
        </p:sp>
      </p:grpSp>
      <p:grpSp>
        <p:nvGrpSpPr>
          <p:cNvPr id="41" name="Group 41"/>
          <p:cNvGrpSpPr/>
          <p:nvPr/>
        </p:nvGrpSpPr>
        <p:grpSpPr>
          <a:xfrm>
            <a:off x="2263140" y="6624828"/>
            <a:ext cx="5760720" cy="548640"/>
            <a:chOff x="0" y="0"/>
            <a:chExt cx="7680960" cy="731520"/>
          </a:xfrm>
        </p:grpSpPr>
        <p:sp>
          <p:nvSpPr>
            <p:cNvPr id="42" name="Freeform 42"/>
            <p:cNvSpPr/>
            <p:nvPr/>
          </p:nvSpPr>
          <p:spPr>
            <a:xfrm>
              <a:off x="0" y="0"/>
              <a:ext cx="7680960" cy="731520"/>
            </a:xfrm>
            <a:custGeom>
              <a:avLst/>
              <a:gdLst/>
              <a:ahLst/>
              <a:cxnLst/>
              <a:rect l="l" t="t" r="r" b="b"/>
              <a:pathLst>
                <a:path w="7680960" h="731520">
                  <a:moveTo>
                    <a:pt x="0" y="0"/>
                  </a:moveTo>
                  <a:lnTo>
                    <a:pt x="7680960" y="0"/>
                  </a:lnTo>
                  <a:lnTo>
                    <a:pt x="7680960" y="731520"/>
                  </a:lnTo>
                  <a:lnTo>
                    <a:pt x="0" y="731520"/>
                  </a:lnTo>
                  <a:close/>
                </a:path>
              </a:pathLst>
            </a:custGeom>
            <a:blipFill>
              <a:blip r:embed="rId7"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43" name="TextBox 43"/>
            <p:cNvSpPr txBox="1"/>
            <p:nvPr/>
          </p:nvSpPr>
          <p:spPr>
            <a:xfrm>
              <a:off x="0" y="-38100"/>
              <a:ext cx="7680960" cy="769620"/>
            </a:xfrm>
            <a:prstGeom prst="rect">
              <a:avLst/>
            </a:prstGeom>
          </p:spPr>
          <p:txBody>
            <a:bodyPr lIns="0" tIns="0" rIns="0" bIns="0" rtlCol="0" anchor="ctr"/>
            <a:lstStyle/>
            <a:p>
              <a:pPr algn="l">
                <a:lnSpc>
                  <a:spcPts val="2879"/>
                </a:lnSpc>
              </a:pPr>
              <a:r>
                <a:rPr lang="en-US" sz="2400" b="1">
                  <a:solidFill>
                    <a:srgbClr val="1C1C1C"/>
                  </a:solidFill>
                  <a:latin typeface="Calibri (MS) Bold"/>
                  <a:ea typeface="Calibri (MS) Bold"/>
                  <a:cs typeface="Calibri (MS) Bold"/>
                  <a:sym typeface="Calibri (MS) Bold"/>
                </a:rPr>
                <a:t>Drafting Operations</a:t>
              </a:r>
            </a:p>
          </p:txBody>
        </p:sp>
      </p:grpSp>
      <p:grpSp>
        <p:nvGrpSpPr>
          <p:cNvPr id="44" name="Group 44"/>
          <p:cNvGrpSpPr/>
          <p:nvPr/>
        </p:nvGrpSpPr>
        <p:grpSpPr>
          <a:xfrm>
            <a:off x="1234440" y="7543800"/>
            <a:ext cx="6789420" cy="1440180"/>
            <a:chOff x="0" y="0"/>
            <a:chExt cx="9052560" cy="1920240"/>
          </a:xfrm>
        </p:grpSpPr>
        <p:sp>
          <p:nvSpPr>
            <p:cNvPr id="45" name="Freeform 45"/>
            <p:cNvSpPr/>
            <p:nvPr/>
          </p:nvSpPr>
          <p:spPr>
            <a:xfrm>
              <a:off x="0" y="0"/>
              <a:ext cx="9052560" cy="1920240"/>
            </a:xfrm>
            <a:custGeom>
              <a:avLst/>
              <a:gdLst/>
              <a:ahLst/>
              <a:cxnLst/>
              <a:rect l="l" t="t" r="r" b="b"/>
              <a:pathLst>
                <a:path w="9052560" h="1920240">
                  <a:moveTo>
                    <a:pt x="0" y="0"/>
                  </a:moveTo>
                  <a:lnTo>
                    <a:pt x="9052560" y="0"/>
                  </a:lnTo>
                  <a:lnTo>
                    <a:pt x="9052560" y="1920240"/>
                  </a:lnTo>
                  <a:lnTo>
                    <a:pt x="0" y="1920240"/>
                  </a:lnTo>
                  <a:close/>
                </a:path>
              </a:pathLst>
            </a:custGeom>
            <a:blipFill>
              <a:blip r:embed="rId8"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46" name="TextBox 46"/>
            <p:cNvSpPr txBox="1"/>
            <p:nvPr/>
          </p:nvSpPr>
          <p:spPr>
            <a:xfrm>
              <a:off x="0" y="-95250"/>
              <a:ext cx="9052560" cy="2015490"/>
            </a:xfrm>
            <a:prstGeom prst="rect">
              <a:avLst/>
            </a:prstGeom>
          </p:spPr>
          <p:txBody>
            <a:bodyPr lIns="0" tIns="0" rIns="0" bIns="0" rtlCol="0" anchor="ctr"/>
            <a:lstStyle/>
            <a:p>
              <a:pPr algn="l">
                <a:lnSpc>
                  <a:spcPts val="2808"/>
                </a:lnSpc>
              </a:pPr>
              <a:r>
                <a:rPr lang="en-US" sz="1950">
                  <a:solidFill>
                    <a:srgbClr val="6B675E"/>
                  </a:solidFill>
                  <a:latin typeface="Calibri (MS)"/>
                  <a:ea typeface="Calibri (MS)"/>
                  <a:cs typeface="Calibri (MS)"/>
                  <a:sym typeface="Calibri (MS)"/>
                </a:rPr>
                <a:t>Write first drafts of emails to researchers, doctors, and donors — you edit and send.</a:t>
              </a:r>
            </a:p>
          </p:txBody>
        </p:sp>
      </p:grpSp>
      <p:grpSp>
        <p:nvGrpSpPr>
          <p:cNvPr id="47" name="Group 47"/>
          <p:cNvGrpSpPr/>
          <p:nvPr/>
        </p:nvGrpSpPr>
        <p:grpSpPr>
          <a:xfrm>
            <a:off x="8905875" y="6231255"/>
            <a:ext cx="7631430" cy="2967990"/>
            <a:chOff x="0" y="0"/>
            <a:chExt cx="10175240" cy="3957320"/>
          </a:xfrm>
        </p:grpSpPr>
        <p:sp>
          <p:nvSpPr>
            <p:cNvPr id="48" name="Freeform 48"/>
            <p:cNvSpPr/>
            <p:nvPr/>
          </p:nvSpPr>
          <p:spPr>
            <a:xfrm>
              <a:off x="0" y="0"/>
              <a:ext cx="10175240" cy="3957320"/>
            </a:xfrm>
            <a:custGeom>
              <a:avLst/>
              <a:gdLst/>
              <a:ahLst/>
              <a:cxnLst/>
              <a:rect l="l" t="t" r="r" b="b"/>
              <a:pathLst>
                <a:path w="10175240" h="3957320">
                  <a:moveTo>
                    <a:pt x="0" y="184023"/>
                  </a:moveTo>
                  <a:cubicBezTo>
                    <a:pt x="0" y="82423"/>
                    <a:pt x="82423" y="0"/>
                    <a:pt x="184023" y="0"/>
                  </a:cubicBezTo>
                  <a:lnTo>
                    <a:pt x="9991217" y="0"/>
                  </a:lnTo>
                  <a:cubicBezTo>
                    <a:pt x="10092817" y="0"/>
                    <a:pt x="10175240" y="82423"/>
                    <a:pt x="10175240" y="184023"/>
                  </a:cubicBezTo>
                  <a:lnTo>
                    <a:pt x="10175240" y="3773297"/>
                  </a:lnTo>
                  <a:cubicBezTo>
                    <a:pt x="10175240" y="3874897"/>
                    <a:pt x="10092817" y="3957320"/>
                    <a:pt x="9991217" y="3957320"/>
                  </a:cubicBezTo>
                  <a:lnTo>
                    <a:pt x="184023" y="3957320"/>
                  </a:lnTo>
                  <a:cubicBezTo>
                    <a:pt x="82423" y="3957320"/>
                    <a:pt x="0" y="3874897"/>
                    <a:pt x="0" y="3773297"/>
                  </a:cubicBezTo>
                  <a:close/>
                </a:path>
              </a:pathLst>
            </a:custGeom>
            <a:solidFill>
              <a:srgbClr val="FFFFFF"/>
            </a:solidFill>
            <a:ln w="19050" cap="sq">
              <a:solidFill>
                <a:srgbClr val="E4E1D8"/>
              </a:solidFill>
              <a:prstDash val="solid"/>
              <a:miter/>
            </a:ln>
          </p:spPr>
          <p:txBody>
            <a:bodyPr/>
            <a:lstStyle/>
            <a:p>
              <a:endParaRPr lang="en-US"/>
            </a:p>
          </p:txBody>
        </p:sp>
      </p:grpSp>
      <p:grpSp>
        <p:nvGrpSpPr>
          <p:cNvPr id="49" name="Group 49"/>
          <p:cNvGrpSpPr/>
          <p:nvPr/>
        </p:nvGrpSpPr>
        <p:grpSpPr>
          <a:xfrm>
            <a:off x="9326880" y="6652260"/>
            <a:ext cx="754380" cy="754380"/>
            <a:chOff x="0" y="0"/>
            <a:chExt cx="1005840" cy="1005840"/>
          </a:xfrm>
        </p:grpSpPr>
        <p:sp>
          <p:nvSpPr>
            <p:cNvPr id="50" name="Freeform 50"/>
            <p:cNvSpPr/>
            <p:nvPr/>
          </p:nvSpPr>
          <p:spPr>
            <a:xfrm>
              <a:off x="0" y="0"/>
              <a:ext cx="1005840" cy="1005840"/>
            </a:xfrm>
            <a:custGeom>
              <a:avLst/>
              <a:gdLst/>
              <a:ahLst/>
              <a:cxnLst/>
              <a:rect l="l" t="t" r="r" b="b"/>
              <a:pathLst>
                <a:path w="1005840" h="1005840">
                  <a:moveTo>
                    <a:pt x="0" y="502920"/>
                  </a:moveTo>
                  <a:cubicBezTo>
                    <a:pt x="0" y="225171"/>
                    <a:pt x="225171" y="0"/>
                    <a:pt x="502920" y="0"/>
                  </a:cubicBezTo>
                  <a:cubicBezTo>
                    <a:pt x="780669" y="0"/>
                    <a:pt x="1005840" y="225171"/>
                    <a:pt x="1005840" y="502920"/>
                  </a:cubicBezTo>
                  <a:cubicBezTo>
                    <a:pt x="1005840" y="780669"/>
                    <a:pt x="780669" y="1005840"/>
                    <a:pt x="502920" y="1005840"/>
                  </a:cubicBezTo>
                  <a:cubicBezTo>
                    <a:pt x="225171" y="1005840"/>
                    <a:pt x="0" y="780669"/>
                    <a:pt x="0" y="502920"/>
                  </a:cubicBezTo>
                  <a:close/>
                </a:path>
              </a:pathLst>
            </a:custGeom>
            <a:solidFill>
              <a:srgbClr val="FC6644"/>
            </a:solidFill>
          </p:spPr>
          <p:txBody>
            <a:bodyPr/>
            <a:lstStyle/>
            <a:p>
              <a:endParaRPr lang="en-US"/>
            </a:p>
          </p:txBody>
        </p:sp>
      </p:grpSp>
      <p:grpSp>
        <p:nvGrpSpPr>
          <p:cNvPr id="51" name="Group 51"/>
          <p:cNvGrpSpPr/>
          <p:nvPr/>
        </p:nvGrpSpPr>
        <p:grpSpPr>
          <a:xfrm>
            <a:off x="9417406" y="6742786"/>
            <a:ext cx="573329" cy="573329"/>
            <a:chOff x="0" y="0"/>
            <a:chExt cx="764438" cy="764438"/>
          </a:xfrm>
        </p:grpSpPr>
        <p:sp>
          <p:nvSpPr>
            <p:cNvPr id="52" name="Freeform 52" descr="/tmp/workdir/deck/icons/filter_white.png"/>
            <p:cNvSpPr/>
            <p:nvPr/>
          </p:nvSpPr>
          <p:spPr>
            <a:xfrm>
              <a:off x="0" y="0"/>
              <a:ext cx="764413" cy="764413"/>
            </a:xfrm>
            <a:custGeom>
              <a:avLst/>
              <a:gdLst/>
              <a:ahLst/>
              <a:cxnLst/>
              <a:rect l="l" t="t" r="r" b="b"/>
              <a:pathLst>
                <a:path w="764413" h="764413">
                  <a:moveTo>
                    <a:pt x="0" y="0"/>
                  </a:moveTo>
                  <a:lnTo>
                    <a:pt x="764413" y="0"/>
                  </a:lnTo>
                  <a:lnTo>
                    <a:pt x="764413" y="764413"/>
                  </a:lnTo>
                  <a:lnTo>
                    <a:pt x="0" y="764413"/>
                  </a:lnTo>
                  <a:lnTo>
                    <a:pt x="0" y="0"/>
                  </a:lnTo>
                  <a:close/>
                </a:path>
              </a:pathLst>
            </a:custGeom>
            <a:blipFill>
              <a:blip r:embed="rId11" cstate="screen">
                <a:extLst>
                  <a:ext uri="{28A0092B-C50C-407E-A947-70E740481C1C}">
                    <a14:useLocalDpi xmlns:a14="http://schemas.microsoft.com/office/drawing/2010/main"/>
                  </a:ext>
                </a:extLst>
              </a:blip>
              <a:stretch>
                <a:fillRect r="-3" b="-3"/>
              </a:stretch>
            </a:blipFill>
          </p:spPr>
          <p:txBody>
            <a:bodyPr/>
            <a:lstStyle/>
            <a:p>
              <a:endParaRPr lang="en-US"/>
            </a:p>
          </p:txBody>
        </p:sp>
      </p:grpSp>
      <p:grpSp>
        <p:nvGrpSpPr>
          <p:cNvPr id="53" name="Group 53"/>
          <p:cNvGrpSpPr/>
          <p:nvPr/>
        </p:nvGrpSpPr>
        <p:grpSpPr>
          <a:xfrm>
            <a:off x="10355580" y="6624828"/>
            <a:ext cx="5760720" cy="548640"/>
            <a:chOff x="0" y="0"/>
            <a:chExt cx="7680960" cy="731520"/>
          </a:xfrm>
        </p:grpSpPr>
        <p:sp>
          <p:nvSpPr>
            <p:cNvPr id="54" name="Freeform 54"/>
            <p:cNvSpPr/>
            <p:nvPr/>
          </p:nvSpPr>
          <p:spPr>
            <a:xfrm>
              <a:off x="0" y="0"/>
              <a:ext cx="7680960" cy="731520"/>
            </a:xfrm>
            <a:custGeom>
              <a:avLst/>
              <a:gdLst/>
              <a:ahLst/>
              <a:cxnLst/>
              <a:rect l="l" t="t" r="r" b="b"/>
              <a:pathLst>
                <a:path w="7680960" h="731520">
                  <a:moveTo>
                    <a:pt x="0" y="0"/>
                  </a:moveTo>
                  <a:lnTo>
                    <a:pt x="7680960" y="0"/>
                  </a:lnTo>
                  <a:lnTo>
                    <a:pt x="7680960" y="731520"/>
                  </a:lnTo>
                  <a:lnTo>
                    <a:pt x="0" y="731520"/>
                  </a:lnTo>
                  <a:close/>
                </a:path>
              </a:pathLst>
            </a:custGeom>
            <a:blipFill>
              <a:blip r:embed="rId7"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55" name="TextBox 55"/>
            <p:cNvSpPr txBox="1"/>
            <p:nvPr/>
          </p:nvSpPr>
          <p:spPr>
            <a:xfrm>
              <a:off x="0" y="-38100"/>
              <a:ext cx="7680960" cy="769620"/>
            </a:xfrm>
            <a:prstGeom prst="rect">
              <a:avLst/>
            </a:prstGeom>
          </p:spPr>
          <p:txBody>
            <a:bodyPr lIns="0" tIns="0" rIns="0" bIns="0" rtlCol="0" anchor="ctr"/>
            <a:lstStyle/>
            <a:p>
              <a:pPr algn="l">
                <a:lnSpc>
                  <a:spcPts val="2879"/>
                </a:lnSpc>
              </a:pPr>
              <a:r>
                <a:rPr lang="en-US" sz="2400" b="1">
                  <a:solidFill>
                    <a:srgbClr val="1C1C1C"/>
                  </a:solidFill>
                  <a:latin typeface="Calibri (MS) Bold"/>
                  <a:ea typeface="Calibri (MS) Bold"/>
                  <a:cs typeface="Calibri (MS) Bold"/>
                  <a:sym typeface="Calibri (MS) Bold"/>
                </a:rPr>
                <a:t>Summaries</a:t>
              </a:r>
            </a:p>
          </p:txBody>
        </p:sp>
      </p:grpSp>
      <p:grpSp>
        <p:nvGrpSpPr>
          <p:cNvPr id="56" name="Group 56"/>
          <p:cNvGrpSpPr/>
          <p:nvPr/>
        </p:nvGrpSpPr>
        <p:grpSpPr>
          <a:xfrm>
            <a:off x="9326880" y="7543800"/>
            <a:ext cx="6789420" cy="1440180"/>
            <a:chOff x="0" y="0"/>
            <a:chExt cx="9052560" cy="1920240"/>
          </a:xfrm>
        </p:grpSpPr>
        <p:sp>
          <p:nvSpPr>
            <p:cNvPr id="57" name="Freeform 57"/>
            <p:cNvSpPr/>
            <p:nvPr/>
          </p:nvSpPr>
          <p:spPr>
            <a:xfrm>
              <a:off x="0" y="0"/>
              <a:ext cx="9052560" cy="1920240"/>
            </a:xfrm>
            <a:custGeom>
              <a:avLst/>
              <a:gdLst/>
              <a:ahLst/>
              <a:cxnLst/>
              <a:rect l="l" t="t" r="r" b="b"/>
              <a:pathLst>
                <a:path w="9052560" h="1920240">
                  <a:moveTo>
                    <a:pt x="0" y="0"/>
                  </a:moveTo>
                  <a:lnTo>
                    <a:pt x="9052560" y="0"/>
                  </a:lnTo>
                  <a:lnTo>
                    <a:pt x="9052560" y="1920240"/>
                  </a:lnTo>
                  <a:lnTo>
                    <a:pt x="0" y="1920240"/>
                  </a:lnTo>
                  <a:close/>
                </a:path>
              </a:pathLst>
            </a:custGeom>
            <a:blipFill>
              <a:blip r:embed="rId8"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58" name="TextBox 58"/>
            <p:cNvSpPr txBox="1"/>
            <p:nvPr/>
          </p:nvSpPr>
          <p:spPr>
            <a:xfrm>
              <a:off x="0" y="-95250"/>
              <a:ext cx="9052560" cy="2015490"/>
            </a:xfrm>
            <a:prstGeom prst="rect">
              <a:avLst/>
            </a:prstGeom>
          </p:spPr>
          <p:txBody>
            <a:bodyPr lIns="0" tIns="0" rIns="0" bIns="0" rtlCol="0" anchor="ctr"/>
            <a:lstStyle/>
            <a:p>
              <a:pPr algn="l">
                <a:lnSpc>
                  <a:spcPts val="2808"/>
                </a:lnSpc>
              </a:pPr>
              <a:r>
                <a:rPr lang="en-US" sz="1950">
                  <a:solidFill>
                    <a:srgbClr val="6B675E"/>
                  </a:solidFill>
                  <a:latin typeface="Calibri (MS)"/>
                  <a:ea typeface="Calibri (MS)"/>
                  <a:cs typeface="Calibri (MS)"/>
                  <a:sym typeface="Calibri (MS)"/>
                </a:rPr>
                <a:t>Summarize long email threads or meeting notes so nothing falls through the cracks.</a:t>
              </a:r>
            </a:p>
          </p:txBody>
        </p:sp>
      </p:grpSp>
      <p:grpSp>
        <p:nvGrpSpPr>
          <p:cNvPr id="59" name="Group 59"/>
          <p:cNvGrpSpPr/>
          <p:nvPr/>
        </p:nvGrpSpPr>
        <p:grpSpPr>
          <a:xfrm>
            <a:off x="822960" y="9710928"/>
            <a:ext cx="10972800" cy="411480"/>
            <a:chOff x="0" y="0"/>
            <a:chExt cx="14630400" cy="548640"/>
          </a:xfrm>
        </p:grpSpPr>
        <p:sp>
          <p:nvSpPr>
            <p:cNvPr id="60" name="Freeform 60"/>
            <p:cNvSpPr/>
            <p:nvPr/>
          </p:nvSpPr>
          <p:spPr>
            <a:xfrm>
              <a:off x="0" y="0"/>
              <a:ext cx="14630400" cy="548640"/>
            </a:xfrm>
            <a:custGeom>
              <a:avLst/>
              <a:gdLst/>
              <a:ahLst/>
              <a:cxnLst/>
              <a:rect l="l" t="t" r="r" b="b"/>
              <a:pathLst>
                <a:path w="14630400" h="548640">
                  <a:moveTo>
                    <a:pt x="0" y="0"/>
                  </a:moveTo>
                  <a:lnTo>
                    <a:pt x="14630400" y="0"/>
                  </a:lnTo>
                  <a:lnTo>
                    <a:pt x="14630400" y="548640"/>
                  </a:lnTo>
                  <a:lnTo>
                    <a:pt x="0" y="548640"/>
                  </a:lnTo>
                  <a:close/>
                </a:path>
              </a:pathLst>
            </a:custGeom>
            <a:blipFill>
              <a:blip r:embed="rId12"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61" name="TextBox 61"/>
            <p:cNvSpPr txBox="1"/>
            <p:nvPr/>
          </p:nvSpPr>
          <p:spPr>
            <a:xfrm>
              <a:off x="0" y="-19050"/>
              <a:ext cx="14630400" cy="567690"/>
            </a:xfrm>
            <a:prstGeom prst="rect">
              <a:avLst/>
            </a:prstGeom>
          </p:spPr>
          <p:txBody>
            <a:bodyPr lIns="0" tIns="0" rIns="0" bIns="0" rtlCol="0" anchor="ctr"/>
            <a:lstStyle/>
            <a:p>
              <a:pPr algn="l">
                <a:lnSpc>
                  <a:spcPts val="1439"/>
                </a:lnSpc>
              </a:pPr>
              <a:r>
                <a:rPr lang="en-US" sz="1200" spc="180">
                  <a:solidFill>
                    <a:srgbClr val="6B675E"/>
                  </a:solidFill>
                  <a:latin typeface="Calibri (MS)"/>
                  <a:ea typeface="Calibri (MS)"/>
                  <a:cs typeface="Calibri (MS)"/>
                  <a:sym typeface="Calibri (MS)"/>
                </a:rPr>
                <a:t>ALPHAROSE RARELABS  ·  AI FOR RARE DISEASE FAMILIES</a:t>
              </a:r>
            </a:p>
          </p:txBody>
        </p:sp>
      </p:grpSp>
      <p:grpSp>
        <p:nvGrpSpPr>
          <p:cNvPr id="62" name="Group 62"/>
          <p:cNvGrpSpPr/>
          <p:nvPr/>
        </p:nvGrpSpPr>
        <p:grpSpPr>
          <a:xfrm>
            <a:off x="16641623" y="9710928"/>
            <a:ext cx="822960" cy="411480"/>
            <a:chOff x="0" y="0"/>
            <a:chExt cx="1097280" cy="548640"/>
          </a:xfrm>
        </p:grpSpPr>
        <p:sp>
          <p:nvSpPr>
            <p:cNvPr id="63" name="Freeform 63"/>
            <p:cNvSpPr/>
            <p:nvPr/>
          </p:nvSpPr>
          <p:spPr>
            <a:xfrm>
              <a:off x="0" y="0"/>
              <a:ext cx="1097280" cy="548640"/>
            </a:xfrm>
            <a:custGeom>
              <a:avLst/>
              <a:gdLst/>
              <a:ahLst/>
              <a:cxnLst/>
              <a:rect l="l" t="t" r="r" b="b"/>
              <a:pathLst>
                <a:path w="1097280" h="548640">
                  <a:moveTo>
                    <a:pt x="0" y="0"/>
                  </a:moveTo>
                  <a:lnTo>
                    <a:pt x="1097280" y="0"/>
                  </a:lnTo>
                  <a:lnTo>
                    <a:pt x="1097280" y="548640"/>
                  </a:lnTo>
                  <a:lnTo>
                    <a:pt x="0" y="548640"/>
                  </a:lnTo>
                  <a:close/>
                </a:path>
              </a:pathLst>
            </a:custGeom>
            <a:blipFill>
              <a:blip r:embed="rId13"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64" name="TextBox 64"/>
            <p:cNvSpPr txBox="1"/>
            <p:nvPr/>
          </p:nvSpPr>
          <p:spPr>
            <a:xfrm>
              <a:off x="0" y="-19050"/>
              <a:ext cx="1097280" cy="567690"/>
            </a:xfrm>
            <a:prstGeom prst="rect">
              <a:avLst/>
            </a:prstGeom>
          </p:spPr>
          <p:txBody>
            <a:bodyPr lIns="0" tIns="0" rIns="0" bIns="0" rtlCol="0" anchor="ctr"/>
            <a:lstStyle/>
            <a:p>
              <a:pPr algn="r">
                <a:lnSpc>
                  <a:spcPts val="1439"/>
                </a:lnSpc>
              </a:pPr>
              <a:r>
                <a:rPr lang="en-US" sz="1200">
                  <a:solidFill>
                    <a:srgbClr val="6B675E"/>
                  </a:solidFill>
                  <a:latin typeface="Calibri (MS)"/>
                  <a:ea typeface="Calibri (MS)"/>
                  <a:cs typeface="Calibri (MS)"/>
                  <a:sym typeface="Calibri (MS)"/>
                </a:rPr>
                <a:t>3</a:t>
              </a:r>
            </a:p>
          </p:txBody>
        </p:sp>
      </p:grpSp>
      <p:grpSp>
        <p:nvGrpSpPr>
          <p:cNvPr id="65" name="Group 65"/>
          <p:cNvGrpSpPr/>
          <p:nvPr/>
        </p:nvGrpSpPr>
        <p:grpSpPr>
          <a:xfrm>
            <a:off x="15679760" y="304438"/>
            <a:ext cx="2425875" cy="1181386"/>
            <a:chOff x="0" y="0"/>
            <a:chExt cx="3234500" cy="1575181"/>
          </a:xfrm>
        </p:grpSpPr>
        <p:sp>
          <p:nvSpPr>
            <p:cNvPr id="66" name="Freeform 66" descr="A black background with blue text  AI-generated content may be incorrect."/>
            <p:cNvSpPr/>
            <p:nvPr/>
          </p:nvSpPr>
          <p:spPr>
            <a:xfrm>
              <a:off x="0" y="0"/>
              <a:ext cx="3234436" cy="1575181"/>
            </a:xfrm>
            <a:custGeom>
              <a:avLst/>
              <a:gdLst/>
              <a:ahLst/>
              <a:cxnLst/>
              <a:rect l="l" t="t" r="r" b="b"/>
              <a:pathLst>
                <a:path w="3234436" h="1575181">
                  <a:moveTo>
                    <a:pt x="0" y="0"/>
                  </a:moveTo>
                  <a:lnTo>
                    <a:pt x="3234436" y="0"/>
                  </a:lnTo>
                  <a:lnTo>
                    <a:pt x="3234436" y="1575181"/>
                  </a:lnTo>
                  <a:lnTo>
                    <a:pt x="0" y="1575181"/>
                  </a:lnTo>
                  <a:lnTo>
                    <a:pt x="0" y="0"/>
                  </a:lnTo>
                  <a:close/>
                </a:path>
              </a:pathLst>
            </a:custGeom>
            <a:blipFill>
              <a:blip r:embed="rId14" cstate="screen">
                <a:extLst>
                  <a:ext uri="{28A0092B-C50C-407E-A947-70E740481C1C}">
                    <a14:useLocalDpi xmlns:a14="http://schemas.microsoft.com/office/drawing/2010/main"/>
                  </a:ext>
                </a:extLst>
              </a:blip>
              <a:stretch>
                <a:fillRect/>
              </a:stretch>
            </a:blipFill>
          </p:spPr>
          <p:txBody>
            <a:bodyPr/>
            <a:lstStyle/>
            <a:p>
              <a:endParaRPr lang="en-US"/>
            </a:p>
          </p:txBody>
        </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1C1C1C"/>
        </a:solidFill>
        <a:effectLst/>
      </p:bgPr>
    </p:bg>
    <p:spTree>
      <p:nvGrpSpPr>
        <p:cNvPr id="1" name=""/>
        <p:cNvGrpSpPr/>
        <p:nvPr/>
      </p:nvGrpSpPr>
      <p:grpSpPr>
        <a:xfrm>
          <a:off x="0" y="0"/>
          <a:ext cx="0" cy="0"/>
          <a:chOff x="0" y="0"/>
          <a:chExt cx="0" cy="0"/>
        </a:xfrm>
      </p:grpSpPr>
      <p:grpSp>
        <p:nvGrpSpPr>
          <p:cNvPr id="2" name="Group 2"/>
          <p:cNvGrpSpPr/>
          <p:nvPr/>
        </p:nvGrpSpPr>
        <p:grpSpPr>
          <a:xfrm>
            <a:off x="822960" y="754380"/>
            <a:ext cx="8229600" cy="480060"/>
            <a:chOff x="0" y="0"/>
            <a:chExt cx="10972800" cy="640080"/>
          </a:xfrm>
        </p:grpSpPr>
        <p:sp>
          <p:nvSpPr>
            <p:cNvPr id="3" name="Freeform 3"/>
            <p:cNvSpPr/>
            <p:nvPr/>
          </p:nvSpPr>
          <p:spPr>
            <a:xfrm>
              <a:off x="0" y="0"/>
              <a:ext cx="10972800" cy="640080"/>
            </a:xfrm>
            <a:custGeom>
              <a:avLst/>
              <a:gdLst/>
              <a:ahLst/>
              <a:cxnLst/>
              <a:rect l="l" t="t" r="r" b="b"/>
              <a:pathLst>
                <a:path w="10972800" h="640080">
                  <a:moveTo>
                    <a:pt x="0" y="0"/>
                  </a:moveTo>
                  <a:lnTo>
                    <a:pt x="10972800" y="0"/>
                  </a:lnTo>
                  <a:lnTo>
                    <a:pt x="10972800" y="640080"/>
                  </a:lnTo>
                  <a:lnTo>
                    <a:pt x="0" y="640080"/>
                  </a:lnTo>
                  <a:close/>
                </a:path>
              </a:pathLst>
            </a:custGeom>
            <a:blipFill>
              <a:blip r:embed="rId3"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4" name="TextBox 4"/>
            <p:cNvSpPr txBox="1"/>
            <p:nvPr/>
          </p:nvSpPr>
          <p:spPr>
            <a:xfrm>
              <a:off x="0" y="-38100"/>
              <a:ext cx="10972800" cy="678180"/>
            </a:xfrm>
            <a:prstGeom prst="rect">
              <a:avLst/>
            </a:prstGeom>
          </p:spPr>
          <p:txBody>
            <a:bodyPr lIns="0" tIns="0" rIns="0" bIns="0" rtlCol="0" anchor="ctr"/>
            <a:lstStyle/>
            <a:p>
              <a:pPr algn="l">
                <a:lnSpc>
                  <a:spcPts val="2160"/>
                </a:lnSpc>
              </a:pPr>
              <a:r>
                <a:rPr lang="en-US" sz="1800" b="1" spc="300">
                  <a:solidFill>
                    <a:srgbClr val="FC6644"/>
                  </a:solidFill>
                  <a:latin typeface="Calibri (MS) Bold"/>
                  <a:ea typeface="Calibri (MS) Bold"/>
                  <a:cs typeface="Calibri (MS) Bold"/>
                  <a:sym typeface="Calibri (MS) Bold"/>
                </a:rPr>
                <a:t>03 · FOUNDATIONS</a:t>
              </a:r>
            </a:p>
          </p:txBody>
        </p:sp>
      </p:grpSp>
      <p:grpSp>
        <p:nvGrpSpPr>
          <p:cNvPr id="5" name="Group 5"/>
          <p:cNvGrpSpPr/>
          <p:nvPr/>
        </p:nvGrpSpPr>
        <p:grpSpPr>
          <a:xfrm>
            <a:off x="822960" y="1207008"/>
            <a:ext cx="13716000" cy="960120"/>
            <a:chOff x="0" y="0"/>
            <a:chExt cx="18288000" cy="1280160"/>
          </a:xfrm>
        </p:grpSpPr>
        <p:sp>
          <p:nvSpPr>
            <p:cNvPr id="6" name="Freeform 6"/>
            <p:cNvSpPr/>
            <p:nvPr/>
          </p:nvSpPr>
          <p:spPr>
            <a:xfrm>
              <a:off x="0" y="0"/>
              <a:ext cx="18288000" cy="1280160"/>
            </a:xfrm>
            <a:custGeom>
              <a:avLst/>
              <a:gdLst/>
              <a:ahLst/>
              <a:cxnLst/>
              <a:rect l="l" t="t" r="r" b="b"/>
              <a:pathLst>
                <a:path w="18288000" h="1280160">
                  <a:moveTo>
                    <a:pt x="0" y="0"/>
                  </a:moveTo>
                  <a:lnTo>
                    <a:pt x="18288000" y="0"/>
                  </a:lnTo>
                  <a:lnTo>
                    <a:pt x="18288000" y="1280160"/>
                  </a:lnTo>
                  <a:lnTo>
                    <a:pt x="0" y="1280160"/>
                  </a:lnTo>
                  <a:close/>
                </a:path>
              </a:pathLst>
            </a:custGeom>
            <a:blipFill>
              <a:blip r:embed="rId4"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7" name="TextBox 7"/>
            <p:cNvSpPr txBox="1"/>
            <p:nvPr/>
          </p:nvSpPr>
          <p:spPr>
            <a:xfrm>
              <a:off x="0" y="-114300"/>
              <a:ext cx="18288000" cy="1394460"/>
            </a:xfrm>
            <a:prstGeom prst="rect">
              <a:avLst/>
            </a:prstGeom>
          </p:spPr>
          <p:txBody>
            <a:bodyPr lIns="0" tIns="0" rIns="0" bIns="0" rtlCol="0" anchor="ctr"/>
            <a:lstStyle/>
            <a:p>
              <a:pPr algn="l">
                <a:lnSpc>
                  <a:spcPts val="6120"/>
                </a:lnSpc>
              </a:pPr>
              <a:r>
                <a:rPr lang="en-US" sz="5100" b="1">
                  <a:solidFill>
                    <a:srgbClr val="FAFAF8"/>
                  </a:solidFill>
                  <a:latin typeface="Calibri (MS) Bold"/>
                  <a:ea typeface="Calibri (MS) Bold"/>
                  <a:cs typeface="Calibri (MS) Bold"/>
                  <a:sym typeface="Calibri (MS) Bold"/>
                </a:rPr>
                <a:t>The Hallucination Trap</a:t>
              </a:r>
            </a:p>
          </p:txBody>
        </p:sp>
      </p:grpSp>
      <p:grpSp>
        <p:nvGrpSpPr>
          <p:cNvPr id="8" name="Group 8"/>
          <p:cNvGrpSpPr/>
          <p:nvPr/>
        </p:nvGrpSpPr>
        <p:grpSpPr>
          <a:xfrm>
            <a:off x="822960" y="2084832"/>
            <a:ext cx="13716000" cy="617220"/>
            <a:chOff x="0" y="0"/>
            <a:chExt cx="18288000" cy="822960"/>
          </a:xfrm>
        </p:grpSpPr>
        <p:sp>
          <p:nvSpPr>
            <p:cNvPr id="9" name="Freeform 9"/>
            <p:cNvSpPr/>
            <p:nvPr/>
          </p:nvSpPr>
          <p:spPr>
            <a:xfrm>
              <a:off x="0" y="0"/>
              <a:ext cx="18288000" cy="822960"/>
            </a:xfrm>
            <a:custGeom>
              <a:avLst/>
              <a:gdLst/>
              <a:ahLst/>
              <a:cxnLst/>
              <a:rect l="l" t="t" r="r" b="b"/>
              <a:pathLst>
                <a:path w="18288000" h="822960">
                  <a:moveTo>
                    <a:pt x="0" y="0"/>
                  </a:moveTo>
                  <a:lnTo>
                    <a:pt x="18288000" y="0"/>
                  </a:lnTo>
                  <a:lnTo>
                    <a:pt x="18288000" y="822960"/>
                  </a:lnTo>
                  <a:lnTo>
                    <a:pt x="0" y="822960"/>
                  </a:lnTo>
                  <a:close/>
                </a:path>
              </a:pathLst>
            </a:custGeom>
            <a:blipFill>
              <a:blip r:embed="rId5"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10" name="TextBox 10"/>
            <p:cNvSpPr txBox="1"/>
            <p:nvPr/>
          </p:nvSpPr>
          <p:spPr>
            <a:xfrm>
              <a:off x="0" y="-47625"/>
              <a:ext cx="18288000" cy="870585"/>
            </a:xfrm>
            <a:prstGeom prst="rect">
              <a:avLst/>
            </a:prstGeom>
          </p:spPr>
          <p:txBody>
            <a:bodyPr lIns="0" tIns="0" rIns="0" bIns="0" rtlCol="0" anchor="ctr"/>
            <a:lstStyle/>
            <a:p>
              <a:pPr algn="l">
                <a:lnSpc>
                  <a:spcPts val="3060"/>
                </a:lnSpc>
              </a:pPr>
              <a:r>
                <a:rPr lang="en-US" sz="2550" i="1">
                  <a:solidFill>
                    <a:srgbClr val="FC6644"/>
                  </a:solidFill>
                  <a:latin typeface="Calibri (MS) Italics"/>
                  <a:ea typeface="Calibri (MS) Italics"/>
                  <a:cs typeface="Calibri (MS) Italics"/>
                  <a:sym typeface="Calibri (MS) Italics"/>
                </a:rPr>
                <a:t>How NOT to use LLMs</a:t>
              </a:r>
            </a:p>
          </p:txBody>
        </p:sp>
      </p:grpSp>
      <p:grpSp>
        <p:nvGrpSpPr>
          <p:cNvPr id="11" name="Group 11"/>
          <p:cNvGrpSpPr/>
          <p:nvPr/>
        </p:nvGrpSpPr>
        <p:grpSpPr>
          <a:xfrm>
            <a:off x="822960" y="3086100"/>
            <a:ext cx="6995160" cy="5829300"/>
            <a:chOff x="0" y="0"/>
            <a:chExt cx="9326880" cy="7772400"/>
          </a:xfrm>
        </p:grpSpPr>
        <p:sp>
          <p:nvSpPr>
            <p:cNvPr id="12" name="Freeform 12"/>
            <p:cNvSpPr/>
            <p:nvPr/>
          </p:nvSpPr>
          <p:spPr>
            <a:xfrm>
              <a:off x="0" y="0"/>
              <a:ext cx="9326880" cy="7772400"/>
            </a:xfrm>
            <a:custGeom>
              <a:avLst/>
              <a:gdLst/>
              <a:ahLst/>
              <a:cxnLst/>
              <a:rect l="l" t="t" r="r" b="b"/>
              <a:pathLst>
                <a:path w="9326880" h="7772400">
                  <a:moveTo>
                    <a:pt x="0" y="219456"/>
                  </a:moveTo>
                  <a:cubicBezTo>
                    <a:pt x="0" y="98298"/>
                    <a:pt x="98298" y="0"/>
                    <a:pt x="219456" y="0"/>
                  </a:cubicBezTo>
                  <a:lnTo>
                    <a:pt x="9107424" y="0"/>
                  </a:lnTo>
                  <a:cubicBezTo>
                    <a:pt x="9228709" y="0"/>
                    <a:pt x="9326880" y="98298"/>
                    <a:pt x="9326880" y="219456"/>
                  </a:cubicBezTo>
                  <a:lnTo>
                    <a:pt x="9326880" y="7552944"/>
                  </a:lnTo>
                  <a:cubicBezTo>
                    <a:pt x="9326880" y="7674228"/>
                    <a:pt x="9228582" y="7772400"/>
                    <a:pt x="9107424" y="7772400"/>
                  </a:cubicBezTo>
                  <a:lnTo>
                    <a:pt x="219456" y="7772400"/>
                  </a:lnTo>
                  <a:cubicBezTo>
                    <a:pt x="98298" y="7772400"/>
                    <a:pt x="0" y="7674102"/>
                    <a:pt x="0" y="7552944"/>
                  </a:cubicBezTo>
                  <a:close/>
                </a:path>
              </a:pathLst>
            </a:custGeom>
            <a:solidFill>
              <a:srgbClr val="FC6644"/>
            </a:solidFill>
          </p:spPr>
          <p:txBody>
            <a:bodyPr/>
            <a:lstStyle/>
            <a:p>
              <a:endParaRPr lang="en-US"/>
            </a:p>
          </p:txBody>
        </p:sp>
      </p:grpSp>
      <p:grpSp>
        <p:nvGrpSpPr>
          <p:cNvPr id="13" name="Group 13"/>
          <p:cNvGrpSpPr/>
          <p:nvPr/>
        </p:nvGrpSpPr>
        <p:grpSpPr>
          <a:xfrm>
            <a:off x="1371600" y="3566160"/>
            <a:ext cx="850392" cy="850392"/>
            <a:chOff x="0" y="0"/>
            <a:chExt cx="1133856" cy="1133856"/>
          </a:xfrm>
        </p:grpSpPr>
        <p:sp>
          <p:nvSpPr>
            <p:cNvPr id="14" name="Freeform 14"/>
            <p:cNvSpPr/>
            <p:nvPr/>
          </p:nvSpPr>
          <p:spPr>
            <a:xfrm>
              <a:off x="0" y="0"/>
              <a:ext cx="1133856" cy="1133856"/>
            </a:xfrm>
            <a:custGeom>
              <a:avLst/>
              <a:gdLst/>
              <a:ahLst/>
              <a:cxnLst/>
              <a:rect l="l" t="t" r="r" b="b"/>
              <a:pathLst>
                <a:path w="1133856" h="1133856">
                  <a:moveTo>
                    <a:pt x="0" y="566928"/>
                  </a:moveTo>
                  <a:cubicBezTo>
                    <a:pt x="0" y="253873"/>
                    <a:pt x="253873" y="0"/>
                    <a:pt x="566928" y="0"/>
                  </a:cubicBezTo>
                  <a:cubicBezTo>
                    <a:pt x="879983" y="0"/>
                    <a:pt x="1133856" y="253873"/>
                    <a:pt x="1133856" y="566928"/>
                  </a:cubicBezTo>
                  <a:cubicBezTo>
                    <a:pt x="1133856" y="879983"/>
                    <a:pt x="879983" y="1133856"/>
                    <a:pt x="566928" y="1133856"/>
                  </a:cubicBezTo>
                  <a:cubicBezTo>
                    <a:pt x="253873" y="1133856"/>
                    <a:pt x="0" y="879983"/>
                    <a:pt x="0" y="566928"/>
                  </a:cubicBezTo>
                  <a:close/>
                </a:path>
              </a:pathLst>
            </a:custGeom>
            <a:solidFill>
              <a:srgbClr val="1C1C1C"/>
            </a:solidFill>
          </p:spPr>
          <p:txBody>
            <a:bodyPr/>
            <a:lstStyle/>
            <a:p>
              <a:endParaRPr lang="en-US"/>
            </a:p>
          </p:txBody>
        </p:sp>
      </p:grpSp>
      <p:grpSp>
        <p:nvGrpSpPr>
          <p:cNvPr id="15" name="Group 15"/>
          <p:cNvGrpSpPr/>
          <p:nvPr/>
        </p:nvGrpSpPr>
        <p:grpSpPr>
          <a:xfrm>
            <a:off x="1473651" y="3668211"/>
            <a:ext cx="646300" cy="646300"/>
            <a:chOff x="0" y="0"/>
            <a:chExt cx="861733" cy="861733"/>
          </a:xfrm>
        </p:grpSpPr>
        <p:sp>
          <p:nvSpPr>
            <p:cNvPr id="16" name="Freeform 16" descr="/tmp/workdir/deck/icons/alert_coral.png"/>
            <p:cNvSpPr/>
            <p:nvPr/>
          </p:nvSpPr>
          <p:spPr>
            <a:xfrm>
              <a:off x="0" y="0"/>
              <a:ext cx="861695" cy="861695"/>
            </a:xfrm>
            <a:custGeom>
              <a:avLst/>
              <a:gdLst/>
              <a:ahLst/>
              <a:cxnLst/>
              <a:rect l="l" t="t" r="r" b="b"/>
              <a:pathLst>
                <a:path w="861695" h="861695">
                  <a:moveTo>
                    <a:pt x="0" y="0"/>
                  </a:moveTo>
                  <a:lnTo>
                    <a:pt x="861695" y="0"/>
                  </a:lnTo>
                  <a:lnTo>
                    <a:pt x="861695" y="861695"/>
                  </a:lnTo>
                  <a:lnTo>
                    <a:pt x="0" y="861695"/>
                  </a:lnTo>
                  <a:lnTo>
                    <a:pt x="0" y="0"/>
                  </a:lnTo>
                  <a:close/>
                </a:path>
              </a:pathLst>
            </a:custGeom>
            <a:blipFill>
              <a:blip r:embed="rId6" cstate="screen">
                <a:extLst>
                  <a:ext uri="{28A0092B-C50C-407E-A947-70E740481C1C}">
                    <a14:useLocalDpi xmlns:a14="http://schemas.microsoft.com/office/drawing/2010/main"/>
                  </a:ext>
                </a:extLst>
              </a:blip>
              <a:stretch>
                <a:fillRect/>
              </a:stretch>
            </a:blipFill>
          </p:spPr>
          <p:txBody>
            <a:bodyPr/>
            <a:lstStyle/>
            <a:p>
              <a:endParaRPr lang="en-US"/>
            </a:p>
          </p:txBody>
        </p:sp>
      </p:grpSp>
      <p:grpSp>
        <p:nvGrpSpPr>
          <p:cNvPr id="17" name="Group 17"/>
          <p:cNvGrpSpPr/>
          <p:nvPr/>
        </p:nvGrpSpPr>
        <p:grpSpPr>
          <a:xfrm>
            <a:off x="1371600" y="4663440"/>
            <a:ext cx="5897880" cy="1234440"/>
            <a:chOff x="0" y="0"/>
            <a:chExt cx="7863840" cy="1645920"/>
          </a:xfrm>
        </p:grpSpPr>
        <p:sp>
          <p:nvSpPr>
            <p:cNvPr id="18" name="Freeform 18"/>
            <p:cNvSpPr/>
            <p:nvPr/>
          </p:nvSpPr>
          <p:spPr>
            <a:xfrm>
              <a:off x="0" y="0"/>
              <a:ext cx="7863840" cy="1645920"/>
            </a:xfrm>
            <a:custGeom>
              <a:avLst/>
              <a:gdLst/>
              <a:ahLst/>
              <a:cxnLst/>
              <a:rect l="l" t="t" r="r" b="b"/>
              <a:pathLst>
                <a:path w="7863840" h="1645920">
                  <a:moveTo>
                    <a:pt x="0" y="0"/>
                  </a:moveTo>
                  <a:lnTo>
                    <a:pt x="7863840" y="0"/>
                  </a:lnTo>
                  <a:lnTo>
                    <a:pt x="7863840" y="1645920"/>
                  </a:lnTo>
                  <a:lnTo>
                    <a:pt x="0" y="1645920"/>
                  </a:lnTo>
                  <a:close/>
                </a:path>
              </a:pathLst>
            </a:custGeom>
            <a:blipFill>
              <a:blip r:embed="rId7"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19" name="TextBox 19"/>
            <p:cNvSpPr txBox="1"/>
            <p:nvPr/>
          </p:nvSpPr>
          <p:spPr>
            <a:xfrm>
              <a:off x="0" y="-85725"/>
              <a:ext cx="7863840" cy="1731645"/>
            </a:xfrm>
            <a:prstGeom prst="rect">
              <a:avLst/>
            </a:prstGeom>
          </p:spPr>
          <p:txBody>
            <a:bodyPr lIns="0" tIns="0" rIns="0" bIns="0" rtlCol="0" anchor="ctr"/>
            <a:lstStyle/>
            <a:p>
              <a:pPr algn="l">
                <a:lnSpc>
                  <a:spcPts val="4158"/>
                </a:lnSpc>
              </a:pPr>
              <a:r>
                <a:rPr lang="en-US" sz="3300" b="1">
                  <a:solidFill>
                    <a:srgbClr val="FFFFFF"/>
                  </a:solidFill>
                  <a:latin typeface="Calibri (MS) Bold"/>
                  <a:ea typeface="Calibri (MS) Bold"/>
                  <a:cs typeface="Calibri (MS) Bold"/>
                  <a:sym typeface="Calibri (MS) Bold"/>
                </a:rPr>
                <a:t>LLMs are people-pleasers.</a:t>
              </a:r>
            </a:p>
          </p:txBody>
        </p:sp>
      </p:grpSp>
      <p:grpSp>
        <p:nvGrpSpPr>
          <p:cNvPr id="20" name="Group 20"/>
          <p:cNvGrpSpPr/>
          <p:nvPr/>
        </p:nvGrpSpPr>
        <p:grpSpPr>
          <a:xfrm>
            <a:off x="1371600" y="5966460"/>
            <a:ext cx="5897880" cy="2606040"/>
            <a:chOff x="0" y="0"/>
            <a:chExt cx="7863840" cy="3474720"/>
          </a:xfrm>
        </p:grpSpPr>
        <p:sp>
          <p:nvSpPr>
            <p:cNvPr id="21" name="Freeform 21"/>
            <p:cNvSpPr/>
            <p:nvPr/>
          </p:nvSpPr>
          <p:spPr>
            <a:xfrm>
              <a:off x="0" y="0"/>
              <a:ext cx="7863840" cy="3474720"/>
            </a:xfrm>
            <a:custGeom>
              <a:avLst/>
              <a:gdLst/>
              <a:ahLst/>
              <a:cxnLst/>
              <a:rect l="l" t="t" r="r" b="b"/>
              <a:pathLst>
                <a:path w="7863840" h="3474720">
                  <a:moveTo>
                    <a:pt x="0" y="0"/>
                  </a:moveTo>
                  <a:lnTo>
                    <a:pt x="7863840" y="0"/>
                  </a:lnTo>
                  <a:lnTo>
                    <a:pt x="7863840" y="3474720"/>
                  </a:lnTo>
                  <a:lnTo>
                    <a:pt x="0" y="3474720"/>
                  </a:lnTo>
                  <a:close/>
                </a:path>
              </a:pathLst>
            </a:custGeom>
            <a:blipFill>
              <a:blip r:embed="rId8"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22" name="TextBox 22"/>
            <p:cNvSpPr txBox="1"/>
            <p:nvPr/>
          </p:nvSpPr>
          <p:spPr>
            <a:xfrm>
              <a:off x="0" y="-114300"/>
              <a:ext cx="7863840" cy="3589020"/>
            </a:xfrm>
            <a:prstGeom prst="rect">
              <a:avLst/>
            </a:prstGeom>
          </p:spPr>
          <p:txBody>
            <a:bodyPr lIns="0" tIns="0" rIns="0" bIns="0" rtlCol="0" anchor="ctr"/>
            <a:lstStyle/>
            <a:p>
              <a:pPr algn="l">
                <a:lnSpc>
                  <a:spcPts val="3487"/>
                </a:lnSpc>
              </a:pPr>
              <a:r>
                <a:rPr lang="en-US" sz="2325">
                  <a:solidFill>
                    <a:srgbClr val="FFF1EC"/>
                  </a:solidFill>
                  <a:latin typeface="Calibri (MS)"/>
                  <a:ea typeface="Calibri (MS)"/>
                  <a:cs typeface="Calibri (MS)"/>
                  <a:sym typeface="Calibri (MS)"/>
                </a:rPr>
                <a:t>If a model doesn’t know the answer, it will still try to give you one — a "hallucination": confident, plausible, and false.</a:t>
              </a:r>
            </a:p>
          </p:txBody>
        </p:sp>
      </p:grpSp>
      <p:grpSp>
        <p:nvGrpSpPr>
          <p:cNvPr id="23" name="Group 23"/>
          <p:cNvGrpSpPr/>
          <p:nvPr/>
        </p:nvGrpSpPr>
        <p:grpSpPr>
          <a:xfrm>
            <a:off x="8983980" y="3223260"/>
            <a:ext cx="685800" cy="685800"/>
            <a:chOff x="0" y="0"/>
            <a:chExt cx="914400" cy="914400"/>
          </a:xfrm>
        </p:grpSpPr>
        <p:sp>
          <p:nvSpPr>
            <p:cNvPr id="24" name="Freeform 24"/>
            <p:cNvSpPr/>
            <p:nvPr/>
          </p:nvSpPr>
          <p:spPr>
            <a:xfrm>
              <a:off x="0" y="0"/>
              <a:ext cx="914400" cy="914400"/>
            </a:xfrm>
            <a:custGeom>
              <a:avLst/>
              <a:gdLst/>
              <a:ahLst/>
              <a:cxnLst/>
              <a:rect l="l" t="t" r="r" b="b"/>
              <a:pathLst>
                <a:path w="914400" h="914400">
                  <a:moveTo>
                    <a:pt x="0" y="457200"/>
                  </a:moveTo>
                  <a:cubicBezTo>
                    <a:pt x="0" y="204724"/>
                    <a:pt x="204724" y="0"/>
                    <a:pt x="457200" y="0"/>
                  </a:cubicBezTo>
                  <a:cubicBezTo>
                    <a:pt x="709676" y="0"/>
                    <a:pt x="914400" y="204724"/>
                    <a:pt x="914400" y="457200"/>
                  </a:cubicBezTo>
                  <a:cubicBezTo>
                    <a:pt x="914400" y="709676"/>
                    <a:pt x="709676" y="914400"/>
                    <a:pt x="457200" y="914400"/>
                  </a:cubicBezTo>
                  <a:cubicBezTo>
                    <a:pt x="204724" y="914400"/>
                    <a:pt x="0" y="709676"/>
                    <a:pt x="0" y="457200"/>
                  </a:cubicBezTo>
                  <a:close/>
                </a:path>
              </a:pathLst>
            </a:custGeom>
            <a:solidFill>
              <a:srgbClr val="262523"/>
            </a:solidFill>
          </p:spPr>
          <p:txBody>
            <a:bodyPr/>
            <a:lstStyle/>
            <a:p>
              <a:endParaRPr lang="en-US"/>
            </a:p>
          </p:txBody>
        </p:sp>
      </p:grpSp>
      <p:grpSp>
        <p:nvGrpSpPr>
          <p:cNvPr id="25" name="Group 25"/>
          <p:cNvGrpSpPr/>
          <p:nvPr/>
        </p:nvGrpSpPr>
        <p:grpSpPr>
          <a:xfrm>
            <a:off x="9066276" y="3305556"/>
            <a:ext cx="521208" cy="521208"/>
            <a:chOff x="0" y="0"/>
            <a:chExt cx="694944" cy="694944"/>
          </a:xfrm>
        </p:grpSpPr>
        <p:sp>
          <p:nvSpPr>
            <p:cNvPr id="26" name="Freeform 26" descr="/tmp/workdir/deck/icons/x_coral.png"/>
            <p:cNvSpPr/>
            <p:nvPr/>
          </p:nvSpPr>
          <p:spPr>
            <a:xfrm>
              <a:off x="0" y="0"/>
              <a:ext cx="694944" cy="694944"/>
            </a:xfrm>
            <a:custGeom>
              <a:avLst/>
              <a:gdLst/>
              <a:ahLst/>
              <a:cxnLst/>
              <a:rect l="l" t="t" r="r" b="b"/>
              <a:pathLst>
                <a:path w="694944" h="694944">
                  <a:moveTo>
                    <a:pt x="0" y="0"/>
                  </a:moveTo>
                  <a:lnTo>
                    <a:pt x="694944" y="0"/>
                  </a:lnTo>
                  <a:lnTo>
                    <a:pt x="694944" y="694944"/>
                  </a:lnTo>
                  <a:lnTo>
                    <a:pt x="0" y="694944"/>
                  </a:lnTo>
                  <a:lnTo>
                    <a:pt x="0" y="0"/>
                  </a:lnTo>
                  <a:close/>
                </a:path>
              </a:pathLst>
            </a:custGeom>
            <a:blipFill>
              <a:blip r:embed="rId9" cstate="screen">
                <a:extLst>
                  <a:ext uri="{28A0092B-C50C-407E-A947-70E740481C1C}">
                    <a14:useLocalDpi xmlns:a14="http://schemas.microsoft.com/office/drawing/2010/main"/>
                  </a:ext>
                </a:extLst>
              </a:blip>
              <a:stretch>
                <a:fillRect/>
              </a:stretch>
            </a:blipFill>
          </p:spPr>
          <p:txBody>
            <a:bodyPr/>
            <a:lstStyle/>
            <a:p>
              <a:endParaRPr lang="en-US"/>
            </a:p>
          </p:txBody>
        </p:sp>
      </p:grpSp>
      <p:grpSp>
        <p:nvGrpSpPr>
          <p:cNvPr id="27" name="Group 27"/>
          <p:cNvGrpSpPr/>
          <p:nvPr/>
        </p:nvGrpSpPr>
        <p:grpSpPr>
          <a:xfrm>
            <a:off x="8983980" y="4800600"/>
            <a:ext cx="685800" cy="685800"/>
            <a:chOff x="0" y="0"/>
            <a:chExt cx="914400" cy="914400"/>
          </a:xfrm>
        </p:grpSpPr>
        <p:sp>
          <p:nvSpPr>
            <p:cNvPr id="28" name="Freeform 28"/>
            <p:cNvSpPr/>
            <p:nvPr/>
          </p:nvSpPr>
          <p:spPr>
            <a:xfrm>
              <a:off x="0" y="0"/>
              <a:ext cx="914400" cy="914400"/>
            </a:xfrm>
            <a:custGeom>
              <a:avLst/>
              <a:gdLst/>
              <a:ahLst/>
              <a:cxnLst/>
              <a:rect l="l" t="t" r="r" b="b"/>
              <a:pathLst>
                <a:path w="914400" h="914400">
                  <a:moveTo>
                    <a:pt x="0" y="457200"/>
                  </a:moveTo>
                  <a:cubicBezTo>
                    <a:pt x="0" y="204724"/>
                    <a:pt x="204724" y="0"/>
                    <a:pt x="457200" y="0"/>
                  </a:cubicBezTo>
                  <a:cubicBezTo>
                    <a:pt x="709676" y="0"/>
                    <a:pt x="914400" y="204724"/>
                    <a:pt x="914400" y="457200"/>
                  </a:cubicBezTo>
                  <a:cubicBezTo>
                    <a:pt x="914400" y="709676"/>
                    <a:pt x="709676" y="914400"/>
                    <a:pt x="457200" y="914400"/>
                  </a:cubicBezTo>
                  <a:cubicBezTo>
                    <a:pt x="204724" y="914400"/>
                    <a:pt x="0" y="709676"/>
                    <a:pt x="0" y="457200"/>
                  </a:cubicBezTo>
                  <a:close/>
                </a:path>
              </a:pathLst>
            </a:custGeom>
            <a:solidFill>
              <a:srgbClr val="262523"/>
            </a:solidFill>
          </p:spPr>
          <p:txBody>
            <a:bodyPr/>
            <a:lstStyle/>
            <a:p>
              <a:endParaRPr lang="en-US"/>
            </a:p>
          </p:txBody>
        </p:sp>
      </p:grpSp>
      <p:grpSp>
        <p:nvGrpSpPr>
          <p:cNvPr id="29" name="Group 29"/>
          <p:cNvGrpSpPr/>
          <p:nvPr/>
        </p:nvGrpSpPr>
        <p:grpSpPr>
          <a:xfrm>
            <a:off x="9066276" y="4882896"/>
            <a:ext cx="521208" cy="521208"/>
            <a:chOff x="0" y="0"/>
            <a:chExt cx="694944" cy="694944"/>
          </a:xfrm>
        </p:grpSpPr>
        <p:sp>
          <p:nvSpPr>
            <p:cNvPr id="30" name="Freeform 30" descr="/tmp/workdir/deck/icons/x_coral.png"/>
            <p:cNvSpPr/>
            <p:nvPr/>
          </p:nvSpPr>
          <p:spPr>
            <a:xfrm>
              <a:off x="0" y="0"/>
              <a:ext cx="694944" cy="694944"/>
            </a:xfrm>
            <a:custGeom>
              <a:avLst/>
              <a:gdLst/>
              <a:ahLst/>
              <a:cxnLst/>
              <a:rect l="l" t="t" r="r" b="b"/>
              <a:pathLst>
                <a:path w="694944" h="694944">
                  <a:moveTo>
                    <a:pt x="0" y="0"/>
                  </a:moveTo>
                  <a:lnTo>
                    <a:pt x="694944" y="0"/>
                  </a:lnTo>
                  <a:lnTo>
                    <a:pt x="694944" y="694944"/>
                  </a:lnTo>
                  <a:lnTo>
                    <a:pt x="0" y="694944"/>
                  </a:lnTo>
                  <a:lnTo>
                    <a:pt x="0" y="0"/>
                  </a:lnTo>
                  <a:close/>
                </a:path>
              </a:pathLst>
            </a:custGeom>
            <a:blipFill>
              <a:blip r:embed="rId9" cstate="screen">
                <a:extLst>
                  <a:ext uri="{28A0092B-C50C-407E-A947-70E740481C1C}">
                    <a14:useLocalDpi xmlns:a14="http://schemas.microsoft.com/office/drawing/2010/main"/>
                  </a:ext>
                </a:extLst>
              </a:blip>
              <a:stretch>
                <a:fillRect/>
              </a:stretch>
            </a:blipFill>
          </p:spPr>
          <p:txBody>
            <a:bodyPr/>
            <a:lstStyle/>
            <a:p>
              <a:endParaRPr lang="en-US"/>
            </a:p>
          </p:txBody>
        </p:sp>
      </p:grpSp>
      <p:grpSp>
        <p:nvGrpSpPr>
          <p:cNvPr id="31" name="Group 31"/>
          <p:cNvGrpSpPr/>
          <p:nvPr/>
        </p:nvGrpSpPr>
        <p:grpSpPr>
          <a:xfrm>
            <a:off x="8983980" y="8271510"/>
            <a:ext cx="7680960" cy="685800"/>
            <a:chOff x="0" y="0"/>
            <a:chExt cx="10241280" cy="914400"/>
          </a:xfrm>
        </p:grpSpPr>
        <p:sp>
          <p:nvSpPr>
            <p:cNvPr id="32" name="Freeform 32"/>
            <p:cNvSpPr/>
            <p:nvPr/>
          </p:nvSpPr>
          <p:spPr>
            <a:xfrm>
              <a:off x="0" y="0"/>
              <a:ext cx="10241280" cy="914400"/>
            </a:xfrm>
            <a:custGeom>
              <a:avLst/>
              <a:gdLst/>
              <a:ahLst/>
              <a:cxnLst/>
              <a:rect l="l" t="t" r="r" b="b"/>
              <a:pathLst>
                <a:path w="10241280" h="914400">
                  <a:moveTo>
                    <a:pt x="0" y="0"/>
                  </a:moveTo>
                  <a:lnTo>
                    <a:pt x="10241280" y="0"/>
                  </a:lnTo>
                  <a:lnTo>
                    <a:pt x="10241280" y="914400"/>
                  </a:lnTo>
                  <a:lnTo>
                    <a:pt x="0" y="914400"/>
                  </a:lnTo>
                  <a:close/>
                </a:path>
              </a:pathLst>
            </a:custGeom>
            <a:blipFill>
              <a:blip r:embed="rId10"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33" name="TextBox 33"/>
            <p:cNvSpPr txBox="1"/>
            <p:nvPr/>
          </p:nvSpPr>
          <p:spPr>
            <a:xfrm>
              <a:off x="0" y="-57150"/>
              <a:ext cx="10241280" cy="971550"/>
            </a:xfrm>
            <a:prstGeom prst="rect">
              <a:avLst/>
            </a:prstGeom>
          </p:spPr>
          <p:txBody>
            <a:bodyPr lIns="0" tIns="0" rIns="0" bIns="0" rtlCol="0" anchor="ctr"/>
            <a:lstStyle/>
            <a:p>
              <a:pPr algn="l">
                <a:lnSpc>
                  <a:spcPts val="2700"/>
                </a:lnSpc>
              </a:pPr>
              <a:r>
                <a:rPr lang="en-US" sz="2250" b="1">
                  <a:solidFill>
                    <a:srgbClr val="C9A24B"/>
                  </a:solidFill>
                  <a:latin typeface="Calibri (MS) Bold"/>
                  <a:ea typeface="Calibri (MS) Bold"/>
                  <a:cs typeface="Calibri (MS) Bold"/>
                  <a:sym typeface="Calibri (MS) Bold"/>
                </a:rPr>
                <a:t>The fix: the ROADS framework, next.</a:t>
              </a:r>
            </a:p>
          </p:txBody>
        </p:sp>
      </p:grpSp>
      <p:grpSp>
        <p:nvGrpSpPr>
          <p:cNvPr id="34" name="Group 34"/>
          <p:cNvGrpSpPr/>
          <p:nvPr/>
        </p:nvGrpSpPr>
        <p:grpSpPr>
          <a:xfrm>
            <a:off x="822960" y="9710928"/>
            <a:ext cx="10972800" cy="411480"/>
            <a:chOff x="0" y="0"/>
            <a:chExt cx="14630400" cy="548640"/>
          </a:xfrm>
        </p:grpSpPr>
        <p:sp>
          <p:nvSpPr>
            <p:cNvPr id="35" name="Freeform 35"/>
            <p:cNvSpPr/>
            <p:nvPr/>
          </p:nvSpPr>
          <p:spPr>
            <a:xfrm>
              <a:off x="0" y="0"/>
              <a:ext cx="14630400" cy="548640"/>
            </a:xfrm>
            <a:custGeom>
              <a:avLst/>
              <a:gdLst/>
              <a:ahLst/>
              <a:cxnLst/>
              <a:rect l="l" t="t" r="r" b="b"/>
              <a:pathLst>
                <a:path w="14630400" h="548640">
                  <a:moveTo>
                    <a:pt x="0" y="0"/>
                  </a:moveTo>
                  <a:lnTo>
                    <a:pt x="14630400" y="0"/>
                  </a:lnTo>
                  <a:lnTo>
                    <a:pt x="14630400" y="548640"/>
                  </a:lnTo>
                  <a:lnTo>
                    <a:pt x="0" y="548640"/>
                  </a:lnTo>
                  <a:close/>
                </a:path>
              </a:pathLst>
            </a:custGeom>
            <a:blipFill>
              <a:blip r:embed="rId11"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36" name="TextBox 36"/>
            <p:cNvSpPr txBox="1"/>
            <p:nvPr/>
          </p:nvSpPr>
          <p:spPr>
            <a:xfrm>
              <a:off x="0" y="-19050"/>
              <a:ext cx="14630400" cy="567690"/>
            </a:xfrm>
            <a:prstGeom prst="rect">
              <a:avLst/>
            </a:prstGeom>
          </p:spPr>
          <p:txBody>
            <a:bodyPr lIns="0" tIns="0" rIns="0" bIns="0" rtlCol="0" anchor="ctr"/>
            <a:lstStyle/>
            <a:p>
              <a:pPr algn="l">
                <a:lnSpc>
                  <a:spcPts val="1439"/>
                </a:lnSpc>
              </a:pPr>
              <a:r>
                <a:rPr lang="en-US" sz="1200" spc="180">
                  <a:solidFill>
                    <a:srgbClr val="C8C4BA"/>
                  </a:solidFill>
                  <a:latin typeface="Calibri (MS)"/>
                  <a:ea typeface="Calibri (MS)"/>
                  <a:cs typeface="Calibri (MS)"/>
                  <a:sym typeface="Calibri (MS)"/>
                </a:rPr>
                <a:t>ALPHAROSE RARELABS  ·  AI FOR RARE DISEASE FAMILIES</a:t>
              </a:r>
            </a:p>
          </p:txBody>
        </p:sp>
      </p:grpSp>
      <p:grpSp>
        <p:nvGrpSpPr>
          <p:cNvPr id="37" name="Group 37"/>
          <p:cNvGrpSpPr/>
          <p:nvPr/>
        </p:nvGrpSpPr>
        <p:grpSpPr>
          <a:xfrm>
            <a:off x="16641623" y="9710928"/>
            <a:ext cx="822960" cy="411480"/>
            <a:chOff x="0" y="0"/>
            <a:chExt cx="1097280" cy="548640"/>
          </a:xfrm>
        </p:grpSpPr>
        <p:sp>
          <p:nvSpPr>
            <p:cNvPr id="38" name="Freeform 38"/>
            <p:cNvSpPr/>
            <p:nvPr/>
          </p:nvSpPr>
          <p:spPr>
            <a:xfrm>
              <a:off x="0" y="0"/>
              <a:ext cx="1097280" cy="548640"/>
            </a:xfrm>
            <a:custGeom>
              <a:avLst/>
              <a:gdLst/>
              <a:ahLst/>
              <a:cxnLst/>
              <a:rect l="l" t="t" r="r" b="b"/>
              <a:pathLst>
                <a:path w="1097280" h="548640">
                  <a:moveTo>
                    <a:pt x="0" y="0"/>
                  </a:moveTo>
                  <a:lnTo>
                    <a:pt x="1097280" y="0"/>
                  </a:lnTo>
                  <a:lnTo>
                    <a:pt x="1097280" y="548640"/>
                  </a:lnTo>
                  <a:lnTo>
                    <a:pt x="0" y="548640"/>
                  </a:lnTo>
                  <a:close/>
                </a:path>
              </a:pathLst>
            </a:custGeom>
            <a:blipFill>
              <a:blip r:embed="rId12"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39" name="TextBox 39"/>
            <p:cNvSpPr txBox="1"/>
            <p:nvPr/>
          </p:nvSpPr>
          <p:spPr>
            <a:xfrm>
              <a:off x="0" y="-19050"/>
              <a:ext cx="1097280" cy="567690"/>
            </a:xfrm>
            <a:prstGeom prst="rect">
              <a:avLst/>
            </a:prstGeom>
          </p:spPr>
          <p:txBody>
            <a:bodyPr lIns="0" tIns="0" rIns="0" bIns="0" rtlCol="0" anchor="ctr"/>
            <a:lstStyle/>
            <a:p>
              <a:pPr algn="r">
                <a:lnSpc>
                  <a:spcPts val="1439"/>
                </a:lnSpc>
              </a:pPr>
              <a:r>
                <a:rPr lang="en-US" sz="1200">
                  <a:solidFill>
                    <a:srgbClr val="C8C4BA"/>
                  </a:solidFill>
                  <a:latin typeface="Calibri (MS)"/>
                  <a:ea typeface="Calibri (MS)"/>
                  <a:cs typeface="Calibri (MS)"/>
                  <a:sym typeface="Calibri (MS)"/>
                </a:rPr>
                <a:t>4</a:t>
              </a:r>
            </a:p>
          </p:txBody>
        </p:sp>
      </p:grpSp>
      <p:sp>
        <p:nvSpPr>
          <p:cNvPr id="40" name="Freeform 40"/>
          <p:cNvSpPr/>
          <p:nvPr/>
        </p:nvSpPr>
        <p:spPr>
          <a:xfrm>
            <a:off x="8859764" y="6635115"/>
            <a:ext cx="934231" cy="937641"/>
          </a:xfrm>
          <a:custGeom>
            <a:avLst/>
            <a:gdLst/>
            <a:ahLst/>
            <a:cxnLst/>
            <a:rect l="l" t="t" r="r" b="b"/>
            <a:pathLst>
              <a:path w="934231" h="937641">
                <a:moveTo>
                  <a:pt x="0" y="0"/>
                </a:moveTo>
                <a:lnTo>
                  <a:pt x="934232" y="0"/>
                </a:lnTo>
                <a:lnTo>
                  <a:pt x="934232" y="937641"/>
                </a:lnTo>
                <a:lnTo>
                  <a:pt x="0" y="937641"/>
                </a:lnTo>
                <a:lnTo>
                  <a:pt x="0" y="0"/>
                </a:lnTo>
                <a:close/>
              </a:path>
            </a:pathLst>
          </a:custGeom>
          <a:blipFill>
            <a:blip>
              <a:extLst>
                <a:ext uri="{96DAC541-7B7A-43D3-8B79-37D633B846F1}">
                  <asvg:svgBlip xmlns:asvg="http://schemas.microsoft.com/office/drawing/2016/SVG/main" r:embed="rId13"/>
                </a:ext>
              </a:extLst>
            </a:blip>
            <a:stretch>
              <a:fillRect/>
            </a:stretch>
          </a:blipFill>
        </p:spPr>
        <p:txBody>
          <a:bodyPr/>
          <a:lstStyle/>
          <a:p>
            <a:endParaRPr lang="en-US"/>
          </a:p>
        </p:txBody>
      </p:sp>
      <p:sp>
        <p:nvSpPr>
          <p:cNvPr id="41" name="TextBox 41"/>
          <p:cNvSpPr txBox="1"/>
          <p:nvPr/>
        </p:nvSpPr>
        <p:spPr>
          <a:xfrm>
            <a:off x="9944100" y="3049905"/>
            <a:ext cx="7406640" cy="1682115"/>
          </a:xfrm>
          <a:prstGeom prst="rect">
            <a:avLst/>
          </a:prstGeom>
        </p:spPr>
        <p:txBody>
          <a:bodyPr lIns="0" tIns="0" rIns="0" bIns="0" rtlCol="0" anchor="t">
            <a:spAutoFit/>
          </a:bodyPr>
          <a:lstStyle/>
          <a:p>
            <a:pPr algn="l">
              <a:lnSpc>
                <a:spcPts val="3240"/>
              </a:lnSpc>
            </a:pPr>
            <a:r>
              <a:rPr lang="en-US" sz="2250">
                <a:solidFill>
                  <a:srgbClr val="FAFAF8"/>
                </a:solidFill>
                <a:latin typeface="Calibri (MS)"/>
                <a:ea typeface="Calibri (MS)"/>
                <a:cs typeface="Calibri (MS)"/>
                <a:sym typeface="Calibri (MS)"/>
              </a:rPr>
              <a:t>Do NOT use a general chatbot as a search engine for factual clinical data without guardrails.</a:t>
            </a:r>
          </a:p>
        </p:txBody>
      </p:sp>
      <p:sp>
        <p:nvSpPr>
          <p:cNvPr id="42" name="TextBox 42"/>
          <p:cNvSpPr txBox="1"/>
          <p:nvPr/>
        </p:nvSpPr>
        <p:spPr>
          <a:xfrm>
            <a:off x="9944100" y="4627245"/>
            <a:ext cx="7406640" cy="1682115"/>
          </a:xfrm>
          <a:prstGeom prst="rect">
            <a:avLst/>
          </a:prstGeom>
        </p:spPr>
        <p:txBody>
          <a:bodyPr lIns="0" tIns="0" rIns="0" bIns="0" rtlCol="0" anchor="t">
            <a:spAutoFit/>
          </a:bodyPr>
          <a:lstStyle/>
          <a:p>
            <a:pPr algn="l">
              <a:lnSpc>
                <a:spcPts val="3240"/>
              </a:lnSpc>
            </a:pPr>
            <a:r>
              <a:rPr lang="en-US" sz="2250">
                <a:solidFill>
                  <a:srgbClr val="FAFAF8"/>
                </a:solidFill>
                <a:latin typeface="Calibri (MS)"/>
                <a:ea typeface="Calibri (MS)"/>
                <a:cs typeface="Calibri (MS)"/>
                <a:sym typeface="Calibri (MS)"/>
              </a:rPr>
              <a:t>Do NOT blindly trust medical advice or trial data generated in an open chat window.</a:t>
            </a:r>
          </a:p>
        </p:txBody>
      </p:sp>
      <p:sp>
        <p:nvSpPr>
          <p:cNvPr id="43" name="TextBox 43"/>
          <p:cNvSpPr txBox="1"/>
          <p:nvPr/>
        </p:nvSpPr>
        <p:spPr>
          <a:xfrm>
            <a:off x="9944100" y="6549390"/>
            <a:ext cx="7406640" cy="1264920"/>
          </a:xfrm>
          <a:prstGeom prst="rect">
            <a:avLst/>
          </a:prstGeom>
        </p:spPr>
        <p:txBody>
          <a:bodyPr lIns="0" tIns="0" rIns="0" bIns="0" rtlCol="0" anchor="t">
            <a:spAutoFit/>
          </a:bodyPr>
          <a:lstStyle/>
          <a:p>
            <a:pPr algn="l">
              <a:lnSpc>
                <a:spcPts val="3240"/>
              </a:lnSpc>
            </a:pPr>
            <a:r>
              <a:rPr lang="en-US" sz="2250">
                <a:solidFill>
                  <a:srgbClr val="FAFAF8"/>
                </a:solidFill>
                <a:latin typeface="Calibri (MS)"/>
                <a:ea typeface="Calibri (MS)"/>
                <a:cs typeface="Calibri (MS)"/>
                <a:sym typeface="Calibri (MS)"/>
              </a:rPr>
              <a:t>Always use a “human in the loop.” This does not replace your science team - it gives you stronger agency and leadership to make informed decisions. </a:t>
            </a:r>
          </a:p>
        </p:txBody>
      </p:sp>
      <p:grpSp>
        <p:nvGrpSpPr>
          <p:cNvPr id="44" name="Group 44"/>
          <p:cNvGrpSpPr/>
          <p:nvPr/>
        </p:nvGrpSpPr>
        <p:grpSpPr>
          <a:xfrm>
            <a:off x="15679760" y="304438"/>
            <a:ext cx="2425875" cy="1181386"/>
            <a:chOff x="0" y="0"/>
            <a:chExt cx="3234500" cy="1575181"/>
          </a:xfrm>
        </p:grpSpPr>
        <p:sp>
          <p:nvSpPr>
            <p:cNvPr id="45" name="Freeform 45" descr="A black background with blue text  AI-generated content may be incorrect."/>
            <p:cNvSpPr/>
            <p:nvPr/>
          </p:nvSpPr>
          <p:spPr>
            <a:xfrm>
              <a:off x="0" y="0"/>
              <a:ext cx="3234436" cy="1575181"/>
            </a:xfrm>
            <a:custGeom>
              <a:avLst/>
              <a:gdLst/>
              <a:ahLst/>
              <a:cxnLst/>
              <a:rect l="l" t="t" r="r" b="b"/>
              <a:pathLst>
                <a:path w="3234436" h="1575181">
                  <a:moveTo>
                    <a:pt x="0" y="0"/>
                  </a:moveTo>
                  <a:lnTo>
                    <a:pt x="3234436" y="0"/>
                  </a:lnTo>
                  <a:lnTo>
                    <a:pt x="3234436" y="1575181"/>
                  </a:lnTo>
                  <a:lnTo>
                    <a:pt x="0" y="1575181"/>
                  </a:lnTo>
                  <a:lnTo>
                    <a:pt x="0" y="0"/>
                  </a:lnTo>
                  <a:close/>
                </a:path>
              </a:pathLst>
            </a:custGeom>
            <a:blipFill>
              <a:blip r:embed="rId14" cstate="screen">
                <a:extLst>
                  <a:ext uri="{28A0092B-C50C-407E-A947-70E740481C1C}">
                    <a14:useLocalDpi xmlns:a14="http://schemas.microsoft.com/office/drawing/2010/main"/>
                  </a:ext>
                </a:extLst>
              </a:blip>
              <a:stretch>
                <a:fillRect/>
              </a:stretch>
            </a:blipFill>
          </p:spPr>
          <p:txBody>
            <a:bodyPr/>
            <a:lstStyle/>
            <a:p>
              <a:endParaRPr lang="en-US"/>
            </a:p>
          </p:txBody>
        </p:sp>
      </p:gr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AFAF8"/>
        </a:solidFill>
        <a:effectLst/>
      </p:bgPr>
    </p:bg>
    <p:spTree>
      <p:nvGrpSpPr>
        <p:cNvPr id="1" name=""/>
        <p:cNvGrpSpPr/>
        <p:nvPr/>
      </p:nvGrpSpPr>
      <p:grpSpPr>
        <a:xfrm>
          <a:off x="0" y="0"/>
          <a:ext cx="0" cy="0"/>
          <a:chOff x="0" y="0"/>
          <a:chExt cx="0" cy="0"/>
        </a:xfrm>
      </p:grpSpPr>
      <p:grpSp>
        <p:nvGrpSpPr>
          <p:cNvPr id="2" name="Group 2"/>
          <p:cNvGrpSpPr/>
          <p:nvPr/>
        </p:nvGrpSpPr>
        <p:grpSpPr>
          <a:xfrm>
            <a:off x="822960" y="685800"/>
            <a:ext cx="8229600" cy="480060"/>
            <a:chOff x="0" y="0"/>
            <a:chExt cx="10972800" cy="640080"/>
          </a:xfrm>
        </p:grpSpPr>
        <p:sp>
          <p:nvSpPr>
            <p:cNvPr id="3" name="Freeform 3"/>
            <p:cNvSpPr/>
            <p:nvPr/>
          </p:nvSpPr>
          <p:spPr>
            <a:xfrm>
              <a:off x="0" y="0"/>
              <a:ext cx="10972800" cy="640080"/>
            </a:xfrm>
            <a:custGeom>
              <a:avLst/>
              <a:gdLst/>
              <a:ahLst/>
              <a:cxnLst/>
              <a:rect l="l" t="t" r="r" b="b"/>
              <a:pathLst>
                <a:path w="10972800" h="640080">
                  <a:moveTo>
                    <a:pt x="0" y="0"/>
                  </a:moveTo>
                  <a:lnTo>
                    <a:pt x="10972800" y="0"/>
                  </a:lnTo>
                  <a:lnTo>
                    <a:pt x="10972800" y="640080"/>
                  </a:lnTo>
                  <a:lnTo>
                    <a:pt x="0" y="640080"/>
                  </a:lnTo>
                  <a:close/>
                </a:path>
              </a:pathLst>
            </a:custGeom>
            <a:blipFill>
              <a:blip r:embed="rId3"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4" name="TextBox 4"/>
            <p:cNvSpPr txBox="1"/>
            <p:nvPr/>
          </p:nvSpPr>
          <p:spPr>
            <a:xfrm>
              <a:off x="0" y="-38100"/>
              <a:ext cx="10972800" cy="678180"/>
            </a:xfrm>
            <a:prstGeom prst="rect">
              <a:avLst/>
            </a:prstGeom>
          </p:spPr>
          <p:txBody>
            <a:bodyPr lIns="0" tIns="0" rIns="0" bIns="0" rtlCol="0" anchor="ctr"/>
            <a:lstStyle/>
            <a:p>
              <a:pPr algn="l">
                <a:lnSpc>
                  <a:spcPts val="2160"/>
                </a:lnSpc>
              </a:pPr>
              <a:r>
                <a:rPr lang="en-US" sz="1800" b="1" spc="300">
                  <a:solidFill>
                    <a:srgbClr val="FC6644"/>
                  </a:solidFill>
                  <a:latin typeface="Calibri (MS) Bold"/>
                  <a:ea typeface="Calibri (MS) Bold"/>
                  <a:cs typeface="Calibri (MS) Bold"/>
                  <a:sym typeface="Calibri (MS) Bold"/>
                </a:rPr>
                <a:t>04 · FOUNDATIONS</a:t>
              </a:r>
            </a:p>
          </p:txBody>
        </p:sp>
      </p:grpSp>
      <p:grpSp>
        <p:nvGrpSpPr>
          <p:cNvPr id="5" name="Group 5"/>
          <p:cNvGrpSpPr/>
          <p:nvPr/>
        </p:nvGrpSpPr>
        <p:grpSpPr>
          <a:xfrm>
            <a:off x="822960" y="1124712"/>
            <a:ext cx="15910560" cy="960120"/>
            <a:chOff x="0" y="0"/>
            <a:chExt cx="21214080" cy="1280160"/>
          </a:xfrm>
        </p:grpSpPr>
        <p:sp>
          <p:nvSpPr>
            <p:cNvPr id="6" name="Freeform 6"/>
            <p:cNvSpPr/>
            <p:nvPr/>
          </p:nvSpPr>
          <p:spPr>
            <a:xfrm>
              <a:off x="0" y="0"/>
              <a:ext cx="21214080" cy="1280160"/>
            </a:xfrm>
            <a:custGeom>
              <a:avLst/>
              <a:gdLst/>
              <a:ahLst/>
              <a:cxnLst/>
              <a:rect l="l" t="t" r="r" b="b"/>
              <a:pathLst>
                <a:path w="21214080" h="1280160">
                  <a:moveTo>
                    <a:pt x="0" y="0"/>
                  </a:moveTo>
                  <a:lnTo>
                    <a:pt x="21214080" y="0"/>
                  </a:lnTo>
                  <a:lnTo>
                    <a:pt x="21214080" y="1280160"/>
                  </a:lnTo>
                  <a:lnTo>
                    <a:pt x="0" y="1280160"/>
                  </a:lnTo>
                  <a:close/>
                </a:path>
              </a:pathLst>
            </a:custGeom>
            <a:blipFill>
              <a:blip r:embed="rId4"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7" name="TextBox 7"/>
            <p:cNvSpPr txBox="1"/>
            <p:nvPr/>
          </p:nvSpPr>
          <p:spPr>
            <a:xfrm>
              <a:off x="0" y="-85725"/>
              <a:ext cx="21214080" cy="1365885"/>
            </a:xfrm>
            <a:prstGeom prst="rect">
              <a:avLst/>
            </a:prstGeom>
          </p:spPr>
          <p:txBody>
            <a:bodyPr lIns="0" tIns="0" rIns="0" bIns="0" rtlCol="0" anchor="ctr"/>
            <a:lstStyle/>
            <a:p>
              <a:pPr algn="l">
                <a:lnSpc>
                  <a:spcPts val="5759"/>
                </a:lnSpc>
              </a:pPr>
              <a:r>
                <a:rPr lang="en-US" sz="4800" b="1">
                  <a:solidFill>
                    <a:srgbClr val="1C1C1C"/>
                  </a:solidFill>
                  <a:latin typeface="Calibri (MS) Bold"/>
                  <a:ea typeface="Calibri (MS) Bold"/>
                  <a:cs typeface="Calibri (MS) Bold"/>
                  <a:sym typeface="Calibri (MS) Bold"/>
                </a:rPr>
                <a:t>Safe Prompting: The ROADS Framework</a:t>
              </a:r>
            </a:p>
          </p:txBody>
        </p:sp>
      </p:grpSp>
      <p:grpSp>
        <p:nvGrpSpPr>
          <p:cNvPr id="8" name="Group 8"/>
          <p:cNvGrpSpPr/>
          <p:nvPr/>
        </p:nvGrpSpPr>
        <p:grpSpPr>
          <a:xfrm>
            <a:off x="822960" y="1947672"/>
            <a:ext cx="15087600" cy="548640"/>
            <a:chOff x="0" y="0"/>
            <a:chExt cx="20116800" cy="731520"/>
          </a:xfrm>
        </p:grpSpPr>
        <p:sp>
          <p:nvSpPr>
            <p:cNvPr id="9" name="Freeform 9"/>
            <p:cNvSpPr/>
            <p:nvPr/>
          </p:nvSpPr>
          <p:spPr>
            <a:xfrm>
              <a:off x="0" y="0"/>
              <a:ext cx="20116800" cy="731520"/>
            </a:xfrm>
            <a:custGeom>
              <a:avLst/>
              <a:gdLst/>
              <a:ahLst/>
              <a:cxnLst/>
              <a:rect l="l" t="t" r="r" b="b"/>
              <a:pathLst>
                <a:path w="20116800" h="731520">
                  <a:moveTo>
                    <a:pt x="0" y="0"/>
                  </a:moveTo>
                  <a:lnTo>
                    <a:pt x="20116800" y="0"/>
                  </a:lnTo>
                  <a:lnTo>
                    <a:pt x="20116800" y="731520"/>
                  </a:lnTo>
                  <a:lnTo>
                    <a:pt x="0" y="731520"/>
                  </a:lnTo>
                  <a:close/>
                </a:path>
              </a:pathLst>
            </a:custGeom>
            <a:blipFill>
              <a:blip r:embed="rId5"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10" name="TextBox 10"/>
            <p:cNvSpPr txBox="1"/>
            <p:nvPr/>
          </p:nvSpPr>
          <p:spPr>
            <a:xfrm>
              <a:off x="0" y="-47625"/>
              <a:ext cx="20116800" cy="779145"/>
            </a:xfrm>
            <a:prstGeom prst="rect">
              <a:avLst/>
            </a:prstGeom>
          </p:spPr>
          <p:txBody>
            <a:bodyPr lIns="0" tIns="0" rIns="0" bIns="0" rtlCol="0" anchor="ctr"/>
            <a:lstStyle/>
            <a:p>
              <a:pPr algn="l">
                <a:lnSpc>
                  <a:spcPts val="2610"/>
                </a:lnSpc>
              </a:pPr>
              <a:r>
                <a:rPr lang="en-US" sz="2175">
                  <a:solidFill>
                    <a:srgbClr val="6B675E"/>
                  </a:solidFill>
                  <a:latin typeface="Calibri (MS)"/>
                  <a:ea typeface="Calibri (MS)"/>
                  <a:cs typeface="Calibri (MS)"/>
                  <a:sym typeface="Calibri (MS)"/>
                </a:rPr>
                <a:t>Five building blocks that turn a chatbot into a rigorous research assistant.</a:t>
              </a:r>
            </a:p>
          </p:txBody>
        </p:sp>
      </p:grpSp>
      <p:grpSp>
        <p:nvGrpSpPr>
          <p:cNvPr id="11" name="Group 11"/>
          <p:cNvGrpSpPr/>
          <p:nvPr/>
        </p:nvGrpSpPr>
        <p:grpSpPr>
          <a:xfrm>
            <a:off x="813435" y="2939415"/>
            <a:ext cx="3146298" cy="5985510"/>
            <a:chOff x="0" y="0"/>
            <a:chExt cx="4195064" cy="7980680"/>
          </a:xfrm>
        </p:grpSpPr>
        <p:sp>
          <p:nvSpPr>
            <p:cNvPr id="12" name="Freeform 12"/>
            <p:cNvSpPr/>
            <p:nvPr/>
          </p:nvSpPr>
          <p:spPr>
            <a:xfrm>
              <a:off x="0" y="0"/>
              <a:ext cx="4195064" cy="7980680"/>
            </a:xfrm>
            <a:custGeom>
              <a:avLst/>
              <a:gdLst/>
              <a:ahLst/>
              <a:cxnLst/>
              <a:rect l="l" t="t" r="r" b="b"/>
              <a:pathLst>
                <a:path w="4195064" h="7980680">
                  <a:moveTo>
                    <a:pt x="0" y="184023"/>
                  </a:moveTo>
                  <a:cubicBezTo>
                    <a:pt x="0" y="82423"/>
                    <a:pt x="82423" y="0"/>
                    <a:pt x="184023" y="0"/>
                  </a:cubicBezTo>
                  <a:lnTo>
                    <a:pt x="4011041" y="0"/>
                  </a:lnTo>
                  <a:cubicBezTo>
                    <a:pt x="4112641" y="0"/>
                    <a:pt x="4195064" y="82423"/>
                    <a:pt x="4195064" y="184023"/>
                  </a:cubicBezTo>
                  <a:lnTo>
                    <a:pt x="4195064" y="7796657"/>
                  </a:lnTo>
                  <a:cubicBezTo>
                    <a:pt x="4195064" y="7898257"/>
                    <a:pt x="4112641" y="7980680"/>
                    <a:pt x="4011041" y="7980680"/>
                  </a:cubicBezTo>
                  <a:lnTo>
                    <a:pt x="184023" y="7980680"/>
                  </a:lnTo>
                  <a:cubicBezTo>
                    <a:pt x="82423" y="7980680"/>
                    <a:pt x="0" y="7898257"/>
                    <a:pt x="0" y="7796657"/>
                  </a:cubicBezTo>
                  <a:close/>
                </a:path>
              </a:pathLst>
            </a:custGeom>
            <a:solidFill>
              <a:srgbClr val="FFFFFF"/>
            </a:solidFill>
            <a:ln w="19050" cap="sq">
              <a:solidFill>
                <a:srgbClr val="E4E1D8"/>
              </a:solidFill>
              <a:prstDash val="solid"/>
              <a:miter/>
            </a:ln>
          </p:spPr>
          <p:txBody>
            <a:bodyPr/>
            <a:lstStyle/>
            <a:p>
              <a:endParaRPr lang="en-US"/>
            </a:p>
          </p:txBody>
        </p:sp>
      </p:grpSp>
      <p:grpSp>
        <p:nvGrpSpPr>
          <p:cNvPr id="13" name="Group 13"/>
          <p:cNvGrpSpPr/>
          <p:nvPr/>
        </p:nvGrpSpPr>
        <p:grpSpPr>
          <a:xfrm>
            <a:off x="1028700" y="3250692"/>
            <a:ext cx="2715768" cy="1303020"/>
            <a:chOff x="0" y="0"/>
            <a:chExt cx="3621024" cy="1737360"/>
          </a:xfrm>
        </p:grpSpPr>
        <p:sp>
          <p:nvSpPr>
            <p:cNvPr id="14" name="Freeform 14"/>
            <p:cNvSpPr/>
            <p:nvPr/>
          </p:nvSpPr>
          <p:spPr>
            <a:xfrm>
              <a:off x="0" y="0"/>
              <a:ext cx="3621024" cy="1737360"/>
            </a:xfrm>
            <a:custGeom>
              <a:avLst/>
              <a:gdLst/>
              <a:ahLst/>
              <a:cxnLst/>
              <a:rect l="l" t="t" r="r" b="b"/>
              <a:pathLst>
                <a:path w="3621024" h="1737360">
                  <a:moveTo>
                    <a:pt x="0" y="0"/>
                  </a:moveTo>
                  <a:lnTo>
                    <a:pt x="3621024" y="0"/>
                  </a:lnTo>
                  <a:lnTo>
                    <a:pt x="3621024" y="1737360"/>
                  </a:lnTo>
                  <a:lnTo>
                    <a:pt x="0" y="1737360"/>
                  </a:lnTo>
                  <a:close/>
                </a:path>
              </a:pathLst>
            </a:custGeom>
            <a:blipFill>
              <a:blip r:embed="rId6"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15" name="TextBox 15"/>
            <p:cNvSpPr txBox="1"/>
            <p:nvPr/>
          </p:nvSpPr>
          <p:spPr>
            <a:xfrm>
              <a:off x="0" y="-142875"/>
              <a:ext cx="3621024" cy="1880235"/>
            </a:xfrm>
            <a:prstGeom prst="rect">
              <a:avLst/>
            </a:prstGeom>
          </p:spPr>
          <p:txBody>
            <a:bodyPr lIns="0" tIns="0" rIns="0" bIns="0" rtlCol="0" anchor="ctr"/>
            <a:lstStyle/>
            <a:p>
              <a:pPr algn="ctr">
                <a:lnSpc>
                  <a:spcPts val="8280"/>
                </a:lnSpc>
              </a:pPr>
              <a:r>
                <a:rPr lang="en-US" sz="6900" b="1">
                  <a:solidFill>
                    <a:srgbClr val="FC6644"/>
                  </a:solidFill>
                  <a:latin typeface="Calibri (MS) Bold"/>
                  <a:ea typeface="Calibri (MS) Bold"/>
                  <a:cs typeface="Calibri (MS) Bold"/>
                  <a:sym typeface="Calibri (MS) Bold"/>
                </a:rPr>
                <a:t>R</a:t>
              </a:r>
            </a:p>
          </p:txBody>
        </p:sp>
      </p:grpSp>
      <p:grpSp>
        <p:nvGrpSpPr>
          <p:cNvPr id="16" name="Group 16"/>
          <p:cNvGrpSpPr/>
          <p:nvPr/>
        </p:nvGrpSpPr>
        <p:grpSpPr>
          <a:xfrm>
            <a:off x="1028700" y="4594860"/>
            <a:ext cx="2715768" cy="617220"/>
            <a:chOff x="0" y="0"/>
            <a:chExt cx="3621024" cy="822960"/>
          </a:xfrm>
        </p:grpSpPr>
        <p:sp>
          <p:nvSpPr>
            <p:cNvPr id="17" name="Freeform 17"/>
            <p:cNvSpPr/>
            <p:nvPr/>
          </p:nvSpPr>
          <p:spPr>
            <a:xfrm>
              <a:off x="0" y="0"/>
              <a:ext cx="3621024" cy="822960"/>
            </a:xfrm>
            <a:custGeom>
              <a:avLst/>
              <a:gdLst/>
              <a:ahLst/>
              <a:cxnLst/>
              <a:rect l="l" t="t" r="r" b="b"/>
              <a:pathLst>
                <a:path w="3621024" h="822960">
                  <a:moveTo>
                    <a:pt x="0" y="0"/>
                  </a:moveTo>
                  <a:lnTo>
                    <a:pt x="3621024" y="0"/>
                  </a:lnTo>
                  <a:lnTo>
                    <a:pt x="3621024" y="822960"/>
                  </a:lnTo>
                  <a:lnTo>
                    <a:pt x="0" y="822960"/>
                  </a:lnTo>
                  <a:close/>
                </a:path>
              </a:pathLst>
            </a:custGeom>
            <a:blipFill>
              <a:blip r:embed="rId7"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18" name="TextBox 18"/>
            <p:cNvSpPr txBox="1"/>
            <p:nvPr/>
          </p:nvSpPr>
          <p:spPr>
            <a:xfrm>
              <a:off x="0" y="-57150"/>
              <a:ext cx="3621024" cy="880110"/>
            </a:xfrm>
            <a:prstGeom prst="rect">
              <a:avLst/>
            </a:prstGeom>
          </p:spPr>
          <p:txBody>
            <a:bodyPr lIns="0" tIns="0" rIns="0" bIns="0" rtlCol="0" anchor="ctr"/>
            <a:lstStyle/>
            <a:p>
              <a:pPr algn="ctr">
                <a:lnSpc>
                  <a:spcPts val="2700"/>
                </a:lnSpc>
              </a:pPr>
              <a:r>
                <a:rPr lang="en-US" sz="2250" b="1">
                  <a:solidFill>
                    <a:srgbClr val="1C1C1C"/>
                  </a:solidFill>
                  <a:latin typeface="Calibri (MS) Bold"/>
                  <a:ea typeface="Calibri (MS) Bold"/>
                  <a:cs typeface="Calibri (MS) Bold"/>
                  <a:sym typeface="Calibri (MS) Bold"/>
                </a:rPr>
                <a:t>Role</a:t>
              </a:r>
            </a:p>
          </p:txBody>
        </p:sp>
      </p:grpSp>
      <p:grpSp>
        <p:nvGrpSpPr>
          <p:cNvPr id="19" name="Group 19"/>
          <p:cNvGrpSpPr/>
          <p:nvPr/>
        </p:nvGrpSpPr>
        <p:grpSpPr>
          <a:xfrm>
            <a:off x="1069848" y="5349240"/>
            <a:ext cx="2633472" cy="1165860"/>
            <a:chOff x="0" y="0"/>
            <a:chExt cx="3511296" cy="1554480"/>
          </a:xfrm>
        </p:grpSpPr>
        <p:sp>
          <p:nvSpPr>
            <p:cNvPr id="20" name="Freeform 20"/>
            <p:cNvSpPr/>
            <p:nvPr/>
          </p:nvSpPr>
          <p:spPr>
            <a:xfrm>
              <a:off x="0" y="0"/>
              <a:ext cx="3511296" cy="1554480"/>
            </a:xfrm>
            <a:custGeom>
              <a:avLst/>
              <a:gdLst/>
              <a:ahLst/>
              <a:cxnLst/>
              <a:rect l="l" t="t" r="r" b="b"/>
              <a:pathLst>
                <a:path w="3511296" h="1554480">
                  <a:moveTo>
                    <a:pt x="0" y="0"/>
                  </a:moveTo>
                  <a:lnTo>
                    <a:pt x="3511296" y="0"/>
                  </a:lnTo>
                  <a:lnTo>
                    <a:pt x="3511296" y="1554480"/>
                  </a:lnTo>
                  <a:lnTo>
                    <a:pt x="0" y="1554480"/>
                  </a:lnTo>
                  <a:close/>
                </a:path>
              </a:pathLst>
            </a:custGeom>
            <a:blipFill>
              <a:blip r:embed="rId8"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21" name="TextBox 21"/>
            <p:cNvSpPr txBox="1"/>
            <p:nvPr/>
          </p:nvSpPr>
          <p:spPr>
            <a:xfrm>
              <a:off x="0" y="-66675"/>
              <a:ext cx="3511296" cy="1621155"/>
            </a:xfrm>
            <a:prstGeom prst="rect">
              <a:avLst/>
            </a:prstGeom>
          </p:spPr>
          <p:txBody>
            <a:bodyPr lIns="0" tIns="0" rIns="0" bIns="0" rtlCol="0" anchor="ctr"/>
            <a:lstStyle/>
            <a:p>
              <a:pPr algn="ctr">
                <a:lnSpc>
                  <a:spcPts val="2483"/>
                </a:lnSpc>
              </a:pPr>
              <a:r>
                <a:rPr lang="en-US" sz="1800">
                  <a:solidFill>
                    <a:srgbClr val="6B675E"/>
                  </a:solidFill>
                  <a:latin typeface="Calibri (MS)"/>
                  <a:ea typeface="Calibri (MS)"/>
                  <a:cs typeface="Calibri (MS)"/>
                  <a:sym typeface="Calibri (MS)"/>
                </a:rPr>
                <a:t>Tell the AI who to act as</a:t>
              </a:r>
            </a:p>
          </p:txBody>
        </p:sp>
      </p:grpSp>
      <p:sp>
        <p:nvSpPr>
          <p:cNvPr id="22" name="AutoShape 22"/>
          <p:cNvSpPr/>
          <p:nvPr/>
        </p:nvSpPr>
        <p:spPr>
          <a:xfrm rot="28200">
            <a:off x="1224877" y="6716078"/>
            <a:ext cx="2323414" cy="0"/>
          </a:xfrm>
          <a:prstGeom prst="line">
            <a:avLst/>
          </a:prstGeom>
          <a:ln w="9525" cap="rnd">
            <a:solidFill>
              <a:srgbClr val="E4E1D8"/>
            </a:solidFill>
            <a:prstDash val="solid"/>
            <a:headEnd type="none" w="sm" len="sm"/>
            <a:tailEnd type="none" w="sm" len="sm"/>
          </a:ln>
        </p:spPr>
        <p:txBody>
          <a:bodyPr/>
          <a:lstStyle/>
          <a:p>
            <a:endParaRPr lang="en-US"/>
          </a:p>
        </p:txBody>
      </p:sp>
      <p:grpSp>
        <p:nvGrpSpPr>
          <p:cNvPr id="23" name="Group 23"/>
          <p:cNvGrpSpPr/>
          <p:nvPr/>
        </p:nvGrpSpPr>
        <p:grpSpPr>
          <a:xfrm>
            <a:off x="1069848" y="6926580"/>
            <a:ext cx="2633472" cy="1783080"/>
            <a:chOff x="0" y="0"/>
            <a:chExt cx="3511296" cy="2377440"/>
          </a:xfrm>
        </p:grpSpPr>
        <p:sp>
          <p:nvSpPr>
            <p:cNvPr id="24" name="Freeform 24"/>
            <p:cNvSpPr/>
            <p:nvPr/>
          </p:nvSpPr>
          <p:spPr>
            <a:xfrm>
              <a:off x="0" y="0"/>
              <a:ext cx="3511296" cy="2377440"/>
            </a:xfrm>
            <a:custGeom>
              <a:avLst/>
              <a:gdLst/>
              <a:ahLst/>
              <a:cxnLst/>
              <a:rect l="l" t="t" r="r" b="b"/>
              <a:pathLst>
                <a:path w="3511296" h="2377440">
                  <a:moveTo>
                    <a:pt x="0" y="0"/>
                  </a:moveTo>
                  <a:lnTo>
                    <a:pt x="3511296" y="0"/>
                  </a:lnTo>
                  <a:lnTo>
                    <a:pt x="3511296" y="2377440"/>
                  </a:lnTo>
                  <a:lnTo>
                    <a:pt x="0" y="2377440"/>
                  </a:lnTo>
                  <a:close/>
                </a:path>
              </a:pathLst>
            </a:custGeom>
            <a:blipFill>
              <a:blip r:embed="rId9"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25" name="TextBox 25"/>
            <p:cNvSpPr txBox="1"/>
            <p:nvPr/>
          </p:nvSpPr>
          <p:spPr>
            <a:xfrm>
              <a:off x="0" y="-66675"/>
              <a:ext cx="3511296" cy="2444115"/>
            </a:xfrm>
            <a:prstGeom prst="rect">
              <a:avLst/>
            </a:prstGeom>
          </p:spPr>
          <p:txBody>
            <a:bodyPr lIns="0" tIns="0" rIns="0" bIns="0" rtlCol="0" anchor="ctr"/>
            <a:lstStyle/>
            <a:p>
              <a:pPr algn="ctr">
                <a:lnSpc>
                  <a:spcPts val="2380"/>
                </a:lnSpc>
              </a:pPr>
              <a:r>
                <a:rPr lang="en-US" sz="1725" i="1">
                  <a:solidFill>
                    <a:srgbClr val="6B675E"/>
                  </a:solidFill>
                  <a:latin typeface="Calibri (MS) Italics"/>
                  <a:ea typeface="Calibri (MS) Italics"/>
                  <a:cs typeface="Calibri (MS) Italics"/>
                  <a:sym typeface="Calibri (MS) Italics"/>
                </a:rPr>
                <a:t>e.g., a clinical geneticist</a:t>
              </a:r>
            </a:p>
          </p:txBody>
        </p:sp>
      </p:grpSp>
      <p:grpSp>
        <p:nvGrpSpPr>
          <p:cNvPr id="26" name="Group 26"/>
          <p:cNvGrpSpPr/>
          <p:nvPr/>
        </p:nvGrpSpPr>
        <p:grpSpPr>
          <a:xfrm>
            <a:off x="4215003" y="2939415"/>
            <a:ext cx="3146298" cy="5985510"/>
            <a:chOff x="0" y="0"/>
            <a:chExt cx="4195064" cy="7980680"/>
          </a:xfrm>
        </p:grpSpPr>
        <p:sp>
          <p:nvSpPr>
            <p:cNvPr id="27" name="Freeform 27"/>
            <p:cNvSpPr/>
            <p:nvPr/>
          </p:nvSpPr>
          <p:spPr>
            <a:xfrm>
              <a:off x="0" y="0"/>
              <a:ext cx="4195064" cy="7980680"/>
            </a:xfrm>
            <a:custGeom>
              <a:avLst/>
              <a:gdLst/>
              <a:ahLst/>
              <a:cxnLst/>
              <a:rect l="l" t="t" r="r" b="b"/>
              <a:pathLst>
                <a:path w="4195064" h="7980680">
                  <a:moveTo>
                    <a:pt x="0" y="184023"/>
                  </a:moveTo>
                  <a:cubicBezTo>
                    <a:pt x="0" y="82423"/>
                    <a:pt x="82423" y="0"/>
                    <a:pt x="184023" y="0"/>
                  </a:cubicBezTo>
                  <a:lnTo>
                    <a:pt x="4011041" y="0"/>
                  </a:lnTo>
                  <a:cubicBezTo>
                    <a:pt x="4112641" y="0"/>
                    <a:pt x="4195064" y="82423"/>
                    <a:pt x="4195064" y="184023"/>
                  </a:cubicBezTo>
                  <a:lnTo>
                    <a:pt x="4195064" y="7796657"/>
                  </a:lnTo>
                  <a:cubicBezTo>
                    <a:pt x="4195064" y="7898257"/>
                    <a:pt x="4112641" y="7980680"/>
                    <a:pt x="4011041" y="7980680"/>
                  </a:cubicBezTo>
                  <a:lnTo>
                    <a:pt x="184023" y="7980680"/>
                  </a:lnTo>
                  <a:cubicBezTo>
                    <a:pt x="82423" y="7980680"/>
                    <a:pt x="0" y="7898257"/>
                    <a:pt x="0" y="7796657"/>
                  </a:cubicBezTo>
                  <a:close/>
                </a:path>
              </a:pathLst>
            </a:custGeom>
            <a:solidFill>
              <a:srgbClr val="FFFFFF"/>
            </a:solidFill>
            <a:ln w="19050" cap="sq">
              <a:solidFill>
                <a:srgbClr val="E4E1D8"/>
              </a:solidFill>
              <a:prstDash val="solid"/>
              <a:miter/>
            </a:ln>
          </p:spPr>
          <p:txBody>
            <a:bodyPr/>
            <a:lstStyle/>
            <a:p>
              <a:endParaRPr lang="en-US"/>
            </a:p>
          </p:txBody>
        </p:sp>
      </p:grpSp>
      <p:grpSp>
        <p:nvGrpSpPr>
          <p:cNvPr id="28" name="Group 28"/>
          <p:cNvGrpSpPr/>
          <p:nvPr/>
        </p:nvGrpSpPr>
        <p:grpSpPr>
          <a:xfrm>
            <a:off x="4430268" y="3250692"/>
            <a:ext cx="2715768" cy="1303020"/>
            <a:chOff x="0" y="0"/>
            <a:chExt cx="3621024" cy="1737360"/>
          </a:xfrm>
        </p:grpSpPr>
        <p:sp>
          <p:nvSpPr>
            <p:cNvPr id="29" name="Freeform 29"/>
            <p:cNvSpPr/>
            <p:nvPr/>
          </p:nvSpPr>
          <p:spPr>
            <a:xfrm>
              <a:off x="0" y="0"/>
              <a:ext cx="3621024" cy="1737360"/>
            </a:xfrm>
            <a:custGeom>
              <a:avLst/>
              <a:gdLst/>
              <a:ahLst/>
              <a:cxnLst/>
              <a:rect l="l" t="t" r="r" b="b"/>
              <a:pathLst>
                <a:path w="3621024" h="1737360">
                  <a:moveTo>
                    <a:pt x="0" y="0"/>
                  </a:moveTo>
                  <a:lnTo>
                    <a:pt x="3621024" y="0"/>
                  </a:lnTo>
                  <a:lnTo>
                    <a:pt x="3621024" y="1737360"/>
                  </a:lnTo>
                  <a:lnTo>
                    <a:pt x="0" y="1737360"/>
                  </a:lnTo>
                  <a:close/>
                </a:path>
              </a:pathLst>
            </a:custGeom>
            <a:blipFill>
              <a:blip r:embed="rId6"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30" name="TextBox 30"/>
            <p:cNvSpPr txBox="1"/>
            <p:nvPr/>
          </p:nvSpPr>
          <p:spPr>
            <a:xfrm>
              <a:off x="0" y="-142875"/>
              <a:ext cx="3621024" cy="1880235"/>
            </a:xfrm>
            <a:prstGeom prst="rect">
              <a:avLst/>
            </a:prstGeom>
          </p:spPr>
          <p:txBody>
            <a:bodyPr lIns="0" tIns="0" rIns="0" bIns="0" rtlCol="0" anchor="ctr"/>
            <a:lstStyle/>
            <a:p>
              <a:pPr algn="ctr">
                <a:lnSpc>
                  <a:spcPts val="8280"/>
                </a:lnSpc>
              </a:pPr>
              <a:r>
                <a:rPr lang="en-US" sz="6900" b="1">
                  <a:solidFill>
                    <a:srgbClr val="FC6644"/>
                  </a:solidFill>
                  <a:latin typeface="Calibri (MS) Bold"/>
                  <a:ea typeface="Calibri (MS) Bold"/>
                  <a:cs typeface="Calibri (MS) Bold"/>
                  <a:sym typeface="Calibri (MS) Bold"/>
                </a:rPr>
                <a:t>O</a:t>
              </a:r>
            </a:p>
          </p:txBody>
        </p:sp>
      </p:grpSp>
      <p:grpSp>
        <p:nvGrpSpPr>
          <p:cNvPr id="31" name="Group 31"/>
          <p:cNvGrpSpPr/>
          <p:nvPr/>
        </p:nvGrpSpPr>
        <p:grpSpPr>
          <a:xfrm>
            <a:off x="4430268" y="4594860"/>
            <a:ext cx="2715768" cy="617220"/>
            <a:chOff x="0" y="0"/>
            <a:chExt cx="3621024" cy="822960"/>
          </a:xfrm>
        </p:grpSpPr>
        <p:sp>
          <p:nvSpPr>
            <p:cNvPr id="32" name="Freeform 32"/>
            <p:cNvSpPr/>
            <p:nvPr/>
          </p:nvSpPr>
          <p:spPr>
            <a:xfrm>
              <a:off x="0" y="0"/>
              <a:ext cx="3621024" cy="822960"/>
            </a:xfrm>
            <a:custGeom>
              <a:avLst/>
              <a:gdLst/>
              <a:ahLst/>
              <a:cxnLst/>
              <a:rect l="l" t="t" r="r" b="b"/>
              <a:pathLst>
                <a:path w="3621024" h="822960">
                  <a:moveTo>
                    <a:pt x="0" y="0"/>
                  </a:moveTo>
                  <a:lnTo>
                    <a:pt x="3621024" y="0"/>
                  </a:lnTo>
                  <a:lnTo>
                    <a:pt x="3621024" y="822960"/>
                  </a:lnTo>
                  <a:lnTo>
                    <a:pt x="0" y="822960"/>
                  </a:lnTo>
                  <a:close/>
                </a:path>
              </a:pathLst>
            </a:custGeom>
            <a:blipFill>
              <a:blip r:embed="rId7"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33" name="TextBox 33"/>
            <p:cNvSpPr txBox="1"/>
            <p:nvPr/>
          </p:nvSpPr>
          <p:spPr>
            <a:xfrm>
              <a:off x="0" y="-57150"/>
              <a:ext cx="3621024" cy="880110"/>
            </a:xfrm>
            <a:prstGeom prst="rect">
              <a:avLst/>
            </a:prstGeom>
          </p:spPr>
          <p:txBody>
            <a:bodyPr lIns="0" tIns="0" rIns="0" bIns="0" rtlCol="0" anchor="ctr"/>
            <a:lstStyle/>
            <a:p>
              <a:pPr algn="ctr">
                <a:lnSpc>
                  <a:spcPts val="2700"/>
                </a:lnSpc>
              </a:pPr>
              <a:r>
                <a:rPr lang="en-US" sz="2250" b="1">
                  <a:solidFill>
                    <a:srgbClr val="1C1C1C"/>
                  </a:solidFill>
                  <a:latin typeface="Calibri (MS) Bold"/>
                  <a:ea typeface="Calibri (MS) Bold"/>
                  <a:cs typeface="Calibri (MS) Bold"/>
                  <a:sym typeface="Calibri (MS) Bold"/>
                </a:rPr>
                <a:t>Origin</a:t>
              </a:r>
            </a:p>
          </p:txBody>
        </p:sp>
      </p:grpSp>
      <p:grpSp>
        <p:nvGrpSpPr>
          <p:cNvPr id="34" name="Group 34"/>
          <p:cNvGrpSpPr/>
          <p:nvPr/>
        </p:nvGrpSpPr>
        <p:grpSpPr>
          <a:xfrm>
            <a:off x="4471416" y="5349240"/>
            <a:ext cx="2633472" cy="1165860"/>
            <a:chOff x="0" y="0"/>
            <a:chExt cx="3511296" cy="1554480"/>
          </a:xfrm>
        </p:grpSpPr>
        <p:sp>
          <p:nvSpPr>
            <p:cNvPr id="35" name="Freeform 35"/>
            <p:cNvSpPr/>
            <p:nvPr/>
          </p:nvSpPr>
          <p:spPr>
            <a:xfrm>
              <a:off x="0" y="0"/>
              <a:ext cx="3511296" cy="1554480"/>
            </a:xfrm>
            <a:custGeom>
              <a:avLst/>
              <a:gdLst/>
              <a:ahLst/>
              <a:cxnLst/>
              <a:rect l="l" t="t" r="r" b="b"/>
              <a:pathLst>
                <a:path w="3511296" h="1554480">
                  <a:moveTo>
                    <a:pt x="0" y="0"/>
                  </a:moveTo>
                  <a:lnTo>
                    <a:pt x="3511296" y="0"/>
                  </a:lnTo>
                  <a:lnTo>
                    <a:pt x="3511296" y="1554480"/>
                  </a:lnTo>
                  <a:lnTo>
                    <a:pt x="0" y="1554480"/>
                  </a:lnTo>
                  <a:close/>
                </a:path>
              </a:pathLst>
            </a:custGeom>
            <a:blipFill>
              <a:blip r:embed="rId8"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36" name="TextBox 36"/>
            <p:cNvSpPr txBox="1"/>
            <p:nvPr/>
          </p:nvSpPr>
          <p:spPr>
            <a:xfrm>
              <a:off x="0" y="-66675"/>
              <a:ext cx="3511296" cy="1621155"/>
            </a:xfrm>
            <a:prstGeom prst="rect">
              <a:avLst/>
            </a:prstGeom>
          </p:spPr>
          <p:txBody>
            <a:bodyPr lIns="0" tIns="0" rIns="0" bIns="0" rtlCol="0" anchor="ctr"/>
            <a:lstStyle/>
            <a:p>
              <a:pPr algn="ctr">
                <a:lnSpc>
                  <a:spcPts val="2483"/>
                </a:lnSpc>
              </a:pPr>
              <a:r>
                <a:rPr lang="en-US" sz="1800">
                  <a:solidFill>
                    <a:srgbClr val="6B675E"/>
                  </a:solidFill>
                  <a:latin typeface="Calibri (MS)"/>
                  <a:ea typeface="Calibri (MS)"/>
                  <a:cs typeface="Calibri (MS)"/>
                  <a:sym typeface="Calibri (MS)"/>
                </a:rPr>
                <a:t>Give your context</a:t>
              </a:r>
            </a:p>
          </p:txBody>
        </p:sp>
      </p:grpSp>
      <p:sp>
        <p:nvSpPr>
          <p:cNvPr id="37" name="AutoShape 37"/>
          <p:cNvSpPr/>
          <p:nvPr/>
        </p:nvSpPr>
        <p:spPr>
          <a:xfrm rot="28200">
            <a:off x="4626445" y="6716078"/>
            <a:ext cx="2323414" cy="0"/>
          </a:xfrm>
          <a:prstGeom prst="line">
            <a:avLst/>
          </a:prstGeom>
          <a:ln w="9525" cap="rnd">
            <a:solidFill>
              <a:srgbClr val="E4E1D8"/>
            </a:solidFill>
            <a:prstDash val="solid"/>
            <a:headEnd type="none" w="sm" len="sm"/>
            <a:tailEnd type="none" w="sm" len="sm"/>
          </a:ln>
        </p:spPr>
        <p:txBody>
          <a:bodyPr/>
          <a:lstStyle/>
          <a:p>
            <a:endParaRPr lang="en-US"/>
          </a:p>
        </p:txBody>
      </p:sp>
      <p:grpSp>
        <p:nvGrpSpPr>
          <p:cNvPr id="38" name="Group 38"/>
          <p:cNvGrpSpPr/>
          <p:nvPr/>
        </p:nvGrpSpPr>
        <p:grpSpPr>
          <a:xfrm>
            <a:off x="4471416" y="6926580"/>
            <a:ext cx="2633472" cy="1783080"/>
            <a:chOff x="0" y="0"/>
            <a:chExt cx="3511296" cy="2377440"/>
          </a:xfrm>
        </p:grpSpPr>
        <p:sp>
          <p:nvSpPr>
            <p:cNvPr id="39" name="Freeform 39"/>
            <p:cNvSpPr/>
            <p:nvPr/>
          </p:nvSpPr>
          <p:spPr>
            <a:xfrm>
              <a:off x="0" y="0"/>
              <a:ext cx="3511296" cy="2377440"/>
            </a:xfrm>
            <a:custGeom>
              <a:avLst/>
              <a:gdLst/>
              <a:ahLst/>
              <a:cxnLst/>
              <a:rect l="l" t="t" r="r" b="b"/>
              <a:pathLst>
                <a:path w="3511296" h="2377440">
                  <a:moveTo>
                    <a:pt x="0" y="0"/>
                  </a:moveTo>
                  <a:lnTo>
                    <a:pt x="3511296" y="0"/>
                  </a:lnTo>
                  <a:lnTo>
                    <a:pt x="3511296" y="2377440"/>
                  </a:lnTo>
                  <a:lnTo>
                    <a:pt x="0" y="2377440"/>
                  </a:lnTo>
                  <a:close/>
                </a:path>
              </a:pathLst>
            </a:custGeom>
            <a:blipFill>
              <a:blip r:embed="rId9"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40" name="TextBox 40"/>
            <p:cNvSpPr txBox="1"/>
            <p:nvPr/>
          </p:nvSpPr>
          <p:spPr>
            <a:xfrm>
              <a:off x="0" y="-66675"/>
              <a:ext cx="3511296" cy="2444115"/>
            </a:xfrm>
            <a:prstGeom prst="rect">
              <a:avLst/>
            </a:prstGeom>
          </p:spPr>
          <p:txBody>
            <a:bodyPr lIns="0" tIns="0" rIns="0" bIns="0" rtlCol="0" anchor="ctr"/>
            <a:lstStyle/>
            <a:p>
              <a:pPr algn="ctr">
                <a:lnSpc>
                  <a:spcPts val="2380"/>
                </a:lnSpc>
              </a:pPr>
              <a:r>
                <a:rPr lang="en-US" sz="1725" i="1">
                  <a:solidFill>
                    <a:srgbClr val="6B675E"/>
                  </a:solidFill>
                  <a:latin typeface="Calibri (MS) Italics"/>
                  <a:ea typeface="Calibri (MS) Italics"/>
                  <a:cs typeface="Calibri (MS) Italics"/>
                  <a:sym typeface="Calibri (MS) Italics"/>
                </a:rPr>
                <a:t>e.g., “rare disease parent”</a:t>
              </a:r>
            </a:p>
          </p:txBody>
        </p:sp>
      </p:grpSp>
      <p:grpSp>
        <p:nvGrpSpPr>
          <p:cNvPr id="41" name="Group 41"/>
          <p:cNvGrpSpPr/>
          <p:nvPr/>
        </p:nvGrpSpPr>
        <p:grpSpPr>
          <a:xfrm>
            <a:off x="7616571" y="2939415"/>
            <a:ext cx="3146298" cy="5985510"/>
            <a:chOff x="0" y="0"/>
            <a:chExt cx="4195064" cy="7980680"/>
          </a:xfrm>
        </p:grpSpPr>
        <p:sp>
          <p:nvSpPr>
            <p:cNvPr id="42" name="Freeform 42"/>
            <p:cNvSpPr/>
            <p:nvPr/>
          </p:nvSpPr>
          <p:spPr>
            <a:xfrm>
              <a:off x="0" y="0"/>
              <a:ext cx="4195064" cy="7980680"/>
            </a:xfrm>
            <a:custGeom>
              <a:avLst/>
              <a:gdLst/>
              <a:ahLst/>
              <a:cxnLst/>
              <a:rect l="l" t="t" r="r" b="b"/>
              <a:pathLst>
                <a:path w="4195064" h="7980680">
                  <a:moveTo>
                    <a:pt x="0" y="184023"/>
                  </a:moveTo>
                  <a:cubicBezTo>
                    <a:pt x="0" y="82423"/>
                    <a:pt x="82423" y="0"/>
                    <a:pt x="184023" y="0"/>
                  </a:cubicBezTo>
                  <a:lnTo>
                    <a:pt x="4011041" y="0"/>
                  </a:lnTo>
                  <a:cubicBezTo>
                    <a:pt x="4112641" y="0"/>
                    <a:pt x="4195064" y="82423"/>
                    <a:pt x="4195064" y="184023"/>
                  </a:cubicBezTo>
                  <a:lnTo>
                    <a:pt x="4195064" y="7796657"/>
                  </a:lnTo>
                  <a:cubicBezTo>
                    <a:pt x="4195064" y="7898257"/>
                    <a:pt x="4112641" y="7980680"/>
                    <a:pt x="4011041" y="7980680"/>
                  </a:cubicBezTo>
                  <a:lnTo>
                    <a:pt x="184023" y="7980680"/>
                  </a:lnTo>
                  <a:cubicBezTo>
                    <a:pt x="82423" y="7980680"/>
                    <a:pt x="0" y="7898257"/>
                    <a:pt x="0" y="7796657"/>
                  </a:cubicBezTo>
                  <a:close/>
                </a:path>
              </a:pathLst>
            </a:custGeom>
            <a:solidFill>
              <a:srgbClr val="FFFFFF"/>
            </a:solidFill>
            <a:ln w="19050" cap="sq">
              <a:solidFill>
                <a:srgbClr val="E4E1D8"/>
              </a:solidFill>
              <a:prstDash val="solid"/>
              <a:miter/>
            </a:ln>
          </p:spPr>
          <p:txBody>
            <a:bodyPr/>
            <a:lstStyle/>
            <a:p>
              <a:endParaRPr lang="en-US"/>
            </a:p>
          </p:txBody>
        </p:sp>
      </p:grpSp>
      <p:grpSp>
        <p:nvGrpSpPr>
          <p:cNvPr id="43" name="Group 43"/>
          <p:cNvGrpSpPr/>
          <p:nvPr/>
        </p:nvGrpSpPr>
        <p:grpSpPr>
          <a:xfrm>
            <a:off x="7831836" y="3250692"/>
            <a:ext cx="2715768" cy="1303020"/>
            <a:chOff x="0" y="0"/>
            <a:chExt cx="3621024" cy="1737360"/>
          </a:xfrm>
        </p:grpSpPr>
        <p:sp>
          <p:nvSpPr>
            <p:cNvPr id="44" name="Freeform 44"/>
            <p:cNvSpPr/>
            <p:nvPr/>
          </p:nvSpPr>
          <p:spPr>
            <a:xfrm>
              <a:off x="0" y="0"/>
              <a:ext cx="3621024" cy="1737360"/>
            </a:xfrm>
            <a:custGeom>
              <a:avLst/>
              <a:gdLst/>
              <a:ahLst/>
              <a:cxnLst/>
              <a:rect l="l" t="t" r="r" b="b"/>
              <a:pathLst>
                <a:path w="3621024" h="1737360">
                  <a:moveTo>
                    <a:pt x="0" y="0"/>
                  </a:moveTo>
                  <a:lnTo>
                    <a:pt x="3621024" y="0"/>
                  </a:lnTo>
                  <a:lnTo>
                    <a:pt x="3621024" y="1737360"/>
                  </a:lnTo>
                  <a:lnTo>
                    <a:pt x="0" y="1737360"/>
                  </a:lnTo>
                  <a:close/>
                </a:path>
              </a:pathLst>
            </a:custGeom>
            <a:blipFill>
              <a:blip r:embed="rId6"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45" name="TextBox 45"/>
            <p:cNvSpPr txBox="1"/>
            <p:nvPr/>
          </p:nvSpPr>
          <p:spPr>
            <a:xfrm>
              <a:off x="0" y="-142875"/>
              <a:ext cx="3621024" cy="1880235"/>
            </a:xfrm>
            <a:prstGeom prst="rect">
              <a:avLst/>
            </a:prstGeom>
          </p:spPr>
          <p:txBody>
            <a:bodyPr lIns="0" tIns="0" rIns="0" bIns="0" rtlCol="0" anchor="ctr"/>
            <a:lstStyle/>
            <a:p>
              <a:pPr algn="ctr">
                <a:lnSpc>
                  <a:spcPts val="8280"/>
                </a:lnSpc>
              </a:pPr>
              <a:r>
                <a:rPr lang="en-US" sz="6900" b="1">
                  <a:solidFill>
                    <a:srgbClr val="FC6644"/>
                  </a:solidFill>
                  <a:latin typeface="Calibri (MS) Bold"/>
                  <a:ea typeface="Calibri (MS) Bold"/>
                  <a:cs typeface="Calibri (MS) Bold"/>
                  <a:sym typeface="Calibri (MS) Bold"/>
                </a:rPr>
                <a:t>A</a:t>
              </a:r>
            </a:p>
          </p:txBody>
        </p:sp>
      </p:grpSp>
      <p:grpSp>
        <p:nvGrpSpPr>
          <p:cNvPr id="46" name="Group 46"/>
          <p:cNvGrpSpPr/>
          <p:nvPr/>
        </p:nvGrpSpPr>
        <p:grpSpPr>
          <a:xfrm>
            <a:off x="7831836" y="4594860"/>
            <a:ext cx="2715768" cy="617220"/>
            <a:chOff x="0" y="0"/>
            <a:chExt cx="3621024" cy="822960"/>
          </a:xfrm>
        </p:grpSpPr>
        <p:sp>
          <p:nvSpPr>
            <p:cNvPr id="47" name="Freeform 47"/>
            <p:cNvSpPr/>
            <p:nvPr/>
          </p:nvSpPr>
          <p:spPr>
            <a:xfrm>
              <a:off x="0" y="0"/>
              <a:ext cx="3621024" cy="822960"/>
            </a:xfrm>
            <a:custGeom>
              <a:avLst/>
              <a:gdLst/>
              <a:ahLst/>
              <a:cxnLst/>
              <a:rect l="l" t="t" r="r" b="b"/>
              <a:pathLst>
                <a:path w="3621024" h="822960">
                  <a:moveTo>
                    <a:pt x="0" y="0"/>
                  </a:moveTo>
                  <a:lnTo>
                    <a:pt x="3621024" y="0"/>
                  </a:lnTo>
                  <a:lnTo>
                    <a:pt x="3621024" y="822960"/>
                  </a:lnTo>
                  <a:lnTo>
                    <a:pt x="0" y="822960"/>
                  </a:lnTo>
                  <a:close/>
                </a:path>
              </a:pathLst>
            </a:custGeom>
            <a:blipFill>
              <a:blip r:embed="rId7"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48" name="TextBox 48"/>
            <p:cNvSpPr txBox="1"/>
            <p:nvPr/>
          </p:nvSpPr>
          <p:spPr>
            <a:xfrm>
              <a:off x="0" y="-57150"/>
              <a:ext cx="3621024" cy="880110"/>
            </a:xfrm>
            <a:prstGeom prst="rect">
              <a:avLst/>
            </a:prstGeom>
          </p:spPr>
          <p:txBody>
            <a:bodyPr lIns="0" tIns="0" rIns="0" bIns="0" rtlCol="0" anchor="ctr"/>
            <a:lstStyle/>
            <a:p>
              <a:pPr algn="ctr">
                <a:lnSpc>
                  <a:spcPts val="2700"/>
                </a:lnSpc>
              </a:pPr>
              <a:r>
                <a:rPr lang="en-US" sz="2250" b="1">
                  <a:solidFill>
                    <a:srgbClr val="1C1C1C"/>
                  </a:solidFill>
                  <a:latin typeface="Calibri (MS) Bold"/>
                  <a:ea typeface="Calibri (MS) Bold"/>
                  <a:cs typeface="Calibri (MS) Bold"/>
                  <a:sym typeface="Calibri (MS) Bold"/>
                </a:rPr>
                <a:t>Action</a:t>
              </a:r>
            </a:p>
          </p:txBody>
        </p:sp>
      </p:grpSp>
      <p:grpSp>
        <p:nvGrpSpPr>
          <p:cNvPr id="49" name="Group 49"/>
          <p:cNvGrpSpPr/>
          <p:nvPr/>
        </p:nvGrpSpPr>
        <p:grpSpPr>
          <a:xfrm>
            <a:off x="7872984" y="5349240"/>
            <a:ext cx="2633472" cy="1165860"/>
            <a:chOff x="0" y="0"/>
            <a:chExt cx="3511296" cy="1554480"/>
          </a:xfrm>
        </p:grpSpPr>
        <p:sp>
          <p:nvSpPr>
            <p:cNvPr id="50" name="Freeform 50"/>
            <p:cNvSpPr/>
            <p:nvPr/>
          </p:nvSpPr>
          <p:spPr>
            <a:xfrm>
              <a:off x="0" y="0"/>
              <a:ext cx="3511296" cy="1554480"/>
            </a:xfrm>
            <a:custGeom>
              <a:avLst/>
              <a:gdLst/>
              <a:ahLst/>
              <a:cxnLst/>
              <a:rect l="l" t="t" r="r" b="b"/>
              <a:pathLst>
                <a:path w="3511296" h="1554480">
                  <a:moveTo>
                    <a:pt x="0" y="0"/>
                  </a:moveTo>
                  <a:lnTo>
                    <a:pt x="3511296" y="0"/>
                  </a:lnTo>
                  <a:lnTo>
                    <a:pt x="3511296" y="1554480"/>
                  </a:lnTo>
                  <a:lnTo>
                    <a:pt x="0" y="1554480"/>
                  </a:lnTo>
                  <a:close/>
                </a:path>
              </a:pathLst>
            </a:custGeom>
            <a:blipFill>
              <a:blip r:embed="rId8"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51" name="TextBox 51"/>
            <p:cNvSpPr txBox="1"/>
            <p:nvPr/>
          </p:nvSpPr>
          <p:spPr>
            <a:xfrm>
              <a:off x="0" y="-66675"/>
              <a:ext cx="3511296" cy="1621155"/>
            </a:xfrm>
            <a:prstGeom prst="rect">
              <a:avLst/>
            </a:prstGeom>
          </p:spPr>
          <p:txBody>
            <a:bodyPr lIns="0" tIns="0" rIns="0" bIns="0" rtlCol="0" anchor="ctr"/>
            <a:lstStyle/>
            <a:p>
              <a:pPr algn="ctr">
                <a:lnSpc>
                  <a:spcPts val="2483"/>
                </a:lnSpc>
              </a:pPr>
              <a:r>
                <a:rPr lang="en-US" sz="1800">
                  <a:solidFill>
                    <a:srgbClr val="6B675E"/>
                  </a:solidFill>
                  <a:latin typeface="Calibri (MS)"/>
                  <a:ea typeface="Calibri (MS)"/>
                  <a:cs typeface="Calibri (MS)"/>
                  <a:sym typeface="Calibri (MS)"/>
                </a:rPr>
                <a:t>Define the exact task</a:t>
              </a:r>
            </a:p>
          </p:txBody>
        </p:sp>
      </p:grpSp>
      <p:sp>
        <p:nvSpPr>
          <p:cNvPr id="52" name="AutoShape 52"/>
          <p:cNvSpPr/>
          <p:nvPr/>
        </p:nvSpPr>
        <p:spPr>
          <a:xfrm rot="28200">
            <a:off x="8028013" y="6716078"/>
            <a:ext cx="2323414" cy="0"/>
          </a:xfrm>
          <a:prstGeom prst="line">
            <a:avLst/>
          </a:prstGeom>
          <a:ln w="9525" cap="rnd">
            <a:solidFill>
              <a:srgbClr val="E4E1D8"/>
            </a:solidFill>
            <a:prstDash val="solid"/>
            <a:headEnd type="none" w="sm" len="sm"/>
            <a:tailEnd type="none" w="sm" len="sm"/>
          </a:ln>
        </p:spPr>
        <p:txBody>
          <a:bodyPr/>
          <a:lstStyle/>
          <a:p>
            <a:endParaRPr lang="en-US"/>
          </a:p>
        </p:txBody>
      </p:sp>
      <p:grpSp>
        <p:nvGrpSpPr>
          <p:cNvPr id="53" name="Group 53"/>
          <p:cNvGrpSpPr/>
          <p:nvPr/>
        </p:nvGrpSpPr>
        <p:grpSpPr>
          <a:xfrm>
            <a:off x="7872984" y="6926580"/>
            <a:ext cx="2633472" cy="1783080"/>
            <a:chOff x="0" y="0"/>
            <a:chExt cx="3511296" cy="2377440"/>
          </a:xfrm>
        </p:grpSpPr>
        <p:sp>
          <p:nvSpPr>
            <p:cNvPr id="54" name="Freeform 54"/>
            <p:cNvSpPr/>
            <p:nvPr/>
          </p:nvSpPr>
          <p:spPr>
            <a:xfrm>
              <a:off x="0" y="0"/>
              <a:ext cx="3511296" cy="2377440"/>
            </a:xfrm>
            <a:custGeom>
              <a:avLst/>
              <a:gdLst/>
              <a:ahLst/>
              <a:cxnLst/>
              <a:rect l="l" t="t" r="r" b="b"/>
              <a:pathLst>
                <a:path w="3511296" h="2377440">
                  <a:moveTo>
                    <a:pt x="0" y="0"/>
                  </a:moveTo>
                  <a:lnTo>
                    <a:pt x="3511296" y="0"/>
                  </a:lnTo>
                  <a:lnTo>
                    <a:pt x="3511296" y="2377440"/>
                  </a:lnTo>
                  <a:lnTo>
                    <a:pt x="0" y="2377440"/>
                  </a:lnTo>
                  <a:close/>
                </a:path>
              </a:pathLst>
            </a:custGeom>
            <a:blipFill>
              <a:blip r:embed="rId9"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55" name="TextBox 55"/>
            <p:cNvSpPr txBox="1"/>
            <p:nvPr/>
          </p:nvSpPr>
          <p:spPr>
            <a:xfrm>
              <a:off x="0" y="-66675"/>
              <a:ext cx="3511296" cy="2444115"/>
            </a:xfrm>
            <a:prstGeom prst="rect">
              <a:avLst/>
            </a:prstGeom>
          </p:spPr>
          <p:txBody>
            <a:bodyPr lIns="0" tIns="0" rIns="0" bIns="0" rtlCol="0" anchor="ctr"/>
            <a:lstStyle/>
            <a:p>
              <a:pPr algn="ctr">
                <a:lnSpc>
                  <a:spcPts val="2380"/>
                </a:lnSpc>
              </a:pPr>
              <a:r>
                <a:rPr lang="en-US" sz="1725" i="1">
                  <a:solidFill>
                    <a:srgbClr val="6B675E"/>
                  </a:solidFill>
                  <a:latin typeface="Calibri (MS) Italics"/>
                  <a:ea typeface="Calibri (MS) Italics"/>
                  <a:cs typeface="Calibri (MS) Italics"/>
                  <a:sym typeface="Calibri (MS) Italics"/>
                </a:rPr>
                <a:t>the specific question or output</a:t>
              </a:r>
            </a:p>
          </p:txBody>
        </p:sp>
      </p:grpSp>
      <p:grpSp>
        <p:nvGrpSpPr>
          <p:cNvPr id="56" name="Group 56"/>
          <p:cNvGrpSpPr/>
          <p:nvPr/>
        </p:nvGrpSpPr>
        <p:grpSpPr>
          <a:xfrm>
            <a:off x="11018139" y="2939415"/>
            <a:ext cx="3146298" cy="5985510"/>
            <a:chOff x="0" y="0"/>
            <a:chExt cx="4195064" cy="7980680"/>
          </a:xfrm>
        </p:grpSpPr>
        <p:sp>
          <p:nvSpPr>
            <p:cNvPr id="57" name="Freeform 57"/>
            <p:cNvSpPr/>
            <p:nvPr/>
          </p:nvSpPr>
          <p:spPr>
            <a:xfrm>
              <a:off x="0" y="0"/>
              <a:ext cx="4195064" cy="7980680"/>
            </a:xfrm>
            <a:custGeom>
              <a:avLst/>
              <a:gdLst/>
              <a:ahLst/>
              <a:cxnLst/>
              <a:rect l="l" t="t" r="r" b="b"/>
              <a:pathLst>
                <a:path w="4195064" h="7980680">
                  <a:moveTo>
                    <a:pt x="0" y="184023"/>
                  </a:moveTo>
                  <a:cubicBezTo>
                    <a:pt x="0" y="82423"/>
                    <a:pt x="82423" y="0"/>
                    <a:pt x="184023" y="0"/>
                  </a:cubicBezTo>
                  <a:lnTo>
                    <a:pt x="4011041" y="0"/>
                  </a:lnTo>
                  <a:cubicBezTo>
                    <a:pt x="4112641" y="0"/>
                    <a:pt x="4195064" y="82423"/>
                    <a:pt x="4195064" y="184023"/>
                  </a:cubicBezTo>
                  <a:lnTo>
                    <a:pt x="4195064" y="7796657"/>
                  </a:lnTo>
                  <a:cubicBezTo>
                    <a:pt x="4195064" y="7898257"/>
                    <a:pt x="4112641" y="7980680"/>
                    <a:pt x="4011041" y="7980680"/>
                  </a:cubicBezTo>
                  <a:lnTo>
                    <a:pt x="184023" y="7980680"/>
                  </a:lnTo>
                  <a:cubicBezTo>
                    <a:pt x="82423" y="7980680"/>
                    <a:pt x="0" y="7898257"/>
                    <a:pt x="0" y="7796657"/>
                  </a:cubicBezTo>
                  <a:close/>
                </a:path>
              </a:pathLst>
            </a:custGeom>
            <a:solidFill>
              <a:srgbClr val="FFFFFF"/>
            </a:solidFill>
            <a:ln w="19050" cap="sq">
              <a:solidFill>
                <a:srgbClr val="E4E1D8"/>
              </a:solidFill>
              <a:prstDash val="solid"/>
              <a:miter/>
            </a:ln>
          </p:spPr>
          <p:txBody>
            <a:bodyPr/>
            <a:lstStyle/>
            <a:p>
              <a:endParaRPr lang="en-US"/>
            </a:p>
          </p:txBody>
        </p:sp>
      </p:grpSp>
      <p:grpSp>
        <p:nvGrpSpPr>
          <p:cNvPr id="58" name="Group 58"/>
          <p:cNvGrpSpPr/>
          <p:nvPr/>
        </p:nvGrpSpPr>
        <p:grpSpPr>
          <a:xfrm>
            <a:off x="11233404" y="3250692"/>
            <a:ext cx="2715768" cy="1303020"/>
            <a:chOff x="0" y="0"/>
            <a:chExt cx="3621024" cy="1737360"/>
          </a:xfrm>
        </p:grpSpPr>
        <p:sp>
          <p:nvSpPr>
            <p:cNvPr id="59" name="Freeform 59"/>
            <p:cNvSpPr/>
            <p:nvPr/>
          </p:nvSpPr>
          <p:spPr>
            <a:xfrm>
              <a:off x="0" y="0"/>
              <a:ext cx="3621024" cy="1737360"/>
            </a:xfrm>
            <a:custGeom>
              <a:avLst/>
              <a:gdLst/>
              <a:ahLst/>
              <a:cxnLst/>
              <a:rect l="l" t="t" r="r" b="b"/>
              <a:pathLst>
                <a:path w="3621024" h="1737360">
                  <a:moveTo>
                    <a:pt x="0" y="0"/>
                  </a:moveTo>
                  <a:lnTo>
                    <a:pt x="3621024" y="0"/>
                  </a:lnTo>
                  <a:lnTo>
                    <a:pt x="3621024" y="1737360"/>
                  </a:lnTo>
                  <a:lnTo>
                    <a:pt x="0" y="1737360"/>
                  </a:lnTo>
                  <a:close/>
                </a:path>
              </a:pathLst>
            </a:custGeom>
            <a:blipFill>
              <a:blip r:embed="rId6"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60" name="TextBox 60"/>
            <p:cNvSpPr txBox="1"/>
            <p:nvPr/>
          </p:nvSpPr>
          <p:spPr>
            <a:xfrm>
              <a:off x="0" y="-142875"/>
              <a:ext cx="3621024" cy="1880235"/>
            </a:xfrm>
            <a:prstGeom prst="rect">
              <a:avLst/>
            </a:prstGeom>
          </p:spPr>
          <p:txBody>
            <a:bodyPr lIns="0" tIns="0" rIns="0" bIns="0" rtlCol="0" anchor="ctr"/>
            <a:lstStyle/>
            <a:p>
              <a:pPr algn="ctr">
                <a:lnSpc>
                  <a:spcPts val="8280"/>
                </a:lnSpc>
              </a:pPr>
              <a:r>
                <a:rPr lang="en-US" sz="6900" b="1">
                  <a:solidFill>
                    <a:srgbClr val="FC6644"/>
                  </a:solidFill>
                  <a:latin typeface="Calibri (MS) Bold"/>
                  <a:ea typeface="Calibri (MS) Bold"/>
                  <a:cs typeface="Calibri (MS) Bold"/>
                  <a:sym typeface="Calibri (MS) Bold"/>
                </a:rPr>
                <a:t>D</a:t>
              </a:r>
            </a:p>
          </p:txBody>
        </p:sp>
      </p:grpSp>
      <p:grpSp>
        <p:nvGrpSpPr>
          <p:cNvPr id="61" name="Group 61"/>
          <p:cNvGrpSpPr/>
          <p:nvPr/>
        </p:nvGrpSpPr>
        <p:grpSpPr>
          <a:xfrm>
            <a:off x="11233404" y="4594860"/>
            <a:ext cx="2715768" cy="617220"/>
            <a:chOff x="0" y="0"/>
            <a:chExt cx="3621024" cy="822960"/>
          </a:xfrm>
        </p:grpSpPr>
        <p:sp>
          <p:nvSpPr>
            <p:cNvPr id="62" name="Freeform 62"/>
            <p:cNvSpPr/>
            <p:nvPr/>
          </p:nvSpPr>
          <p:spPr>
            <a:xfrm>
              <a:off x="0" y="0"/>
              <a:ext cx="3621024" cy="822960"/>
            </a:xfrm>
            <a:custGeom>
              <a:avLst/>
              <a:gdLst/>
              <a:ahLst/>
              <a:cxnLst/>
              <a:rect l="l" t="t" r="r" b="b"/>
              <a:pathLst>
                <a:path w="3621024" h="822960">
                  <a:moveTo>
                    <a:pt x="0" y="0"/>
                  </a:moveTo>
                  <a:lnTo>
                    <a:pt x="3621024" y="0"/>
                  </a:lnTo>
                  <a:lnTo>
                    <a:pt x="3621024" y="822960"/>
                  </a:lnTo>
                  <a:lnTo>
                    <a:pt x="0" y="822960"/>
                  </a:lnTo>
                  <a:close/>
                </a:path>
              </a:pathLst>
            </a:custGeom>
            <a:blipFill>
              <a:blip r:embed="rId7"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63" name="TextBox 63"/>
            <p:cNvSpPr txBox="1"/>
            <p:nvPr/>
          </p:nvSpPr>
          <p:spPr>
            <a:xfrm>
              <a:off x="0" y="-57150"/>
              <a:ext cx="3621024" cy="880110"/>
            </a:xfrm>
            <a:prstGeom prst="rect">
              <a:avLst/>
            </a:prstGeom>
          </p:spPr>
          <p:txBody>
            <a:bodyPr lIns="0" tIns="0" rIns="0" bIns="0" rtlCol="0" anchor="ctr"/>
            <a:lstStyle/>
            <a:p>
              <a:pPr algn="ctr">
                <a:lnSpc>
                  <a:spcPts val="2700"/>
                </a:lnSpc>
              </a:pPr>
              <a:r>
                <a:rPr lang="en-US" sz="2250" b="1">
                  <a:solidFill>
                    <a:srgbClr val="1C1C1C"/>
                  </a:solidFill>
                  <a:latin typeface="Calibri (MS) Bold"/>
                  <a:ea typeface="Calibri (MS) Bold"/>
                  <a:cs typeface="Calibri (MS) Bold"/>
                  <a:sym typeface="Calibri (MS) Bold"/>
                </a:rPr>
                <a:t>Delivery</a:t>
              </a:r>
            </a:p>
          </p:txBody>
        </p:sp>
      </p:grpSp>
      <p:grpSp>
        <p:nvGrpSpPr>
          <p:cNvPr id="64" name="Group 64"/>
          <p:cNvGrpSpPr/>
          <p:nvPr/>
        </p:nvGrpSpPr>
        <p:grpSpPr>
          <a:xfrm>
            <a:off x="11274552" y="5349240"/>
            <a:ext cx="2633472" cy="1165860"/>
            <a:chOff x="0" y="0"/>
            <a:chExt cx="3511296" cy="1554480"/>
          </a:xfrm>
        </p:grpSpPr>
        <p:sp>
          <p:nvSpPr>
            <p:cNvPr id="65" name="Freeform 65"/>
            <p:cNvSpPr/>
            <p:nvPr/>
          </p:nvSpPr>
          <p:spPr>
            <a:xfrm>
              <a:off x="0" y="0"/>
              <a:ext cx="3511296" cy="1554480"/>
            </a:xfrm>
            <a:custGeom>
              <a:avLst/>
              <a:gdLst/>
              <a:ahLst/>
              <a:cxnLst/>
              <a:rect l="l" t="t" r="r" b="b"/>
              <a:pathLst>
                <a:path w="3511296" h="1554480">
                  <a:moveTo>
                    <a:pt x="0" y="0"/>
                  </a:moveTo>
                  <a:lnTo>
                    <a:pt x="3511296" y="0"/>
                  </a:lnTo>
                  <a:lnTo>
                    <a:pt x="3511296" y="1554480"/>
                  </a:lnTo>
                  <a:lnTo>
                    <a:pt x="0" y="1554480"/>
                  </a:lnTo>
                  <a:close/>
                </a:path>
              </a:pathLst>
            </a:custGeom>
            <a:blipFill>
              <a:blip r:embed="rId8"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66" name="TextBox 66"/>
            <p:cNvSpPr txBox="1"/>
            <p:nvPr/>
          </p:nvSpPr>
          <p:spPr>
            <a:xfrm>
              <a:off x="0" y="-66675"/>
              <a:ext cx="3511296" cy="1621155"/>
            </a:xfrm>
            <a:prstGeom prst="rect">
              <a:avLst/>
            </a:prstGeom>
          </p:spPr>
          <p:txBody>
            <a:bodyPr lIns="0" tIns="0" rIns="0" bIns="0" rtlCol="0" anchor="ctr"/>
            <a:lstStyle/>
            <a:p>
              <a:pPr algn="ctr">
                <a:lnSpc>
                  <a:spcPts val="2483"/>
                </a:lnSpc>
              </a:pPr>
              <a:r>
                <a:rPr lang="en-US" sz="1800">
                  <a:solidFill>
                    <a:srgbClr val="6B675E"/>
                  </a:solidFill>
                  <a:latin typeface="Calibri (MS)"/>
                  <a:ea typeface="Calibri (MS)"/>
                  <a:cs typeface="Calibri (MS)"/>
                  <a:sym typeface="Calibri (MS)"/>
                </a:rPr>
                <a:t>How it should look</a:t>
              </a:r>
            </a:p>
          </p:txBody>
        </p:sp>
      </p:grpSp>
      <p:sp>
        <p:nvSpPr>
          <p:cNvPr id="67" name="AutoShape 67"/>
          <p:cNvSpPr/>
          <p:nvPr/>
        </p:nvSpPr>
        <p:spPr>
          <a:xfrm rot="28200">
            <a:off x="11429581" y="6716078"/>
            <a:ext cx="2323414" cy="0"/>
          </a:xfrm>
          <a:prstGeom prst="line">
            <a:avLst/>
          </a:prstGeom>
          <a:ln w="9525" cap="rnd">
            <a:solidFill>
              <a:srgbClr val="E4E1D8"/>
            </a:solidFill>
            <a:prstDash val="solid"/>
            <a:headEnd type="none" w="sm" len="sm"/>
            <a:tailEnd type="none" w="sm" len="sm"/>
          </a:ln>
        </p:spPr>
        <p:txBody>
          <a:bodyPr/>
          <a:lstStyle/>
          <a:p>
            <a:endParaRPr lang="en-US"/>
          </a:p>
        </p:txBody>
      </p:sp>
      <p:grpSp>
        <p:nvGrpSpPr>
          <p:cNvPr id="68" name="Group 68"/>
          <p:cNvGrpSpPr/>
          <p:nvPr/>
        </p:nvGrpSpPr>
        <p:grpSpPr>
          <a:xfrm>
            <a:off x="11274552" y="6926580"/>
            <a:ext cx="2633472" cy="1783080"/>
            <a:chOff x="0" y="0"/>
            <a:chExt cx="3511296" cy="2377440"/>
          </a:xfrm>
        </p:grpSpPr>
        <p:sp>
          <p:nvSpPr>
            <p:cNvPr id="69" name="Freeform 69"/>
            <p:cNvSpPr/>
            <p:nvPr/>
          </p:nvSpPr>
          <p:spPr>
            <a:xfrm>
              <a:off x="0" y="0"/>
              <a:ext cx="3511296" cy="2377440"/>
            </a:xfrm>
            <a:custGeom>
              <a:avLst/>
              <a:gdLst/>
              <a:ahLst/>
              <a:cxnLst/>
              <a:rect l="l" t="t" r="r" b="b"/>
              <a:pathLst>
                <a:path w="3511296" h="2377440">
                  <a:moveTo>
                    <a:pt x="0" y="0"/>
                  </a:moveTo>
                  <a:lnTo>
                    <a:pt x="3511296" y="0"/>
                  </a:lnTo>
                  <a:lnTo>
                    <a:pt x="3511296" y="2377440"/>
                  </a:lnTo>
                  <a:lnTo>
                    <a:pt x="0" y="2377440"/>
                  </a:lnTo>
                  <a:close/>
                </a:path>
              </a:pathLst>
            </a:custGeom>
            <a:blipFill>
              <a:blip r:embed="rId9"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70" name="TextBox 70"/>
            <p:cNvSpPr txBox="1"/>
            <p:nvPr/>
          </p:nvSpPr>
          <p:spPr>
            <a:xfrm>
              <a:off x="0" y="-66675"/>
              <a:ext cx="3511296" cy="2444115"/>
            </a:xfrm>
            <a:prstGeom prst="rect">
              <a:avLst/>
            </a:prstGeom>
          </p:spPr>
          <p:txBody>
            <a:bodyPr lIns="0" tIns="0" rIns="0" bIns="0" rtlCol="0" anchor="ctr"/>
            <a:lstStyle/>
            <a:p>
              <a:pPr algn="ctr">
                <a:lnSpc>
                  <a:spcPts val="2380"/>
                </a:lnSpc>
              </a:pPr>
              <a:r>
                <a:rPr lang="en-US" sz="1725" i="1">
                  <a:solidFill>
                    <a:srgbClr val="6B675E"/>
                  </a:solidFill>
                  <a:latin typeface="Calibri (MS) Italics"/>
                  <a:ea typeface="Calibri (MS) Italics"/>
                  <a:cs typeface="Calibri (MS) Italics"/>
                  <a:sym typeface="Calibri (MS) Italics"/>
                </a:rPr>
                <a:t>table, summary, bullet points</a:t>
              </a:r>
            </a:p>
          </p:txBody>
        </p:sp>
      </p:grpSp>
      <p:grpSp>
        <p:nvGrpSpPr>
          <p:cNvPr id="71" name="Group 71"/>
          <p:cNvGrpSpPr/>
          <p:nvPr/>
        </p:nvGrpSpPr>
        <p:grpSpPr>
          <a:xfrm>
            <a:off x="14429232" y="2948940"/>
            <a:ext cx="3127248" cy="5966460"/>
            <a:chOff x="0" y="0"/>
            <a:chExt cx="4169664" cy="7955280"/>
          </a:xfrm>
        </p:grpSpPr>
        <p:sp>
          <p:nvSpPr>
            <p:cNvPr id="72" name="Freeform 72"/>
            <p:cNvSpPr/>
            <p:nvPr/>
          </p:nvSpPr>
          <p:spPr>
            <a:xfrm>
              <a:off x="0" y="0"/>
              <a:ext cx="4169664" cy="7955280"/>
            </a:xfrm>
            <a:custGeom>
              <a:avLst/>
              <a:gdLst/>
              <a:ahLst/>
              <a:cxnLst/>
              <a:rect l="l" t="t" r="r" b="b"/>
              <a:pathLst>
                <a:path w="4169664" h="7955280">
                  <a:moveTo>
                    <a:pt x="0" y="182880"/>
                  </a:moveTo>
                  <a:cubicBezTo>
                    <a:pt x="0" y="81915"/>
                    <a:pt x="81915" y="0"/>
                    <a:pt x="182880" y="0"/>
                  </a:cubicBezTo>
                  <a:lnTo>
                    <a:pt x="3986784" y="0"/>
                  </a:lnTo>
                  <a:cubicBezTo>
                    <a:pt x="4087749" y="0"/>
                    <a:pt x="4169664" y="81915"/>
                    <a:pt x="4169664" y="182880"/>
                  </a:cubicBezTo>
                  <a:lnTo>
                    <a:pt x="4169664" y="7772400"/>
                  </a:lnTo>
                  <a:cubicBezTo>
                    <a:pt x="4169664" y="7873365"/>
                    <a:pt x="4087749" y="7955280"/>
                    <a:pt x="3986784" y="7955280"/>
                  </a:cubicBezTo>
                  <a:lnTo>
                    <a:pt x="182880" y="7955280"/>
                  </a:lnTo>
                  <a:cubicBezTo>
                    <a:pt x="81915" y="7955280"/>
                    <a:pt x="0" y="7873365"/>
                    <a:pt x="0" y="7772400"/>
                  </a:cubicBezTo>
                  <a:close/>
                </a:path>
              </a:pathLst>
            </a:custGeom>
            <a:solidFill>
              <a:srgbClr val="FC6644"/>
            </a:solidFill>
          </p:spPr>
          <p:txBody>
            <a:bodyPr/>
            <a:lstStyle/>
            <a:p>
              <a:endParaRPr lang="en-US"/>
            </a:p>
          </p:txBody>
        </p:sp>
      </p:grpSp>
      <p:grpSp>
        <p:nvGrpSpPr>
          <p:cNvPr id="73" name="Group 73"/>
          <p:cNvGrpSpPr/>
          <p:nvPr/>
        </p:nvGrpSpPr>
        <p:grpSpPr>
          <a:xfrm>
            <a:off x="14634972" y="3250692"/>
            <a:ext cx="2715768" cy="1303020"/>
            <a:chOff x="0" y="0"/>
            <a:chExt cx="3621024" cy="1737360"/>
          </a:xfrm>
        </p:grpSpPr>
        <p:sp>
          <p:nvSpPr>
            <p:cNvPr id="74" name="Freeform 74"/>
            <p:cNvSpPr/>
            <p:nvPr/>
          </p:nvSpPr>
          <p:spPr>
            <a:xfrm>
              <a:off x="0" y="0"/>
              <a:ext cx="3621024" cy="1737360"/>
            </a:xfrm>
            <a:custGeom>
              <a:avLst/>
              <a:gdLst/>
              <a:ahLst/>
              <a:cxnLst/>
              <a:rect l="l" t="t" r="r" b="b"/>
              <a:pathLst>
                <a:path w="3621024" h="1737360">
                  <a:moveTo>
                    <a:pt x="0" y="0"/>
                  </a:moveTo>
                  <a:lnTo>
                    <a:pt x="3621024" y="0"/>
                  </a:lnTo>
                  <a:lnTo>
                    <a:pt x="3621024" y="1737360"/>
                  </a:lnTo>
                  <a:lnTo>
                    <a:pt x="0" y="1737360"/>
                  </a:lnTo>
                  <a:close/>
                </a:path>
              </a:pathLst>
            </a:custGeom>
            <a:blipFill>
              <a:blip r:embed="rId6"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75" name="TextBox 75"/>
            <p:cNvSpPr txBox="1"/>
            <p:nvPr/>
          </p:nvSpPr>
          <p:spPr>
            <a:xfrm>
              <a:off x="0" y="-142875"/>
              <a:ext cx="3621024" cy="1880235"/>
            </a:xfrm>
            <a:prstGeom prst="rect">
              <a:avLst/>
            </a:prstGeom>
          </p:spPr>
          <p:txBody>
            <a:bodyPr lIns="0" tIns="0" rIns="0" bIns="0" rtlCol="0" anchor="ctr"/>
            <a:lstStyle/>
            <a:p>
              <a:pPr algn="ctr">
                <a:lnSpc>
                  <a:spcPts val="8280"/>
                </a:lnSpc>
              </a:pPr>
              <a:r>
                <a:rPr lang="en-US" sz="6900" b="1">
                  <a:solidFill>
                    <a:srgbClr val="FFFFFF"/>
                  </a:solidFill>
                  <a:latin typeface="Calibri (MS) Bold"/>
                  <a:ea typeface="Calibri (MS) Bold"/>
                  <a:cs typeface="Calibri (MS) Bold"/>
                  <a:sym typeface="Calibri (MS) Bold"/>
                </a:rPr>
                <a:t>S</a:t>
              </a:r>
            </a:p>
          </p:txBody>
        </p:sp>
      </p:grpSp>
      <p:grpSp>
        <p:nvGrpSpPr>
          <p:cNvPr id="76" name="Group 76"/>
          <p:cNvGrpSpPr/>
          <p:nvPr/>
        </p:nvGrpSpPr>
        <p:grpSpPr>
          <a:xfrm>
            <a:off x="14634972" y="4594860"/>
            <a:ext cx="2715768" cy="617220"/>
            <a:chOff x="0" y="0"/>
            <a:chExt cx="3621024" cy="822960"/>
          </a:xfrm>
        </p:grpSpPr>
        <p:sp>
          <p:nvSpPr>
            <p:cNvPr id="77" name="Freeform 77"/>
            <p:cNvSpPr/>
            <p:nvPr/>
          </p:nvSpPr>
          <p:spPr>
            <a:xfrm>
              <a:off x="0" y="0"/>
              <a:ext cx="3621024" cy="822960"/>
            </a:xfrm>
            <a:custGeom>
              <a:avLst/>
              <a:gdLst/>
              <a:ahLst/>
              <a:cxnLst/>
              <a:rect l="l" t="t" r="r" b="b"/>
              <a:pathLst>
                <a:path w="3621024" h="822960">
                  <a:moveTo>
                    <a:pt x="0" y="0"/>
                  </a:moveTo>
                  <a:lnTo>
                    <a:pt x="3621024" y="0"/>
                  </a:lnTo>
                  <a:lnTo>
                    <a:pt x="3621024" y="822960"/>
                  </a:lnTo>
                  <a:lnTo>
                    <a:pt x="0" y="822960"/>
                  </a:lnTo>
                  <a:close/>
                </a:path>
              </a:pathLst>
            </a:custGeom>
            <a:blipFill>
              <a:blip r:embed="rId7"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78" name="TextBox 78"/>
            <p:cNvSpPr txBox="1"/>
            <p:nvPr/>
          </p:nvSpPr>
          <p:spPr>
            <a:xfrm>
              <a:off x="0" y="-57150"/>
              <a:ext cx="3621024" cy="880110"/>
            </a:xfrm>
            <a:prstGeom prst="rect">
              <a:avLst/>
            </a:prstGeom>
          </p:spPr>
          <p:txBody>
            <a:bodyPr lIns="0" tIns="0" rIns="0" bIns="0" rtlCol="0" anchor="ctr"/>
            <a:lstStyle/>
            <a:p>
              <a:pPr algn="ctr">
                <a:lnSpc>
                  <a:spcPts val="2700"/>
                </a:lnSpc>
              </a:pPr>
              <a:r>
                <a:rPr lang="en-US" sz="2250" b="1">
                  <a:solidFill>
                    <a:srgbClr val="FFFFFF"/>
                  </a:solidFill>
                  <a:latin typeface="Calibri (MS) Bold"/>
                  <a:ea typeface="Calibri (MS) Bold"/>
                  <a:cs typeface="Calibri (MS) Bold"/>
                  <a:sym typeface="Calibri (MS) Bold"/>
                </a:rPr>
                <a:t>Safety Limits</a:t>
              </a:r>
            </a:p>
          </p:txBody>
        </p:sp>
      </p:grpSp>
      <p:grpSp>
        <p:nvGrpSpPr>
          <p:cNvPr id="79" name="Group 79"/>
          <p:cNvGrpSpPr/>
          <p:nvPr/>
        </p:nvGrpSpPr>
        <p:grpSpPr>
          <a:xfrm>
            <a:off x="14676120" y="5349240"/>
            <a:ext cx="2633472" cy="1165860"/>
            <a:chOff x="0" y="0"/>
            <a:chExt cx="3511296" cy="1554480"/>
          </a:xfrm>
        </p:grpSpPr>
        <p:sp>
          <p:nvSpPr>
            <p:cNvPr id="80" name="Freeform 80"/>
            <p:cNvSpPr/>
            <p:nvPr/>
          </p:nvSpPr>
          <p:spPr>
            <a:xfrm>
              <a:off x="0" y="0"/>
              <a:ext cx="3511296" cy="1554480"/>
            </a:xfrm>
            <a:custGeom>
              <a:avLst/>
              <a:gdLst/>
              <a:ahLst/>
              <a:cxnLst/>
              <a:rect l="l" t="t" r="r" b="b"/>
              <a:pathLst>
                <a:path w="3511296" h="1554480">
                  <a:moveTo>
                    <a:pt x="0" y="0"/>
                  </a:moveTo>
                  <a:lnTo>
                    <a:pt x="3511296" y="0"/>
                  </a:lnTo>
                  <a:lnTo>
                    <a:pt x="3511296" y="1554480"/>
                  </a:lnTo>
                  <a:lnTo>
                    <a:pt x="0" y="1554480"/>
                  </a:lnTo>
                  <a:close/>
                </a:path>
              </a:pathLst>
            </a:custGeom>
            <a:blipFill>
              <a:blip r:embed="rId8"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81" name="TextBox 81"/>
            <p:cNvSpPr txBox="1"/>
            <p:nvPr/>
          </p:nvSpPr>
          <p:spPr>
            <a:xfrm>
              <a:off x="0" y="-66675"/>
              <a:ext cx="3511296" cy="1621155"/>
            </a:xfrm>
            <a:prstGeom prst="rect">
              <a:avLst/>
            </a:prstGeom>
          </p:spPr>
          <p:txBody>
            <a:bodyPr lIns="0" tIns="0" rIns="0" bIns="0" rtlCol="0" anchor="ctr"/>
            <a:lstStyle/>
            <a:p>
              <a:pPr algn="ctr">
                <a:lnSpc>
                  <a:spcPts val="2483"/>
                </a:lnSpc>
              </a:pPr>
              <a:r>
                <a:rPr lang="en-US" sz="1800">
                  <a:solidFill>
                    <a:srgbClr val="FFF1EC"/>
                  </a:solidFill>
                  <a:latin typeface="Calibri (MS)"/>
                  <a:ea typeface="Calibri (MS)"/>
                  <a:cs typeface="Calibri (MS)"/>
                  <a:sym typeface="Calibri (MS)"/>
                </a:rPr>
                <a:t>Establish the guardrails</a:t>
              </a:r>
            </a:p>
          </p:txBody>
        </p:sp>
      </p:grpSp>
      <p:sp>
        <p:nvSpPr>
          <p:cNvPr id="82" name="AutoShape 82"/>
          <p:cNvSpPr/>
          <p:nvPr/>
        </p:nvSpPr>
        <p:spPr>
          <a:xfrm rot="28200">
            <a:off x="14831149" y="6716078"/>
            <a:ext cx="2323414" cy="0"/>
          </a:xfrm>
          <a:prstGeom prst="line">
            <a:avLst/>
          </a:prstGeom>
          <a:ln w="9525" cap="rnd">
            <a:solidFill>
              <a:srgbClr val="FFFFFF"/>
            </a:solidFill>
            <a:prstDash val="solid"/>
            <a:headEnd type="none" w="sm" len="sm"/>
            <a:tailEnd type="none" w="sm" len="sm"/>
          </a:ln>
        </p:spPr>
        <p:txBody>
          <a:bodyPr/>
          <a:lstStyle/>
          <a:p>
            <a:endParaRPr lang="en-US"/>
          </a:p>
        </p:txBody>
      </p:sp>
      <p:grpSp>
        <p:nvGrpSpPr>
          <p:cNvPr id="83" name="Group 83"/>
          <p:cNvGrpSpPr/>
          <p:nvPr/>
        </p:nvGrpSpPr>
        <p:grpSpPr>
          <a:xfrm>
            <a:off x="14676120" y="6926580"/>
            <a:ext cx="2633472" cy="1783080"/>
            <a:chOff x="0" y="0"/>
            <a:chExt cx="3511296" cy="2377440"/>
          </a:xfrm>
        </p:grpSpPr>
        <p:sp>
          <p:nvSpPr>
            <p:cNvPr id="84" name="Freeform 84"/>
            <p:cNvSpPr/>
            <p:nvPr/>
          </p:nvSpPr>
          <p:spPr>
            <a:xfrm>
              <a:off x="0" y="0"/>
              <a:ext cx="3511296" cy="2377440"/>
            </a:xfrm>
            <a:custGeom>
              <a:avLst/>
              <a:gdLst/>
              <a:ahLst/>
              <a:cxnLst/>
              <a:rect l="l" t="t" r="r" b="b"/>
              <a:pathLst>
                <a:path w="3511296" h="2377440">
                  <a:moveTo>
                    <a:pt x="0" y="0"/>
                  </a:moveTo>
                  <a:lnTo>
                    <a:pt x="3511296" y="0"/>
                  </a:lnTo>
                  <a:lnTo>
                    <a:pt x="3511296" y="2377440"/>
                  </a:lnTo>
                  <a:lnTo>
                    <a:pt x="0" y="2377440"/>
                  </a:lnTo>
                  <a:close/>
                </a:path>
              </a:pathLst>
            </a:custGeom>
            <a:blipFill>
              <a:blip r:embed="rId9"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85" name="TextBox 85"/>
            <p:cNvSpPr txBox="1"/>
            <p:nvPr/>
          </p:nvSpPr>
          <p:spPr>
            <a:xfrm>
              <a:off x="0" y="-66675"/>
              <a:ext cx="3511296" cy="2444115"/>
            </a:xfrm>
            <a:prstGeom prst="rect">
              <a:avLst/>
            </a:prstGeom>
          </p:spPr>
          <p:txBody>
            <a:bodyPr lIns="0" tIns="0" rIns="0" bIns="0" rtlCol="0" anchor="ctr"/>
            <a:lstStyle/>
            <a:p>
              <a:pPr algn="ctr">
                <a:lnSpc>
                  <a:spcPts val="2380"/>
                </a:lnSpc>
              </a:pPr>
              <a:r>
                <a:rPr lang="en-US" sz="1725" i="1">
                  <a:solidFill>
                    <a:srgbClr val="FFFFFF"/>
                  </a:solidFill>
                  <a:latin typeface="Calibri (MS) Italics"/>
                  <a:ea typeface="Calibri (MS) Italics"/>
                  <a:cs typeface="Calibri (MS) Italics"/>
                  <a:sym typeface="Calibri (MS) Italics"/>
                </a:rPr>
                <a:t>“Do not guess — tell me if you don’t know”</a:t>
              </a:r>
            </a:p>
          </p:txBody>
        </p:sp>
      </p:grpSp>
      <p:grpSp>
        <p:nvGrpSpPr>
          <p:cNvPr id="86" name="Group 86"/>
          <p:cNvGrpSpPr/>
          <p:nvPr/>
        </p:nvGrpSpPr>
        <p:grpSpPr>
          <a:xfrm>
            <a:off x="822960" y="9710928"/>
            <a:ext cx="10972800" cy="411480"/>
            <a:chOff x="0" y="0"/>
            <a:chExt cx="14630400" cy="548640"/>
          </a:xfrm>
        </p:grpSpPr>
        <p:sp>
          <p:nvSpPr>
            <p:cNvPr id="87" name="Freeform 87"/>
            <p:cNvSpPr/>
            <p:nvPr/>
          </p:nvSpPr>
          <p:spPr>
            <a:xfrm>
              <a:off x="0" y="0"/>
              <a:ext cx="14630400" cy="548640"/>
            </a:xfrm>
            <a:custGeom>
              <a:avLst/>
              <a:gdLst/>
              <a:ahLst/>
              <a:cxnLst/>
              <a:rect l="l" t="t" r="r" b="b"/>
              <a:pathLst>
                <a:path w="14630400" h="548640">
                  <a:moveTo>
                    <a:pt x="0" y="0"/>
                  </a:moveTo>
                  <a:lnTo>
                    <a:pt x="14630400" y="0"/>
                  </a:lnTo>
                  <a:lnTo>
                    <a:pt x="14630400" y="548640"/>
                  </a:lnTo>
                  <a:lnTo>
                    <a:pt x="0" y="548640"/>
                  </a:lnTo>
                  <a:close/>
                </a:path>
              </a:pathLst>
            </a:custGeom>
            <a:blipFill>
              <a:blip r:embed="rId5"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88" name="TextBox 88"/>
            <p:cNvSpPr txBox="1"/>
            <p:nvPr/>
          </p:nvSpPr>
          <p:spPr>
            <a:xfrm>
              <a:off x="0" y="-19050"/>
              <a:ext cx="14630400" cy="567690"/>
            </a:xfrm>
            <a:prstGeom prst="rect">
              <a:avLst/>
            </a:prstGeom>
          </p:spPr>
          <p:txBody>
            <a:bodyPr lIns="0" tIns="0" rIns="0" bIns="0" rtlCol="0" anchor="ctr"/>
            <a:lstStyle/>
            <a:p>
              <a:pPr algn="l">
                <a:lnSpc>
                  <a:spcPts val="1439"/>
                </a:lnSpc>
              </a:pPr>
              <a:r>
                <a:rPr lang="en-US" sz="1200" spc="180">
                  <a:solidFill>
                    <a:srgbClr val="6B675E"/>
                  </a:solidFill>
                  <a:latin typeface="Calibri (MS)"/>
                  <a:ea typeface="Calibri (MS)"/>
                  <a:cs typeface="Calibri (MS)"/>
                  <a:sym typeface="Calibri (MS)"/>
                </a:rPr>
                <a:t>ALPHAROSE RARELABS  ·  AI FOR RARE DISEASE FAMILIES</a:t>
              </a:r>
            </a:p>
          </p:txBody>
        </p:sp>
      </p:grpSp>
      <p:grpSp>
        <p:nvGrpSpPr>
          <p:cNvPr id="89" name="Group 89"/>
          <p:cNvGrpSpPr/>
          <p:nvPr/>
        </p:nvGrpSpPr>
        <p:grpSpPr>
          <a:xfrm>
            <a:off x="16641623" y="9710928"/>
            <a:ext cx="822960" cy="411480"/>
            <a:chOff x="0" y="0"/>
            <a:chExt cx="1097280" cy="548640"/>
          </a:xfrm>
        </p:grpSpPr>
        <p:sp>
          <p:nvSpPr>
            <p:cNvPr id="90" name="Freeform 90"/>
            <p:cNvSpPr/>
            <p:nvPr/>
          </p:nvSpPr>
          <p:spPr>
            <a:xfrm>
              <a:off x="0" y="0"/>
              <a:ext cx="1097280" cy="548640"/>
            </a:xfrm>
            <a:custGeom>
              <a:avLst/>
              <a:gdLst/>
              <a:ahLst/>
              <a:cxnLst/>
              <a:rect l="l" t="t" r="r" b="b"/>
              <a:pathLst>
                <a:path w="1097280" h="548640">
                  <a:moveTo>
                    <a:pt x="0" y="0"/>
                  </a:moveTo>
                  <a:lnTo>
                    <a:pt x="1097280" y="0"/>
                  </a:lnTo>
                  <a:lnTo>
                    <a:pt x="1097280" y="548640"/>
                  </a:lnTo>
                  <a:lnTo>
                    <a:pt x="0" y="548640"/>
                  </a:lnTo>
                  <a:close/>
                </a:path>
              </a:pathLst>
            </a:custGeom>
            <a:blipFill>
              <a:blip r:embed="rId10"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91" name="TextBox 91"/>
            <p:cNvSpPr txBox="1"/>
            <p:nvPr/>
          </p:nvSpPr>
          <p:spPr>
            <a:xfrm>
              <a:off x="0" y="-19050"/>
              <a:ext cx="1097280" cy="567690"/>
            </a:xfrm>
            <a:prstGeom prst="rect">
              <a:avLst/>
            </a:prstGeom>
          </p:spPr>
          <p:txBody>
            <a:bodyPr lIns="0" tIns="0" rIns="0" bIns="0" rtlCol="0" anchor="ctr"/>
            <a:lstStyle/>
            <a:p>
              <a:pPr algn="r">
                <a:lnSpc>
                  <a:spcPts val="1439"/>
                </a:lnSpc>
              </a:pPr>
              <a:r>
                <a:rPr lang="en-US" sz="1200">
                  <a:solidFill>
                    <a:srgbClr val="6B675E"/>
                  </a:solidFill>
                  <a:latin typeface="Calibri (MS)"/>
                  <a:ea typeface="Calibri (MS)"/>
                  <a:cs typeface="Calibri (MS)"/>
                  <a:sym typeface="Calibri (MS)"/>
                </a:rPr>
                <a:t>5</a:t>
              </a:r>
            </a:p>
          </p:txBody>
        </p:sp>
      </p:grpSp>
      <p:grpSp>
        <p:nvGrpSpPr>
          <p:cNvPr id="92" name="Group 92"/>
          <p:cNvGrpSpPr/>
          <p:nvPr/>
        </p:nvGrpSpPr>
        <p:grpSpPr>
          <a:xfrm>
            <a:off x="15679760" y="304438"/>
            <a:ext cx="2425875" cy="1181386"/>
            <a:chOff x="0" y="0"/>
            <a:chExt cx="3234500" cy="1575181"/>
          </a:xfrm>
        </p:grpSpPr>
        <p:sp>
          <p:nvSpPr>
            <p:cNvPr id="93" name="Freeform 93" descr="A black background with blue text  AI-generated content may be incorrect."/>
            <p:cNvSpPr/>
            <p:nvPr/>
          </p:nvSpPr>
          <p:spPr>
            <a:xfrm>
              <a:off x="0" y="0"/>
              <a:ext cx="3234436" cy="1575181"/>
            </a:xfrm>
            <a:custGeom>
              <a:avLst/>
              <a:gdLst/>
              <a:ahLst/>
              <a:cxnLst/>
              <a:rect l="l" t="t" r="r" b="b"/>
              <a:pathLst>
                <a:path w="3234436" h="1575181">
                  <a:moveTo>
                    <a:pt x="0" y="0"/>
                  </a:moveTo>
                  <a:lnTo>
                    <a:pt x="3234436" y="0"/>
                  </a:lnTo>
                  <a:lnTo>
                    <a:pt x="3234436" y="1575181"/>
                  </a:lnTo>
                  <a:lnTo>
                    <a:pt x="0" y="1575181"/>
                  </a:lnTo>
                  <a:lnTo>
                    <a:pt x="0" y="0"/>
                  </a:lnTo>
                  <a:close/>
                </a:path>
              </a:pathLst>
            </a:custGeom>
            <a:blipFill>
              <a:blip r:embed="rId11" cstate="screen">
                <a:extLst>
                  <a:ext uri="{28A0092B-C50C-407E-A947-70E740481C1C}">
                    <a14:useLocalDpi xmlns:a14="http://schemas.microsoft.com/office/drawing/2010/main"/>
                  </a:ext>
                </a:extLst>
              </a:blip>
              <a:stretch>
                <a:fillRect/>
              </a:stretch>
            </a:blipFill>
          </p:spPr>
          <p:txBody>
            <a:bodyPr/>
            <a:lstStyle/>
            <a:p>
              <a:endParaRPr lang="en-US"/>
            </a:p>
          </p:txBody>
        </p:sp>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AFAF8"/>
        </a:solidFill>
        <a:effectLst/>
      </p:bgPr>
    </p:bg>
    <p:spTree>
      <p:nvGrpSpPr>
        <p:cNvPr id="1" name=""/>
        <p:cNvGrpSpPr/>
        <p:nvPr/>
      </p:nvGrpSpPr>
      <p:grpSpPr>
        <a:xfrm>
          <a:off x="0" y="0"/>
          <a:ext cx="0" cy="0"/>
          <a:chOff x="0" y="0"/>
          <a:chExt cx="0" cy="0"/>
        </a:xfrm>
      </p:grpSpPr>
      <p:grpSp>
        <p:nvGrpSpPr>
          <p:cNvPr id="2" name="Group 2"/>
          <p:cNvGrpSpPr/>
          <p:nvPr/>
        </p:nvGrpSpPr>
        <p:grpSpPr>
          <a:xfrm>
            <a:off x="822960" y="685800"/>
            <a:ext cx="8229600" cy="480060"/>
            <a:chOff x="0" y="0"/>
            <a:chExt cx="10972800" cy="640080"/>
          </a:xfrm>
        </p:grpSpPr>
        <p:sp>
          <p:nvSpPr>
            <p:cNvPr id="3" name="Freeform 3"/>
            <p:cNvSpPr/>
            <p:nvPr/>
          </p:nvSpPr>
          <p:spPr>
            <a:xfrm>
              <a:off x="0" y="0"/>
              <a:ext cx="10972800" cy="640080"/>
            </a:xfrm>
            <a:custGeom>
              <a:avLst/>
              <a:gdLst/>
              <a:ahLst/>
              <a:cxnLst/>
              <a:rect l="l" t="t" r="r" b="b"/>
              <a:pathLst>
                <a:path w="10972800" h="640080">
                  <a:moveTo>
                    <a:pt x="0" y="0"/>
                  </a:moveTo>
                  <a:lnTo>
                    <a:pt x="10972800" y="0"/>
                  </a:lnTo>
                  <a:lnTo>
                    <a:pt x="10972800" y="640080"/>
                  </a:lnTo>
                  <a:lnTo>
                    <a:pt x="0" y="640080"/>
                  </a:lnTo>
                  <a:close/>
                </a:path>
              </a:pathLst>
            </a:custGeom>
            <a:blipFill>
              <a:blip r:embed="rId3"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4" name="TextBox 4"/>
            <p:cNvSpPr txBox="1"/>
            <p:nvPr/>
          </p:nvSpPr>
          <p:spPr>
            <a:xfrm>
              <a:off x="0" y="-38100"/>
              <a:ext cx="10972800" cy="678180"/>
            </a:xfrm>
            <a:prstGeom prst="rect">
              <a:avLst/>
            </a:prstGeom>
          </p:spPr>
          <p:txBody>
            <a:bodyPr lIns="0" tIns="0" rIns="0" bIns="0" rtlCol="0" anchor="ctr"/>
            <a:lstStyle/>
            <a:p>
              <a:pPr algn="l">
                <a:lnSpc>
                  <a:spcPts val="2160"/>
                </a:lnSpc>
              </a:pPr>
              <a:r>
                <a:rPr lang="en-US" sz="1800" b="1" spc="300">
                  <a:solidFill>
                    <a:srgbClr val="FC6644"/>
                  </a:solidFill>
                  <a:latin typeface="Calibri (MS) Bold"/>
                  <a:ea typeface="Calibri (MS) Bold"/>
                  <a:cs typeface="Calibri (MS) Bold"/>
                  <a:sym typeface="Calibri (MS) Bold"/>
                </a:rPr>
                <a:t>PROMPT 1 · STRATEGIC SCIENTIFIC ANALYSIS</a:t>
              </a:r>
            </a:p>
          </p:txBody>
        </p:sp>
      </p:grpSp>
      <p:grpSp>
        <p:nvGrpSpPr>
          <p:cNvPr id="5" name="Group 5"/>
          <p:cNvGrpSpPr/>
          <p:nvPr/>
        </p:nvGrpSpPr>
        <p:grpSpPr>
          <a:xfrm>
            <a:off x="822960" y="1124712"/>
            <a:ext cx="15910560" cy="891540"/>
            <a:chOff x="0" y="0"/>
            <a:chExt cx="21214080" cy="1188720"/>
          </a:xfrm>
        </p:grpSpPr>
        <p:sp>
          <p:nvSpPr>
            <p:cNvPr id="6" name="Freeform 6"/>
            <p:cNvSpPr/>
            <p:nvPr/>
          </p:nvSpPr>
          <p:spPr>
            <a:xfrm>
              <a:off x="0" y="0"/>
              <a:ext cx="21214080" cy="1188720"/>
            </a:xfrm>
            <a:custGeom>
              <a:avLst/>
              <a:gdLst/>
              <a:ahLst/>
              <a:cxnLst/>
              <a:rect l="l" t="t" r="r" b="b"/>
              <a:pathLst>
                <a:path w="21214080" h="1188720">
                  <a:moveTo>
                    <a:pt x="0" y="0"/>
                  </a:moveTo>
                  <a:lnTo>
                    <a:pt x="21214080" y="0"/>
                  </a:lnTo>
                  <a:lnTo>
                    <a:pt x="21214080" y="1188720"/>
                  </a:lnTo>
                  <a:lnTo>
                    <a:pt x="0" y="1188720"/>
                  </a:lnTo>
                  <a:close/>
                </a:path>
              </a:pathLst>
            </a:custGeom>
            <a:blipFill>
              <a:blip r:embed="rId4"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7" name="TextBox 7"/>
            <p:cNvSpPr txBox="1"/>
            <p:nvPr/>
          </p:nvSpPr>
          <p:spPr>
            <a:xfrm>
              <a:off x="0" y="-76200"/>
              <a:ext cx="21214080" cy="1264920"/>
            </a:xfrm>
            <a:prstGeom prst="rect">
              <a:avLst/>
            </a:prstGeom>
          </p:spPr>
          <p:txBody>
            <a:bodyPr lIns="0" tIns="0" rIns="0" bIns="0" rtlCol="0" anchor="ctr"/>
            <a:lstStyle/>
            <a:p>
              <a:pPr algn="l">
                <a:lnSpc>
                  <a:spcPts val="4680"/>
                </a:lnSpc>
              </a:pPr>
              <a:r>
                <a:rPr lang="en-US" sz="3900" b="1">
                  <a:solidFill>
                    <a:srgbClr val="1C1C1C"/>
                  </a:solidFill>
                  <a:latin typeface="Calibri (MS) Bold"/>
                  <a:ea typeface="Calibri (MS) Bold"/>
                  <a:cs typeface="Calibri (MS) Bold"/>
                  <a:sym typeface="Calibri (MS) Bold"/>
                </a:rPr>
                <a:t>The Therapeutic Amenability Study</a:t>
              </a:r>
            </a:p>
          </p:txBody>
        </p:sp>
      </p:grpSp>
      <p:grpSp>
        <p:nvGrpSpPr>
          <p:cNvPr id="8" name="Group 8"/>
          <p:cNvGrpSpPr/>
          <p:nvPr/>
        </p:nvGrpSpPr>
        <p:grpSpPr>
          <a:xfrm>
            <a:off x="822960" y="1920240"/>
            <a:ext cx="15910560" cy="617220"/>
            <a:chOff x="0" y="0"/>
            <a:chExt cx="21214080" cy="822960"/>
          </a:xfrm>
        </p:grpSpPr>
        <p:sp>
          <p:nvSpPr>
            <p:cNvPr id="9" name="Freeform 9"/>
            <p:cNvSpPr/>
            <p:nvPr/>
          </p:nvSpPr>
          <p:spPr>
            <a:xfrm>
              <a:off x="0" y="0"/>
              <a:ext cx="21214080" cy="822960"/>
            </a:xfrm>
            <a:custGeom>
              <a:avLst/>
              <a:gdLst/>
              <a:ahLst/>
              <a:cxnLst/>
              <a:rect l="l" t="t" r="r" b="b"/>
              <a:pathLst>
                <a:path w="21214080" h="822960">
                  <a:moveTo>
                    <a:pt x="0" y="0"/>
                  </a:moveTo>
                  <a:lnTo>
                    <a:pt x="21214080" y="0"/>
                  </a:lnTo>
                  <a:lnTo>
                    <a:pt x="21214080" y="822960"/>
                  </a:lnTo>
                  <a:lnTo>
                    <a:pt x="0" y="822960"/>
                  </a:lnTo>
                  <a:close/>
                </a:path>
              </a:pathLst>
            </a:custGeom>
            <a:blipFill>
              <a:blip r:embed="rId5"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10" name="TextBox 10"/>
            <p:cNvSpPr txBox="1"/>
            <p:nvPr/>
          </p:nvSpPr>
          <p:spPr>
            <a:xfrm>
              <a:off x="0" y="-47625"/>
              <a:ext cx="21214080" cy="870585"/>
            </a:xfrm>
            <a:prstGeom prst="rect">
              <a:avLst/>
            </a:prstGeom>
          </p:spPr>
          <p:txBody>
            <a:bodyPr lIns="0" tIns="0" rIns="0" bIns="0" rtlCol="0" anchor="ctr"/>
            <a:lstStyle/>
            <a:p>
              <a:pPr algn="l">
                <a:lnSpc>
                  <a:spcPts val="2340"/>
                </a:lnSpc>
              </a:pPr>
              <a:r>
                <a:rPr lang="en-US" sz="1950" i="1">
                  <a:solidFill>
                    <a:srgbClr val="6B675E"/>
                  </a:solidFill>
                  <a:latin typeface="Calibri (MS) Italics"/>
                  <a:ea typeface="Calibri (MS) Italics"/>
                  <a:cs typeface="Calibri (MS) Italics"/>
                  <a:sym typeface="Calibri (MS) Italics"/>
                </a:rPr>
                <a:t>Use in a highly capable model to see which drug development paths make the most biological sense for your child's specific gene.</a:t>
              </a:r>
            </a:p>
          </p:txBody>
        </p:sp>
      </p:grpSp>
      <p:grpSp>
        <p:nvGrpSpPr>
          <p:cNvPr id="11" name="Group 11"/>
          <p:cNvGrpSpPr/>
          <p:nvPr/>
        </p:nvGrpSpPr>
        <p:grpSpPr>
          <a:xfrm>
            <a:off x="16607333" y="1452058"/>
            <a:ext cx="891540" cy="891540"/>
            <a:chOff x="0" y="0"/>
            <a:chExt cx="1188720" cy="1188720"/>
          </a:xfrm>
        </p:grpSpPr>
        <p:sp>
          <p:nvSpPr>
            <p:cNvPr id="12" name="Freeform 12"/>
            <p:cNvSpPr/>
            <p:nvPr/>
          </p:nvSpPr>
          <p:spPr>
            <a:xfrm>
              <a:off x="0" y="0"/>
              <a:ext cx="1188720" cy="1188720"/>
            </a:xfrm>
            <a:custGeom>
              <a:avLst/>
              <a:gdLst/>
              <a:ahLst/>
              <a:cxnLst/>
              <a:rect l="l" t="t" r="r" b="b"/>
              <a:pathLst>
                <a:path w="1188720" h="1188720">
                  <a:moveTo>
                    <a:pt x="0" y="594360"/>
                  </a:moveTo>
                  <a:cubicBezTo>
                    <a:pt x="0" y="266065"/>
                    <a:pt x="266065" y="0"/>
                    <a:pt x="594360" y="0"/>
                  </a:cubicBezTo>
                  <a:cubicBezTo>
                    <a:pt x="922655" y="0"/>
                    <a:pt x="1188720" y="266065"/>
                    <a:pt x="1188720" y="594360"/>
                  </a:cubicBezTo>
                  <a:cubicBezTo>
                    <a:pt x="1188720" y="922655"/>
                    <a:pt x="922655" y="1188720"/>
                    <a:pt x="594360" y="1188720"/>
                  </a:cubicBezTo>
                  <a:cubicBezTo>
                    <a:pt x="266065" y="1188720"/>
                    <a:pt x="0" y="922655"/>
                    <a:pt x="0" y="594360"/>
                  </a:cubicBezTo>
                  <a:close/>
                </a:path>
              </a:pathLst>
            </a:custGeom>
            <a:solidFill>
              <a:srgbClr val="1B2A4A"/>
            </a:solidFill>
          </p:spPr>
          <p:txBody>
            <a:bodyPr/>
            <a:lstStyle/>
            <a:p>
              <a:endParaRPr lang="en-US"/>
            </a:p>
          </p:txBody>
        </p:sp>
      </p:grpSp>
      <p:grpSp>
        <p:nvGrpSpPr>
          <p:cNvPr id="13" name="Group 13"/>
          <p:cNvGrpSpPr/>
          <p:nvPr/>
        </p:nvGrpSpPr>
        <p:grpSpPr>
          <a:xfrm>
            <a:off x="16714318" y="1559042"/>
            <a:ext cx="677570" cy="677570"/>
            <a:chOff x="0" y="0"/>
            <a:chExt cx="903427" cy="903427"/>
          </a:xfrm>
        </p:grpSpPr>
        <p:sp>
          <p:nvSpPr>
            <p:cNvPr id="14" name="Freeform 14" descr="/tmp/workdir/deck/icons/search_white.png"/>
            <p:cNvSpPr/>
            <p:nvPr/>
          </p:nvSpPr>
          <p:spPr>
            <a:xfrm>
              <a:off x="0" y="0"/>
              <a:ext cx="903478" cy="903478"/>
            </a:xfrm>
            <a:custGeom>
              <a:avLst/>
              <a:gdLst/>
              <a:ahLst/>
              <a:cxnLst/>
              <a:rect l="l" t="t" r="r" b="b"/>
              <a:pathLst>
                <a:path w="903478" h="903478">
                  <a:moveTo>
                    <a:pt x="0" y="0"/>
                  </a:moveTo>
                  <a:lnTo>
                    <a:pt x="903478" y="0"/>
                  </a:lnTo>
                  <a:lnTo>
                    <a:pt x="903478" y="903478"/>
                  </a:lnTo>
                  <a:lnTo>
                    <a:pt x="0" y="903478"/>
                  </a:lnTo>
                  <a:lnTo>
                    <a:pt x="0" y="0"/>
                  </a:lnTo>
                  <a:close/>
                </a:path>
              </a:pathLst>
            </a:custGeom>
            <a:blipFill>
              <a:blip r:embed="rId6" cstate="screen">
                <a:extLst>
                  <a:ext uri="{28A0092B-C50C-407E-A947-70E740481C1C}">
                    <a14:useLocalDpi xmlns:a14="http://schemas.microsoft.com/office/drawing/2010/main"/>
                  </a:ext>
                </a:extLst>
              </a:blip>
              <a:stretch>
                <a:fillRect r="5" b="5"/>
              </a:stretch>
            </a:blipFill>
          </p:spPr>
          <p:txBody>
            <a:bodyPr/>
            <a:lstStyle/>
            <a:p>
              <a:endParaRPr lang="en-US"/>
            </a:p>
          </p:txBody>
        </p:sp>
      </p:grpSp>
      <p:grpSp>
        <p:nvGrpSpPr>
          <p:cNvPr id="15" name="Group 15"/>
          <p:cNvGrpSpPr/>
          <p:nvPr/>
        </p:nvGrpSpPr>
        <p:grpSpPr>
          <a:xfrm>
            <a:off x="813435" y="2733675"/>
            <a:ext cx="15929610" cy="1088898"/>
            <a:chOff x="0" y="0"/>
            <a:chExt cx="21239480" cy="1451864"/>
          </a:xfrm>
        </p:grpSpPr>
        <p:sp>
          <p:nvSpPr>
            <p:cNvPr id="16" name="Freeform 16"/>
            <p:cNvSpPr/>
            <p:nvPr/>
          </p:nvSpPr>
          <p:spPr>
            <a:xfrm>
              <a:off x="0" y="0"/>
              <a:ext cx="21239480" cy="1451864"/>
            </a:xfrm>
            <a:custGeom>
              <a:avLst/>
              <a:gdLst/>
              <a:ahLst/>
              <a:cxnLst/>
              <a:rect l="l" t="t" r="r" b="b"/>
              <a:pathLst>
                <a:path w="21239480" h="1451864">
                  <a:moveTo>
                    <a:pt x="0" y="130302"/>
                  </a:moveTo>
                  <a:cubicBezTo>
                    <a:pt x="0" y="58293"/>
                    <a:pt x="58293" y="0"/>
                    <a:pt x="130302" y="0"/>
                  </a:cubicBezTo>
                  <a:lnTo>
                    <a:pt x="21109178" y="0"/>
                  </a:lnTo>
                  <a:cubicBezTo>
                    <a:pt x="21181188" y="0"/>
                    <a:pt x="21239480" y="58293"/>
                    <a:pt x="21239480" y="130302"/>
                  </a:cubicBezTo>
                  <a:lnTo>
                    <a:pt x="21239480" y="1321562"/>
                  </a:lnTo>
                  <a:cubicBezTo>
                    <a:pt x="21239480" y="1393571"/>
                    <a:pt x="21181188" y="1451864"/>
                    <a:pt x="21109178" y="1451864"/>
                  </a:cubicBezTo>
                  <a:lnTo>
                    <a:pt x="130302" y="1451864"/>
                  </a:lnTo>
                  <a:cubicBezTo>
                    <a:pt x="58293" y="1451864"/>
                    <a:pt x="0" y="1393571"/>
                    <a:pt x="0" y="1321562"/>
                  </a:cubicBezTo>
                  <a:close/>
                </a:path>
              </a:pathLst>
            </a:custGeom>
            <a:solidFill>
              <a:srgbClr val="FFFFFF"/>
            </a:solidFill>
            <a:ln w="19050" cap="sq">
              <a:solidFill>
                <a:srgbClr val="E4E1D8"/>
              </a:solidFill>
              <a:prstDash val="solid"/>
              <a:miter/>
            </a:ln>
          </p:spPr>
          <p:txBody>
            <a:bodyPr/>
            <a:lstStyle/>
            <a:p>
              <a:endParaRPr lang="en-US"/>
            </a:p>
          </p:txBody>
        </p:sp>
      </p:grpSp>
      <p:grpSp>
        <p:nvGrpSpPr>
          <p:cNvPr id="17" name="Group 17"/>
          <p:cNvGrpSpPr/>
          <p:nvPr/>
        </p:nvGrpSpPr>
        <p:grpSpPr>
          <a:xfrm>
            <a:off x="822960" y="2743200"/>
            <a:ext cx="850392" cy="1069848"/>
            <a:chOff x="0" y="0"/>
            <a:chExt cx="1133856" cy="1426464"/>
          </a:xfrm>
        </p:grpSpPr>
        <p:sp>
          <p:nvSpPr>
            <p:cNvPr id="18" name="Freeform 18"/>
            <p:cNvSpPr/>
            <p:nvPr/>
          </p:nvSpPr>
          <p:spPr>
            <a:xfrm>
              <a:off x="0" y="0"/>
              <a:ext cx="1133856" cy="1426464"/>
            </a:xfrm>
            <a:custGeom>
              <a:avLst/>
              <a:gdLst/>
              <a:ahLst/>
              <a:cxnLst/>
              <a:rect l="l" t="t" r="r" b="b"/>
              <a:pathLst>
                <a:path w="1133856" h="1426464">
                  <a:moveTo>
                    <a:pt x="0" y="128016"/>
                  </a:moveTo>
                  <a:cubicBezTo>
                    <a:pt x="0" y="57277"/>
                    <a:pt x="57277" y="0"/>
                    <a:pt x="128016" y="0"/>
                  </a:cubicBezTo>
                  <a:lnTo>
                    <a:pt x="1005840" y="0"/>
                  </a:lnTo>
                  <a:cubicBezTo>
                    <a:pt x="1076579" y="0"/>
                    <a:pt x="1133856" y="57277"/>
                    <a:pt x="1133856" y="128016"/>
                  </a:cubicBezTo>
                  <a:lnTo>
                    <a:pt x="1133856" y="1298448"/>
                  </a:lnTo>
                  <a:cubicBezTo>
                    <a:pt x="1133856" y="1369187"/>
                    <a:pt x="1076579" y="1426464"/>
                    <a:pt x="1005840" y="1426464"/>
                  </a:cubicBezTo>
                  <a:lnTo>
                    <a:pt x="128016" y="1426464"/>
                  </a:lnTo>
                  <a:cubicBezTo>
                    <a:pt x="57277" y="1426464"/>
                    <a:pt x="0" y="1369187"/>
                    <a:pt x="0" y="1298448"/>
                  </a:cubicBezTo>
                  <a:close/>
                </a:path>
              </a:pathLst>
            </a:custGeom>
            <a:solidFill>
              <a:srgbClr val="FC6644"/>
            </a:solidFill>
          </p:spPr>
          <p:txBody>
            <a:bodyPr/>
            <a:lstStyle/>
            <a:p>
              <a:endParaRPr lang="en-US"/>
            </a:p>
          </p:txBody>
        </p:sp>
      </p:grpSp>
      <p:grpSp>
        <p:nvGrpSpPr>
          <p:cNvPr id="19" name="Group 19"/>
          <p:cNvGrpSpPr/>
          <p:nvPr/>
        </p:nvGrpSpPr>
        <p:grpSpPr>
          <a:xfrm>
            <a:off x="822960" y="2743200"/>
            <a:ext cx="850392" cy="1069848"/>
            <a:chOff x="0" y="0"/>
            <a:chExt cx="1133856" cy="1426464"/>
          </a:xfrm>
        </p:grpSpPr>
        <p:sp>
          <p:nvSpPr>
            <p:cNvPr id="20" name="Freeform 20"/>
            <p:cNvSpPr/>
            <p:nvPr/>
          </p:nvSpPr>
          <p:spPr>
            <a:xfrm>
              <a:off x="0" y="0"/>
              <a:ext cx="1133856" cy="1426464"/>
            </a:xfrm>
            <a:custGeom>
              <a:avLst/>
              <a:gdLst/>
              <a:ahLst/>
              <a:cxnLst/>
              <a:rect l="l" t="t" r="r" b="b"/>
              <a:pathLst>
                <a:path w="1133856" h="1426464">
                  <a:moveTo>
                    <a:pt x="0" y="0"/>
                  </a:moveTo>
                  <a:lnTo>
                    <a:pt x="1133856" y="0"/>
                  </a:lnTo>
                  <a:lnTo>
                    <a:pt x="1133856" y="1426464"/>
                  </a:lnTo>
                  <a:lnTo>
                    <a:pt x="0" y="1426464"/>
                  </a:lnTo>
                  <a:close/>
                </a:path>
              </a:pathLst>
            </a:custGeom>
            <a:blipFill>
              <a:blip r:embed="rId7"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21" name="TextBox 21"/>
            <p:cNvSpPr txBox="1"/>
            <p:nvPr/>
          </p:nvSpPr>
          <p:spPr>
            <a:xfrm>
              <a:off x="0" y="-66675"/>
              <a:ext cx="1133856" cy="1493139"/>
            </a:xfrm>
            <a:prstGeom prst="rect">
              <a:avLst/>
            </a:prstGeom>
          </p:spPr>
          <p:txBody>
            <a:bodyPr lIns="0" tIns="0" rIns="0" bIns="0" rtlCol="0" anchor="ctr"/>
            <a:lstStyle/>
            <a:p>
              <a:pPr algn="ctr">
                <a:lnSpc>
                  <a:spcPts val="3960"/>
                </a:lnSpc>
              </a:pPr>
              <a:r>
                <a:rPr lang="en-US" sz="3300" b="1">
                  <a:solidFill>
                    <a:srgbClr val="FFFFFF"/>
                  </a:solidFill>
                  <a:latin typeface="Calibri (MS) Bold"/>
                  <a:ea typeface="Calibri (MS) Bold"/>
                  <a:cs typeface="Calibri (MS) Bold"/>
                  <a:sym typeface="Calibri (MS) Bold"/>
                </a:rPr>
                <a:t>R</a:t>
              </a:r>
            </a:p>
          </p:txBody>
        </p:sp>
      </p:grpSp>
      <p:grpSp>
        <p:nvGrpSpPr>
          <p:cNvPr id="22" name="Group 22"/>
          <p:cNvGrpSpPr/>
          <p:nvPr/>
        </p:nvGrpSpPr>
        <p:grpSpPr>
          <a:xfrm>
            <a:off x="1988820" y="2825496"/>
            <a:ext cx="14538960" cy="905256"/>
            <a:chOff x="0" y="0"/>
            <a:chExt cx="19385280" cy="1207008"/>
          </a:xfrm>
        </p:grpSpPr>
        <p:sp>
          <p:nvSpPr>
            <p:cNvPr id="23" name="Freeform 23"/>
            <p:cNvSpPr/>
            <p:nvPr/>
          </p:nvSpPr>
          <p:spPr>
            <a:xfrm>
              <a:off x="0" y="0"/>
              <a:ext cx="19385280" cy="1207008"/>
            </a:xfrm>
            <a:custGeom>
              <a:avLst/>
              <a:gdLst/>
              <a:ahLst/>
              <a:cxnLst/>
              <a:rect l="l" t="t" r="r" b="b"/>
              <a:pathLst>
                <a:path w="19385280" h="1207008">
                  <a:moveTo>
                    <a:pt x="0" y="0"/>
                  </a:moveTo>
                  <a:lnTo>
                    <a:pt x="19385280" y="0"/>
                  </a:lnTo>
                  <a:lnTo>
                    <a:pt x="19385280" y="1207008"/>
                  </a:lnTo>
                  <a:lnTo>
                    <a:pt x="0" y="1207008"/>
                  </a:lnTo>
                  <a:close/>
                </a:path>
              </a:pathLst>
            </a:custGeom>
            <a:blipFill>
              <a:blip r:embed="rId8"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24" name="TextBox 24"/>
            <p:cNvSpPr txBox="1"/>
            <p:nvPr/>
          </p:nvSpPr>
          <p:spPr>
            <a:xfrm>
              <a:off x="0" y="-66675"/>
              <a:ext cx="19385280" cy="1273683"/>
            </a:xfrm>
            <a:prstGeom prst="rect">
              <a:avLst/>
            </a:prstGeom>
          </p:spPr>
          <p:txBody>
            <a:bodyPr lIns="0" tIns="0" rIns="0" bIns="0" rtlCol="0" anchor="ctr"/>
            <a:lstStyle/>
            <a:p>
              <a:pPr algn="l">
                <a:lnSpc>
                  <a:spcPts val="2520"/>
                </a:lnSpc>
              </a:pPr>
              <a:r>
                <a:rPr lang="en-US" sz="1875">
                  <a:solidFill>
                    <a:srgbClr val="1C1C1C"/>
                  </a:solidFill>
                  <a:latin typeface="Calibri (MS)"/>
                  <a:ea typeface="Calibri (MS)"/>
                  <a:cs typeface="Calibri (MS)"/>
                  <a:sym typeface="Calibri (MS)"/>
                </a:rPr>
                <a:t>Role: Act as a translational scientist, geneticist, and rare disease expert.</a:t>
              </a:r>
            </a:p>
          </p:txBody>
        </p:sp>
      </p:grpSp>
      <p:grpSp>
        <p:nvGrpSpPr>
          <p:cNvPr id="25" name="Group 25"/>
          <p:cNvGrpSpPr/>
          <p:nvPr/>
        </p:nvGrpSpPr>
        <p:grpSpPr>
          <a:xfrm>
            <a:off x="813435" y="3995547"/>
            <a:ext cx="15929610" cy="1088898"/>
            <a:chOff x="0" y="0"/>
            <a:chExt cx="21239480" cy="1451864"/>
          </a:xfrm>
        </p:grpSpPr>
        <p:sp>
          <p:nvSpPr>
            <p:cNvPr id="26" name="Freeform 26"/>
            <p:cNvSpPr/>
            <p:nvPr/>
          </p:nvSpPr>
          <p:spPr>
            <a:xfrm>
              <a:off x="0" y="0"/>
              <a:ext cx="21239480" cy="1451864"/>
            </a:xfrm>
            <a:custGeom>
              <a:avLst/>
              <a:gdLst/>
              <a:ahLst/>
              <a:cxnLst/>
              <a:rect l="l" t="t" r="r" b="b"/>
              <a:pathLst>
                <a:path w="21239480" h="1451864">
                  <a:moveTo>
                    <a:pt x="0" y="130302"/>
                  </a:moveTo>
                  <a:cubicBezTo>
                    <a:pt x="0" y="58293"/>
                    <a:pt x="58293" y="0"/>
                    <a:pt x="130302" y="0"/>
                  </a:cubicBezTo>
                  <a:lnTo>
                    <a:pt x="21109178" y="0"/>
                  </a:lnTo>
                  <a:cubicBezTo>
                    <a:pt x="21181188" y="0"/>
                    <a:pt x="21239480" y="58293"/>
                    <a:pt x="21239480" y="130302"/>
                  </a:cubicBezTo>
                  <a:lnTo>
                    <a:pt x="21239480" y="1321562"/>
                  </a:lnTo>
                  <a:cubicBezTo>
                    <a:pt x="21239480" y="1393571"/>
                    <a:pt x="21181188" y="1451864"/>
                    <a:pt x="21109178" y="1451864"/>
                  </a:cubicBezTo>
                  <a:lnTo>
                    <a:pt x="130302" y="1451864"/>
                  </a:lnTo>
                  <a:cubicBezTo>
                    <a:pt x="58293" y="1451864"/>
                    <a:pt x="0" y="1393571"/>
                    <a:pt x="0" y="1321562"/>
                  </a:cubicBezTo>
                  <a:close/>
                </a:path>
              </a:pathLst>
            </a:custGeom>
            <a:solidFill>
              <a:srgbClr val="FFFFFF"/>
            </a:solidFill>
            <a:ln w="19050" cap="sq">
              <a:solidFill>
                <a:srgbClr val="E4E1D8"/>
              </a:solidFill>
              <a:prstDash val="solid"/>
              <a:miter/>
            </a:ln>
          </p:spPr>
          <p:txBody>
            <a:bodyPr/>
            <a:lstStyle/>
            <a:p>
              <a:endParaRPr lang="en-US"/>
            </a:p>
          </p:txBody>
        </p:sp>
      </p:grpSp>
      <p:grpSp>
        <p:nvGrpSpPr>
          <p:cNvPr id="27" name="Group 27"/>
          <p:cNvGrpSpPr/>
          <p:nvPr/>
        </p:nvGrpSpPr>
        <p:grpSpPr>
          <a:xfrm>
            <a:off x="822960" y="4005072"/>
            <a:ext cx="850392" cy="1069848"/>
            <a:chOff x="0" y="0"/>
            <a:chExt cx="1133856" cy="1426464"/>
          </a:xfrm>
        </p:grpSpPr>
        <p:sp>
          <p:nvSpPr>
            <p:cNvPr id="28" name="Freeform 28"/>
            <p:cNvSpPr/>
            <p:nvPr/>
          </p:nvSpPr>
          <p:spPr>
            <a:xfrm>
              <a:off x="0" y="0"/>
              <a:ext cx="1133856" cy="1426464"/>
            </a:xfrm>
            <a:custGeom>
              <a:avLst/>
              <a:gdLst/>
              <a:ahLst/>
              <a:cxnLst/>
              <a:rect l="l" t="t" r="r" b="b"/>
              <a:pathLst>
                <a:path w="1133856" h="1426464">
                  <a:moveTo>
                    <a:pt x="0" y="128016"/>
                  </a:moveTo>
                  <a:cubicBezTo>
                    <a:pt x="0" y="57277"/>
                    <a:pt x="57277" y="0"/>
                    <a:pt x="128016" y="0"/>
                  </a:cubicBezTo>
                  <a:lnTo>
                    <a:pt x="1005840" y="0"/>
                  </a:lnTo>
                  <a:cubicBezTo>
                    <a:pt x="1076579" y="0"/>
                    <a:pt x="1133856" y="57277"/>
                    <a:pt x="1133856" y="128016"/>
                  </a:cubicBezTo>
                  <a:lnTo>
                    <a:pt x="1133856" y="1298448"/>
                  </a:lnTo>
                  <a:cubicBezTo>
                    <a:pt x="1133856" y="1369187"/>
                    <a:pt x="1076579" y="1426464"/>
                    <a:pt x="1005840" y="1426464"/>
                  </a:cubicBezTo>
                  <a:lnTo>
                    <a:pt x="128016" y="1426464"/>
                  </a:lnTo>
                  <a:cubicBezTo>
                    <a:pt x="57277" y="1426464"/>
                    <a:pt x="0" y="1369187"/>
                    <a:pt x="0" y="1298448"/>
                  </a:cubicBezTo>
                  <a:close/>
                </a:path>
              </a:pathLst>
            </a:custGeom>
            <a:solidFill>
              <a:srgbClr val="1B2A4A"/>
            </a:solidFill>
          </p:spPr>
          <p:txBody>
            <a:bodyPr/>
            <a:lstStyle/>
            <a:p>
              <a:endParaRPr lang="en-US"/>
            </a:p>
          </p:txBody>
        </p:sp>
      </p:grpSp>
      <p:grpSp>
        <p:nvGrpSpPr>
          <p:cNvPr id="29" name="Group 29"/>
          <p:cNvGrpSpPr/>
          <p:nvPr/>
        </p:nvGrpSpPr>
        <p:grpSpPr>
          <a:xfrm>
            <a:off x="822960" y="4005072"/>
            <a:ext cx="850392" cy="1069848"/>
            <a:chOff x="0" y="0"/>
            <a:chExt cx="1133856" cy="1426464"/>
          </a:xfrm>
        </p:grpSpPr>
        <p:sp>
          <p:nvSpPr>
            <p:cNvPr id="30" name="Freeform 30"/>
            <p:cNvSpPr/>
            <p:nvPr/>
          </p:nvSpPr>
          <p:spPr>
            <a:xfrm>
              <a:off x="0" y="0"/>
              <a:ext cx="1133856" cy="1426464"/>
            </a:xfrm>
            <a:custGeom>
              <a:avLst/>
              <a:gdLst/>
              <a:ahLst/>
              <a:cxnLst/>
              <a:rect l="l" t="t" r="r" b="b"/>
              <a:pathLst>
                <a:path w="1133856" h="1426464">
                  <a:moveTo>
                    <a:pt x="0" y="0"/>
                  </a:moveTo>
                  <a:lnTo>
                    <a:pt x="1133856" y="0"/>
                  </a:lnTo>
                  <a:lnTo>
                    <a:pt x="1133856" y="1426464"/>
                  </a:lnTo>
                  <a:lnTo>
                    <a:pt x="0" y="1426464"/>
                  </a:lnTo>
                  <a:close/>
                </a:path>
              </a:pathLst>
            </a:custGeom>
            <a:blipFill>
              <a:blip r:embed="rId7"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31" name="TextBox 31"/>
            <p:cNvSpPr txBox="1"/>
            <p:nvPr/>
          </p:nvSpPr>
          <p:spPr>
            <a:xfrm>
              <a:off x="0" y="-66675"/>
              <a:ext cx="1133856" cy="1493139"/>
            </a:xfrm>
            <a:prstGeom prst="rect">
              <a:avLst/>
            </a:prstGeom>
          </p:spPr>
          <p:txBody>
            <a:bodyPr lIns="0" tIns="0" rIns="0" bIns="0" rtlCol="0" anchor="ctr"/>
            <a:lstStyle/>
            <a:p>
              <a:pPr algn="ctr">
                <a:lnSpc>
                  <a:spcPts val="3960"/>
                </a:lnSpc>
              </a:pPr>
              <a:r>
                <a:rPr lang="en-US" sz="3300" b="1">
                  <a:solidFill>
                    <a:srgbClr val="FFFFFF"/>
                  </a:solidFill>
                  <a:latin typeface="Calibri (MS) Bold"/>
                  <a:ea typeface="Calibri (MS) Bold"/>
                  <a:cs typeface="Calibri (MS) Bold"/>
                  <a:sym typeface="Calibri (MS) Bold"/>
                </a:rPr>
                <a:t>O</a:t>
              </a:r>
            </a:p>
          </p:txBody>
        </p:sp>
      </p:grpSp>
      <p:grpSp>
        <p:nvGrpSpPr>
          <p:cNvPr id="32" name="Group 32"/>
          <p:cNvGrpSpPr/>
          <p:nvPr/>
        </p:nvGrpSpPr>
        <p:grpSpPr>
          <a:xfrm>
            <a:off x="1988820" y="4087368"/>
            <a:ext cx="14538960" cy="905256"/>
            <a:chOff x="0" y="0"/>
            <a:chExt cx="19385280" cy="1207008"/>
          </a:xfrm>
        </p:grpSpPr>
        <p:sp>
          <p:nvSpPr>
            <p:cNvPr id="33" name="Freeform 33"/>
            <p:cNvSpPr/>
            <p:nvPr/>
          </p:nvSpPr>
          <p:spPr>
            <a:xfrm>
              <a:off x="0" y="0"/>
              <a:ext cx="19385280" cy="1207008"/>
            </a:xfrm>
            <a:custGeom>
              <a:avLst/>
              <a:gdLst/>
              <a:ahLst/>
              <a:cxnLst/>
              <a:rect l="l" t="t" r="r" b="b"/>
              <a:pathLst>
                <a:path w="19385280" h="1207008">
                  <a:moveTo>
                    <a:pt x="0" y="0"/>
                  </a:moveTo>
                  <a:lnTo>
                    <a:pt x="19385280" y="0"/>
                  </a:lnTo>
                  <a:lnTo>
                    <a:pt x="19385280" y="1207008"/>
                  </a:lnTo>
                  <a:lnTo>
                    <a:pt x="0" y="1207008"/>
                  </a:lnTo>
                  <a:close/>
                </a:path>
              </a:pathLst>
            </a:custGeom>
            <a:blipFill>
              <a:blip r:embed="rId8"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34" name="TextBox 34"/>
            <p:cNvSpPr txBox="1"/>
            <p:nvPr/>
          </p:nvSpPr>
          <p:spPr>
            <a:xfrm>
              <a:off x="0" y="-66675"/>
              <a:ext cx="19385280" cy="1273683"/>
            </a:xfrm>
            <a:prstGeom prst="rect">
              <a:avLst/>
            </a:prstGeom>
          </p:spPr>
          <p:txBody>
            <a:bodyPr lIns="0" tIns="0" rIns="0" bIns="0" rtlCol="0" anchor="ctr"/>
            <a:lstStyle/>
            <a:p>
              <a:pPr algn="l">
                <a:lnSpc>
                  <a:spcPts val="2520"/>
                </a:lnSpc>
              </a:pPr>
              <a:r>
                <a:rPr lang="en-US" sz="1875">
                  <a:solidFill>
                    <a:srgbClr val="1C1C1C"/>
                  </a:solidFill>
                  <a:latin typeface="Calibri (MS)"/>
                  <a:ea typeface="Calibri (MS)"/>
                  <a:cs typeface="Calibri (MS)"/>
                  <a:sym typeface="Calibri (MS)"/>
                </a:rPr>
                <a:t>Origin: I am researching the genetic condition caused by mutations in the [GENE NAME] gene, resulting in [DISEASE NAME, if known].</a:t>
              </a:r>
            </a:p>
          </p:txBody>
        </p:sp>
      </p:grpSp>
      <p:grpSp>
        <p:nvGrpSpPr>
          <p:cNvPr id="35" name="Group 35"/>
          <p:cNvGrpSpPr/>
          <p:nvPr/>
        </p:nvGrpSpPr>
        <p:grpSpPr>
          <a:xfrm>
            <a:off x="813435" y="5257419"/>
            <a:ext cx="15929610" cy="1088898"/>
            <a:chOff x="0" y="0"/>
            <a:chExt cx="21239480" cy="1451864"/>
          </a:xfrm>
        </p:grpSpPr>
        <p:sp>
          <p:nvSpPr>
            <p:cNvPr id="36" name="Freeform 36"/>
            <p:cNvSpPr/>
            <p:nvPr/>
          </p:nvSpPr>
          <p:spPr>
            <a:xfrm>
              <a:off x="0" y="0"/>
              <a:ext cx="21239480" cy="1451864"/>
            </a:xfrm>
            <a:custGeom>
              <a:avLst/>
              <a:gdLst/>
              <a:ahLst/>
              <a:cxnLst/>
              <a:rect l="l" t="t" r="r" b="b"/>
              <a:pathLst>
                <a:path w="21239480" h="1451864">
                  <a:moveTo>
                    <a:pt x="0" y="130302"/>
                  </a:moveTo>
                  <a:cubicBezTo>
                    <a:pt x="0" y="58293"/>
                    <a:pt x="58293" y="0"/>
                    <a:pt x="130302" y="0"/>
                  </a:cubicBezTo>
                  <a:lnTo>
                    <a:pt x="21109178" y="0"/>
                  </a:lnTo>
                  <a:cubicBezTo>
                    <a:pt x="21181188" y="0"/>
                    <a:pt x="21239480" y="58293"/>
                    <a:pt x="21239480" y="130302"/>
                  </a:cubicBezTo>
                  <a:lnTo>
                    <a:pt x="21239480" y="1321562"/>
                  </a:lnTo>
                  <a:cubicBezTo>
                    <a:pt x="21239480" y="1393571"/>
                    <a:pt x="21181188" y="1451864"/>
                    <a:pt x="21109178" y="1451864"/>
                  </a:cubicBezTo>
                  <a:lnTo>
                    <a:pt x="130302" y="1451864"/>
                  </a:lnTo>
                  <a:cubicBezTo>
                    <a:pt x="58293" y="1451864"/>
                    <a:pt x="0" y="1393571"/>
                    <a:pt x="0" y="1321562"/>
                  </a:cubicBezTo>
                  <a:close/>
                </a:path>
              </a:pathLst>
            </a:custGeom>
            <a:solidFill>
              <a:srgbClr val="FFFFFF"/>
            </a:solidFill>
            <a:ln w="19050" cap="sq">
              <a:solidFill>
                <a:srgbClr val="E4E1D8"/>
              </a:solidFill>
              <a:prstDash val="solid"/>
              <a:miter/>
            </a:ln>
          </p:spPr>
          <p:txBody>
            <a:bodyPr/>
            <a:lstStyle/>
            <a:p>
              <a:endParaRPr lang="en-US"/>
            </a:p>
          </p:txBody>
        </p:sp>
      </p:grpSp>
      <p:grpSp>
        <p:nvGrpSpPr>
          <p:cNvPr id="37" name="Group 37"/>
          <p:cNvGrpSpPr/>
          <p:nvPr/>
        </p:nvGrpSpPr>
        <p:grpSpPr>
          <a:xfrm>
            <a:off x="822960" y="5266944"/>
            <a:ext cx="850392" cy="1069848"/>
            <a:chOff x="0" y="0"/>
            <a:chExt cx="1133856" cy="1426464"/>
          </a:xfrm>
        </p:grpSpPr>
        <p:sp>
          <p:nvSpPr>
            <p:cNvPr id="38" name="Freeform 38"/>
            <p:cNvSpPr/>
            <p:nvPr/>
          </p:nvSpPr>
          <p:spPr>
            <a:xfrm>
              <a:off x="0" y="0"/>
              <a:ext cx="1133856" cy="1426464"/>
            </a:xfrm>
            <a:custGeom>
              <a:avLst/>
              <a:gdLst/>
              <a:ahLst/>
              <a:cxnLst/>
              <a:rect l="l" t="t" r="r" b="b"/>
              <a:pathLst>
                <a:path w="1133856" h="1426464">
                  <a:moveTo>
                    <a:pt x="0" y="128016"/>
                  </a:moveTo>
                  <a:cubicBezTo>
                    <a:pt x="0" y="57277"/>
                    <a:pt x="57277" y="0"/>
                    <a:pt x="128016" y="0"/>
                  </a:cubicBezTo>
                  <a:lnTo>
                    <a:pt x="1005840" y="0"/>
                  </a:lnTo>
                  <a:cubicBezTo>
                    <a:pt x="1076579" y="0"/>
                    <a:pt x="1133856" y="57277"/>
                    <a:pt x="1133856" y="128016"/>
                  </a:cubicBezTo>
                  <a:lnTo>
                    <a:pt x="1133856" y="1298448"/>
                  </a:lnTo>
                  <a:cubicBezTo>
                    <a:pt x="1133856" y="1369187"/>
                    <a:pt x="1076579" y="1426464"/>
                    <a:pt x="1005840" y="1426464"/>
                  </a:cubicBezTo>
                  <a:lnTo>
                    <a:pt x="128016" y="1426464"/>
                  </a:lnTo>
                  <a:cubicBezTo>
                    <a:pt x="57277" y="1426464"/>
                    <a:pt x="0" y="1369187"/>
                    <a:pt x="0" y="1298448"/>
                  </a:cubicBezTo>
                  <a:close/>
                </a:path>
              </a:pathLst>
            </a:custGeom>
            <a:solidFill>
              <a:srgbClr val="C9A24B"/>
            </a:solidFill>
          </p:spPr>
          <p:txBody>
            <a:bodyPr/>
            <a:lstStyle/>
            <a:p>
              <a:endParaRPr lang="en-US"/>
            </a:p>
          </p:txBody>
        </p:sp>
      </p:grpSp>
      <p:grpSp>
        <p:nvGrpSpPr>
          <p:cNvPr id="39" name="Group 39"/>
          <p:cNvGrpSpPr/>
          <p:nvPr/>
        </p:nvGrpSpPr>
        <p:grpSpPr>
          <a:xfrm>
            <a:off x="822960" y="5266944"/>
            <a:ext cx="850392" cy="1069848"/>
            <a:chOff x="0" y="0"/>
            <a:chExt cx="1133856" cy="1426464"/>
          </a:xfrm>
        </p:grpSpPr>
        <p:sp>
          <p:nvSpPr>
            <p:cNvPr id="40" name="Freeform 40"/>
            <p:cNvSpPr/>
            <p:nvPr/>
          </p:nvSpPr>
          <p:spPr>
            <a:xfrm>
              <a:off x="0" y="0"/>
              <a:ext cx="1133856" cy="1426464"/>
            </a:xfrm>
            <a:custGeom>
              <a:avLst/>
              <a:gdLst/>
              <a:ahLst/>
              <a:cxnLst/>
              <a:rect l="l" t="t" r="r" b="b"/>
              <a:pathLst>
                <a:path w="1133856" h="1426464">
                  <a:moveTo>
                    <a:pt x="0" y="0"/>
                  </a:moveTo>
                  <a:lnTo>
                    <a:pt x="1133856" y="0"/>
                  </a:lnTo>
                  <a:lnTo>
                    <a:pt x="1133856" y="1426464"/>
                  </a:lnTo>
                  <a:lnTo>
                    <a:pt x="0" y="1426464"/>
                  </a:lnTo>
                  <a:close/>
                </a:path>
              </a:pathLst>
            </a:custGeom>
            <a:blipFill>
              <a:blip r:embed="rId7"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41" name="TextBox 41"/>
            <p:cNvSpPr txBox="1"/>
            <p:nvPr/>
          </p:nvSpPr>
          <p:spPr>
            <a:xfrm>
              <a:off x="0" y="-66675"/>
              <a:ext cx="1133856" cy="1493139"/>
            </a:xfrm>
            <a:prstGeom prst="rect">
              <a:avLst/>
            </a:prstGeom>
          </p:spPr>
          <p:txBody>
            <a:bodyPr lIns="0" tIns="0" rIns="0" bIns="0" rtlCol="0" anchor="ctr"/>
            <a:lstStyle/>
            <a:p>
              <a:pPr algn="ctr">
                <a:lnSpc>
                  <a:spcPts val="3960"/>
                </a:lnSpc>
              </a:pPr>
              <a:r>
                <a:rPr lang="en-US" sz="3300" b="1">
                  <a:solidFill>
                    <a:srgbClr val="FFFFFF"/>
                  </a:solidFill>
                  <a:latin typeface="Calibri (MS) Bold"/>
                  <a:ea typeface="Calibri (MS) Bold"/>
                  <a:cs typeface="Calibri (MS) Bold"/>
                  <a:sym typeface="Calibri (MS) Bold"/>
                </a:rPr>
                <a:t>A</a:t>
              </a:r>
            </a:p>
          </p:txBody>
        </p:sp>
      </p:grpSp>
      <p:grpSp>
        <p:nvGrpSpPr>
          <p:cNvPr id="42" name="Group 42"/>
          <p:cNvGrpSpPr/>
          <p:nvPr/>
        </p:nvGrpSpPr>
        <p:grpSpPr>
          <a:xfrm>
            <a:off x="1988820" y="5349240"/>
            <a:ext cx="14538960" cy="905256"/>
            <a:chOff x="0" y="0"/>
            <a:chExt cx="19385280" cy="1207008"/>
          </a:xfrm>
        </p:grpSpPr>
        <p:sp>
          <p:nvSpPr>
            <p:cNvPr id="43" name="Freeform 43"/>
            <p:cNvSpPr/>
            <p:nvPr/>
          </p:nvSpPr>
          <p:spPr>
            <a:xfrm>
              <a:off x="0" y="0"/>
              <a:ext cx="19385280" cy="1207008"/>
            </a:xfrm>
            <a:custGeom>
              <a:avLst/>
              <a:gdLst/>
              <a:ahLst/>
              <a:cxnLst/>
              <a:rect l="l" t="t" r="r" b="b"/>
              <a:pathLst>
                <a:path w="19385280" h="1207008">
                  <a:moveTo>
                    <a:pt x="0" y="0"/>
                  </a:moveTo>
                  <a:lnTo>
                    <a:pt x="19385280" y="0"/>
                  </a:lnTo>
                  <a:lnTo>
                    <a:pt x="19385280" y="1207008"/>
                  </a:lnTo>
                  <a:lnTo>
                    <a:pt x="0" y="1207008"/>
                  </a:lnTo>
                  <a:close/>
                </a:path>
              </a:pathLst>
            </a:custGeom>
            <a:blipFill>
              <a:blip r:embed="rId8"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44" name="TextBox 44"/>
            <p:cNvSpPr txBox="1"/>
            <p:nvPr/>
          </p:nvSpPr>
          <p:spPr>
            <a:xfrm>
              <a:off x="0" y="-66675"/>
              <a:ext cx="19385280" cy="1273683"/>
            </a:xfrm>
            <a:prstGeom prst="rect">
              <a:avLst/>
            </a:prstGeom>
          </p:spPr>
          <p:txBody>
            <a:bodyPr lIns="0" tIns="0" rIns="0" bIns="0" rtlCol="0" anchor="ctr"/>
            <a:lstStyle/>
            <a:p>
              <a:pPr algn="l">
                <a:lnSpc>
                  <a:spcPts val="2520"/>
                </a:lnSpc>
              </a:pPr>
              <a:r>
                <a:rPr lang="en-US" sz="1875">
                  <a:solidFill>
                    <a:srgbClr val="1C1C1C"/>
                  </a:solidFill>
                  <a:latin typeface="Calibri (MS)"/>
                  <a:ea typeface="Calibri (MS)"/>
                  <a:cs typeface="Calibri (MS)"/>
                  <a:sym typeface="Calibri (MS)"/>
                </a:rPr>
                <a:t>Action: Perform a “therapeutic amenability analysis” across four modalities — ASOs/RNAi, gene replacement (AAV), gene editing (CRISPR/base/prime), and small-molecule repurposing — evaluating mechanism match, payload/size constraints, delivery challenges, and preclinical precedent for each.</a:t>
              </a:r>
            </a:p>
          </p:txBody>
        </p:sp>
      </p:grpSp>
      <p:grpSp>
        <p:nvGrpSpPr>
          <p:cNvPr id="45" name="Group 45"/>
          <p:cNvGrpSpPr/>
          <p:nvPr/>
        </p:nvGrpSpPr>
        <p:grpSpPr>
          <a:xfrm>
            <a:off x="813435" y="6519291"/>
            <a:ext cx="15929610" cy="1088898"/>
            <a:chOff x="0" y="0"/>
            <a:chExt cx="21239480" cy="1451864"/>
          </a:xfrm>
        </p:grpSpPr>
        <p:sp>
          <p:nvSpPr>
            <p:cNvPr id="46" name="Freeform 46"/>
            <p:cNvSpPr/>
            <p:nvPr/>
          </p:nvSpPr>
          <p:spPr>
            <a:xfrm>
              <a:off x="0" y="0"/>
              <a:ext cx="21239480" cy="1451864"/>
            </a:xfrm>
            <a:custGeom>
              <a:avLst/>
              <a:gdLst/>
              <a:ahLst/>
              <a:cxnLst/>
              <a:rect l="l" t="t" r="r" b="b"/>
              <a:pathLst>
                <a:path w="21239480" h="1451864">
                  <a:moveTo>
                    <a:pt x="0" y="130302"/>
                  </a:moveTo>
                  <a:cubicBezTo>
                    <a:pt x="0" y="58293"/>
                    <a:pt x="58293" y="0"/>
                    <a:pt x="130302" y="0"/>
                  </a:cubicBezTo>
                  <a:lnTo>
                    <a:pt x="21109178" y="0"/>
                  </a:lnTo>
                  <a:cubicBezTo>
                    <a:pt x="21181188" y="0"/>
                    <a:pt x="21239480" y="58293"/>
                    <a:pt x="21239480" y="130302"/>
                  </a:cubicBezTo>
                  <a:lnTo>
                    <a:pt x="21239480" y="1321562"/>
                  </a:lnTo>
                  <a:cubicBezTo>
                    <a:pt x="21239480" y="1393571"/>
                    <a:pt x="21181188" y="1451864"/>
                    <a:pt x="21109178" y="1451864"/>
                  </a:cubicBezTo>
                  <a:lnTo>
                    <a:pt x="130302" y="1451864"/>
                  </a:lnTo>
                  <a:cubicBezTo>
                    <a:pt x="58293" y="1451864"/>
                    <a:pt x="0" y="1393571"/>
                    <a:pt x="0" y="1321562"/>
                  </a:cubicBezTo>
                  <a:close/>
                </a:path>
              </a:pathLst>
            </a:custGeom>
            <a:solidFill>
              <a:srgbClr val="FFFFFF"/>
            </a:solidFill>
            <a:ln w="19050" cap="sq">
              <a:solidFill>
                <a:srgbClr val="E4E1D8"/>
              </a:solidFill>
              <a:prstDash val="solid"/>
              <a:miter/>
            </a:ln>
          </p:spPr>
          <p:txBody>
            <a:bodyPr/>
            <a:lstStyle/>
            <a:p>
              <a:endParaRPr lang="en-US"/>
            </a:p>
          </p:txBody>
        </p:sp>
      </p:grpSp>
      <p:grpSp>
        <p:nvGrpSpPr>
          <p:cNvPr id="47" name="Group 47"/>
          <p:cNvGrpSpPr/>
          <p:nvPr/>
        </p:nvGrpSpPr>
        <p:grpSpPr>
          <a:xfrm>
            <a:off x="822960" y="6528816"/>
            <a:ext cx="850392" cy="1069848"/>
            <a:chOff x="0" y="0"/>
            <a:chExt cx="1133856" cy="1426464"/>
          </a:xfrm>
        </p:grpSpPr>
        <p:sp>
          <p:nvSpPr>
            <p:cNvPr id="48" name="Freeform 48"/>
            <p:cNvSpPr/>
            <p:nvPr/>
          </p:nvSpPr>
          <p:spPr>
            <a:xfrm>
              <a:off x="0" y="0"/>
              <a:ext cx="1133856" cy="1426464"/>
            </a:xfrm>
            <a:custGeom>
              <a:avLst/>
              <a:gdLst/>
              <a:ahLst/>
              <a:cxnLst/>
              <a:rect l="l" t="t" r="r" b="b"/>
              <a:pathLst>
                <a:path w="1133856" h="1426464">
                  <a:moveTo>
                    <a:pt x="0" y="128016"/>
                  </a:moveTo>
                  <a:cubicBezTo>
                    <a:pt x="0" y="57277"/>
                    <a:pt x="57277" y="0"/>
                    <a:pt x="128016" y="0"/>
                  </a:cubicBezTo>
                  <a:lnTo>
                    <a:pt x="1005840" y="0"/>
                  </a:lnTo>
                  <a:cubicBezTo>
                    <a:pt x="1076579" y="0"/>
                    <a:pt x="1133856" y="57277"/>
                    <a:pt x="1133856" y="128016"/>
                  </a:cubicBezTo>
                  <a:lnTo>
                    <a:pt x="1133856" y="1298448"/>
                  </a:lnTo>
                  <a:cubicBezTo>
                    <a:pt x="1133856" y="1369187"/>
                    <a:pt x="1076579" y="1426464"/>
                    <a:pt x="1005840" y="1426464"/>
                  </a:cubicBezTo>
                  <a:lnTo>
                    <a:pt x="128016" y="1426464"/>
                  </a:lnTo>
                  <a:cubicBezTo>
                    <a:pt x="57277" y="1426464"/>
                    <a:pt x="0" y="1369187"/>
                    <a:pt x="0" y="1298448"/>
                  </a:cubicBezTo>
                  <a:close/>
                </a:path>
              </a:pathLst>
            </a:custGeom>
            <a:solidFill>
              <a:srgbClr val="1C1C1C"/>
            </a:solidFill>
          </p:spPr>
          <p:txBody>
            <a:bodyPr/>
            <a:lstStyle/>
            <a:p>
              <a:endParaRPr lang="en-US"/>
            </a:p>
          </p:txBody>
        </p:sp>
      </p:grpSp>
      <p:grpSp>
        <p:nvGrpSpPr>
          <p:cNvPr id="49" name="Group 49"/>
          <p:cNvGrpSpPr/>
          <p:nvPr/>
        </p:nvGrpSpPr>
        <p:grpSpPr>
          <a:xfrm>
            <a:off x="822960" y="6528816"/>
            <a:ext cx="850392" cy="1069848"/>
            <a:chOff x="0" y="0"/>
            <a:chExt cx="1133856" cy="1426464"/>
          </a:xfrm>
        </p:grpSpPr>
        <p:sp>
          <p:nvSpPr>
            <p:cNvPr id="50" name="Freeform 50"/>
            <p:cNvSpPr/>
            <p:nvPr/>
          </p:nvSpPr>
          <p:spPr>
            <a:xfrm>
              <a:off x="0" y="0"/>
              <a:ext cx="1133856" cy="1426464"/>
            </a:xfrm>
            <a:custGeom>
              <a:avLst/>
              <a:gdLst/>
              <a:ahLst/>
              <a:cxnLst/>
              <a:rect l="l" t="t" r="r" b="b"/>
              <a:pathLst>
                <a:path w="1133856" h="1426464">
                  <a:moveTo>
                    <a:pt x="0" y="0"/>
                  </a:moveTo>
                  <a:lnTo>
                    <a:pt x="1133856" y="0"/>
                  </a:lnTo>
                  <a:lnTo>
                    <a:pt x="1133856" y="1426464"/>
                  </a:lnTo>
                  <a:lnTo>
                    <a:pt x="0" y="1426464"/>
                  </a:lnTo>
                  <a:close/>
                </a:path>
              </a:pathLst>
            </a:custGeom>
            <a:blipFill>
              <a:blip r:embed="rId7"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51" name="TextBox 51"/>
            <p:cNvSpPr txBox="1"/>
            <p:nvPr/>
          </p:nvSpPr>
          <p:spPr>
            <a:xfrm>
              <a:off x="0" y="-66675"/>
              <a:ext cx="1133856" cy="1493139"/>
            </a:xfrm>
            <a:prstGeom prst="rect">
              <a:avLst/>
            </a:prstGeom>
          </p:spPr>
          <p:txBody>
            <a:bodyPr lIns="0" tIns="0" rIns="0" bIns="0" rtlCol="0" anchor="ctr"/>
            <a:lstStyle/>
            <a:p>
              <a:pPr algn="ctr">
                <a:lnSpc>
                  <a:spcPts val="3960"/>
                </a:lnSpc>
              </a:pPr>
              <a:r>
                <a:rPr lang="en-US" sz="3300" b="1">
                  <a:solidFill>
                    <a:srgbClr val="FFFFFF"/>
                  </a:solidFill>
                  <a:latin typeface="Calibri (MS) Bold"/>
                  <a:ea typeface="Calibri (MS) Bold"/>
                  <a:cs typeface="Calibri (MS) Bold"/>
                  <a:sym typeface="Calibri (MS) Bold"/>
                </a:rPr>
                <a:t>D</a:t>
              </a:r>
            </a:p>
          </p:txBody>
        </p:sp>
      </p:grpSp>
      <p:grpSp>
        <p:nvGrpSpPr>
          <p:cNvPr id="52" name="Group 52"/>
          <p:cNvGrpSpPr/>
          <p:nvPr/>
        </p:nvGrpSpPr>
        <p:grpSpPr>
          <a:xfrm>
            <a:off x="1988820" y="6611112"/>
            <a:ext cx="14538960" cy="905256"/>
            <a:chOff x="0" y="0"/>
            <a:chExt cx="19385280" cy="1207008"/>
          </a:xfrm>
        </p:grpSpPr>
        <p:sp>
          <p:nvSpPr>
            <p:cNvPr id="53" name="Freeform 53"/>
            <p:cNvSpPr/>
            <p:nvPr/>
          </p:nvSpPr>
          <p:spPr>
            <a:xfrm>
              <a:off x="0" y="0"/>
              <a:ext cx="19385280" cy="1207008"/>
            </a:xfrm>
            <a:custGeom>
              <a:avLst/>
              <a:gdLst/>
              <a:ahLst/>
              <a:cxnLst/>
              <a:rect l="l" t="t" r="r" b="b"/>
              <a:pathLst>
                <a:path w="19385280" h="1207008">
                  <a:moveTo>
                    <a:pt x="0" y="0"/>
                  </a:moveTo>
                  <a:lnTo>
                    <a:pt x="19385280" y="0"/>
                  </a:lnTo>
                  <a:lnTo>
                    <a:pt x="19385280" y="1207008"/>
                  </a:lnTo>
                  <a:lnTo>
                    <a:pt x="0" y="1207008"/>
                  </a:lnTo>
                  <a:close/>
                </a:path>
              </a:pathLst>
            </a:custGeom>
            <a:blipFill>
              <a:blip r:embed="rId8"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54" name="TextBox 54"/>
            <p:cNvSpPr txBox="1"/>
            <p:nvPr/>
          </p:nvSpPr>
          <p:spPr>
            <a:xfrm>
              <a:off x="0" y="-66675"/>
              <a:ext cx="19385280" cy="1273683"/>
            </a:xfrm>
            <a:prstGeom prst="rect">
              <a:avLst/>
            </a:prstGeom>
          </p:spPr>
          <p:txBody>
            <a:bodyPr lIns="0" tIns="0" rIns="0" bIns="0" rtlCol="0" anchor="ctr"/>
            <a:lstStyle/>
            <a:p>
              <a:pPr algn="l">
                <a:lnSpc>
                  <a:spcPts val="2520"/>
                </a:lnSpc>
              </a:pPr>
              <a:r>
                <a:rPr lang="en-US" sz="1875">
                  <a:solidFill>
                    <a:srgbClr val="1C1C1C"/>
                  </a:solidFill>
                  <a:latin typeface="Calibri (MS)"/>
                  <a:ea typeface="Calibri (MS)"/>
                  <a:cs typeface="Calibri (MS)"/>
                  <a:sym typeface="Calibri (MS)"/>
                </a:rPr>
                <a:t>Delivery: Break the analysis into the four modalities with bulleted evaluations, and close with a “Translational Verdict” ranking them from most to least feasible.</a:t>
              </a:r>
            </a:p>
          </p:txBody>
        </p:sp>
      </p:grpSp>
      <p:grpSp>
        <p:nvGrpSpPr>
          <p:cNvPr id="55" name="Group 55"/>
          <p:cNvGrpSpPr/>
          <p:nvPr/>
        </p:nvGrpSpPr>
        <p:grpSpPr>
          <a:xfrm>
            <a:off x="813435" y="7781163"/>
            <a:ext cx="15929610" cy="1088898"/>
            <a:chOff x="0" y="0"/>
            <a:chExt cx="21239480" cy="1451864"/>
          </a:xfrm>
        </p:grpSpPr>
        <p:sp>
          <p:nvSpPr>
            <p:cNvPr id="56" name="Freeform 56"/>
            <p:cNvSpPr/>
            <p:nvPr/>
          </p:nvSpPr>
          <p:spPr>
            <a:xfrm>
              <a:off x="0" y="0"/>
              <a:ext cx="21239480" cy="1451864"/>
            </a:xfrm>
            <a:custGeom>
              <a:avLst/>
              <a:gdLst/>
              <a:ahLst/>
              <a:cxnLst/>
              <a:rect l="l" t="t" r="r" b="b"/>
              <a:pathLst>
                <a:path w="21239480" h="1451864">
                  <a:moveTo>
                    <a:pt x="0" y="130302"/>
                  </a:moveTo>
                  <a:cubicBezTo>
                    <a:pt x="0" y="58293"/>
                    <a:pt x="58293" y="0"/>
                    <a:pt x="130302" y="0"/>
                  </a:cubicBezTo>
                  <a:lnTo>
                    <a:pt x="21109178" y="0"/>
                  </a:lnTo>
                  <a:cubicBezTo>
                    <a:pt x="21181188" y="0"/>
                    <a:pt x="21239480" y="58293"/>
                    <a:pt x="21239480" y="130302"/>
                  </a:cubicBezTo>
                  <a:lnTo>
                    <a:pt x="21239480" y="1321562"/>
                  </a:lnTo>
                  <a:cubicBezTo>
                    <a:pt x="21239480" y="1393571"/>
                    <a:pt x="21181188" y="1451864"/>
                    <a:pt x="21109178" y="1451864"/>
                  </a:cubicBezTo>
                  <a:lnTo>
                    <a:pt x="130302" y="1451864"/>
                  </a:lnTo>
                  <a:cubicBezTo>
                    <a:pt x="58293" y="1451864"/>
                    <a:pt x="0" y="1393571"/>
                    <a:pt x="0" y="1321562"/>
                  </a:cubicBezTo>
                  <a:close/>
                </a:path>
              </a:pathLst>
            </a:custGeom>
            <a:solidFill>
              <a:srgbClr val="FFFFFF"/>
            </a:solidFill>
            <a:ln w="19050" cap="sq">
              <a:solidFill>
                <a:srgbClr val="E4E1D8"/>
              </a:solidFill>
              <a:prstDash val="solid"/>
              <a:miter/>
            </a:ln>
          </p:spPr>
          <p:txBody>
            <a:bodyPr/>
            <a:lstStyle/>
            <a:p>
              <a:endParaRPr lang="en-US"/>
            </a:p>
          </p:txBody>
        </p:sp>
      </p:grpSp>
      <p:grpSp>
        <p:nvGrpSpPr>
          <p:cNvPr id="57" name="Group 57"/>
          <p:cNvGrpSpPr/>
          <p:nvPr/>
        </p:nvGrpSpPr>
        <p:grpSpPr>
          <a:xfrm>
            <a:off x="822960" y="7790688"/>
            <a:ext cx="850392" cy="1069848"/>
            <a:chOff x="0" y="0"/>
            <a:chExt cx="1133856" cy="1426464"/>
          </a:xfrm>
        </p:grpSpPr>
        <p:sp>
          <p:nvSpPr>
            <p:cNvPr id="58" name="Freeform 58"/>
            <p:cNvSpPr/>
            <p:nvPr/>
          </p:nvSpPr>
          <p:spPr>
            <a:xfrm>
              <a:off x="0" y="0"/>
              <a:ext cx="1133856" cy="1426464"/>
            </a:xfrm>
            <a:custGeom>
              <a:avLst/>
              <a:gdLst/>
              <a:ahLst/>
              <a:cxnLst/>
              <a:rect l="l" t="t" r="r" b="b"/>
              <a:pathLst>
                <a:path w="1133856" h="1426464">
                  <a:moveTo>
                    <a:pt x="0" y="128016"/>
                  </a:moveTo>
                  <a:cubicBezTo>
                    <a:pt x="0" y="57277"/>
                    <a:pt x="57277" y="0"/>
                    <a:pt x="128016" y="0"/>
                  </a:cubicBezTo>
                  <a:lnTo>
                    <a:pt x="1005840" y="0"/>
                  </a:lnTo>
                  <a:cubicBezTo>
                    <a:pt x="1076579" y="0"/>
                    <a:pt x="1133856" y="57277"/>
                    <a:pt x="1133856" y="128016"/>
                  </a:cubicBezTo>
                  <a:lnTo>
                    <a:pt x="1133856" y="1298448"/>
                  </a:lnTo>
                  <a:cubicBezTo>
                    <a:pt x="1133856" y="1369187"/>
                    <a:pt x="1076579" y="1426464"/>
                    <a:pt x="1005840" y="1426464"/>
                  </a:cubicBezTo>
                  <a:lnTo>
                    <a:pt x="128016" y="1426464"/>
                  </a:lnTo>
                  <a:cubicBezTo>
                    <a:pt x="57277" y="1426464"/>
                    <a:pt x="0" y="1369187"/>
                    <a:pt x="0" y="1298448"/>
                  </a:cubicBezTo>
                  <a:close/>
                </a:path>
              </a:pathLst>
            </a:custGeom>
            <a:solidFill>
              <a:srgbClr val="FC6644"/>
            </a:solidFill>
          </p:spPr>
          <p:txBody>
            <a:bodyPr/>
            <a:lstStyle/>
            <a:p>
              <a:endParaRPr lang="en-US"/>
            </a:p>
          </p:txBody>
        </p:sp>
      </p:grpSp>
      <p:grpSp>
        <p:nvGrpSpPr>
          <p:cNvPr id="59" name="Group 59"/>
          <p:cNvGrpSpPr/>
          <p:nvPr/>
        </p:nvGrpSpPr>
        <p:grpSpPr>
          <a:xfrm>
            <a:off x="822960" y="7790688"/>
            <a:ext cx="850392" cy="1069848"/>
            <a:chOff x="0" y="0"/>
            <a:chExt cx="1133856" cy="1426464"/>
          </a:xfrm>
        </p:grpSpPr>
        <p:sp>
          <p:nvSpPr>
            <p:cNvPr id="60" name="Freeform 60"/>
            <p:cNvSpPr/>
            <p:nvPr/>
          </p:nvSpPr>
          <p:spPr>
            <a:xfrm>
              <a:off x="0" y="0"/>
              <a:ext cx="1133856" cy="1426464"/>
            </a:xfrm>
            <a:custGeom>
              <a:avLst/>
              <a:gdLst/>
              <a:ahLst/>
              <a:cxnLst/>
              <a:rect l="l" t="t" r="r" b="b"/>
              <a:pathLst>
                <a:path w="1133856" h="1426464">
                  <a:moveTo>
                    <a:pt x="0" y="0"/>
                  </a:moveTo>
                  <a:lnTo>
                    <a:pt x="1133856" y="0"/>
                  </a:lnTo>
                  <a:lnTo>
                    <a:pt x="1133856" y="1426464"/>
                  </a:lnTo>
                  <a:lnTo>
                    <a:pt x="0" y="1426464"/>
                  </a:lnTo>
                  <a:close/>
                </a:path>
              </a:pathLst>
            </a:custGeom>
            <a:blipFill>
              <a:blip r:embed="rId7"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61" name="TextBox 61"/>
            <p:cNvSpPr txBox="1"/>
            <p:nvPr/>
          </p:nvSpPr>
          <p:spPr>
            <a:xfrm>
              <a:off x="0" y="-66675"/>
              <a:ext cx="1133856" cy="1493139"/>
            </a:xfrm>
            <a:prstGeom prst="rect">
              <a:avLst/>
            </a:prstGeom>
          </p:spPr>
          <p:txBody>
            <a:bodyPr lIns="0" tIns="0" rIns="0" bIns="0" rtlCol="0" anchor="ctr"/>
            <a:lstStyle/>
            <a:p>
              <a:pPr algn="ctr">
                <a:lnSpc>
                  <a:spcPts val="3960"/>
                </a:lnSpc>
              </a:pPr>
              <a:r>
                <a:rPr lang="en-US" sz="3300" b="1">
                  <a:solidFill>
                    <a:srgbClr val="FFFFFF"/>
                  </a:solidFill>
                  <a:latin typeface="Calibri (MS) Bold"/>
                  <a:ea typeface="Calibri (MS) Bold"/>
                  <a:cs typeface="Calibri (MS) Bold"/>
                  <a:sym typeface="Calibri (MS) Bold"/>
                </a:rPr>
                <a:t>S</a:t>
              </a:r>
            </a:p>
          </p:txBody>
        </p:sp>
      </p:grpSp>
      <p:grpSp>
        <p:nvGrpSpPr>
          <p:cNvPr id="62" name="Group 62"/>
          <p:cNvGrpSpPr/>
          <p:nvPr/>
        </p:nvGrpSpPr>
        <p:grpSpPr>
          <a:xfrm>
            <a:off x="1988820" y="7872984"/>
            <a:ext cx="14538960" cy="905256"/>
            <a:chOff x="0" y="0"/>
            <a:chExt cx="19385280" cy="1207008"/>
          </a:xfrm>
        </p:grpSpPr>
        <p:sp>
          <p:nvSpPr>
            <p:cNvPr id="63" name="Freeform 63"/>
            <p:cNvSpPr/>
            <p:nvPr/>
          </p:nvSpPr>
          <p:spPr>
            <a:xfrm>
              <a:off x="0" y="0"/>
              <a:ext cx="19385280" cy="1207008"/>
            </a:xfrm>
            <a:custGeom>
              <a:avLst/>
              <a:gdLst/>
              <a:ahLst/>
              <a:cxnLst/>
              <a:rect l="l" t="t" r="r" b="b"/>
              <a:pathLst>
                <a:path w="19385280" h="1207008">
                  <a:moveTo>
                    <a:pt x="0" y="0"/>
                  </a:moveTo>
                  <a:lnTo>
                    <a:pt x="19385280" y="0"/>
                  </a:lnTo>
                  <a:lnTo>
                    <a:pt x="19385280" y="1207008"/>
                  </a:lnTo>
                  <a:lnTo>
                    <a:pt x="0" y="1207008"/>
                  </a:lnTo>
                  <a:close/>
                </a:path>
              </a:pathLst>
            </a:custGeom>
            <a:blipFill>
              <a:blip r:embed="rId8"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64" name="TextBox 64"/>
            <p:cNvSpPr txBox="1"/>
            <p:nvPr/>
          </p:nvSpPr>
          <p:spPr>
            <a:xfrm>
              <a:off x="0" y="-66675"/>
              <a:ext cx="19385280" cy="1273683"/>
            </a:xfrm>
            <a:prstGeom prst="rect">
              <a:avLst/>
            </a:prstGeom>
          </p:spPr>
          <p:txBody>
            <a:bodyPr lIns="0" tIns="0" rIns="0" bIns="0" rtlCol="0" anchor="ctr"/>
            <a:lstStyle/>
            <a:p>
              <a:pPr algn="l">
                <a:lnSpc>
                  <a:spcPts val="2520"/>
                </a:lnSpc>
              </a:pPr>
              <a:r>
                <a:rPr lang="en-US" sz="1875">
                  <a:solidFill>
                    <a:srgbClr val="1C1C1C"/>
                  </a:solidFill>
                  <a:latin typeface="Calibri (MS)"/>
                  <a:ea typeface="Calibri (MS)"/>
                  <a:cs typeface="Calibri (MS)"/>
                  <a:sym typeface="Calibri (MS)"/>
                </a:rPr>
                <a:t>Safety: Base the rationale exclusively on current FDA-approved technological limits and published consensus. Do not invent speculative therapies. If data is unknown, say so.</a:t>
              </a:r>
            </a:p>
          </p:txBody>
        </p:sp>
      </p:grpSp>
      <p:grpSp>
        <p:nvGrpSpPr>
          <p:cNvPr id="65" name="Group 65"/>
          <p:cNvGrpSpPr/>
          <p:nvPr/>
        </p:nvGrpSpPr>
        <p:grpSpPr>
          <a:xfrm>
            <a:off x="822960" y="9710928"/>
            <a:ext cx="10972800" cy="411480"/>
            <a:chOff x="0" y="0"/>
            <a:chExt cx="14630400" cy="548640"/>
          </a:xfrm>
        </p:grpSpPr>
        <p:sp>
          <p:nvSpPr>
            <p:cNvPr id="66" name="Freeform 66"/>
            <p:cNvSpPr/>
            <p:nvPr/>
          </p:nvSpPr>
          <p:spPr>
            <a:xfrm>
              <a:off x="0" y="0"/>
              <a:ext cx="14630400" cy="548640"/>
            </a:xfrm>
            <a:custGeom>
              <a:avLst/>
              <a:gdLst/>
              <a:ahLst/>
              <a:cxnLst/>
              <a:rect l="l" t="t" r="r" b="b"/>
              <a:pathLst>
                <a:path w="14630400" h="548640">
                  <a:moveTo>
                    <a:pt x="0" y="0"/>
                  </a:moveTo>
                  <a:lnTo>
                    <a:pt x="14630400" y="0"/>
                  </a:lnTo>
                  <a:lnTo>
                    <a:pt x="14630400" y="548640"/>
                  </a:lnTo>
                  <a:lnTo>
                    <a:pt x="0" y="548640"/>
                  </a:lnTo>
                  <a:close/>
                </a:path>
              </a:pathLst>
            </a:custGeom>
            <a:blipFill>
              <a:blip r:embed="rId9"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67" name="TextBox 67"/>
            <p:cNvSpPr txBox="1"/>
            <p:nvPr/>
          </p:nvSpPr>
          <p:spPr>
            <a:xfrm>
              <a:off x="0" y="-19050"/>
              <a:ext cx="14630400" cy="567690"/>
            </a:xfrm>
            <a:prstGeom prst="rect">
              <a:avLst/>
            </a:prstGeom>
          </p:spPr>
          <p:txBody>
            <a:bodyPr lIns="0" tIns="0" rIns="0" bIns="0" rtlCol="0" anchor="ctr"/>
            <a:lstStyle/>
            <a:p>
              <a:pPr algn="l">
                <a:lnSpc>
                  <a:spcPts val="1439"/>
                </a:lnSpc>
              </a:pPr>
              <a:r>
                <a:rPr lang="en-US" sz="1200" spc="180">
                  <a:solidFill>
                    <a:srgbClr val="6B675E"/>
                  </a:solidFill>
                  <a:latin typeface="Calibri (MS)"/>
                  <a:ea typeface="Calibri (MS)"/>
                  <a:cs typeface="Calibri (MS)"/>
                  <a:sym typeface="Calibri (MS)"/>
                </a:rPr>
                <a:t>ALPHAROSE RARELABS  ·  AI FOR RARE DISEASE FAMILIES</a:t>
              </a:r>
            </a:p>
          </p:txBody>
        </p:sp>
      </p:grpSp>
      <p:grpSp>
        <p:nvGrpSpPr>
          <p:cNvPr id="68" name="Group 68"/>
          <p:cNvGrpSpPr/>
          <p:nvPr/>
        </p:nvGrpSpPr>
        <p:grpSpPr>
          <a:xfrm>
            <a:off x="16641623" y="9710928"/>
            <a:ext cx="822960" cy="411480"/>
            <a:chOff x="0" y="0"/>
            <a:chExt cx="1097280" cy="548640"/>
          </a:xfrm>
        </p:grpSpPr>
        <p:sp>
          <p:nvSpPr>
            <p:cNvPr id="69" name="Freeform 69"/>
            <p:cNvSpPr/>
            <p:nvPr/>
          </p:nvSpPr>
          <p:spPr>
            <a:xfrm>
              <a:off x="0" y="0"/>
              <a:ext cx="1097280" cy="548640"/>
            </a:xfrm>
            <a:custGeom>
              <a:avLst/>
              <a:gdLst/>
              <a:ahLst/>
              <a:cxnLst/>
              <a:rect l="l" t="t" r="r" b="b"/>
              <a:pathLst>
                <a:path w="1097280" h="548640">
                  <a:moveTo>
                    <a:pt x="0" y="0"/>
                  </a:moveTo>
                  <a:lnTo>
                    <a:pt x="1097280" y="0"/>
                  </a:lnTo>
                  <a:lnTo>
                    <a:pt x="1097280" y="548640"/>
                  </a:lnTo>
                  <a:lnTo>
                    <a:pt x="0" y="548640"/>
                  </a:lnTo>
                  <a:close/>
                </a:path>
              </a:pathLst>
            </a:custGeom>
            <a:blipFill>
              <a:blip r:embed="rId10"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70" name="TextBox 70"/>
            <p:cNvSpPr txBox="1"/>
            <p:nvPr/>
          </p:nvSpPr>
          <p:spPr>
            <a:xfrm>
              <a:off x="0" y="-19050"/>
              <a:ext cx="1097280" cy="567690"/>
            </a:xfrm>
            <a:prstGeom prst="rect">
              <a:avLst/>
            </a:prstGeom>
          </p:spPr>
          <p:txBody>
            <a:bodyPr lIns="0" tIns="0" rIns="0" bIns="0" rtlCol="0" anchor="ctr"/>
            <a:lstStyle/>
            <a:p>
              <a:pPr algn="r">
                <a:lnSpc>
                  <a:spcPts val="1439"/>
                </a:lnSpc>
              </a:pPr>
              <a:r>
                <a:rPr lang="en-US" sz="1200">
                  <a:solidFill>
                    <a:srgbClr val="6B675E"/>
                  </a:solidFill>
                  <a:latin typeface="Calibri (MS)"/>
                  <a:ea typeface="Calibri (MS)"/>
                  <a:cs typeface="Calibri (MS)"/>
                  <a:sym typeface="Calibri (MS)"/>
                </a:rPr>
                <a:t>12</a:t>
              </a:r>
            </a:p>
          </p:txBody>
        </p:sp>
      </p:grpSp>
      <p:grpSp>
        <p:nvGrpSpPr>
          <p:cNvPr id="71" name="Group 71"/>
          <p:cNvGrpSpPr/>
          <p:nvPr/>
        </p:nvGrpSpPr>
        <p:grpSpPr>
          <a:xfrm>
            <a:off x="15530108" y="270672"/>
            <a:ext cx="2425875" cy="1181386"/>
            <a:chOff x="0" y="0"/>
            <a:chExt cx="3234500" cy="1575181"/>
          </a:xfrm>
        </p:grpSpPr>
        <p:sp>
          <p:nvSpPr>
            <p:cNvPr id="72" name="Freeform 72" descr="A black background with blue text  AI-generated content may be incorrect."/>
            <p:cNvSpPr/>
            <p:nvPr/>
          </p:nvSpPr>
          <p:spPr>
            <a:xfrm>
              <a:off x="0" y="0"/>
              <a:ext cx="3234436" cy="1575181"/>
            </a:xfrm>
            <a:custGeom>
              <a:avLst/>
              <a:gdLst/>
              <a:ahLst/>
              <a:cxnLst/>
              <a:rect l="l" t="t" r="r" b="b"/>
              <a:pathLst>
                <a:path w="3234436" h="1575181">
                  <a:moveTo>
                    <a:pt x="0" y="0"/>
                  </a:moveTo>
                  <a:lnTo>
                    <a:pt x="3234436" y="0"/>
                  </a:lnTo>
                  <a:lnTo>
                    <a:pt x="3234436" y="1575181"/>
                  </a:lnTo>
                  <a:lnTo>
                    <a:pt x="0" y="1575181"/>
                  </a:lnTo>
                  <a:lnTo>
                    <a:pt x="0" y="0"/>
                  </a:lnTo>
                  <a:close/>
                </a:path>
              </a:pathLst>
            </a:custGeom>
            <a:blipFill>
              <a:blip r:embed="rId11" cstate="screen">
                <a:extLst>
                  <a:ext uri="{28A0092B-C50C-407E-A947-70E740481C1C}">
                    <a14:useLocalDpi xmlns:a14="http://schemas.microsoft.com/office/drawing/2010/main"/>
                  </a:ext>
                </a:extLst>
              </a:blip>
              <a:stretch>
                <a:fillRect/>
              </a:stretch>
            </a:blipFill>
          </p:spPr>
          <p:txBody>
            <a:bodyPr/>
            <a:lstStyle/>
            <a:p>
              <a:endParaRPr lang="en-US"/>
            </a:p>
          </p:txBody>
        </p:sp>
      </p:gr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AFAF8"/>
        </a:solidFill>
        <a:effectLst/>
      </p:bgPr>
    </p:bg>
    <p:spTree>
      <p:nvGrpSpPr>
        <p:cNvPr id="1" name=""/>
        <p:cNvGrpSpPr/>
        <p:nvPr/>
      </p:nvGrpSpPr>
      <p:grpSpPr>
        <a:xfrm>
          <a:off x="0" y="0"/>
          <a:ext cx="0" cy="0"/>
          <a:chOff x="0" y="0"/>
          <a:chExt cx="0" cy="0"/>
        </a:xfrm>
      </p:grpSpPr>
      <p:grpSp>
        <p:nvGrpSpPr>
          <p:cNvPr id="2" name="Group 2"/>
          <p:cNvGrpSpPr/>
          <p:nvPr/>
        </p:nvGrpSpPr>
        <p:grpSpPr>
          <a:xfrm>
            <a:off x="822960" y="685800"/>
            <a:ext cx="8229600" cy="480060"/>
            <a:chOff x="0" y="0"/>
            <a:chExt cx="10972800" cy="640080"/>
          </a:xfrm>
        </p:grpSpPr>
        <p:sp>
          <p:nvSpPr>
            <p:cNvPr id="3" name="Freeform 3"/>
            <p:cNvSpPr/>
            <p:nvPr/>
          </p:nvSpPr>
          <p:spPr>
            <a:xfrm>
              <a:off x="0" y="0"/>
              <a:ext cx="10972800" cy="640080"/>
            </a:xfrm>
            <a:custGeom>
              <a:avLst/>
              <a:gdLst/>
              <a:ahLst/>
              <a:cxnLst/>
              <a:rect l="l" t="t" r="r" b="b"/>
              <a:pathLst>
                <a:path w="10972800" h="640080">
                  <a:moveTo>
                    <a:pt x="0" y="0"/>
                  </a:moveTo>
                  <a:lnTo>
                    <a:pt x="10972800" y="0"/>
                  </a:lnTo>
                  <a:lnTo>
                    <a:pt x="10972800" y="640080"/>
                  </a:lnTo>
                  <a:lnTo>
                    <a:pt x="0" y="640080"/>
                  </a:lnTo>
                  <a:close/>
                </a:path>
              </a:pathLst>
            </a:custGeom>
            <a:blipFill>
              <a:blip r:embed="rId3"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4" name="TextBox 4"/>
            <p:cNvSpPr txBox="1"/>
            <p:nvPr/>
          </p:nvSpPr>
          <p:spPr>
            <a:xfrm>
              <a:off x="0" y="-38100"/>
              <a:ext cx="10972800" cy="678180"/>
            </a:xfrm>
            <a:prstGeom prst="rect">
              <a:avLst/>
            </a:prstGeom>
          </p:spPr>
          <p:txBody>
            <a:bodyPr lIns="0" tIns="0" rIns="0" bIns="0" rtlCol="0" anchor="ctr"/>
            <a:lstStyle/>
            <a:p>
              <a:pPr algn="l">
                <a:lnSpc>
                  <a:spcPts val="2160"/>
                </a:lnSpc>
              </a:pPr>
              <a:r>
                <a:rPr lang="en-US" sz="1800" b="1" spc="300">
                  <a:solidFill>
                    <a:srgbClr val="FC6644"/>
                  </a:solidFill>
                  <a:latin typeface="Calibri (MS) Bold"/>
                  <a:ea typeface="Calibri (MS) Bold"/>
                  <a:cs typeface="Calibri (MS) Bold"/>
                  <a:sym typeface="Calibri (MS) Bold"/>
                </a:rPr>
                <a:t>PROMPT 2 · STRATEGIC SCIENTIFIC ANALYSIS</a:t>
              </a:r>
            </a:p>
          </p:txBody>
        </p:sp>
      </p:grpSp>
      <p:grpSp>
        <p:nvGrpSpPr>
          <p:cNvPr id="5" name="Group 5"/>
          <p:cNvGrpSpPr/>
          <p:nvPr/>
        </p:nvGrpSpPr>
        <p:grpSpPr>
          <a:xfrm>
            <a:off x="822960" y="1124712"/>
            <a:ext cx="15910560" cy="891540"/>
            <a:chOff x="0" y="0"/>
            <a:chExt cx="21214080" cy="1188720"/>
          </a:xfrm>
        </p:grpSpPr>
        <p:sp>
          <p:nvSpPr>
            <p:cNvPr id="6" name="Freeform 6"/>
            <p:cNvSpPr/>
            <p:nvPr/>
          </p:nvSpPr>
          <p:spPr>
            <a:xfrm>
              <a:off x="0" y="0"/>
              <a:ext cx="21214080" cy="1188720"/>
            </a:xfrm>
            <a:custGeom>
              <a:avLst/>
              <a:gdLst/>
              <a:ahLst/>
              <a:cxnLst/>
              <a:rect l="l" t="t" r="r" b="b"/>
              <a:pathLst>
                <a:path w="21214080" h="1188720">
                  <a:moveTo>
                    <a:pt x="0" y="0"/>
                  </a:moveTo>
                  <a:lnTo>
                    <a:pt x="21214080" y="0"/>
                  </a:lnTo>
                  <a:lnTo>
                    <a:pt x="21214080" y="1188720"/>
                  </a:lnTo>
                  <a:lnTo>
                    <a:pt x="0" y="1188720"/>
                  </a:lnTo>
                  <a:close/>
                </a:path>
              </a:pathLst>
            </a:custGeom>
            <a:blipFill>
              <a:blip r:embed="rId4"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7" name="TextBox 7"/>
            <p:cNvSpPr txBox="1"/>
            <p:nvPr/>
          </p:nvSpPr>
          <p:spPr>
            <a:xfrm>
              <a:off x="0" y="-76200"/>
              <a:ext cx="21214080" cy="1264920"/>
            </a:xfrm>
            <a:prstGeom prst="rect">
              <a:avLst/>
            </a:prstGeom>
          </p:spPr>
          <p:txBody>
            <a:bodyPr lIns="0" tIns="0" rIns="0" bIns="0" rtlCol="0" anchor="ctr"/>
            <a:lstStyle/>
            <a:p>
              <a:pPr algn="l">
                <a:lnSpc>
                  <a:spcPts val="4680"/>
                </a:lnSpc>
              </a:pPr>
              <a:r>
                <a:rPr lang="en-US" sz="3900" b="1">
                  <a:solidFill>
                    <a:srgbClr val="1C1C1C"/>
                  </a:solidFill>
                  <a:latin typeface="Calibri (MS) Bold"/>
                  <a:ea typeface="Calibri (MS) Bold"/>
                  <a:cs typeface="Calibri (MS) Bold"/>
                  <a:sym typeface="Calibri (MS) Bold"/>
                </a:rPr>
                <a:t>KOL Discovery &amp; Custom Outreach</a:t>
              </a:r>
            </a:p>
          </p:txBody>
        </p:sp>
      </p:grpSp>
      <p:grpSp>
        <p:nvGrpSpPr>
          <p:cNvPr id="8" name="Group 8"/>
          <p:cNvGrpSpPr/>
          <p:nvPr/>
        </p:nvGrpSpPr>
        <p:grpSpPr>
          <a:xfrm>
            <a:off x="822960" y="1920240"/>
            <a:ext cx="15910560" cy="617220"/>
            <a:chOff x="0" y="0"/>
            <a:chExt cx="21214080" cy="822960"/>
          </a:xfrm>
        </p:grpSpPr>
        <p:sp>
          <p:nvSpPr>
            <p:cNvPr id="9" name="Freeform 9"/>
            <p:cNvSpPr/>
            <p:nvPr/>
          </p:nvSpPr>
          <p:spPr>
            <a:xfrm>
              <a:off x="0" y="0"/>
              <a:ext cx="21214080" cy="822960"/>
            </a:xfrm>
            <a:custGeom>
              <a:avLst/>
              <a:gdLst/>
              <a:ahLst/>
              <a:cxnLst/>
              <a:rect l="l" t="t" r="r" b="b"/>
              <a:pathLst>
                <a:path w="21214080" h="822960">
                  <a:moveTo>
                    <a:pt x="0" y="0"/>
                  </a:moveTo>
                  <a:lnTo>
                    <a:pt x="21214080" y="0"/>
                  </a:lnTo>
                  <a:lnTo>
                    <a:pt x="21214080" y="822960"/>
                  </a:lnTo>
                  <a:lnTo>
                    <a:pt x="0" y="822960"/>
                  </a:lnTo>
                  <a:close/>
                </a:path>
              </a:pathLst>
            </a:custGeom>
            <a:blipFill>
              <a:blip r:embed="rId5"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10" name="TextBox 10"/>
            <p:cNvSpPr txBox="1"/>
            <p:nvPr/>
          </p:nvSpPr>
          <p:spPr>
            <a:xfrm>
              <a:off x="0" y="-47625"/>
              <a:ext cx="21214080" cy="870585"/>
            </a:xfrm>
            <a:prstGeom prst="rect">
              <a:avLst/>
            </a:prstGeom>
          </p:spPr>
          <p:txBody>
            <a:bodyPr lIns="0" tIns="0" rIns="0" bIns="0" rtlCol="0" anchor="ctr"/>
            <a:lstStyle/>
            <a:p>
              <a:pPr algn="l">
                <a:lnSpc>
                  <a:spcPts val="2340"/>
                </a:lnSpc>
              </a:pPr>
              <a:r>
                <a:rPr lang="en-US" sz="1950" i="1">
                  <a:solidFill>
                    <a:srgbClr val="6B675E"/>
                  </a:solidFill>
                  <a:latin typeface="Calibri (MS) Italics"/>
                  <a:ea typeface="Calibri (MS) Italics"/>
                  <a:cs typeface="Calibri (MS) Italics"/>
                  <a:sym typeface="Calibri (MS) Italics"/>
                </a:rPr>
                <a:t>Use to identify leading researchers in your disease space and draft personalized emails referencing their actual work.</a:t>
              </a:r>
            </a:p>
          </p:txBody>
        </p:sp>
      </p:grpSp>
      <p:grpSp>
        <p:nvGrpSpPr>
          <p:cNvPr id="11" name="Group 11"/>
          <p:cNvGrpSpPr/>
          <p:nvPr/>
        </p:nvGrpSpPr>
        <p:grpSpPr>
          <a:xfrm>
            <a:off x="16573043" y="1516523"/>
            <a:ext cx="891540" cy="891540"/>
            <a:chOff x="0" y="0"/>
            <a:chExt cx="1188720" cy="1188720"/>
          </a:xfrm>
        </p:grpSpPr>
        <p:sp>
          <p:nvSpPr>
            <p:cNvPr id="12" name="Freeform 12"/>
            <p:cNvSpPr/>
            <p:nvPr/>
          </p:nvSpPr>
          <p:spPr>
            <a:xfrm>
              <a:off x="0" y="0"/>
              <a:ext cx="1188720" cy="1188720"/>
            </a:xfrm>
            <a:custGeom>
              <a:avLst/>
              <a:gdLst/>
              <a:ahLst/>
              <a:cxnLst/>
              <a:rect l="l" t="t" r="r" b="b"/>
              <a:pathLst>
                <a:path w="1188720" h="1188720">
                  <a:moveTo>
                    <a:pt x="0" y="594360"/>
                  </a:moveTo>
                  <a:cubicBezTo>
                    <a:pt x="0" y="266065"/>
                    <a:pt x="266065" y="0"/>
                    <a:pt x="594360" y="0"/>
                  </a:cubicBezTo>
                  <a:cubicBezTo>
                    <a:pt x="922655" y="0"/>
                    <a:pt x="1188720" y="266065"/>
                    <a:pt x="1188720" y="594360"/>
                  </a:cubicBezTo>
                  <a:cubicBezTo>
                    <a:pt x="1188720" y="922655"/>
                    <a:pt x="922655" y="1188720"/>
                    <a:pt x="594360" y="1188720"/>
                  </a:cubicBezTo>
                  <a:cubicBezTo>
                    <a:pt x="266065" y="1188720"/>
                    <a:pt x="0" y="922655"/>
                    <a:pt x="0" y="594360"/>
                  </a:cubicBezTo>
                  <a:close/>
                </a:path>
              </a:pathLst>
            </a:custGeom>
            <a:solidFill>
              <a:srgbClr val="1B2A4A"/>
            </a:solidFill>
          </p:spPr>
          <p:txBody>
            <a:bodyPr/>
            <a:lstStyle/>
            <a:p>
              <a:endParaRPr lang="en-US"/>
            </a:p>
          </p:txBody>
        </p:sp>
      </p:grpSp>
      <p:grpSp>
        <p:nvGrpSpPr>
          <p:cNvPr id="13" name="Group 13"/>
          <p:cNvGrpSpPr/>
          <p:nvPr/>
        </p:nvGrpSpPr>
        <p:grpSpPr>
          <a:xfrm>
            <a:off x="16680028" y="1623508"/>
            <a:ext cx="677570" cy="677570"/>
            <a:chOff x="0" y="0"/>
            <a:chExt cx="903427" cy="903427"/>
          </a:xfrm>
        </p:grpSpPr>
        <p:sp>
          <p:nvSpPr>
            <p:cNvPr id="14" name="Freeform 14" descr="/tmp/workdir/deck/icons/users_white.png"/>
            <p:cNvSpPr/>
            <p:nvPr/>
          </p:nvSpPr>
          <p:spPr>
            <a:xfrm>
              <a:off x="0" y="0"/>
              <a:ext cx="903478" cy="903478"/>
            </a:xfrm>
            <a:custGeom>
              <a:avLst/>
              <a:gdLst/>
              <a:ahLst/>
              <a:cxnLst/>
              <a:rect l="l" t="t" r="r" b="b"/>
              <a:pathLst>
                <a:path w="903478" h="903478">
                  <a:moveTo>
                    <a:pt x="0" y="0"/>
                  </a:moveTo>
                  <a:lnTo>
                    <a:pt x="903478" y="0"/>
                  </a:lnTo>
                  <a:lnTo>
                    <a:pt x="903478" y="903478"/>
                  </a:lnTo>
                  <a:lnTo>
                    <a:pt x="0" y="903478"/>
                  </a:lnTo>
                  <a:lnTo>
                    <a:pt x="0" y="0"/>
                  </a:lnTo>
                  <a:close/>
                </a:path>
              </a:pathLst>
            </a:custGeom>
            <a:blipFill>
              <a:blip r:embed="rId6" cstate="screen">
                <a:extLst>
                  <a:ext uri="{28A0092B-C50C-407E-A947-70E740481C1C}">
                    <a14:useLocalDpi xmlns:a14="http://schemas.microsoft.com/office/drawing/2010/main"/>
                  </a:ext>
                </a:extLst>
              </a:blip>
              <a:stretch>
                <a:fillRect r="5" b="5"/>
              </a:stretch>
            </a:blipFill>
          </p:spPr>
          <p:txBody>
            <a:bodyPr/>
            <a:lstStyle/>
            <a:p>
              <a:endParaRPr lang="en-US"/>
            </a:p>
          </p:txBody>
        </p:sp>
      </p:grpSp>
      <p:grpSp>
        <p:nvGrpSpPr>
          <p:cNvPr id="15" name="Group 15"/>
          <p:cNvGrpSpPr/>
          <p:nvPr/>
        </p:nvGrpSpPr>
        <p:grpSpPr>
          <a:xfrm>
            <a:off x="813435" y="2733675"/>
            <a:ext cx="15929610" cy="1088898"/>
            <a:chOff x="0" y="0"/>
            <a:chExt cx="21239480" cy="1451864"/>
          </a:xfrm>
        </p:grpSpPr>
        <p:sp>
          <p:nvSpPr>
            <p:cNvPr id="16" name="Freeform 16"/>
            <p:cNvSpPr/>
            <p:nvPr/>
          </p:nvSpPr>
          <p:spPr>
            <a:xfrm>
              <a:off x="0" y="0"/>
              <a:ext cx="21239480" cy="1451864"/>
            </a:xfrm>
            <a:custGeom>
              <a:avLst/>
              <a:gdLst/>
              <a:ahLst/>
              <a:cxnLst/>
              <a:rect l="l" t="t" r="r" b="b"/>
              <a:pathLst>
                <a:path w="21239480" h="1451864">
                  <a:moveTo>
                    <a:pt x="0" y="130302"/>
                  </a:moveTo>
                  <a:cubicBezTo>
                    <a:pt x="0" y="58293"/>
                    <a:pt x="58293" y="0"/>
                    <a:pt x="130302" y="0"/>
                  </a:cubicBezTo>
                  <a:lnTo>
                    <a:pt x="21109178" y="0"/>
                  </a:lnTo>
                  <a:cubicBezTo>
                    <a:pt x="21181188" y="0"/>
                    <a:pt x="21239480" y="58293"/>
                    <a:pt x="21239480" y="130302"/>
                  </a:cubicBezTo>
                  <a:lnTo>
                    <a:pt x="21239480" y="1321562"/>
                  </a:lnTo>
                  <a:cubicBezTo>
                    <a:pt x="21239480" y="1393571"/>
                    <a:pt x="21181188" y="1451864"/>
                    <a:pt x="21109178" y="1451864"/>
                  </a:cubicBezTo>
                  <a:lnTo>
                    <a:pt x="130302" y="1451864"/>
                  </a:lnTo>
                  <a:cubicBezTo>
                    <a:pt x="58293" y="1451864"/>
                    <a:pt x="0" y="1393571"/>
                    <a:pt x="0" y="1321562"/>
                  </a:cubicBezTo>
                  <a:close/>
                </a:path>
              </a:pathLst>
            </a:custGeom>
            <a:solidFill>
              <a:srgbClr val="FFFFFF"/>
            </a:solidFill>
            <a:ln w="19050" cap="sq">
              <a:solidFill>
                <a:srgbClr val="E4E1D8"/>
              </a:solidFill>
              <a:prstDash val="solid"/>
              <a:miter/>
            </a:ln>
          </p:spPr>
          <p:txBody>
            <a:bodyPr/>
            <a:lstStyle/>
            <a:p>
              <a:endParaRPr lang="en-US"/>
            </a:p>
          </p:txBody>
        </p:sp>
      </p:grpSp>
      <p:grpSp>
        <p:nvGrpSpPr>
          <p:cNvPr id="17" name="Group 17"/>
          <p:cNvGrpSpPr/>
          <p:nvPr/>
        </p:nvGrpSpPr>
        <p:grpSpPr>
          <a:xfrm>
            <a:off x="822960" y="2743200"/>
            <a:ext cx="850392" cy="1069848"/>
            <a:chOff x="0" y="0"/>
            <a:chExt cx="1133856" cy="1426464"/>
          </a:xfrm>
        </p:grpSpPr>
        <p:sp>
          <p:nvSpPr>
            <p:cNvPr id="18" name="Freeform 18"/>
            <p:cNvSpPr/>
            <p:nvPr/>
          </p:nvSpPr>
          <p:spPr>
            <a:xfrm>
              <a:off x="0" y="0"/>
              <a:ext cx="1133856" cy="1426464"/>
            </a:xfrm>
            <a:custGeom>
              <a:avLst/>
              <a:gdLst/>
              <a:ahLst/>
              <a:cxnLst/>
              <a:rect l="l" t="t" r="r" b="b"/>
              <a:pathLst>
                <a:path w="1133856" h="1426464">
                  <a:moveTo>
                    <a:pt x="0" y="128016"/>
                  </a:moveTo>
                  <a:cubicBezTo>
                    <a:pt x="0" y="57277"/>
                    <a:pt x="57277" y="0"/>
                    <a:pt x="128016" y="0"/>
                  </a:cubicBezTo>
                  <a:lnTo>
                    <a:pt x="1005840" y="0"/>
                  </a:lnTo>
                  <a:cubicBezTo>
                    <a:pt x="1076579" y="0"/>
                    <a:pt x="1133856" y="57277"/>
                    <a:pt x="1133856" y="128016"/>
                  </a:cubicBezTo>
                  <a:lnTo>
                    <a:pt x="1133856" y="1298448"/>
                  </a:lnTo>
                  <a:cubicBezTo>
                    <a:pt x="1133856" y="1369187"/>
                    <a:pt x="1076579" y="1426464"/>
                    <a:pt x="1005840" y="1426464"/>
                  </a:cubicBezTo>
                  <a:lnTo>
                    <a:pt x="128016" y="1426464"/>
                  </a:lnTo>
                  <a:cubicBezTo>
                    <a:pt x="57277" y="1426464"/>
                    <a:pt x="0" y="1369187"/>
                    <a:pt x="0" y="1298448"/>
                  </a:cubicBezTo>
                  <a:close/>
                </a:path>
              </a:pathLst>
            </a:custGeom>
            <a:solidFill>
              <a:srgbClr val="FC6644"/>
            </a:solidFill>
          </p:spPr>
          <p:txBody>
            <a:bodyPr/>
            <a:lstStyle/>
            <a:p>
              <a:endParaRPr lang="en-US"/>
            </a:p>
          </p:txBody>
        </p:sp>
      </p:grpSp>
      <p:grpSp>
        <p:nvGrpSpPr>
          <p:cNvPr id="19" name="Group 19"/>
          <p:cNvGrpSpPr/>
          <p:nvPr/>
        </p:nvGrpSpPr>
        <p:grpSpPr>
          <a:xfrm>
            <a:off x="822960" y="2743200"/>
            <a:ext cx="850392" cy="1069848"/>
            <a:chOff x="0" y="0"/>
            <a:chExt cx="1133856" cy="1426464"/>
          </a:xfrm>
        </p:grpSpPr>
        <p:sp>
          <p:nvSpPr>
            <p:cNvPr id="20" name="Freeform 20"/>
            <p:cNvSpPr/>
            <p:nvPr/>
          </p:nvSpPr>
          <p:spPr>
            <a:xfrm>
              <a:off x="0" y="0"/>
              <a:ext cx="1133856" cy="1426464"/>
            </a:xfrm>
            <a:custGeom>
              <a:avLst/>
              <a:gdLst/>
              <a:ahLst/>
              <a:cxnLst/>
              <a:rect l="l" t="t" r="r" b="b"/>
              <a:pathLst>
                <a:path w="1133856" h="1426464">
                  <a:moveTo>
                    <a:pt x="0" y="0"/>
                  </a:moveTo>
                  <a:lnTo>
                    <a:pt x="1133856" y="0"/>
                  </a:lnTo>
                  <a:lnTo>
                    <a:pt x="1133856" y="1426464"/>
                  </a:lnTo>
                  <a:lnTo>
                    <a:pt x="0" y="1426464"/>
                  </a:lnTo>
                  <a:close/>
                </a:path>
              </a:pathLst>
            </a:custGeom>
            <a:blipFill>
              <a:blip r:embed="rId7"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21" name="TextBox 21"/>
            <p:cNvSpPr txBox="1"/>
            <p:nvPr/>
          </p:nvSpPr>
          <p:spPr>
            <a:xfrm>
              <a:off x="0" y="-66675"/>
              <a:ext cx="1133856" cy="1493139"/>
            </a:xfrm>
            <a:prstGeom prst="rect">
              <a:avLst/>
            </a:prstGeom>
          </p:spPr>
          <p:txBody>
            <a:bodyPr lIns="0" tIns="0" rIns="0" bIns="0" rtlCol="0" anchor="ctr"/>
            <a:lstStyle/>
            <a:p>
              <a:pPr algn="ctr">
                <a:lnSpc>
                  <a:spcPts val="3960"/>
                </a:lnSpc>
              </a:pPr>
              <a:r>
                <a:rPr lang="en-US" sz="3300" b="1">
                  <a:solidFill>
                    <a:srgbClr val="FFFFFF"/>
                  </a:solidFill>
                  <a:latin typeface="Calibri (MS) Bold"/>
                  <a:ea typeface="Calibri (MS) Bold"/>
                  <a:cs typeface="Calibri (MS) Bold"/>
                  <a:sym typeface="Calibri (MS) Bold"/>
                </a:rPr>
                <a:t>R</a:t>
              </a:r>
            </a:p>
          </p:txBody>
        </p:sp>
      </p:grpSp>
      <p:grpSp>
        <p:nvGrpSpPr>
          <p:cNvPr id="22" name="Group 22"/>
          <p:cNvGrpSpPr/>
          <p:nvPr/>
        </p:nvGrpSpPr>
        <p:grpSpPr>
          <a:xfrm>
            <a:off x="1988820" y="2825496"/>
            <a:ext cx="14538960" cy="905256"/>
            <a:chOff x="0" y="0"/>
            <a:chExt cx="19385280" cy="1207008"/>
          </a:xfrm>
        </p:grpSpPr>
        <p:sp>
          <p:nvSpPr>
            <p:cNvPr id="23" name="Freeform 23"/>
            <p:cNvSpPr/>
            <p:nvPr/>
          </p:nvSpPr>
          <p:spPr>
            <a:xfrm>
              <a:off x="0" y="0"/>
              <a:ext cx="19385280" cy="1207008"/>
            </a:xfrm>
            <a:custGeom>
              <a:avLst/>
              <a:gdLst/>
              <a:ahLst/>
              <a:cxnLst/>
              <a:rect l="l" t="t" r="r" b="b"/>
              <a:pathLst>
                <a:path w="19385280" h="1207008">
                  <a:moveTo>
                    <a:pt x="0" y="0"/>
                  </a:moveTo>
                  <a:lnTo>
                    <a:pt x="19385280" y="0"/>
                  </a:lnTo>
                  <a:lnTo>
                    <a:pt x="19385280" y="1207008"/>
                  </a:lnTo>
                  <a:lnTo>
                    <a:pt x="0" y="1207008"/>
                  </a:lnTo>
                  <a:close/>
                </a:path>
              </a:pathLst>
            </a:custGeom>
            <a:blipFill>
              <a:blip r:embed="rId8"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24" name="TextBox 24"/>
            <p:cNvSpPr txBox="1"/>
            <p:nvPr/>
          </p:nvSpPr>
          <p:spPr>
            <a:xfrm>
              <a:off x="0" y="-66675"/>
              <a:ext cx="19385280" cy="1273683"/>
            </a:xfrm>
            <a:prstGeom prst="rect">
              <a:avLst/>
            </a:prstGeom>
          </p:spPr>
          <p:txBody>
            <a:bodyPr lIns="0" tIns="0" rIns="0" bIns="0" rtlCol="0" anchor="ctr"/>
            <a:lstStyle/>
            <a:p>
              <a:pPr algn="l">
                <a:lnSpc>
                  <a:spcPts val="2520"/>
                </a:lnSpc>
              </a:pPr>
              <a:r>
                <a:rPr lang="en-US" sz="1875">
                  <a:solidFill>
                    <a:srgbClr val="1C1C1C"/>
                  </a:solidFill>
                  <a:latin typeface="Calibri (MS)"/>
                  <a:ea typeface="Calibri (MS)"/>
                  <a:cs typeface="Calibri (MS)"/>
                  <a:sym typeface="Calibri (MS)"/>
                </a:rPr>
                <a:t>Role: Act as a rare disease foundation director and scientific liaison.</a:t>
              </a:r>
            </a:p>
          </p:txBody>
        </p:sp>
      </p:grpSp>
      <p:grpSp>
        <p:nvGrpSpPr>
          <p:cNvPr id="25" name="Group 25"/>
          <p:cNvGrpSpPr/>
          <p:nvPr/>
        </p:nvGrpSpPr>
        <p:grpSpPr>
          <a:xfrm>
            <a:off x="813435" y="3995547"/>
            <a:ext cx="15929610" cy="1088898"/>
            <a:chOff x="0" y="0"/>
            <a:chExt cx="21239480" cy="1451864"/>
          </a:xfrm>
        </p:grpSpPr>
        <p:sp>
          <p:nvSpPr>
            <p:cNvPr id="26" name="Freeform 26"/>
            <p:cNvSpPr/>
            <p:nvPr/>
          </p:nvSpPr>
          <p:spPr>
            <a:xfrm>
              <a:off x="0" y="0"/>
              <a:ext cx="21239480" cy="1451864"/>
            </a:xfrm>
            <a:custGeom>
              <a:avLst/>
              <a:gdLst/>
              <a:ahLst/>
              <a:cxnLst/>
              <a:rect l="l" t="t" r="r" b="b"/>
              <a:pathLst>
                <a:path w="21239480" h="1451864">
                  <a:moveTo>
                    <a:pt x="0" y="130302"/>
                  </a:moveTo>
                  <a:cubicBezTo>
                    <a:pt x="0" y="58293"/>
                    <a:pt x="58293" y="0"/>
                    <a:pt x="130302" y="0"/>
                  </a:cubicBezTo>
                  <a:lnTo>
                    <a:pt x="21109178" y="0"/>
                  </a:lnTo>
                  <a:cubicBezTo>
                    <a:pt x="21181188" y="0"/>
                    <a:pt x="21239480" y="58293"/>
                    <a:pt x="21239480" y="130302"/>
                  </a:cubicBezTo>
                  <a:lnTo>
                    <a:pt x="21239480" y="1321562"/>
                  </a:lnTo>
                  <a:cubicBezTo>
                    <a:pt x="21239480" y="1393571"/>
                    <a:pt x="21181188" y="1451864"/>
                    <a:pt x="21109178" y="1451864"/>
                  </a:cubicBezTo>
                  <a:lnTo>
                    <a:pt x="130302" y="1451864"/>
                  </a:lnTo>
                  <a:cubicBezTo>
                    <a:pt x="58293" y="1451864"/>
                    <a:pt x="0" y="1393571"/>
                    <a:pt x="0" y="1321562"/>
                  </a:cubicBezTo>
                  <a:close/>
                </a:path>
              </a:pathLst>
            </a:custGeom>
            <a:solidFill>
              <a:srgbClr val="FFFFFF"/>
            </a:solidFill>
            <a:ln w="19050" cap="sq">
              <a:solidFill>
                <a:srgbClr val="E4E1D8"/>
              </a:solidFill>
              <a:prstDash val="solid"/>
              <a:miter/>
            </a:ln>
          </p:spPr>
          <p:txBody>
            <a:bodyPr/>
            <a:lstStyle/>
            <a:p>
              <a:endParaRPr lang="en-US"/>
            </a:p>
          </p:txBody>
        </p:sp>
      </p:grpSp>
      <p:grpSp>
        <p:nvGrpSpPr>
          <p:cNvPr id="27" name="Group 27"/>
          <p:cNvGrpSpPr/>
          <p:nvPr/>
        </p:nvGrpSpPr>
        <p:grpSpPr>
          <a:xfrm>
            <a:off x="822960" y="4005072"/>
            <a:ext cx="850392" cy="1069848"/>
            <a:chOff x="0" y="0"/>
            <a:chExt cx="1133856" cy="1426464"/>
          </a:xfrm>
        </p:grpSpPr>
        <p:sp>
          <p:nvSpPr>
            <p:cNvPr id="28" name="Freeform 28"/>
            <p:cNvSpPr/>
            <p:nvPr/>
          </p:nvSpPr>
          <p:spPr>
            <a:xfrm>
              <a:off x="0" y="0"/>
              <a:ext cx="1133856" cy="1426464"/>
            </a:xfrm>
            <a:custGeom>
              <a:avLst/>
              <a:gdLst/>
              <a:ahLst/>
              <a:cxnLst/>
              <a:rect l="l" t="t" r="r" b="b"/>
              <a:pathLst>
                <a:path w="1133856" h="1426464">
                  <a:moveTo>
                    <a:pt x="0" y="128016"/>
                  </a:moveTo>
                  <a:cubicBezTo>
                    <a:pt x="0" y="57277"/>
                    <a:pt x="57277" y="0"/>
                    <a:pt x="128016" y="0"/>
                  </a:cubicBezTo>
                  <a:lnTo>
                    <a:pt x="1005840" y="0"/>
                  </a:lnTo>
                  <a:cubicBezTo>
                    <a:pt x="1076579" y="0"/>
                    <a:pt x="1133856" y="57277"/>
                    <a:pt x="1133856" y="128016"/>
                  </a:cubicBezTo>
                  <a:lnTo>
                    <a:pt x="1133856" y="1298448"/>
                  </a:lnTo>
                  <a:cubicBezTo>
                    <a:pt x="1133856" y="1369187"/>
                    <a:pt x="1076579" y="1426464"/>
                    <a:pt x="1005840" y="1426464"/>
                  </a:cubicBezTo>
                  <a:lnTo>
                    <a:pt x="128016" y="1426464"/>
                  </a:lnTo>
                  <a:cubicBezTo>
                    <a:pt x="57277" y="1426464"/>
                    <a:pt x="0" y="1369187"/>
                    <a:pt x="0" y="1298448"/>
                  </a:cubicBezTo>
                  <a:close/>
                </a:path>
              </a:pathLst>
            </a:custGeom>
            <a:solidFill>
              <a:srgbClr val="1B2A4A"/>
            </a:solidFill>
          </p:spPr>
          <p:txBody>
            <a:bodyPr/>
            <a:lstStyle/>
            <a:p>
              <a:endParaRPr lang="en-US"/>
            </a:p>
          </p:txBody>
        </p:sp>
      </p:grpSp>
      <p:grpSp>
        <p:nvGrpSpPr>
          <p:cNvPr id="29" name="Group 29"/>
          <p:cNvGrpSpPr/>
          <p:nvPr/>
        </p:nvGrpSpPr>
        <p:grpSpPr>
          <a:xfrm>
            <a:off x="822960" y="4005072"/>
            <a:ext cx="850392" cy="1069848"/>
            <a:chOff x="0" y="0"/>
            <a:chExt cx="1133856" cy="1426464"/>
          </a:xfrm>
        </p:grpSpPr>
        <p:sp>
          <p:nvSpPr>
            <p:cNvPr id="30" name="Freeform 30"/>
            <p:cNvSpPr/>
            <p:nvPr/>
          </p:nvSpPr>
          <p:spPr>
            <a:xfrm>
              <a:off x="0" y="0"/>
              <a:ext cx="1133856" cy="1426464"/>
            </a:xfrm>
            <a:custGeom>
              <a:avLst/>
              <a:gdLst/>
              <a:ahLst/>
              <a:cxnLst/>
              <a:rect l="l" t="t" r="r" b="b"/>
              <a:pathLst>
                <a:path w="1133856" h="1426464">
                  <a:moveTo>
                    <a:pt x="0" y="0"/>
                  </a:moveTo>
                  <a:lnTo>
                    <a:pt x="1133856" y="0"/>
                  </a:lnTo>
                  <a:lnTo>
                    <a:pt x="1133856" y="1426464"/>
                  </a:lnTo>
                  <a:lnTo>
                    <a:pt x="0" y="1426464"/>
                  </a:lnTo>
                  <a:close/>
                </a:path>
              </a:pathLst>
            </a:custGeom>
            <a:blipFill>
              <a:blip r:embed="rId7"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31" name="TextBox 31"/>
            <p:cNvSpPr txBox="1"/>
            <p:nvPr/>
          </p:nvSpPr>
          <p:spPr>
            <a:xfrm>
              <a:off x="0" y="-66675"/>
              <a:ext cx="1133856" cy="1493139"/>
            </a:xfrm>
            <a:prstGeom prst="rect">
              <a:avLst/>
            </a:prstGeom>
          </p:spPr>
          <p:txBody>
            <a:bodyPr lIns="0" tIns="0" rIns="0" bIns="0" rtlCol="0" anchor="ctr"/>
            <a:lstStyle/>
            <a:p>
              <a:pPr algn="ctr">
                <a:lnSpc>
                  <a:spcPts val="3960"/>
                </a:lnSpc>
              </a:pPr>
              <a:r>
                <a:rPr lang="en-US" sz="3300" b="1">
                  <a:solidFill>
                    <a:srgbClr val="FFFFFF"/>
                  </a:solidFill>
                  <a:latin typeface="Calibri (MS) Bold"/>
                  <a:ea typeface="Calibri (MS) Bold"/>
                  <a:cs typeface="Calibri (MS) Bold"/>
                  <a:sym typeface="Calibri (MS) Bold"/>
                </a:rPr>
                <a:t>O</a:t>
              </a:r>
            </a:p>
          </p:txBody>
        </p:sp>
      </p:grpSp>
      <p:grpSp>
        <p:nvGrpSpPr>
          <p:cNvPr id="32" name="Group 32"/>
          <p:cNvGrpSpPr/>
          <p:nvPr/>
        </p:nvGrpSpPr>
        <p:grpSpPr>
          <a:xfrm>
            <a:off x="1988820" y="4087368"/>
            <a:ext cx="14538960" cy="905256"/>
            <a:chOff x="0" y="0"/>
            <a:chExt cx="19385280" cy="1207008"/>
          </a:xfrm>
        </p:grpSpPr>
        <p:sp>
          <p:nvSpPr>
            <p:cNvPr id="33" name="Freeform 33"/>
            <p:cNvSpPr/>
            <p:nvPr/>
          </p:nvSpPr>
          <p:spPr>
            <a:xfrm>
              <a:off x="0" y="0"/>
              <a:ext cx="19385280" cy="1207008"/>
            </a:xfrm>
            <a:custGeom>
              <a:avLst/>
              <a:gdLst/>
              <a:ahLst/>
              <a:cxnLst/>
              <a:rect l="l" t="t" r="r" b="b"/>
              <a:pathLst>
                <a:path w="19385280" h="1207008">
                  <a:moveTo>
                    <a:pt x="0" y="0"/>
                  </a:moveTo>
                  <a:lnTo>
                    <a:pt x="19385280" y="0"/>
                  </a:lnTo>
                  <a:lnTo>
                    <a:pt x="19385280" y="1207008"/>
                  </a:lnTo>
                  <a:lnTo>
                    <a:pt x="0" y="1207008"/>
                  </a:lnTo>
                  <a:close/>
                </a:path>
              </a:pathLst>
            </a:custGeom>
            <a:blipFill>
              <a:blip r:embed="rId8"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34" name="TextBox 34"/>
            <p:cNvSpPr txBox="1"/>
            <p:nvPr/>
          </p:nvSpPr>
          <p:spPr>
            <a:xfrm>
              <a:off x="0" y="-66675"/>
              <a:ext cx="19385280" cy="1273683"/>
            </a:xfrm>
            <a:prstGeom prst="rect">
              <a:avLst/>
            </a:prstGeom>
          </p:spPr>
          <p:txBody>
            <a:bodyPr lIns="0" tIns="0" rIns="0" bIns="0" rtlCol="0" anchor="ctr"/>
            <a:lstStyle/>
            <a:p>
              <a:pPr algn="l">
                <a:lnSpc>
                  <a:spcPts val="2520"/>
                </a:lnSpc>
              </a:pPr>
              <a:r>
                <a:rPr lang="en-US" sz="1875">
                  <a:solidFill>
                    <a:srgbClr val="1C1C1C"/>
                  </a:solidFill>
                  <a:latin typeface="Calibri (MS)"/>
                  <a:ea typeface="Calibri (MS)"/>
                  <a:cs typeface="Calibri (MS)"/>
                  <a:sym typeface="Calibri (MS)"/>
                </a:rPr>
                <a:t>Origin: I am the parent of a diagnosed child and founder of a newly formed patient-led foundation focused on [DISEASE NAME / GENE / MUTATION].</a:t>
              </a:r>
            </a:p>
          </p:txBody>
        </p:sp>
      </p:grpSp>
      <p:grpSp>
        <p:nvGrpSpPr>
          <p:cNvPr id="35" name="Group 35"/>
          <p:cNvGrpSpPr/>
          <p:nvPr/>
        </p:nvGrpSpPr>
        <p:grpSpPr>
          <a:xfrm>
            <a:off x="813435" y="5257419"/>
            <a:ext cx="15929610" cy="1088898"/>
            <a:chOff x="0" y="0"/>
            <a:chExt cx="21239480" cy="1451864"/>
          </a:xfrm>
        </p:grpSpPr>
        <p:sp>
          <p:nvSpPr>
            <p:cNvPr id="36" name="Freeform 36"/>
            <p:cNvSpPr/>
            <p:nvPr/>
          </p:nvSpPr>
          <p:spPr>
            <a:xfrm>
              <a:off x="0" y="0"/>
              <a:ext cx="21239480" cy="1451864"/>
            </a:xfrm>
            <a:custGeom>
              <a:avLst/>
              <a:gdLst/>
              <a:ahLst/>
              <a:cxnLst/>
              <a:rect l="l" t="t" r="r" b="b"/>
              <a:pathLst>
                <a:path w="21239480" h="1451864">
                  <a:moveTo>
                    <a:pt x="0" y="130302"/>
                  </a:moveTo>
                  <a:cubicBezTo>
                    <a:pt x="0" y="58293"/>
                    <a:pt x="58293" y="0"/>
                    <a:pt x="130302" y="0"/>
                  </a:cubicBezTo>
                  <a:lnTo>
                    <a:pt x="21109178" y="0"/>
                  </a:lnTo>
                  <a:cubicBezTo>
                    <a:pt x="21181188" y="0"/>
                    <a:pt x="21239480" y="58293"/>
                    <a:pt x="21239480" y="130302"/>
                  </a:cubicBezTo>
                  <a:lnTo>
                    <a:pt x="21239480" y="1321562"/>
                  </a:lnTo>
                  <a:cubicBezTo>
                    <a:pt x="21239480" y="1393571"/>
                    <a:pt x="21181188" y="1451864"/>
                    <a:pt x="21109178" y="1451864"/>
                  </a:cubicBezTo>
                  <a:lnTo>
                    <a:pt x="130302" y="1451864"/>
                  </a:lnTo>
                  <a:cubicBezTo>
                    <a:pt x="58293" y="1451864"/>
                    <a:pt x="0" y="1393571"/>
                    <a:pt x="0" y="1321562"/>
                  </a:cubicBezTo>
                  <a:close/>
                </a:path>
              </a:pathLst>
            </a:custGeom>
            <a:solidFill>
              <a:srgbClr val="FFFFFF"/>
            </a:solidFill>
            <a:ln w="19050" cap="sq">
              <a:solidFill>
                <a:srgbClr val="E4E1D8"/>
              </a:solidFill>
              <a:prstDash val="solid"/>
              <a:miter/>
            </a:ln>
          </p:spPr>
          <p:txBody>
            <a:bodyPr/>
            <a:lstStyle/>
            <a:p>
              <a:endParaRPr lang="en-US"/>
            </a:p>
          </p:txBody>
        </p:sp>
      </p:grpSp>
      <p:grpSp>
        <p:nvGrpSpPr>
          <p:cNvPr id="37" name="Group 37"/>
          <p:cNvGrpSpPr/>
          <p:nvPr/>
        </p:nvGrpSpPr>
        <p:grpSpPr>
          <a:xfrm>
            <a:off x="822960" y="5266944"/>
            <a:ext cx="850392" cy="1069848"/>
            <a:chOff x="0" y="0"/>
            <a:chExt cx="1133856" cy="1426464"/>
          </a:xfrm>
        </p:grpSpPr>
        <p:sp>
          <p:nvSpPr>
            <p:cNvPr id="38" name="Freeform 38"/>
            <p:cNvSpPr/>
            <p:nvPr/>
          </p:nvSpPr>
          <p:spPr>
            <a:xfrm>
              <a:off x="0" y="0"/>
              <a:ext cx="1133856" cy="1426464"/>
            </a:xfrm>
            <a:custGeom>
              <a:avLst/>
              <a:gdLst/>
              <a:ahLst/>
              <a:cxnLst/>
              <a:rect l="l" t="t" r="r" b="b"/>
              <a:pathLst>
                <a:path w="1133856" h="1426464">
                  <a:moveTo>
                    <a:pt x="0" y="128016"/>
                  </a:moveTo>
                  <a:cubicBezTo>
                    <a:pt x="0" y="57277"/>
                    <a:pt x="57277" y="0"/>
                    <a:pt x="128016" y="0"/>
                  </a:cubicBezTo>
                  <a:lnTo>
                    <a:pt x="1005840" y="0"/>
                  </a:lnTo>
                  <a:cubicBezTo>
                    <a:pt x="1076579" y="0"/>
                    <a:pt x="1133856" y="57277"/>
                    <a:pt x="1133856" y="128016"/>
                  </a:cubicBezTo>
                  <a:lnTo>
                    <a:pt x="1133856" y="1298448"/>
                  </a:lnTo>
                  <a:cubicBezTo>
                    <a:pt x="1133856" y="1369187"/>
                    <a:pt x="1076579" y="1426464"/>
                    <a:pt x="1005840" y="1426464"/>
                  </a:cubicBezTo>
                  <a:lnTo>
                    <a:pt x="128016" y="1426464"/>
                  </a:lnTo>
                  <a:cubicBezTo>
                    <a:pt x="57277" y="1426464"/>
                    <a:pt x="0" y="1369187"/>
                    <a:pt x="0" y="1298448"/>
                  </a:cubicBezTo>
                  <a:close/>
                </a:path>
              </a:pathLst>
            </a:custGeom>
            <a:solidFill>
              <a:srgbClr val="C9A24B"/>
            </a:solidFill>
          </p:spPr>
          <p:txBody>
            <a:bodyPr/>
            <a:lstStyle/>
            <a:p>
              <a:endParaRPr lang="en-US"/>
            </a:p>
          </p:txBody>
        </p:sp>
      </p:grpSp>
      <p:grpSp>
        <p:nvGrpSpPr>
          <p:cNvPr id="39" name="Group 39"/>
          <p:cNvGrpSpPr/>
          <p:nvPr/>
        </p:nvGrpSpPr>
        <p:grpSpPr>
          <a:xfrm>
            <a:off x="822960" y="5266944"/>
            <a:ext cx="850392" cy="1069848"/>
            <a:chOff x="0" y="0"/>
            <a:chExt cx="1133856" cy="1426464"/>
          </a:xfrm>
        </p:grpSpPr>
        <p:sp>
          <p:nvSpPr>
            <p:cNvPr id="40" name="Freeform 40"/>
            <p:cNvSpPr/>
            <p:nvPr/>
          </p:nvSpPr>
          <p:spPr>
            <a:xfrm>
              <a:off x="0" y="0"/>
              <a:ext cx="1133856" cy="1426464"/>
            </a:xfrm>
            <a:custGeom>
              <a:avLst/>
              <a:gdLst/>
              <a:ahLst/>
              <a:cxnLst/>
              <a:rect l="l" t="t" r="r" b="b"/>
              <a:pathLst>
                <a:path w="1133856" h="1426464">
                  <a:moveTo>
                    <a:pt x="0" y="0"/>
                  </a:moveTo>
                  <a:lnTo>
                    <a:pt x="1133856" y="0"/>
                  </a:lnTo>
                  <a:lnTo>
                    <a:pt x="1133856" y="1426464"/>
                  </a:lnTo>
                  <a:lnTo>
                    <a:pt x="0" y="1426464"/>
                  </a:lnTo>
                  <a:close/>
                </a:path>
              </a:pathLst>
            </a:custGeom>
            <a:blipFill>
              <a:blip r:embed="rId7"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41" name="TextBox 41"/>
            <p:cNvSpPr txBox="1"/>
            <p:nvPr/>
          </p:nvSpPr>
          <p:spPr>
            <a:xfrm>
              <a:off x="0" y="-66675"/>
              <a:ext cx="1133856" cy="1493139"/>
            </a:xfrm>
            <a:prstGeom prst="rect">
              <a:avLst/>
            </a:prstGeom>
          </p:spPr>
          <p:txBody>
            <a:bodyPr lIns="0" tIns="0" rIns="0" bIns="0" rtlCol="0" anchor="ctr"/>
            <a:lstStyle/>
            <a:p>
              <a:pPr algn="ctr">
                <a:lnSpc>
                  <a:spcPts val="3960"/>
                </a:lnSpc>
              </a:pPr>
              <a:r>
                <a:rPr lang="en-US" sz="3300" b="1">
                  <a:solidFill>
                    <a:srgbClr val="FFFFFF"/>
                  </a:solidFill>
                  <a:latin typeface="Calibri (MS) Bold"/>
                  <a:ea typeface="Calibri (MS) Bold"/>
                  <a:cs typeface="Calibri (MS) Bold"/>
                  <a:sym typeface="Calibri (MS) Bold"/>
                </a:rPr>
                <a:t>A</a:t>
              </a:r>
            </a:p>
          </p:txBody>
        </p:sp>
      </p:grpSp>
      <p:grpSp>
        <p:nvGrpSpPr>
          <p:cNvPr id="42" name="Group 42"/>
          <p:cNvGrpSpPr/>
          <p:nvPr/>
        </p:nvGrpSpPr>
        <p:grpSpPr>
          <a:xfrm>
            <a:off x="1988820" y="5349240"/>
            <a:ext cx="14538960" cy="905256"/>
            <a:chOff x="0" y="0"/>
            <a:chExt cx="19385280" cy="1207008"/>
          </a:xfrm>
        </p:grpSpPr>
        <p:sp>
          <p:nvSpPr>
            <p:cNvPr id="43" name="Freeform 43"/>
            <p:cNvSpPr/>
            <p:nvPr/>
          </p:nvSpPr>
          <p:spPr>
            <a:xfrm>
              <a:off x="0" y="0"/>
              <a:ext cx="19385280" cy="1207008"/>
            </a:xfrm>
            <a:custGeom>
              <a:avLst/>
              <a:gdLst/>
              <a:ahLst/>
              <a:cxnLst/>
              <a:rect l="l" t="t" r="r" b="b"/>
              <a:pathLst>
                <a:path w="19385280" h="1207008">
                  <a:moveTo>
                    <a:pt x="0" y="0"/>
                  </a:moveTo>
                  <a:lnTo>
                    <a:pt x="19385280" y="0"/>
                  </a:lnTo>
                  <a:lnTo>
                    <a:pt x="19385280" y="1207008"/>
                  </a:lnTo>
                  <a:lnTo>
                    <a:pt x="0" y="1207008"/>
                  </a:lnTo>
                  <a:close/>
                </a:path>
              </a:pathLst>
            </a:custGeom>
            <a:blipFill>
              <a:blip r:embed="rId8"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44" name="TextBox 44"/>
            <p:cNvSpPr txBox="1"/>
            <p:nvPr/>
          </p:nvSpPr>
          <p:spPr>
            <a:xfrm>
              <a:off x="0" y="-66675"/>
              <a:ext cx="19385280" cy="1273683"/>
            </a:xfrm>
            <a:prstGeom prst="rect">
              <a:avLst/>
            </a:prstGeom>
          </p:spPr>
          <p:txBody>
            <a:bodyPr lIns="0" tIns="0" rIns="0" bIns="0" rtlCol="0" anchor="ctr"/>
            <a:lstStyle/>
            <a:p>
              <a:pPr algn="l">
                <a:lnSpc>
                  <a:spcPts val="2520"/>
                </a:lnSpc>
              </a:pPr>
              <a:r>
                <a:rPr lang="en-US" sz="1875">
                  <a:solidFill>
                    <a:srgbClr val="1C1C1C"/>
                  </a:solidFill>
                  <a:latin typeface="Calibri (MS)"/>
                  <a:ea typeface="Calibri (MS)"/>
                  <a:cs typeface="Calibri (MS)"/>
                  <a:sym typeface="Calibri (MS)"/>
                </a:rPr>
                <a:t>Action: First, identify 3–5 leading academic researchers (KOLs) with peer-reviewed papers or active labs on this gene/disease in the last 10 years. Then draft a sub-250-word outreach email to each, referencing their specific work and requesting a 20-minute call to discuss support (funding, registries, or biosamples).</a:t>
              </a:r>
            </a:p>
          </p:txBody>
        </p:sp>
      </p:grpSp>
      <p:grpSp>
        <p:nvGrpSpPr>
          <p:cNvPr id="45" name="Group 45"/>
          <p:cNvGrpSpPr/>
          <p:nvPr/>
        </p:nvGrpSpPr>
        <p:grpSpPr>
          <a:xfrm>
            <a:off x="813435" y="6519291"/>
            <a:ext cx="15929610" cy="1088898"/>
            <a:chOff x="0" y="0"/>
            <a:chExt cx="21239480" cy="1451864"/>
          </a:xfrm>
        </p:grpSpPr>
        <p:sp>
          <p:nvSpPr>
            <p:cNvPr id="46" name="Freeform 46"/>
            <p:cNvSpPr/>
            <p:nvPr/>
          </p:nvSpPr>
          <p:spPr>
            <a:xfrm>
              <a:off x="0" y="0"/>
              <a:ext cx="21239480" cy="1451864"/>
            </a:xfrm>
            <a:custGeom>
              <a:avLst/>
              <a:gdLst/>
              <a:ahLst/>
              <a:cxnLst/>
              <a:rect l="l" t="t" r="r" b="b"/>
              <a:pathLst>
                <a:path w="21239480" h="1451864">
                  <a:moveTo>
                    <a:pt x="0" y="130302"/>
                  </a:moveTo>
                  <a:cubicBezTo>
                    <a:pt x="0" y="58293"/>
                    <a:pt x="58293" y="0"/>
                    <a:pt x="130302" y="0"/>
                  </a:cubicBezTo>
                  <a:lnTo>
                    <a:pt x="21109178" y="0"/>
                  </a:lnTo>
                  <a:cubicBezTo>
                    <a:pt x="21181188" y="0"/>
                    <a:pt x="21239480" y="58293"/>
                    <a:pt x="21239480" y="130302"/>
                  </a:cubicBezTo>
                  <a:lnTo>
                    <a:pt x="21239480" y="1321562"/>
                  </a:lnTo>
                  <a:cubicBezTo>
                    <a:pt x="21239480" y="1393571"/>
                    <a:pt x="21181188" y="1451864"/>
                    <a:pt x="21109178" y="1451864"/>
                  </a:cubicBezTo>
                  <a:lnTo>
                    <a:pt x="130302" y="1451864"/>
                  </a:lnTo>
                  <a:cubicBezTo>
                    <a:pt x="58293" y="1451864"/>
                    <a:pt x="0" y="1393571"/>
                    <a:pt x="0" y="1321562"/>
                  </a:cubicBezTo>
                  <a:close/>
                </a:path>
              </a:pathLst>
            </a:custGeom>
            <a:solidFill>
              <a:srgbClr val="FFFFFF"/>
            </a:solidFill>
            <a:ln w="19050" cap="sq">
              <a:solidFill>
                <a:srgbClr val="E4E1D8"/>
              </a:solidFill>
              <a:prstDash val="solid"/>
              <a:miter/>
            </a:ln>
          </p:spPr>
          <p:txBody>
            <a:bodyPr/>
            <a:lstStyle/>
            <a:p>
              <a:endParaRPr lang="en-US"/>
            </a:p>
          </p:txBody>
        </p:sp>
      </p:grpSp>
      <p:grpSp>
        <p:nvGrpSpPr>
          <p:cNvPr id="47" name="Group 47"/>
          <p:cNvGrpSpPr/>
          <p:nvPr/>
        </p:nvGrpSpPr>
        <p:grpSpPr>
          <a:xfrm>
            <a:off x="822960" y="6528816"/>
            <a:ext cx="850392" cy="1069848"/>
            <a:chOff x="0" y="0"/>
            <a:chExt cx="1133856" cy="1426464"/>
          </a:xfrm>
        </p:grpSpPr>
        <p:sp>
          <p:nvSpPr>
            <p:cNvPr id="48" name="Freeform 48"/>
            <p:cNvSpPr/>
            <p:nvPr/>
          </p:nvSpPr>
          <p:spPr>
            <a:xfrm>
              <a:off x="0" y="0"/>
              <a:ext cx="1133856" cy="1426464"/>
            </a:xfrm>
            <a:custGeom>
              <a:avLst/>
              <a:gdLst/>
              <a:ahLst/>
              <a:cxnLst/>
              <a:rect l="l" t="t" r="r" b="b"/>
              <a:pathLst>
                <a:path w="1133856" h="1426464">
                  <a:moveTo>
                    <a:pt x="0" y="128016"/>
                  </a:moveTo>
                  <a:cubicBezTo>
                    <a:pt x="0" y="57277"/>
                    <a:pt x="57277" y="0"/>
                    <a:pt x="128016" y="0"/>
                  </a:cubicBezTo>
                  <a:lnTo>
                    <a:pt x="1005840" y="0"/>
                  </a:lnTo>
                  <a:cubicBezTo>
                    <a:pt x="1076579" y="0"/>
                    <a:pt x="1133856" y="57277"/>
                    <a:pt x="1133856" y="128016"/>
                  </a:cubicBezTo>
                  <a:lnTo>
                    <a:pt x="1133856" y="1298448"/>
                  </a:lnTo>
                  <a:cubicBezTo>
                    <a:pt x="1133856" y="1369187"/>
                    <a:pt x="1076579" y="1426464"/>
                    <a:pt x="1005840" y="1426464"/>
                  </a:cubicBezTo>
                  <a:lnTo>
                    <a:pt x="128016" y="1426464"/>
                  </a:lnTo>
                  <a:cubicBezTo>
                    <a:pt x="57277" y="1426464"/>
                    <a:pt x="0" y="1369187"/>
                    <a:pt x="0" y="1298448"/>
                  </a:cubicBezTo>
                  <a:close/>
                </a:path>
              </a:pathLst>
            </a:custGeom>
            <a:solidFill>
              <a:srgbClr val="1C1C1C"/>
            </a:solidFill>
          </p:spPr>
          <p:txBody>
            <a:bodyPr/>
            <a:lstStyle/>
            <a:p>
              <a:endParaRPr lang="en-US"/>
            </a:p>
          </p:txBody>
        </p:sp>
      </p:grpSp>
      <p:grpSp>
        <p:nvGrpSpPr>
          <p:cNvPr id="49" name="Group 49"/>
          <p:cNvGrpSpPr/>
          <p:nvPr/>
        </p:nvGrpSpPr>
        <p:grpSpPr>
          <a:xfrm>
            <a:off x="822960" y="6528816"/>
            <a:ext cx="850392" cy="1069848"/>
            <a:chOff x="0" y="0"/>
            <a:chExt cx="1133856" cy="1426464"/>
          </a:xfrm>
        </p:grpSpPr>
        <p:sp>
          <p:nvSpPr>
            <p:cNvPr id="50" name="Freeform 50"/>
            <p:cNvSpPr/>
            <p:nvPr/>
          </p:nvSpPr>
          <p:spPr>
            <a:xfrm>
              <a:off x="0" y="0"/>
              <a:ext cx="1133856" cy="1426464"/>
            </a:xfrm>
            <a:custGeom>
              <a:avLst/>
              <a:gdLst/>
              <a:ahLst/>
              <a:cxnLst/>
              <a:rect l="l" t="t" r="r" b="b"/>
              <a:pathLst>
                <a:path w="1133856" h="1426464">
                  <a:moveTo>
                    <a:pt x="0" y="0"/>
                  </a:moveTo>
                  <a:lnTo>
                    <a:pt x="1133856" y="0"/>
                  </a:lnTo>
                  <a:lnTo>
                    <a:pt x="1133856" y="1426464"/>
                  </a:lnTo>
                  <a:lnTo>
                    <a:pt x="0" y="1426464"/>
                  </a:lnTo>
                  <a:close/>
                </a:path>
              </a:pathLst>
            </a:custGeom>
            <a:blipFill>
              <a:blip r:embed="rId7"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51" name="TextBox 51"/>
            <p:cNvSpPr txBox="1"/>
            <p:nvPr/>
          </p:nvSpPr>
          <p:spPr>
            <a:xfrm>
              <a:off x="0" y="-66675"/>
              <a:ext cx="1133856" cy="1493139"/>
            </a:xfrm>
            <a:prstGeom prst="rect">
              <a:avLst/>
            </a:prstGeom>
          </p:spPr>
          <p:txBody>
            <a:bodyPr lIns="0" tIns="0" rIns="0" bIns="0" rtlCol="0" anchor="ctr"/>
            <a:lstStyle/>
            <a:p>
              <a:pPr algn="ctr">
                <a:lnSpc>
                  <a:spcPts val="3960"/>
                </a:lnSpc>
              </a:pPr>
              <a:r>
                <a:rPr lang="en-US" sz="3300" b="1">
                  <a:solidFill>
                    <a:srgbClr val="FFFFFF"/>
                  </a:solidFill>
                  <a:latin typeface="Calibri (MS) Bold"/>
                  <a:ea typeface="Calibri (MS) Bold"/>
                  <a:cs typeface="Calibri (MS) Bold"/>
                  <a:sym typeface="Calibri (MS) Bold"/>
                </a:rPr>
                <a:t>D</a:t>
              </a:r>
            </a:p>
          </p:txBody>
        </p:sp>
      </p:grpSp>
      <p:grpSp>
        <p:nvGrpSpPr>
          <p:cNvPr id="52" name="Group 52"/>
          <p:cNvGrpSpPr/>
          <p:nvPr/>
        </p:nvGrpSpPr>
        <p:grpSpPr>
          <a:xfrm>
            <a:off x="1988820" y="6611112"/>
            <a:ext cx="14538960" cy="905256"/>
            <a:chOff x="0" y="0"/>
            <a:chExt cx="19385280" cy="1207008"/>
          </a:xfrm>
        </p:grpSpPr>
        <p:sp>
          <p:nvSpPr>
            <p:cNvPr id="53" name="Freeform 53"/>
            <p:cNvSpPr/>
            <p:nvPr/>
          </p:nvSpPr>
          <p:spPr>
            <a:xfrm>
              <a:off x="0" y="0"/>
              <a:ext cx="19385280" cy="1207008"/>
            </a:xfrm>
            <a:custGeom>
              <a:avLst/>
              <a:gdLst/>
              <a:ahLst/>
              <a:cxnLst/>
              <a:rect l="l" t="t" r="r" b="b"/>
              <a:pathLst>
                <a:path w="19385280" h="1207008">
                  <a:moveTo>
                    <a:pt x="0" y="0"/>
                  </a:moveTo>
                  <a:lnTo>
                    <a:pt x="19385280" y="0"/>
                  </a:lnTo>
                  <a:lnTo>
                    <a:pt x="19385280" y="1207008"/>
                  </a:lnTo>
                  <a:lnTo>
                    <a:pt x="0" y="1207008"/>
                  </a:lnTo>
                  <a:close/>
                </a:path>
              </a:pathLst>
            </a:custGeom>
            <a:blipFill>
              <a:blip r:embed="rId8"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54" name="TextBox 54"/>
            <p:cNvSpPr txBox="1"/>
            <p:nvPr/>
          </p:nvSpPr>
          <p:spPr>
            <a:xfrm>
              <a:off x="0" y="-66675"/>
              <a:ext cx="19385280" cy="1273683"/>
            </a:xfrm>
            <a:prstGeom prst="rect">
              <a:avLst/>
            </a:prstGeom>
          </p:spPr>
          <p:txBody>
            <a:bodyPr lIns="0" tIns="0" rIns="0" bIns="0" rtlCol="0" anchor="ctr"/>
            <a:lstStyle/>
            <a:p>
              <a:pPr algn="l">
                <a:lnSpc>
                  <a:spcPts val="2520"/>
                </a:lnSpc>
              </a:pPr>
              <a:r>
                <a:rPr lang="en-US" sz="1875">
                  <a:solidFill>
                    <a:srgbClr val="1C1C1C"/>
                  </a:solidFill>
                  <a:latin typeface="Calibri (MS)"/>
                  <a:ea typeface="Calibri (MS)"/>
                  <a:cs typeface="Calibri (MS)"/>
                  <a:sym typeface="Calibri (MS)"/>
                </a:rPr>
                <a:t>Delivery: A table (Researcher Name | Institution | Research Focus), followed by the email drafts with subject lines.</a:t>
              </a:r>
            </a:p>
          </p:txBody>
        </p:sp>
      </p:grpSp>
      <p:grpSp>
        <p:nvGrpSpPr>
          <p:cNvPr id="55" name="Group 55"/>
          <p:cNvGrpSpPr/>
          <p:nvPr/>
        </p:nvGrpSpPr>
        <p:grpSpPr>
          <a:xfrm>
            <a:off x="813435" y="7781163"/>
            <a:ext cx="15929610" cy="1088898"/>
            <a:chOff x="0" y="0"/>
            <a:chExt cx="21239480" cy="1451864"/>
          </a:xfrm>
        </p:grpSpPr>
        <p:sp>
          <p:nvSpPr>
            <p:cNvPr id="56" name="Freeform 56"/>
            <p:cNvSpPr/>
            <p:nvPr/>
          </p:nvSpPr>
          <p:spPr>
            <a:xfrm>
              <a:off x="0" y="0"/>
              <a:ext cx="21239480" cy="1451864"/>
            </a:xfrm>
            <a:custGeom>
              <a:avLst/>
              <a:gdLst/>
              <a:ahLst/>
              <a:cxnLst/>
              <a:rect l="l" t="t" r="r" b="b"/>
              <a:pathLst>
                <a:path w="21239480" h="1451864">
                  <a:moveTo>
                    <a:pt x="0" y="130302"/>
                  </a:moveTo>
                  <a:cubicBezTo>
                    <a:pt x="0" y="58293"/>
                    <a:pt x="58293" y="0"/>
                    <a:pt x="130302" y="0"/>
                  </a:cubicBezTo>
                  <a:lnTo>
                    <a:pt x="21109178" y="0"/>
                  </a:lnTo>
                  <a:cubicBezTo>
                    <a:pt x="21181188" y="0"/>
                    <a:pt x="21239480" y="58293"/>
                    <a:pt x="21239480" y="130302"/>
                  </a:cubicBezTo>
                  <a:lnTo>
                    <a:pt x="21239480" y="1321562"/>
                  </a:lnTo>
                  <a:cubicBezTo>
                    <a:pt x="21239480" y="1393571"/>
                    <a:pt x="21181188" y="1451864"/>
                    <a:pt x="21109178" y="1451864"/>
                  </a:cubicBezTo>
                  <a:lnTo>
                    <a:pt x="130302" y="1451864"/>
                  </a:lnTo>
                  <a:cubicBezTo>
                    <a:pt x="58293" y="1451864"/>
                    <a:pt x="0" y="1393571"/>
                    <a:pt x="0" y="1321562"/>
                  </a:cubicBezTo>
                  <a:close/>
                </a:path>
              </a:pathLst>
            </a:custGeom>
            <a:solidFill>
              <a:srgbClr val="FFFFFF"/>
            </a:solidFill>
            <a:ln w="19050" cap="sq">
              <a:solidFill>
                <a:srgbClr val="E4E1D8"/>
              </a:solidFill>
              <a:prstDash val="solid"/>
              <a:miter/>
            </a:ln>
          </p:spPr>
          <p:txBody>
            <a:bodyPr/>
            <a:lstStyle/>
            <a:p>
              <a:endParaRPr lang="en-US"/>
            </a:p>
          </p:txBody>
        </p:sp>
      </p:grpSp>
      <p:grpSp>
        <p:nvGrpSpPr>
          <p:cNvPr id="57" name="Group 57"/>
          <p:cNvGrpSpPr/>
          <p:nvPr/>
        </p:nvGrpSpPr>
        <p:grpSpPr>
          <a:xfrm>
            <a:off x="822960" y="7790688"/>
            <a:ext cx="850392" cy="1069848"/>
            <a:chOff x="0" y="0"/>
            <a:chExt cx="1133856" cy="1426464"/>
          </a:xfrm>
        </p:grpSpPr>
        <p:sp>
          <p:nvSpPr>
            <p:cNvPr id="58" name="Freeform 58"/>
            <p:cNvSpPr/>
            <p:nvPr/>
          </p:nvSpPr>
          <p:spPr>
            <a:xfrm>
              <a:off x="0" y="0"/>
              <a:ext cx="1133856" cy="1426464"/>
            </a:xfrm>
            <a:custGeom>
              <a:avLst/>
              <a:gdLst/>
              <a:ahLst/>
              <a:cxnLst/>
              <a:rect l="l" t="t" r="r" b="b"/>
              <a:pathLst>
                <a:path w="1133856" h="1426464">
                  <a:moveTo>
                    <a:pt x="0" y="128016"/>
                  </a:moveTo>
                  <a:cubicBezTo>
                    <a:pt x="0" y="57277"/>
                    <a:pt x="57277" y="0"/>
                    <a:pt x="128016" y="0"/>
                  </a:cubicBezTo>
                  <a:lnTo>
                    <a:pt x="1005840" y="0"/>
                  </a:lnTo>
                  <a:cubicBezTo>
                    <a:pt x="1076579" y="0"/>
                    <a:pt x="1133856" y="57277"/>
                    <a:pt x="1133856" y="128016"/>
                  </a:cubicBezTo>
                  <a:lnTo>
                    <a:pt x="1133856" y="1298448"/>
                  </a:lnTo>
                  <a:cubicBezTo>
                    <a:pt x="1133856" y="1369187"/>
                    <a:pt x="1076579" y="1426464"/>
                    <a:pt x="1005840" y="1426464"/>
                  </a:cubicBezTo>
                  <a:lnTo>
                    <a:pt x="128016" y="1426464"/>
                  </a:lnTo>
                  <a:cubicBezTo>
                    <a:pt x="57277" y="1426464"/>
                    <a:pt x="0" y="1369187"/>
                    <a:pt x="0" y="1298448"/>
                  </a:cubicBezTo>
                  <a:close/>
                </a:path>
              </a:pathLst>
            </a:custGeom>
            <a:solidFill>
              <a:srgbClr val="FC6644"/>
            </a:solidFill>
          </p:spPr>
          <p:txBody>
            <a:bodyPr/>
            <a:lstStyle/>
            <a:p>
              <a:endParaRPr lang="en-US"/>
            </a:p>
          </p:txBody>
        </p:sp>
      </p:grpSp>
      <p:grpSp>
        <p:nvGrpSpPr>
          <p:cNvPr id="59" name="Group 59"/>
          <p:cNvGrpSpPr/>
          <p:nvPr/>
        </p:nvGrpSpPr>
        <p:grpSpPr>
          <a:xfrm>
            <a:off x="822960" y="7790688"/>
            <a:ext cx="850392" cy="1069848"/>
            <a:chOff x="0" y="0"/>
            <a:chExt cx="1133856" cy="1426464"/>
          </a:xfrm>
        </p:grpSpPr>
        <p:sp>
          <p:nvSpPr>
            <p:cNvPr id="60" name="Freeform 60"/>
            <p:cNvSpPr/>
            <p:nvPr/>
          </p:nvSpPr>
          <p:spPr>
            <a:xfrm>
              <a:off x="0" y="0"/>
              <a:ext cx="1133856" cy="1426464"/>
            </a:xfrm>
            <a:custGeom>
              <a:avLst/>
              <a:gdLst/>
              <a:ahLst/>
              <a:cxnLst/>
              <a:rect l="l" t="t" r="r" b="b"/>
              <a:pathLst>
                <a:path w="1133856" h="1426464">
                  <a:moveTo>
                    <a:pt x="0" y="0"/>
                  </a:moveTo>
                  <a:lnTo>
                    <a:pt x="1133856" y="0"/>
                  </a:lnTo>
                  <a:lnTo>
                    <a:pt x="1133856" y="1426464"/>
                  </a:lnTo>
                  <a:lnTo>
                    <a:pt x="0" y="1426464"/>
                  </a:lnTo>
                  <a:close/>
                </a:path>
              </a:pathLst>
            </a:custGeom>
            <a:blipFill>
              <a:blip r:embed="rId7"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61" name="TextBox 61"/>
            <p:cNvSpPr txBox="1"/>
            <p:nvPr/>
          </p:nvSpPr>
          <p:spPr>
            <a:xfrm>
              <a:off x="0" y="-66675"/>
              <a:ext cx="1133856" cy="1493139"/>
            </a:xfrm>
            <a:prstGeom prst="rect">
              <a:avLst/>
            </a:prstGeom>
          </p:spPr>
          <p:txBody>
            <a:bodyPr lIns="0" tIns="0" rIns="0" bIns="0" rtlCol="0" anchor="ctr"/>
            <a:lstStyle/>
            <a:p>
              <a:pPr algn="ctr">
                <a:lnSpc>
                  <a:spcPts val="3960"/>
                </a:lnSpc>
              </a:pPr>
              <a:r>
                <a:rPr lang="en-US" sz="3300" b="1">
                  <a:solidFill>
                    <a:srgbClr val="FFFFFF"/>
                  </a:solidFill>
                  <a:latin typeface="Calibri (MS) Bold"/>
                  <a:ea typeface="Calibri (MS) Bold"/>
                  <a:cs typeface="Calibri (MS) Bold"/>
                  <a:sym typeface="Calibri (MS) Bold"/>
                </a:rPr>
                <a:t>S</a:t>
              </a:r>
            </a:p>
          </p:txBody>
        </p:sp>
      </p:grpSp>
      <p:grpSp>
        <p:nvGrpSpPr>
          <p:cNvPr id="62" name="Group 62"/>
          <p:cNvGrpSpPr/>
          <p:nvPr/>
        </p:nvGrpSpPr>
        <p:grpSpPr>
          <a:xfrm>
            <a:off x="1988820" y="7872984"/>
            <a:ext cx="14538960" cy="905256"/>
            <a:chOff x="0" y="0"/>
            <a:chExt cx="19385280" cy="1207008"/>
          </a:xfrm>
        </p:grpSpPr>
        <p:sp>
          <p:nvSpPr>
            <p:cNvPr id="63" name="Freeform 63"/>
            <p:cNvSpPr/>
            <p:nvPr/>
          </p:nvSpPr>
          <p:spPr>
            <a:xfrm>
              <a:off x="0" y="0"/>
              <a:ext cx="19385280" cy="1207008"/>
            </a:xfrm>
            <a:custGeom>
              <a:avLst/>
              <a:gdLst/>
              <a:ahLst/>
              <a:cxnLst/>
              <a:rect l="l" t="t" r="r" b="b"/>
              <a:pathLst>
                <a:path w="19385280" h="1207008">
                  <a:moveTo>
                    <a:pt x="0" y="0"/>
                  </a:moveTo>
                  <a:lnTo>
                    <a:pt x="19385280" y="0"/>
                  </a:lnTo>
                  <a:lnTo>
                    <a:pt x="19385280" y="1207008"/>
                  </a:lnTo>
                  <a:lnTo>
                    <a:pt x="0" y="1207008"/>
                  </a:lnTo>
                  <a:close/>
                </a:path>
              </a:pathLst>
            </a:custGeom>
            <a:blipFill>
              <a:blip r:embed="rId8"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64" name="TextBox 64"/>
            <p:cNvSpPr txBox="1"/>
            <p:nvPr/>
          </p:nvSpPr>
          <p:spPr>
            <a:xfrm>
              <a:off x="0" y="-66675"/>
              <a:ext cx="19385280" cy="1273683"/>
            </a:xfrm>
            <a:prstGeom prst="rect">
              <a:avLst/>
            </a:prstGeom>
          </p:spPr>
          <p:txBody>
            <a:bodyPr lIns="0" tIns="0" rIns="0" bIns="0" rtlCol="0" anchor="ctr"/>
            <a:lstStyle/>
            <a:p>
              <a:pPr algn="l">
                <a:lnSpc>
                  <a:spcPts val="2520"/>
                </a:lnSpc>
              </a:pPr>
              <a:r>
                <a:rPr lang="en-US" sz="1875">
                  <a:solidFill>
                    <a:srgbClr val="1C1C1C"/>
                  </a:solidFill>
                  <a:latin typeface="Calibri (MS)"/>
                  <a:ea typeface="Calibri (MS)"/>
                  <a:cs typeface="Calibri (MS)"/>
                  <a:sym typeface="Calibri (MS)"/>
                </a:rPr>
                <a:t>Safety: Do not hallucinate names or publications — only real, published researchers. Keep the tone professional, humble, and scientifically serious.</a:t>
              </a:r>
            </a:p>
          </p:txBody>
        </p:sp>
      </p:grpSp>
      <p:grpSp>
        <p:nvGrpSpPr>
          <p:cNvPr id="65" name="Group 65"/>
          <p:cNvGrpSpPr/>
          <p:nvPr/>
        </p:nvGrpSpPr>
        <p:grpSpPr>
          <a:xfrm>
            <a:off x="822960" y="9710928"/>
            <a:ext cx="10972800" cy="411480"/>
            <a:chOff x="0" y="0"/>
            <a:chExt cx="14630400" cy="548640"/>
          </a:xfrm>
        </p:grpSpPr>
        <p:sp>
          <p:nvSpPr>
            <p:cNvPr id="66" name="Freeform 66"/>
            <p:cNvSpPr/>
            <p:nvPr/>
          </p:nvSpPr>
          <p:spPr>
            <a:xfrm>
              <a:off x="0" y="0"/>
              <a:ext cx="14630400" cy="548640"/>
            </a:xfrm>
            <a:custGeom>
              <a:avLst/>
              <a:gdLst/>
              <a:ahLst/>
              <a:cxnLst/>
              <a:rect l="l" t="t" r="r" b="b"/>
              <a:pathLst>
                <a:path w="14630400" h="548640">
                  <a:moveTo>
                    <a:pt x="0" y="0"/>
                  </a:moveTo>
                  <a:lnTo>
                    <a:pt x="14630400" y="0"/>
                  </a:lnTo>
                  <a:lnTo>
                    <a:pt x="14630400" y="548640"/>
                  </a:lnTo>
                  <a:lnTo>
                    <a:pt x="0" y="548640"/>
                  </a:lnTo>
                  <a:close/>
                </a:path>
              </a:pathLst>
            </a:custGeom>
            <a:blipFill>
              <a:blip r:embed="rId9"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67" name="TextBox 67"/>
            <p:cNvSpPr txBox="1"/>
            <p:nvPr/>
          </p:nvSpPr>
          <p:spPr>
            <a:xfrm>
              <a:off x="0" y="-19050"/>
              <a:ext cx="14630400" cy="567690"/>
            </a:xfrm>
            <a:prstGeom prst="rect">
              <a:avLst/>
            </a:prstGeom>
          </p:spPr>
          <p:txBody>
            <a:bodyPr lIns="0" tIns="0" rIns="0" bIns="0" rtlCol="0" anchor="ctr"/>
            <a:lstStyle/>
            <a:p>
              <a:pPr algn="l">
                <a:lnSpc>
                  <a:spcPts val="1439"/>
                </a:lnSpc>
              </a:pPr>
              <a:r>
                <a:rPr lang="en-US" sz="1200" spc="180">
                  <a:solidFill>
                    <a:srgbClr val="6B675E"/>
                  </a:solidFill>
                  <a:latin typeface="Calibri (MS)"/>
                  <a:ea typeface="Calibri (MS)"/>
                  <a:cs typeface="Calibri (MS)"/>
                  <a:sym typeface="Calibri (MS)"/>
                </a:rPr>
                <a:t>ALPHAROSE RARELABS  ·  AI FOR RARE DISEASE FAMILIES</a:t>
              </a:r>
            </a:p>
          </p:txBody>
        </p:sp>
      </p:grpSp>
      <p:grpSp>
        <p:nvGrpSpPr>
          <p:cNvPr id="68" name="Group 68"/>
          <p:cNvGrpSpPr/>
          <p:nvPr/>
        </p:nvGrpSpPr>
        <p:grpSpPr>
          <a:xfrm>
            <a:off x="16641623" y="9710928"/>
            <a:ext cx="822960" cy="411480"/>
            <a:chOff x="0" y="0"/>
            <a:chExt cx="1097280" cy="548640"/>
          </a:xfrm>
        </p:grpSpPr>
        <p:sp>
          <p:nvSpPr>
            <p:cNvPr id="69" name="Freeform 69"/>
            <p:cNvSpPr/>
            <p:nvPr/>
          </p:nvSpPr>
          <p:spPr>
            <a:xfrm>
              <a:off x="0" y="0"/>
              <a:ext cx="1097280" cy="548640"/>
            </a:xfrm>
            <a:custGeom>
              <a:avLst/>
              <a:gdLst/>
              <a:ahLst/>
              <a:cxnLst/>
              <a:rect l="l" t="t" r="r" b="b"/>
              <a:pathLst>
                <a:path w="1097280" h="548640">
                  <a:moveTo>
                    <a:pt x="0" y="0"/>
                  </a:moveTo>
                  <a:lnTo>
                    <a:pt x="1097280" y="0"/>
                  </a:lnTo>
                  <a:lnTo>
                    <a:pt x="1097280" y="548640"/>
                  </a:lnTo>
                  <a:lnTo>
                    <a:pt x="0" y="548640"/>
                  </a:lnTo>
                  <a:close/>
                </a:path>
              </a:pathLst>
            </a:custGeom>
            <a:blipFill>
              <a:blip r:embed="rId10"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70" name="TextBox 70"/>
            <p:cNvSpPr txBox="1"/>
            <p:nvPr/>
          </p:nvSpPr>
          <p:spPr>
            <a:xfrm>
              <a:off x="0" y="-19050"/>
              <a:ext cx="1097280" cy="567690"/>
            </a:xfrm>
            <a:prstGeom prst="rect">
              <a:avLst/>
            </a:prstGeom>
          </p:spPr>
          <p:txBody>
            <a:bodyPr lIns="0" tIns="0" rIns="0" bIns="0" rtlCol="0" anchor="ctr"/>
            <a:lstStyle/>
            <a:p>
              <a:pPr algn="r">
                <a:lnSpc>
                  <a:spcPts val="1439"/>
                </a:lnSpc>
              </a:pPr>
              <a:r>
                <a:rPr lang="en-US" sz="1200">
                  <a:solidFill>
                    <a:srgbClr val="6B675E"/>
                  </a:solidFill>
                  <a:latin typeface="Calibri (MS)"/>
                  <a:ea typeface="Calibri (MS)"/>
                  <a:cs typeface="Calibri (MS)"/>
                  <a:sym typeface="Calibri (MS)"/>
                </a:rPr>
                <a:t>13</a:t>
              </a:r>
            </a:p>
          </p:txBody>
        </p:sp>
      </p:grpSp>
      <p:grpSp>
        <p:nvGrpSpPr>
          <p:cNvPr id="71" name="Group 71"/>
          <p:cNvGrpSpPr/>
          <p:nvPr/>
        </p:nvGrpSpPr>
        <p:grpSpPr>
          <a:xfrm>
            <a:off x="15314843" y="335137"/>
            <a:ext cx="2425875" cy="1181386"/>
            <a:chOff x="0" y="0"/>
            <a:chExt cx="3234500" cy="1575181"/>
          </a:xfrm>
        </p:grpSpPr>
        <p:sp>
          <p:nvSpPr>
            <p:cNvPr id="72" name="Freeform 72" descr="A black background with blue text  AI-generated content may be incorrect."/>
            <p:cNvSpPr/>
            <p:nvPr/>
          </p:nvSpPr>
          <p:spPr>
            <a:xfrm>
              <a:off x="0" y="0"/>
              <a:ext cx="3234436" cy="1575181"/>
            </a:xfrm>
            <a:custGeom>
              <a:avLst/>
              <a:gdLst/>
              <a:ahLst/>
              <a:cxnLst/>
              <a:rect l="l" t="t" r="r" b="b"/>
              <a:pathLst>
                <a:path w="3234436" h="1575181">
                  <a:moveTo>
                    <a:pt x="0" y="0"/>
                  </a:moveTo>
                  <a:lnTo>
                    <a:pt x="3234436" y="0"/>
                  </a:lnTo>
                  <a:lnTo>
                    <a:pt x="3234436" y="1575181"/>
                  </a:lnTo>
                  <a:lnTo>
                    <a:pt x="0" y="1575181"/>
                  </a:lnTo>
                  <a:lnTo>
                    <a:pt x="0" y="0"/>
                  </a:lnTo>
                  <a:close/>
                </a:path>
              </a:pathLst>
            </a:custGeom>
            <a:blipFill>
              <a:blip r:embed="rId11" cstate="screen">
                <a:extLst>
                  <a:ext uri="{28A0092B-C50C-407E-A947-70E740481C1C}">
                    <a14:useLocalDpi xmlns:a14="http://schemas.microsoft.com/office/drawing/2010/main"/>
                  </a:ext>
                </a:extLst>
              </a:blip>
              <a:stretch>
                <a:fillRect/>
              </a:stretch>
            </a:blipFill>
          </p:spPr>
          <p:txBody>
            <a:bodyPr/>
            <a:lstStyle/>
            <a:p>
              <a:endParaRPr lang="en-US"/>
            </a:p>
          </p:txBody>
        </p:sp>
      </p:gr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AFAF8"/>
        </a:solidFill>
        <a:effectLst/>
      </p:bgPr>
    </p:bg>
    <p:spTree>
      <p:nvGrpSpPr>
        <p:cNvPr id="1" name=""/>
        <p:cNvGrpSpPr/>
        <p:nvPr/>
      </p:nvGrpSpPr>
      <p:grpSpPr>
        <a:xfrm>
          <a:off x="0" y="0"/>
          <a:ext cx="0" cy="0"/>
          <a:chOff x="0" y="0"/>
          <a:chExt cx="0" cy="0"/>
        </a:xfrm>
      </p:grpSpPr>
      <p:grpSp>
        <p:nvGrpSpPr>
          <p:cNvPr id="2" name="Group 2"/>
          <p:cNvGrpSpPr/>
          <p:nvPr/>
        </p:nvGrpSpPr>
        <p:grpSpPr>
          <a:xfrm>
            <a:off x="822960" y="685800"/>
            <a:ext cx="8229600" cy="480060"/>
            <a:chOff x="0" y="0"/>
            <a:chExt cx="10972800" cy="640080"/>
          </a:xfrm>
        </p:grpSpPr>
        <p:sp>
          <p:nvSpPr>
            <p:cNvPr id="3" name="Freeform 3"/>
            <p:cNvSpPr/>
            <p:nvPr/>
          </p:nvSpPr>
          <p:spPr>
            <a:xfrm>
              <a:off x="0" y="0"/>
              <a:ext cx="10972800" cy="640080"/>
            </a:xfrm>
            <a:custGeom>
              <a:avLst/>
              <a:gdLst/>
              <a:ahLst/>
              <a:cxnLst/>
              <a:rect l="l" t="t" r="r" b="b"/>
              <a:pathLst>
                <a:path w="10972800" h="640080">
                  <a:moveTo>
                    <a:pt x="0" y="0"/>
                  </a:moveTo>
                  <a:lnTo>
                    <a:pt x="10972800" y="0"/>
                  </a:lnTo>
                  <a:lnTo>
                    <a:pt x="10972800" y="640080"/>
                  </a:lnTo>
                  <a:lnTo>
                    <a:pt x="0" y="640080"/>
                  </a:lnTo>
                  <a:close/>
                </a:path>
              </a:pathLst>
            </a:custGeom>
            <a:blipFill>
              <a:blip r:embed="rId3"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4" name="TextBox 4"/>
            <p:cNvSpPr txBox="1"/>
            <p:nvPr/>
          </p:nvSpPr>
          <p:spPr>
            <a:xfrm>
              <a:off x="0" y="-38100"/>
              <a:ext cx="10972800" cy="678180"/>
            </a:xfrm>
            <a:prstGeom prst="rect">
              <a:avLst/>
            </a:prstGeom>
          </p:spPr>
          <p:txBody>
            <a:bodyPr lIns="0" tIns="0" rIns="0" bIns="0" rtlCol="0" anchor="ctr"/>
            <a:lstStyle/>
            <a:p>
              <a:pPr algn="l">
                <a:lnSpc>
                  <a:spcPts val="2160"/>
                </a:lnSpc>
              </a:pPr>
              <a:r>
                <a:rPr lang="en-US" sz="1800" b="1" spc="300">
                  <a:solidFill>
                    <a:srgbClr val="FC6644"/>
                  </a:solidFill>
                  <a:latin typeface="Calibri (MS) Bold"/>
                  <a:ea typeface="Calibri (MS) Bold"/>
                  <a:cs typeface="Calibri (MS) Bold"/>
                  <a:sym typeface="Calibri (MS) Bold"/>
                </a:rPr>
                <a:t>PROMPT 4 · FOUNDATION OPERATIONS &amp; STRATEGY</a:t>
              </a:r>
            </a:p>
          </p:txBody>
        </p:sp>
      </p:grpSp>
      <p:grpSp>
        <p:nvGrpSpPr>
          <p:cNvPr id="5" name="Group 5"/>
          <p:cNvGrpSpPr/>
          <p:nvPr/>
        </p:nvGrpSpPr>
        <p:grpSpPr>
          <a:xfrm>
            <a:off x="822960" y="1124712"/>
            <a:ext cx="15910560" cy="891540"/>
            <a:chOff x="0" y="0"/>
            <a:chExt cx="21214080" cy="1188720"/>
          </a:xfrm>
        </p:grpSpPr>
        <p:sp>
          <p:nvSpPr>
            <p:cNvPr id="6" name="Freeform 6"/>
            <p:cNvSpPr/>
            <p:nvPr/>
          </p:nvSpPr>
          <p:spPr>
            <a:xfrm>
              <a:off x="0" y="0"/>
              <a:ext cx="21214080" cy="1188720"/>
            </a:xfrm>
            <a:custGeom>
              <a:avLst/>
              <a:gdLst/>
              <a:ahLst/>
              <a:cxnLst/>
              <a:rect l="l" t="t" r="r" b="b"/>
              <a:pathLst>
                <a:path w="21214080" h="1188720">
                  <a:moveTo>
                    <a:pt x="0" y="0"/>
                  </a:moveTo>
                  <a:lnTo>
                    <a:pt x="21214080" y="0"/>
                  </a:lnTo>
                  <a:lnTo>
                    <a:pt x="21214080" y="1188720"/>
                  </a:lnTo>
                  <a:lnTo>
                    <a:pt x="0" y="1188720"/>
                  </a:lnTo>
                  <a:close/>
                </a:path>
              </a:pathLst>
            </a:custGeom>
            <a:blipFill>
              <a:blip r:embed="rId4"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7" name="TextBox 7"/>
            <p:cNvSpPr txBox="1"/>
            <p:nvPr/>
          </p:nvSpPr>
          <p:spPr>
            <a:xfrm>
              <a:off x="0" y="-76200"/>
              <a:ext cx="21214080" cy="1264920"/>
            </a:xfrm>
            <a:prstGeom prst="rect">
              <a:avLst/>
            </a:prstGeom>
          </p:spPr>
          <p:txBody>
            <a:bodyPr lIns="0" tIns="0" rIns="0" bIns="0" rtlCol="0" anchor="ctr"/>
            <a:lstStyle/>
            <a:p>
              <a:pPr algn="l">
                <a:lnSpc>
                  <a:spcPts val="4680"/>
                </a:lnSpc>
              </a:pPr>
              <a:r>
                <a:rPr lang="en-US" sz="3900" b="1">
                  <a:solidFill>
                    <a:srgbClr val="1C1C1C"/>
                  </a:solidFill>
                  <a:latin typeface="Calibri (MS) Bold"/>
                  <a:ea typeface="Calibri (MS) Bold"/>
                  <a:cs typeface="Calibri (MS) Bold"/>
                  <a:sym typeface="Calibri (MS) Bold"/>
                </a:rPr>
                <a:t>The Comprehensive Pitch Deck Architect</a:t>
              </a:r>
            </a:p>
          </p:txBody>
        </p:sp>
      </p:grpSp>
      <p:grpSp>
        <p:nvGrpSpPr>
          <p:cNvPr id="8" name="Group 8"/>
          <p:cNvGrpSpPr/>
          <p:nvPr/>
        </p:nvGrpSpPr>
        <p:grpSpPr>
          <a:xfrm>
            <a:off x="822960" y="1920240"/>
            <a:ext cx="15910560" cy="617220"/>
            <a:chOff x="0" y="0"/>
            <a:chExt cx="21214080" cy="822960"/>
          </a:xfrm>
        </p:grpSpPr>
        <p:sp>
          <p:nvSpPr>
            <p:cNvPr id="9" name="Freeform 9"/>
            <p:cNvSpPr/>
            <p:nvPr/>
          </p:nvSpPr>
          <p:spPr>
            <a:xfrm>
              <a:off x="0" y="0"/>
              <a:ext cx="21214080" cy="822960"/>
            </a:xfrm>
            <a:custGeom>
              <a:avLst/>
              <a:gdLst/>
              <a:ahLst/>
              <a:cxnLst/>
              <a:rect l="l" t="t" r="r" b="b"/>
              <a:pathLst>
                <a:path w="21214080" h="822960">
                  <a:moveTo>
                    <a:pt x="0" y="0"/>
                  </a:moveTo>
                  <a:lnTo>
                    <a:pt x="21214080" y="0"/>
                  </a:lnTo>
                  <a:lnTo>
                    <a:pt x="21214080" y="822960"/>
                  </a:lnTo>
                  <a:lnTo>
                    <a:pt x="0" y="822960"/>
                  </a:lnTo>
                  <a:close/>
                </a:path>
              </a:pathLst>
            </a:custGeom>
            <a:blipFill>
              <a:blip r:embed="rId5"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10" name="TextBox 10"/>
            <p:cNvSpPr txBox="1"/>
            <p:nvPr/>
          </p:nvSpPr>
          <p:spPr>
            <a:xfrm>
              <a:off x="0" y="-47625"/>
              <a:ext cx="21214080" cy="870585"/>
            </a:xfrm>
            <a:prstGeom prst="rect">
              <a:avLst/>
            </a:prstGeom>
          </p:spPr>
          <p:txBody>
            <a:bodyPr lIns="0" tIns="0" rIns="0" bIns="0" rtlCol="0" anchor="ctr"/>
            <a:lstStyle/>
            <a:p>
              <a:pPr algn="l">
                <a:lnSpc>
                  <a:spcPts val="2340"/>
                </a:lnSpc>
              </a:pPr>
              <a:r>
                <a:rPr lang="en-US" sz="1950" i="1">
                  <a:solidFill>
                    <a:srgbClr val="6B675E"/>
                  </a:solidFill>
                  <a:latin typeface="Calibri (MS) Italics"/>
                  <a:ea typeface="Calibri (MS) Italics"/>
                  <a:cs typeface="Calibri (MS) Italics"/>
                  <a:sym typeface="Calibri (MS) Italics"/>
                </a:rPr>
                <a:t>Use to build a narrative structure for a philanthropic or venture-philanthropy fundraising pitch.</a:t>
              </a:r>
            </a:p>
          </p:txBody>
        </p:sp>
      </p:grpSp>
      <p:grpSp>
        <p:nvGrpSpPr>
          <p:cNvPr id="11" name="Group 11"/>
          <p:cNvGrpSpPr/>
          <p:nvPr/>
        </p:nvGrpSpPr>
        <p:grpSpPr>
          <a:xfrm>
            <a:off x="16607333" y="1670685"/>
            <a:ext cx="891540" cy="891540"/>
            <a:chOff x="0" y="0"/>
            <a:chExt cx="1188720" cy="1188720"/>
          </a:xfrm>
        </p:grpSpPr>
        <p:sp>
          <p:nvSpPr>
            <p:cNvPr id="12" name="Freeform 12"/>
            <p:cNvSpPr/>
            <p:nvPr/>
          </p:nvSpPr>
          <p:spPr>
            <a:xfrm>
              <a:off x="0" y="0"/>
              <a:ext cx="1188720" cy="1188720"/>
            </a:xfrm>
            <a:custGeom>
              <a:avLst/>
              <a:gdLst/>
              <a:ahLst/>
              <a:cxnLst/>
              <a:rect l="l" t="t" r="r" b="b"/>
              <a:pathLst>
                <a:path w="1188720" h="1188720">
                  <a:moveTo>
                    <a:pt x="0" y="594360"/>
                  </a:moveTo>
                  <a:cubicBezTo>
                    <a:pt x="0" y="266065"/>
                    <a:pt x="266065" y="0"/>
                    <a:pt x="594360" y="0"/>
                  </a:cubicBezTo>
                  <a:cubicBezTo>
                    <a:pt x="922655" y="0"/>
                    <a:pt x="1188720" y="266065"/>
                    <a:pt x="1188720" y="594360"/>
                  </a:cubicBezTo>
                  <a:cubicBezTo>
                    <a:pt x="1188720" y="922655"/>
                    <a:pt x="922655" y="1188720"/>
                    <a:pt x="594360" y="1188720"/>
                  </a:cubicBezTo>
                  <a:cubicBezTo>
                    <a:pt x="266065" y="1188720"/>
                    <a:pt x="0" y="922655"/>
                    <a:pt x="0" y="594360"/>
                  </a:cubicBezTo>
                  <a:close/>
                </a:path>
              </a:pathLst>
            </a:custGeom>
            <a:solidFill>
              <a:srgbClr val="1B2A4A"/>
            </a:solidFill>
          </p:spPr>
          <p:txBody>
            <a:bodyPr/>
            <a:lstStyle/>
            <a:p>
              <a:endParaRPr lang="en-US"/>
            </a:p>
          </p:txBody>
        </p:sp>
      </p:grpSp>
      <p:grpSp>
        <p:nvGrpSpPr>
          <p:cNvPr id="13" name="Group 13"/>
          <p:cNvGrpSpPr/>
          <p:nvPr/>
        </p:nvGrpSpPr>
        <p:grpSpPr>
          <a:xfrm>
            <a:off x="16714318" y="1777670"/>
            <a:ext cx="677570" cy="677570"/>
            <a:chOff x="0" y="0"/>
            <a:chExt cx="903427" cy="903427"/>
          </a:xfrm>
        </p:grpSpPr>
        <p:sp>
          <p:nvSpPr>
            <p:cNvPr id="14" name="Freeform 14" descr="/tmp/workdir/deck/icons/trending_white.png"/>
            <p:cNvSpPr/>
            <p:nvPr/>
          </p:nvSpPr>
          <p:spPr>
            <a:xfrm>
              <a:off x="0" y="0"/>
              <a:ext cx="903478" cy="903478"/>
            </a:xfrm>
            <a:custGeom>
              <a:avLst/>
              <a:gdLst/>
              <a:ahLst/>
              <a:cxnLst/>
              <a:rect l="l" t="t" r="r" b="b"/>
              <a:pathLst>
                <a:path w="903478" h="903478">
                  <a:moveTo>
                    <a:pt x="0" y="0"/>
                  </a:moveTo>
                  <a:lnTo>
                    <a:pt x="903478" y="0"/>
                  </a:lnTo>
                  <a:lnTo>
                    <a:pt x="903478" y="903478"/>
                  </a:lnTo>
                  <a:lnTo>
                    <a:pt x="0" y="903478"/>
                  </a:lnTo>
                  <a:lnTo>
                    <a:pt x="0" y="0"/>
                  </a:lnTo>
                  <a:close/>
                </a:path>
              </a:pathLst>
            </a:custGeom>
            <a:blipFill>
              <a:blip r:embed="rId6" cstate="screen">
                <a:extLst>
                  <a:ext uri="{28A0092B-C50C-407E-A947-70E740481C1C}">
                    <a14:useLocalDpi xmlns:a14="http://schemas.microsoft.com/office/drawing/2010/main"/>
                  </a:ext>
                </a:extLst>
              </a:blip>
              <a:stretch>
                <a:fillRect r="5" b="5"/>
              </a:stretch>
            </a:blipFill>
          </p:spPr>
          <p:txBody>
            <a:bodyPr/>
            <a:lstStyle/>
            <a:p>
              <a:endParaRPr lang="en-US"/>
            </a:p>
          </p:txBody>
        </p:sp>
      </p:grpSp>
      <p:grpSp>
        <p:nvGrpSpPr>
          <p:cNvPr id="15" name="Group 15"/>
          <p:cNvGrpSpPr/>
          <p:nvPr/>
        </p:nvGrpSpPr>
        <p:grpSpPr>
          <a:xfrm>
            <a:off x="813435" y="2733675"/>
            <a:ext cx="15929610" cy="1088898"/>
            <a:chOff x="0" y="0"/>
            <a:chExt cx="21239480" cy="1451864"/>
          </a:xfrm>
        </p:grpSpPr>
        <p:sp>
          <p:nvSpPr>
            <p:cNvPr id="16" name="Freeform 16"/>
            <p:cNvSpPr/>
            <p:nvPr/>
          </p:nvSpPr>
          <p:spPr>
            <a:xfrm>
              <a:off x="0" y="0"/>
              <a:ext cx="21239480" cy="1451864"/>
            </a:xfrm>
            <a:custGeom>
              <a:avLst/>
              <a:gdLst/>
              <a:ahLst/>
              <a:cxnLst/>
              <a:rect l="l" t="t" r="r" b="b"/>
              <a:pathLst>
                <a:path w="21239480" h="1451864">
                  <a:moveTo>
                    <a:pt x="0" y="130302"/>
                  </a:moveTo>
                  <a:cubicBezTo>
                    <a:pt x="0" y="58293"/>
                    <a:pt x="58293" y="0"/>
                    <a:pt x="130302" y="0"/>
                  </a:cubicBezTo>
                  <a:lnTo>
                    <a:pt x="21109178" y="0"/>
                  </a:lnTo>
                  <a:cubicBezTo>
                    <a:pt x="21181188" y="0"/>
                    <a:pt x="21239480" y="58293"/>
                    <a:pt x="21239480" y="130302"/>
                  </a:cubicBezTo>
                  <a:lnTo>
                    <a:pt x="21239480" y="1321562"/>
                  </a:lnTo>
                  <a:cubicBezTo>
                    <a:pt x="21239480" y="1393571"/>
                    <a:pt x="21181188" y="1451864"/>
                    <a:pt x="21109178" y="1451864"/>
                  </a:cubicBezTo>
                  <a:lnTo>
                    <a:pt x="130302" y="1451864"/>
                  </a:lnTo>
                  <a:cubicBezTo>
                    <a:pt x="58293" y="1451864"/>
                    <a:pt x="0" y="1393571"/>
                    <a:pt x="0" y="1321562"/>
                  </a:cubicBezTo>
                  <a:close/>
                </a:path>
              </a:pathLst>
            </a:custGeom>
            <a:solidFill>
              <a:srgbClr val="FFFFFF"/>
            </a:solidFill>
            <a:ln w="19050" cap="sq">
              <a:solidFill>
                <a:srgbClr val="E4E1D8"/>
              </a:solidFill>
              <a:prstDash val="solid"/>
              <a:miter/>
            </a:ln>
          </p:spPr>
          <p:txBody>
            <a:bodyPr/>
            <a:lstStyle/>
            <a:p>
              <a:endParaRPr lang="en-US"/>
            </a:p>
          </p:txBody>
        </p:sp>
      </p:grpSp>
      <p:grpSp>
        <p:nvGrpSpPr>
          <p:cNvPr id="17" name="Group 17"/>
          <p:cNvGrpSpPr/>
          <p:nvPr/>
        </p:nvGrpSpPr>
        <p:grpSpPr>
          <a:xfrm>
            <a:off x="822960" y="2743200"/>
            <a:ext cx="850392" cy="1069848"/>
            <a:chOff x="0" y="0"/>
            <a:chExt cx="1133856" cy="1426464"/>
          </a:xfrm>
        </p:grpSpPr>
        <p:sp>
          <p:nvSpPr>
            <p:cNvPr id="18" name="Freeform 18"/>
            <p:cNvSpPr/>
            <p:nvPr/>
          </p:nvSpPr>
          <p:spPr>
            <a:xfrm>
              <a:off x="0" y="0"/>
              <a:ext cx="1133856" cy="1426464"/>
            </a:xfrm>
            <a:custGeom>
              <a:avLst/>
              <a:gdLst/>
              <a:ahLst/>
              <a:cxnLst/>
              <a:rect l="l" t="t" r="r" b="b"/>
              <a:pathLst>
                <a:path w="1133856" h="1426464">
                  <a:moveTo>
                    <a:pt x="0" y="128016"/>
                  </a:moveTo>
                  <a:cubicBezTo>
                    <a:pt x="0" y="57277"/>
                    <a:pt x="57277" y="0"/>
                    <a:pt x="128016" y="0"/>
                  </a:cubicBezTo>
                  <a:lnTo>
                    <a:pt x="1005840" y="0"/>
                  </a:lnTo>
                  <a:cubicBezTo>
                    <a:pt x="1076579" y="0"/>
                    <a:pt x="1133856" y="57277"/>
                    <a:pt x="1133856" y="128016"/>
                  </a:cubicBezTo>
                  <a:lnTo>
                    <a:pt x="1133856" y="1298448"/>
                  </a:lnTo>
                  <a:cubicBezTo>
                    <a:pt x="1133856" y="1369187"/>
                    <a:pt x="1076579" y="1426464"/>
                    <a:pt x="1005840" y="1426464"/>
                  </a:cubicBezTo>
                  <a:lnTo>
                    <a:pt x="128016" y="1426464"/>
                  </a:lnTo>
                  <a:cubicBezTo>
                    <a:pt x="57277" y="1426464"/>
                    <a:pt x="0" y="1369187"/>
                    <a:pt x="0" y="1298448"/>
                  </a:cubicBezTo>
                  <a:close/>
                </a:path>
              </a:pathLst>
            </a:custGeom>
            <a:solidFill>
              <a:srgbClr val="FC6644"/>
            </a:solidFill>
          </p:spPr>
          <p:txBody>
            <a:bodyPr/>
            <a:lstStyle/>
            <a:p>
              <a:endParaRPr lang="en-US"/>
            </a:p>
          </p:txBody>
        </p:sp>
      </p:grpSp>
      <p:grpSp>
        <p:nvGrpSpPr>
          <p:cNvPr id="19" name="Group 19"/>
          <p:cNvGrpSpPr/>
          <p:nvPr/>
        </p:nvGrpSpPr>
        <p:grpSpPr>
          <a:xfrm>
            <a:off x="822960" y="2743200"/>
            <a:ext cx="850392" cy="1069848"/>
            <a:chOff x="0" y="0"/>
            <a:chExt cx="1133856" cy="1426464"/>
          </a:xfrm>
        </p:grpSpPr>
        <p:sp>
          <p:nvSpPr>
            <p:cNvPr id="20" name="Freeform 20"/>
            <p:cNvSpPr/>
            <p:nvPr/>
          </p:nvSpPr>
          <p:spPr>
            <a:xfrm>
              <a:off x="0" y="0"/>
              <a:ext cx="1133856" cy="1426464"/>
            </a:xfrm>
            <a:custGeom>
              <a:avLst/>
              <a:gdLst/>
              <a:ahLst/>
              <a:cxnLst/>
              <a:rect l="l" t="t" r="r" b="b"/>
              <a:pathLst>
                <a:path w="1133856" h="1426464">
                  <a:moveTo>
                    <a:pt x="0" y="0"/>
                  </a:moveTo>
                  <a:lnTo>
                    <a:pt x="1133856" y="0"/>
                  </a:lnTo>
                  <a:lnTo>
                    <a:pt x="1133856" y="1426464"/>
                  </a:lnTo>
                  <a:lnTo>
                    <a:pt x="0" y="1426464"/>
                  </a:lnTo>
                  <a:close/>
                </a:path>
              </a:pathLst>
            </a:custGeom>
            <a:blipFill>
              <a:blip r:embed="rId7"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21" name="TextBox 21"/>
            <p:cNvSpPr txBox="1"/>
            <p:nvPr/>
          </p:nvSpPr>
          <p:spPr>
            <a:xfrm>
              <a:off x="0" y="-66675"/>
              <a:ext cx="1133856" cy="1493139"/>
            </a:xfrm>
            <a:prstGeom prst="rect">
              <a:avLst/>
            </a:prstGeom>
          </p:spPr>
          <p:txBody>
            <a:bodyPr lIns="0" tIns="0" rIns="0" bIns="0" rtlCol="0" anchor="ctr"/>
            <a:lstStyle/>
            <a:p>
              <a:pPr algn="ctr">
                <a:lnSpc>
                  <a:spcPts val="3960"/>
                </a:lnSpc>
              </a:pPr>
              <a:r>
                <a:rPr lang="en-US" sz="3300" b="1">
                  <a:solidFill>
                    <a:srgbClr val="FFFFFF"/>
                  </a:solidFill>
                  <a:latin typeface="Calibri (MS) Bold"/>
                  <a:ea typeface="Calibri (MS) Bold"/>
                  <a:cs typeface="Calibri (MS) Bold"/>
                  <a:sym typeface="Calibri (MS) Bold"/>
                </a:rPr>
                <a:t>R</a:t>
              </a:r>
            </a:p>
          </p:txBody>
        </p:sp>
      </p:grpSp>
      <p:grpSp>
        <p:nvGrpSpPr>
          <p:cNvPr id="22" name="Group 22"/>
          <p:cNvGrpSpPr/>
          <p:nvPr/>
        </p:nvGrpSpPr>
        <p:grpSpPr>
          <a:xfrm>
            <a:off x="1988820" y="2825496"/>
            <a:ext cx="14538960" cy="905256"/>
            <a:chOff x="0" y="0"/>
            <a:chExt cx="19385280" cy="1207008"/>
          </a:xfrm>
        </p:grpSpPr>
        <p:sp>
          <p:nvSpPr>
            <p:cNvPr id="23" name="Freeform 23"/>
            <p:cNvSpPr/>
            <p:nvPr/>
          </p:nvSpPr>
          <p:spPr>
            <a:xfrm>
              <a:off x="0" y="0"/>
              <a:ext cx="19385280" cy="1207008"/>
            </a:xfrm>
            <a:custGeom>
              <a:avLst/>
              <a:gdLst/>
              <a:ahLst/>
              <a:cxnLst/>
              <a:rect l="l" t="t" r="r" b="b"/>
              <a:pathLst>
                <a:path w="19385280" h="1207008">
                  <a:moveTo>
                    <a:pt x="0" y="0"/>
                  </a:moveTo>
                  <a:lnTo>
                    <a:pt x="19385280" y="0"/>
                  </a:lnTo>
                  <a:lnTo>
                    <a:pt x="19385280" y="1207008"/>
                  </a:lnTo>
                  <a:lnTo>
                    <a:pt x="0" y="1207008"/>
                  </a:lnTo>
                  <a:close/>
                </a:path>
              </a:pathLst>
            </a:custGeom>
            <a:blipFill>
              <a:blip r:embed="rId8"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24" name="TextBox 24"/>
            <p:cNvSpPr txBox="1"/>
            <p:nvPr/>
          </p:nvSpPr>
          <p:spPr>
            <a:xfrm>
              <a:off x="0" y="-66675"/>
              <a:ext cx="19385280" cy="1273683"/>
            </a:xfrm>
            <a:prstGeom prst="rect">
              <a:avLst/>
            </a:prstGeom>
          </p:spPr>
          <p:txBody>
            <a:bodyPr lIns="0" tIns="0" rIns="0" bIns="0" rtlCol="0" anchor="ctr"/>
            <a:lstStyle/>
            <a:p>
              <a:pPr algn="l">
                <a:lnSpc>
                  <a:spcPts val="2520"/>
                </a:lnSpc>
              </a:pPr>
              <a:r>
                <a:rPr lang="en-US" sz="1875">
                  <a:solidFill>
                    <a:srgbClr val="1C1C1C"/>
                  </a:solidFill>
                  <a:latin typeface="Calibri (MS)"/>
                  <a:ea typeface="Calibri (MS)"/>
                  <a:cs typeface="Calibri (MS)"/>
                  <a:sym typeface="Calibri (MS)"/>
                </a:rPr>
                <a:t>Role: Act as an expert non-profit fundraiser for children's health and medical research.</a:t>
              </a:r>
            </a:p>
          </p:txBody>
        </p:sp>
      </p:grpSp>
      <p:grpSp>
        <p:nvGrpSpPr>
          <p:cNvPr id="25" name="Group 25"/>
          <p:cNvGrpSpPr/>
          <p:nvPr/>
        </p:nvGrpSpPr>
        <p:grpSpPr>
          <a:xfrm>
            <a:off x="813435" y="3995547"/>
            <a:ext cx="15929610" cy="1088898"/>
            <a:chOff x="0" y="0"/>
            <a:chExt cx="21239480" cy="1451864"/>
          </a:xfrm>
        </p:grpSpPr>
        <p:sp>
          <p:nvSpPr>
            <p:cNvPr id="26" name="Freeform 26"/>
            <p:cNvSpPr/>
            <p:nvPr/>
          </p:nvSpPr>
          <p:spPr>
            <a:xfrm>
              <a:off x="0" y="0"/>
              <a:ext cx="21239480" cy="1451864"/>
            </a:xfrm>
            <a:custGeom>
              <a:avLst/>
              <a:gdLst/>
              <a:ahLst/>
              <a:cxnLst/>
              <a:rect l="l" t="t" r="r" b="b"/>
              <a:pathLst>
                <a:path w="21239480" h="1451864">
                  <a:moveTo>
                    <a:pt x="0" y="130302"/>
                  </a:moveTo>
                  <a:cubicBezTo>
                    <a:pt x="0" y="58293"/>
                    <a:pt x="58293" y="0"/>
                    <a:pt x="130302" y="0"/>
                  </a:cubicBezTo>
                  <a:lnTo>
                    <a:pt x="21109178" y="0"/>
                  </a:lnTo>
                  <a:cubicBezTo>
                    <a:pt x="21181188" y="0"/>
                    <a:pt x="21239480" y="58293"/>
                    <a:pt x="21239480" y="130302"/>
                  </a:cubicBezTo>
                  <a:lnTo>
                    <a:pt x="21239480" y="1321562"/>
                  </a:lnTo>
                  <a:cubicBezTo>
                    <a:pt x="21239480" y="1393571"/>
                    <a:pt x="21181188" y="1451864"/>
                    <a:pt x="21109178" y="1451864"/>
                  </a:cubicBezTo>
                  <a:lnTo>
                    <a:pt x="130302" y="1451864"/>
                  </a:lnTo>
                  <a:cubicBezTo>
                    <a:pt x="58293" y="1451864"/>
                    <a:pt x="0" y="1393571"/>
                    <a:pt x="0" y="1321562"/>
                  </a:cubicBezTo>
                  <a:close/>
                </a:path>
              </a:pathLst>
            </a:custGeom>
            <a:solidFill>
              <a:srgbClr val="FFFFFF"/>
            </a:solidFill>
            <a:ln w="19050" cap="sq">
              <a:solidFill>
                <a:srgbClr val="E4E1D8"/>
              </a:solidFill>
              <a:prstDash val="solid"/>
              <a:miter/>
            </a:ln>
          </p:spPr>
          <p:txBody>
            <a:bodyPr/>
            <a:lstStyle/>
            <a:p>
              <a:endParaRPr lang="en-US"/>
            </a:p>
          </p:txBody>
        </p:sp>
      </p:grpSp>
      <p:grpSp>
        <p:nvGrpSpPr>
          <p:cNvPr id="27" name="Group 27"/>
          <p:cNvGrpSpPr/>
          <p:nvPr/>
        </p:nvGrpSpPr>
        <p:grpSpPr>
          <a:xfrm>
            <a:off x="822960" y="4005072"/>
            <a:ext cx="850392" cy="1069848"/>
            <a:chOff x="0" y="0"/>
            <a:chExt cx="1133856" cy="1426464"/>
          </a:xfrm>
        </p:grpSpPr>
        <p:sp>
          <p:nvSpPr>
            <p:cNvPr id="28" name="Freeform 28"/>
            <p:cNvSpPr/>
            <p:nvPr/>
          </p:nvSpPr>
          <p:spPr>
            <a:xfrm>
              <a:off x="0" y="0"/>
              <a:ext cx="1133856" cy="1426464"/>
            </a:xfrm>
            <a:custGeom>
              <a:avLst/>
              <a:gdLst/>
              <a:ahLst/>
              <a:cxnLst/>
              <a:rect l="l" t="t" r="r" b="b"/>
              <a:pathLst>
                <a:path w="1133856" h="1426464">
                  <a:moveTo>
                    <a:pt x="0" y="128016"/>
                  </a:moveTo>
                  <a:cubicBezTo>
                    <a:pt x="0" y="57277"/>
                    <a:pt x="57277" y="0"/>
                    <a:pt x="128016" y="0"/>
                  </a:cubicBezTo>
                  <a:lnTo>
                    <a:pt x="1005840" y="0"/>
                  </a:lnTo>
                  <a:cubicBezTo>
                    <a:pt x="1076579" y="0"/>
                    <a:pt x="1133856" y="57277"/>
                    <a:pt x="1133856" y="128016"/>
                  </a:cubicBezTo>
                  <a:lnTo>
                    <a:pt x="1133856" y="1298448"/>
                  </a:lnTo>
                  <a:cubicBezTo>
                    <a:pt x="1133856" y="1369187"/>
                    <a:pt x="1076579" y="1426464"/>
                    <a:pt x="1005840" y="1426464"/>
                  </a:cubicBezTo>
                  <a:lnTo>
                    <a:pt x="128016" y="1426464"/>
                  </a:lnTo>
                  <a:cubicBezTo>
                    <a:pt x="57277" y="1426464"/>
                    <a:pt x="0" y="1369187"/>
                    <a:pt x="0" y="1298448"/>
                  </a:cubicBezTo>
                  <a:close/>
                </a:path>
              </a:pathLst>
            </a:custGeom>
            <a:solidFill>
              <a:srgbClr val="1B2A4A"/>
            </a:solidFill>
          </p:spPr>
          <p:txBody>
            <a:bodyPr/>
            <a:lstStyle/>
            <a:p>
              <a:endParaRPr lang="en-US"/>
            </a:p>
          </p:txBody>
        </p:sp>
      </p:grpSp>
      <p:grpSp>
        <p:nvGrpSpPr>
          <p:cNvPr id="29" name="Group 29"/>
          <p:cNvGrpSpPr/>
          <p:nvPr/>
        </p:nvGrpSpPr>
        <p:grpSpPr>
          <a:xfrm>
            <a:off x="822960" y="4005072"/>
            <a:ext cx="850392" cy="1069848"/>
            <a:chOff x="0" y="0"/>
            <a:chExt cx="1133856" cy="1426464"/>
          </a:xfrm>
        </p:grpSpPr>
        <p:sp>
          <p:nvSpPr>
            <p:cNvPr id="30" name="Freeform 30"/>
            <p:cNvSpPr/>
            <p:nvPr/>
          </p:nvSpPr>
          <p:spPr>
            <a:xfrm>
              <a:off x="0" y="0"/>
              <a:ext cx="1133856" cy="1426464"/>
            </a:xfrm>
            <a:custGeom>
              <a:avLst/>
              <a:gdLst/>
              <a:ahLst/>
              <a:cxnLst/>
              <a:rect l="l" t="t" r="r" b="b"/>
              <a:pathLst>
                <a:path w="1133856" h="1426464">
                  <a:moveTo>
                    <a:pt x="0" y="0"/>
                  </a:moveTo>
                  <a:lnTo>
                    <a:pt x="1133856" y="0"/>
                  </a:lnTo>
                  <a:lnTo>
                    <a:pt x="1133856" y="1426464"/>
                  </a:lnTo>
                  <a:lnTo>
                    <a:pt x="0" y="1426464"/>
                  </a:lnTo>
                  <a:close/>
                </a:path>
              </a:pathLst>
            </a:custGeom>
            <a:blipFill>
              <a:blip r:embed="rId7"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31" name="TextBox 31"/>
            <p:cNvSpPr txBox="1"/>
            <p:nvPr/>
          </p:nvSpPr>
          <p:spPr>
            <a:xfrm>
              <a:off x="0" y="-66675"/>
              <a:ext cx="1133856" cy="1493139"/>
            </a:xfrm>
            <a:prstGeom prst="rect">
              <a:avLst/>
            </a:prstGeom>
          </p:spPr>
          <p:txBody>
            <a:bodyPr lIns="0" tIns="0" rIns="0" bIns="0" rtlCol="0" anchor="ctr"/>
            <a:lstStyle/>
            <a:p>
              <a:pPr algn="ctr">
                <a:lnSpc>
                  <a:spcPts val="3960"/>
                </a:lnSpc>
              </a:pPr>
              <a:r>
                <a:rPr lang="en-US" sz="3300" b="1">
                  <a:solidFill>
                    <a:srgbClr val="FFFFFF"/>
                  </a:solidFill>
                  <a:latin typeface="Calibri (MS) Bold"/>
                  <a:ea typeface="Calibri (MS) Bold"/>
                  <a:cs typeface="Calibri (MS) Bold"/>
                  <a:sym typeface="Calibri (MS) Bold"/>
                </a:rPr>
                <a:t>O</a:t>
              </a:r>
            </a:p>
          </p:txBody>
        </p:sp>
      </p:grpSp>
      <p:grpSp>
        <p:nvGrpSpPr>
          <p:cNvPr id="32" name="Group 32"/>
          <p:cNvGrpSpPr/>
          <p:nvPr/>
        </p:nvGrpSpPr>
        <p:grpSpPr>
          <a:xfrm>
            <a:off x="1988820" y="4087368"/>
            <a:ext cx="14538960" cy="905256"/>
            <a:chOff x="0" y="0"/>
            <a:chExt cx="19385280" cy="1207008"/>
          </a:xfrm>
        </p:grpSpPr>
        <p:sp>
          <p:nvSpPr>
            <p:cNvPr id="33" name="Freeform 33"/>
            <p:cNvSpPr/>
            <p:nvPr/>
          </p:nvSpPr>
          <p:spPr>
            <a:xfrm>
              <a:off x="0" y="0"/>
              <a:ext cx="19385280" cy="1207008"/>
            </a:xfrm>
            <a:custGeom>
              <a:avLst/>
              <a:gdLst/>
              <a:ahLst/>
              <a:cxnLst/>
              <a:rect l="l" t="t" r="r" b="b"/>
              <a:pathLst>
                <a:path w="19385280" h="1207008">
                  <a:moveTo>
                    <a:pt x="0" y="0"/>
                  </a:moveTo>
                  <a:lnTo>
                    <a:pt x="19385280" y="0"/>
                  </a:lnTo>
                  <a:lnTo>
                    <a:pt x="19385280" y="1207008"/>
                  </a:lnTo>
                  <a:lnTo>
                    <a:pt x="0" y="1207008"/>
                  </a:lnTo>
                  <a:close/>
                </a:path>
              </a:pathLst>
            </a:custGeom>
            <a:blipFill>
              <a:blip r:embed="rId8"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34" name="TextBox 34"/>
            <p:cNvSpPr txBox="1"/>
            <p:nvPr/>
          </p:nvSpPr>
          <p:spPr>
            <a:xfrm>
              <a:off x="0" y="-66675"/>
              <a:ext cx="19385280" cy="1273683"/>
            </a:xfrm>
            <a:prstGeom prst="rect">
              <a:avLst/>
            </a:prstGeom>
          </p:spPr>
          <p:txBody>
            <a:bodyPr lIns="0" tIns="0" rIns="0" bIns="0" rtlCol="0" anchor="ctr"/>
            <a:lstStyle/>
            <a:p>
              <a:pPr algn="l">
                <a:lnSpc>
                  <a:spcPts val="2520"/>
                </a:lnSpc>
              </a:pPr>
              <a:r>
                <a:rPr lang="en-US" sz="1875">
                  <a:solidFill>
                    <a:srgbClr val="1C1C1C"/>
                  </a:solidFill>
                  <a:latin typeface="Calibri (MS)"/>
                  <a:ea typeface="Calibri (MS)"/>
                  <a:cs typeface="Calibri (MS)"/>
                  <a:sym typeface="Calibri (MS)"/>
                </a:rPr>
                <a:t>Origin: I run a non-profit funding translational research for [DISEASE NAME], an ultra-rare genetic condition. We're building a deck to raise $[AMOUNT] to fund [SPECIFIC GOAL].</a:t>
              </a:r>
            </a:p>
          </p:txBody>
        </p:sp>
      </p:grpSp>
      <p:grpSp>
        <p:nvGrpSpPr>
          <p:cNvPr id="35" name="Group 35"/>
          <p:cNvGrpSpPr/>
          <p:nvPr/>
        </p:nvGrpSpPr>
        <p:grpSpPr>
          <a:xfrm>
            <a:off x="813435" y="5257419"/>
            <a:ext cx="15929610" cy="1088898"/>
            <a:chOff x="0" y="0"/>
            <a:chExt cx="21239480" cy="1451864"/>
          </a:xfrm>
        </p:grpSpPr>
        <p:sp>
          <p:nvSpPr>
            <p:cNvPr id="36" name="Freeform 36"/>
            <p:cNvSpPr/>
            <p:nvPr/>
          </p:nvSpPr>
          <p:spPr>
            <a:xfrm>
              <a:off x="0" y="0"/>
              <a:ext cx="21239480" cy="1451864"/>
            </a:xfrm>
            <a:custGeom>
              <a:avLst/>
              <a:gdLst/>
              <a:ahLst/>
              <a:cxnLst/>
              <a:rect l="l" t="t" r="r" b="b"/>
              <a:pathLst>
                <a:path w="21239480" h="1451864">
                  <a:moveTo>
                    <a:pt x="0" y="130302"/>
                  </a:moveTo>
                  <a:cubicBezTo>
                    <a:pt x="0" y="58293"/>
                    <a:pt x="58293" y="0"/>
                    <a:pt x="130302" y="0"/>
                  </a:cubicBezTo>
                  <a:lnTo>
                    <a:pt x="21109178" y="0"/>
                  </a:lnTo>
                  <a:cubicBezTo>
                    <a:pt x="21181188" y="0"/>
                    <a:pt x="21239480" y="58293"/>
                    <a:pt x="21239480" y="130302"/>
                  </a:cubicBezTo>
                  <a:lnTo>
                    <a:pt x="21239480" y="1321562"/>
                  </a:lnTo>
                  <a:cubicBezTo>
                    <a:pt x="21239480" y="1393571"/>
                    <a:pt x="21181188" y="1451864"/>
                    <a:pt x="21109178" y="1451864"/>
                  </a:cubicBezTo>
                  <a:lnTo>
                    <a:pt x="130302" y="1451864"/>
                  </a:lnTo>
                  <a:cubicBezTo>
                    <a:pt x="58293" y="1451864"/>
                    <a:pt x="0" y="1393571"/>
                    <a:pt x="0" y="1321562"/>
                  </a:cubicBezTo>
                  <a:close/>
                </a:path>
              </a:pathLst>
            </a:custGeom>
            <a:solidFill>
              <a:srgbClr val="FFFFFF"/>
            </a:solidFill>
            <a:ln w="19050" cap="sq">
              <a:solidFill>
                <a:srgbClr val="E4E1D8"/>
              </a:solidFill>
              <a:prstDash val="solid"/>
              <a:miter/>
            </a:ln>
          </p:spPr>
          <p:txBody>
            <a:bodyPr/>
            <a:lstStyle/>
            <a:p>
              <a:endParaRPr lang="en-US"/>
            </a:p>
          </p:txBody>
        </p:sp>
      </p:grpSp>
      <p:grpSp>
        <p:nvGrpSpPr>
          <p:cNvPr id="37" name="Group 37"/>
          <p:cNvGrpSpPr/>
          <p:nvPr/>
        </p:nvGrpSpPr>
        <p:grpSpPr>
          <a:xfrm>
            <a:off x="822960" y="5266944"/>
            <a:ext cx="850392" cy="1069848"/>
            <a:chOff x="0" y="0"/>
            <a:chExt cx="1133856" cy="1426464"/>
          </a:xfrm>
        </p:grpSpPr>
        <p:sp>
          <p:nvSpPr>
            <p:cNvPr id="38" name="Freeform 38"/>
            <p:cNvSpPr/>
            <p:nvPr/>
          </p:nvSpPr>
          <p:spPr>
            <a:xfrm>
              <a:off x="0" y="0"/>
              <a:ext cx="1133856" cy="1426464"/>
            </a:xfrm>
            <a:custGeom>
              <a:avLst/>
              <a:gdLst/>
              <a:ahLst/>
              <a:cxnLst/>
              <a:rect l="l" t="t" r="r" b="b"/>
              <a:pathLst>
                <a:path w="1133856" h="1426464">
                  <a:moveTo>
                    <a:pt x="0" y="128016"/>
                  </a:moveTo>
                  <a:cubicBezTo>
                    <a:pt x="0" y="57277"/>
                    <a:pt x="57277" y="0"/>
                    <a:pt x="128016" y="0"/>
                  </a:cubicBezTo>
                  <a:lnTo>
                    <a:pt x="1005840" y="0"/>
                  </a:lnTo>
                  <a:cubicBezTo>
                    <a:pt x="1076579" y="0"/>
                    <a:pt x="1133856" y="57277"/>
                    <a:pt x="1133856" y="128016"/>
                  </a:cubicBezTo>
                  <a:lnTo>
                    <a:pt x="1133856" y="1298448"/>
                  </a:lnTo>
                  <a:cubicBezTo>
                    <a:pt x="1133856" y="1369187"/>
                    <a:pt x="1076579" y="1426464"/>
                    <a:pt x="1005840" y="1426464"/>
                  </a:cubicBezTo>
                  <a:lnTo>
                    <a:pt x="128016" y="1426464"/>
                  </a:lnTo>
                  <a:cubicBezTo>
                    <a:pt x="57277" y="1426464"/>
                    <a:pt x="0" y="1369187"/>
                    <a:pt x="0" y="1298448"/>
                  </a:cubicBezTo>
                  <a:close/>
                </a:path>
              </a:pathLst>
            </a:custGeom>
            <a:solidFill>
              <a:srgbClr val="C9A24B"/>
            </a:solidFill>
          </p:spPr>
          <p:txBody>
            <a:bodyPr/>
            <a:lstStyle/>
            <a:p>
              <a:endParaRPr lang="en-US"/>
            </a:p>
          </p:txBody>
        </p:sp>
      </p:grpSp>
      <p:grpSp>
        <p:nvGrpSpPr>
          <p:cNvPr id="39" name="Group 39"/>
          <p:cNvGrpSpPr/>
          <p:nvPr/>
        </p:nvGrpSpPr>
        <p:grpSpPr>
          <a:xfrm>
            <a:off x="822960" y="5266944"/>
            <a:ext cx="850392" cy="1069848"/>
            <a:chOff x="0" y="0"/>
            <a:chExt cx="1133856" cy="1426464"/>
          </a:xfrm>
        </p:grpSpPr>
        <p:sp>
          <p:nvSpPr>
            <p:cNvPr id="40" name="Freeform 40"/>
            <p:cNvSpPr/>
            <p:nvPr/>
          </p:nvSpPr>
          <p:spPr>
            <a:xfrm>
              <a:off x="0" y="0"/>
              <a:ext cx="1133856" cy="1426464"/>
            </a:xfrm>
            <a:custGeom>
              <a:avLst/>
              <a:gdLst/>
              <a:ahLst/>
              <a:cxnLst/>
              <a:rect l="l" t="t" r="r" b="b"/>
              <a:pathLst>
                <a:path w="1133856" h="1426464">
                  <a:moveTo>
                    <a:pt x="0" y="0"/>
                  </a:moveTo>
                  <a:lnTo>
                    <a:pt x="1133856" y="0"/>
                  </a:lnTo>
                  <a:lnTo>
                    <a:pt x="1133856" y="1426464"/>
                  </a:lnTo>
                  <a:lnTo>
                    <a:pt x="0" y="1426464"/>
                  </a:lnTo>
                  <a:close/>
                </a:path>
              </a:pathLst>
            </a:custGeom>
            <a:blipFill>
              <a:blip r:embed="rId7"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41" name="TextBox 41"/>
            <p:cNvSpPr txBox="1"/>
            <p:nvPr/>
          </p:nvSpPr>
          <p:spPr>
            <a:xfrm>
              <a:off x="0" y="-66675"/>
              <a:ext cx="1133856" cy="1493139"/>
            </a:xfrm>
            <a:prstGeom prst="rect">
              <a:avLst/>
            </a:prstGeom>
          </p:spPr>
          <p:txBody>
            <a:bodyPr lIns="0" tIns="0" rIns="0" bIns="0" rtlCol="0" anchor="ctr"/>
            <a:lstStyle/>
            <a:p>
              <a:pPr algn="ctr">
                <a:lnSpc>
                  <a:spcPts val="3960"/>
                </a:lnSpc>
              </a:pPr>
              <a:r>
                <a:rPr lang="en-US" sz="3300" b="1">
                  <a:solidFill>
                    <a:srgbClr val="FFFFFF"/>
                  </a:solidFill>
                  <a:latin typeface="Calibri (MS) Bold"/>
                  <a:ea typeface="Calibri (MS) Bold"/>
                  <a:cs typeface="Calibri (MS) Bold"/>
                  <a:sym typeface="Calibri (MS) Bold"/>
                </a:rPr>
                <a:t>A</a:t>
              </a:r>
            </a:p>
          </p:txBody>
        </p:sp>
      </p:grpSp>
      <p:grpSp>
        <p:nvGrpSpPr>
          <p:cNvPr id="42" name="Group 42"/>
          <p:cNvGrpSpPr/>
          <p:nvPr/>
        </p:nvGrpSpPr>
        <p:grpSpPr>
          <a:xfrm>
            <a:off x="1988820" y="5349240"/>
            <a:ext cx="14538960" cy="905256"/>
            <a:chOff x="0" y="0"/>
            <a:chExt cx="19385280" cy="1207008"/>
          </a:xfrm>
        </p:grpSpPr>
        <p:sp>
          <p:nvSpPr>
            <p:cNvPr id="43" name="Freeform 43"/>
            <p:cNvSpPr/>
            <p:nvPr/>
          </p:nvSpPr>
          <p:spPr>
            <a:xfrm>
              <a:off x="0" y="0"/>
              <a:ext cx="19385280" cy="1207008"/>
            </a:xfrm>
            <a:custGeom>
              <a:avLst/>
              <a:gdLst/>
              <a:ahLst/>
              <a:cxnLst/>
              <a:rect l="l" t="t" r="r" b="b"/>
              <a:pathLst>
                <a:path w="19385280" h="1207008">
                  <a:moveTo>
                    <a:pt x="0" y="0"/>
                  </a:moveTo>
                  <a:lnTo>
                    <a:pt x="19385280" y="0"/>
                  </a:lnTo>
                  <a:lnTo>
                    <a:pt x="19385280" y="1207008"/>
                  </a:lnTo>
                  <a:lnTo>
                    <a:pt x="0" y="1207008"/>
                  </a:lnTo>
                  <a:close/>
                </a:path>
              </a:pathLst>
            </a:custGeom>
            <a:blipFill>
              <a:blip r:embed="rId8"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44" name="TextBox 44"/>
            <p:cNvSpPr txBox="1"/>
            <p:nvPr/>
          </p:nvSpPr>
          <p:spPr>
            <a:xfrm>
              <a:off x="0" y="-66675"/>
              <a:ext cx="19385280" cy="1273683"/>
            </a:xfrm>
            <a:prstGeom prst="rect">
              <a:avLst/>
            </a:prstGeom>
          </p:spPr>
          <p:txBody>
            <a:bodyPr lIns="0" tIns="0" rIns="0" bIns="0" rtlCol="0" anchor="ctr"/>
            <a:lstStyle/>
            <a:p>
              <a:pPr algn="l">
                <a:lnSpc>
                  <a:spcPts val="2520"/>
                </a:lnSpc>
              </a:pPr>
              <a:r>
                <a:rPr lang="en-US" sz="1875">
                  <a:solidFill>
                    <a:srgbClr val="1C1C1C"/>
                  </a:solidFill>
                  <a:latin typeface="Calibri (MS)"/>
                  <a:ea typeface="Calibri (MS)"/>
                  <a:cs typeface="Calibri (MS)"/>
                  <a:sym typeface="Calibri (MS)"/>
                </a:rPr>
                <a:t>Action: Create an 8-slide pitch deck outline: 1) Emotional Hook, 2) The Problem, 3) The Science, 4) The Solution/Project, 5) Milestones, 6) The Team, 7) Financial Ask, 8) The Vision.</a:t>
              </a:r>
            </a:p>
          </p:txBody>
        </p:sp>
      </p:grpSp>
      <p:grpSp>
        <p:nvGrpSpPr>
          <p:cNvPr id="45" name="Group 45"/>
          <p:cNvGrpSpPr/>
          <p:nvPr/>
        </p:nvGrpSpPr>
        <p:grpSpPr>
          <a:xfrm>
            <a:off x="813435" y="6519291"/>
            <a:ext cx="15929610" cy="1088898"/>
            <a:chOff x="0" y="0"/>
            <a:chExt cx="21239480" cy="1451864"/>
          </a:xfrm>
        </p:grpSpPr>
        <p:sp>
          <p:nvSpPr>
            <p:cNvPr id="46" name="Freeform 46"/>
            <p:cNvSpPr/>
            <p:nvPr/>
          </p:nvSpPr>
          <p:spPr>
            <a:xfrm>
              <a:off x="0" y="0"/>
              <a:ext cx="21239480" cy="1451864"/>
            </a:xfrm>
            <a:custGeom>
              <a:avLst/>
              <a:gdLst/>
              <a:ahLst/>
              <a:cxnLst/>
              <a:rect l="l" t="t" r="r" b="b"/>
              <a:pathLst>
                <a:path w="21239480" h="1451864">
                  <a:moveTo>
                    <a:pt x="0" y="130302"/>
                  </a:moveTo>
                  <a:cubicBezTo>
                    <a:pt x="0" y="58293"/>
                    <a:pt x="58293" y="0"/>
                    <a:pt x="130302" y="0"/>
                  </a:cubicBezTo>
                  <a:lnTo>
                    <a:pt x="21109178" y="0"/>
                  </a:lnTo>
                  <a:cubicBezTo>
                    <a:pt x="21181188" y="0"/>
                    <a:pt x="21239480" y="58293"/>
                    <a:pt x="21239480" y="130302"/>
                  </a:cubicBezTo>
                  <a:lnTo>
                    <a:pt x="21239480" y="1321562"/>
                  </a:lnTo>
                  <a:cubicBezTo>
                    <a:pt x="21239480" y="1393571"/>
                    <a:pt x="21181188" y="1451864"/>
                    <a:pt x="21109178" y="1451864"/>
                  </a:cubicBezTo>
                  <a:lnTo>
                    <a:pt x="130302" y="1451864"/>
                  </a:lnTo>
                  <a:cubicBezTo>
                    <a:pt x="58293" y="1451864"/>
                    <a:pt x="0" y="1393571"/>
                    <a:pt x="0" y="1321562"/>
                  </a:cubicBezTo>
                  <a:close/>
                </a:path>
              </a:pathLst>
            </a:custGeom>
            <a:solidFill>
              <a:srgbClr val="FFFFFF"/>
            </a:solidFill>
            <a:ln w="19050" cap="sq">
              <a:solidFill>
                <a:srgbClr val="E4E1D8"/>
              </a:solidFill>
              <a:prstDash val="solid"/>
              <a:miter/>
            </a:ln>
          </p:spPr>
          <p:txBody>
            <a:bodyPr/>
            <a:lstStyle/>
            <a:p>
              <a:endParaRPr lang="en-US"/>
            </a:p>
          </p:txBody>
        </p:sp>
      </p:grpSp>
      <p:grpSp>
        <p:nvGrpSpPr>
          <p:cNvPr id="47" name="Group 47"/>
          <p:cNvGrpSpPr/>
          <p:nvPr/>
        </p:nvGrpSpPr>
        <p:grpSpPr>
          <a:xfrm>
            <a:off x="822960" y="6528816"/>
            <a:ext cx="850392" cy="1069848"/>
            <a:chOff x="0" y="0"/>
            <a:chExt cx="1133856" cy="1426464"/>
          </a:xfrm>
        </p:grpSpPr>
        <p:sp>
          <p:nvSpPr>
            <p:cNvPr id="48" name="Freeform 48"/>
            <p:cNvSpPr/>
            <p:nvPr/>
          </p:nvSpPr>
          <p:spPr>
            <a:xfrm>
              <a:off x="0" y="0"/>
              <a:ext cx="1133856" cy="1426464"/>
            </a:xfrm>
            <a:custGeom>
              <a:avLst/>
              <a:gdLst/>
              <a:ahLst/>
              <a:cxnLst/>
              <a:rect l="l" t="t" r="r" b="b"/>
              <a:pathLst>
                <a:path w="1133856" h="1426464">
                  <a:moveTo>
                    <a:pt x="0" y="128016"/>
                  </a:moveTo>
                  <a:cubicBezTo>
                    <a:pt x="0" y="57277"/>
                    <a:pt x="57277" y="0"/>
                    <a:pt x="128016" y="0"/>
                  </a:cubicBezTo>
                  <a:lnTo>
                    <a:pt x="1005840" y="0"/>
                  </a:lnTo>
                  <a:cubicBezTo>
                    <a:pt x="1076579" y="0"/>
                    <a:pt x="1133856" y="57277"/>
                    <a:pt x="1133856" y="128016"/>
                  </a:cubicBezTo>
                  <a:lnTo>
                    <a:pt x="1133856" y="1298448"/>
                  </a:lnTo>
                  <a:cubicBezTo>
                    <a:pt x="1133856" y="1369187"/>
                    <a:pt x="1076579" y="1426464"/>
                    <a:pt x="1005840" y="1426464"/>
                  </a:cubicBezTo>
                  <a:lnTo>
                    <a:pt x="128016" y="1426464"/>
                  </a:lnTo>
                  <a:cubicBezTo>
                    <a:pt x="57277" y="1426464"/>
                    <a:pt x="0" y="1369187"/>
                    <a:pt x="0" y="1298448"/>
                  </a:cubicBezTo>
                  <a:close/>
                </a:path>
              </a:pathLst>
            </a:custGeom>
            <a:solidFill>
              <a:srgbClr val="1C1C1C"/>
            </a:solidFill>
          </p:spPr>
          <p:txBody>
            <a:bodyPr/>
            <a:lstStyle/>
            <a:p>
              <a:endParaRPr lang="en-US"/>
            </a:p>
          </p:txBody>
        </p:sp>
      </p:grpSp>
      <p:grpSp>
        <p:nvGrpSpPr>
          <p:cNvPr id="49" name="Group 49"/>
          <p:cNvGrpSpPr/>
          <p:nvPr/>
        </p:nvGrpSpPr>
        <p:grpSpPr>
          <a:xfrm>
            <a:off x="822960" y="6528816"/>
            <a:ext cx="850392" cy="1069848"/>
            <a:chOff x="0" y="0"/>
            <a:chExt cx="1133856" cy="1426464"/>
          </a:xfrm>
        </p:grpSpPr>
        <p:sp>
          <p:nvSpPr>
            <p:cNvPr id="50" name="Freeform 50"/>
            <p:cNvSpPr/>
            <p:nvPr/>
          </p:nvSpPr>
          <p:spPr>
            <a:xfrm>
              <a:off x="0" y="0"/>
              <a:ext cx="1133856" cy="1426464"/>
            </a:xfrm>
            <a:custGeom>
              <a:avLst/>
              <a:gdLst/>
              <a:ahLst/>
              <a:cxnLst/>
              <a:rect l="l" t="t" r="r" b="b"/>
              <a:pathLst>
                <a:path w="1133856" h="1426464">
                  <a:moveTo>
                    <a:pt x="0" y="0"/>
                  </a:moveTo>
                  <a:lnTo>
                    <a:pt x="1133856" y="0"/>
                  </a:lnTo>
                  <a:lnTo>
                    <a:pt x="1133856" y="1426464"/>
                  </a:lnTo>
                  <a:lnTo>
                    <a:pt x="0" y="1426464"/>
                  </a:lnTo>
                  <a:close/>
                </a:path>
              </a:pathLst>
            </a:custGeom>
            <a:blipFill>
              <a:blip r:embed="rId7"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51" name="TextBox 51"/>
            <p:cNvSpPr txBox="1"/>
            <p:nvPr/>
          </p:nvSpPr>
          <p:spPr>
            <a:xfrm>
              <a:off x="0" y="-66675"/>
              <a:ext cx="1133856" cy="1493139"/>
            </a:xfrm>
            <a:prstGeom prst="rect">
              <a:avLst/>
            </a:prstGeom>
          </p:spPr>
          <p:txBody>
            <a:bodyPr lIns="0" tIns="0" rIns="0" bIns="0" rtlCol="0" anchor="ctr"/>
            <a:lstStyle/>
            <a:p>
              <a:pPr algn="ctr">
                <a:lnSpc>
                  <a:spcPts val="3960"/>
                </a:lnSpc>
              </a:pPr>
              <a:r>
                <a:rPr lang="en-US" sz="3300" b="1">
                  <a:solidFill>
                    <a:srgbClr val="FFFFFF"/>
                  </a:solidFill>
                  <a:latin typeface="Calibri (MS) Bold"/>
                  <a:ea typeface="Calibri (MS) Bold"/>
                  <a:cs typeface="Calibri (MS) Bold"/>
                  <a:sym typeface="Calibri (MS) Bold"/>
                </a:rPr>
                <a:t>D</a:t>
              </a:r>
            </a:p>
          </p:txBody>
        </p:sp>
      </p:grpSp>
      <p:grpSp>
        <p:nvGrpSpPr>
          <p:cNvPr id="52" name="Group 52"/>
          <p:cNvGrpSpPr/>
          <p:nvPr/>
        </p:nvGrpSpPr>
        <p:grpSpPr>
          <a:xfrm>
            <a:off x="1988820" y="6611112"/>
            <a:ext cx="14538960" cy="905256"/>
            <a:chOff x="0" y="0"/>
            <a:chExt cx="19385280" cy="1207008"/>
          </a:xfrm>
        </p:grpSpPr>
        <p:sp>
          <p:nvSpPr>
            <p:cNvPr id="53" name="Freeform 53"/>
            <p:cNvSpPr/>
            <p:nvPr/>
          </p:nvSpPr>
          <p:spPr>
            <a:xfrm>
              <a:off x="0" y="0"/>
              <a:ext cx="19385280" cy="1207008"/>
            </a:xfrm>
            <a:custGeom>
              <a:avLst/>
              <a:gdLst/>
              <a:ahLst/>
              <a:cxnLst/>
              <a:rect l="l" t="t" r="r" b="b"/>
              <a:pathLst>
                <a:path w="19385280" h="1207008">
                  <a:moveTo>
                    <a:pt x="0" y="0"/>
                  </a:moveTo>
                  <a:lnTo>
                    <a:pt x="19385280" y="0"/>
                  </a:lnTo>
                  <a:lnTo>
                    <a:pt x="19385280" y="1207008"/>
                  </a:lnTo>
                  <a:lnTo>
                    <a:pt x="0" y="1207008"/>
                  </a:lnTo>
                  <a:close/>
                </a:path>
              </a:pathLst>
            </a:custGeom>
            <a:blipFill>
              <a:blip r:embed="rId8"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54" name="TextBox 54"/>
            <p:cNvSpPr txBox="1"/>
            <p:nvPr/>
          </p:nvSpPr>
          <p:spPr>
            <a:xfrm>
              <a:off x="0" y="-66675"/>
              <a:ext cx="19385280" cy="1273683"/>
            </a:xfrm>
            <a:prstGeom prst="rect">
              <a:avLst/>
            </a:prstGeom>
          </p:spPr>
          <p:txBody>
            <a:bodyPr lIns="0" tIns="0" rIns="0" bIns="0" rtlCol="0" anchor="ctr"/>
            <a:lstStyle/>
            <a:p>
              <a:pPr algn="l">
                <a:lnSpc>
                  <a:spcPts val="2520"/>
                </a:lnSpc>
              </a:pPr>
              <a:r>
                <a:rPr lang="en-US" sz="1875">
                  <a:solidFill>
                    <a:srgbClr val="1C1C1C"/>
                  </a:solidFill>
                  <a:latin typeface="Calibri (MS)"/>
                  <a:ea typeface="Calibri (MS)"/>
                  <a:cs typeface="Calibri (MS)"/>
                  <a:sym typeface="Calibri (MS)"/>
                </a:rPr>
                <a:t>Delivery: For each slide, give a Slide Title, Visual Concept, Key Copy/Bullet Points, and a 3–4 sentence Speaker Script.</a:t>
              </a:r>
            </a:p>
          </p:txBody>
        </p:sp>
      </p:grpSp>
      <p:grpSp>
        <p:nvGrpSpPr>
          <p:cNvPr id="55" name="Group 55"/>
          <p:cNvGrpSpPr/>
          <p:nvPr/>
        </p:nvGrpSpPr>
        <p:grpSpPr>
          <a:xfrm>
            <a:off x="813435" y="7781163"/>
            <a:ext cx="15929610" cy="1088898"/>
            <a:chOff x="0" y="0"/>
            <a:chExt cx="21239480" cy="1451864"/>
          </a:xfrm>
        </p:grpSpPr>
        <p:sp>
          <p:nvSpPr>
            <p:cNvPr id="56" name="Freeform 56"/>
            <p:cNvSpPr/>
            <p:nvPr/>
          </p:nvSpPr>
          <p:spPr>
            <a:xfrm>
              <a:off x="0" y="0"/>
              <a:ext cx="21239480" cy="1451864"/>
            </a:xfrm>
            <a:custGeom>
              <a:avLst/>
              <a:gdLst/>
              <a:ahLst/>
              <a:cxnLst/>
              <a:rect l="l" t="t" r="r" b="b"/>
              <a:pathLst>
                <a:path w="21239480" h="1451864">
                  <a:moveTo>
                    <a:pt x="0" y="130302"/>
                  </a:moveTo>
                  <a:cubicBezTo>
                    <a:pt x="0" y="58293"/>
                    <a:pt x="58293" y="0"/>
                    <a:pt x="130302" y="0"/>
                  </a:cubicBezTo>
                  <a:lnTo>
                    <a:pt x="21109178" y="0"/>
                  </a:lnTo>
                  <a:cubicBezTo>
                    <a:pt x="21181188" y="0"/>
                    <a:pt x="21239480" y="58293"/>
                    <a:pt x="21239480" y="130302"/>
                  </a:cubicBezTo>
                  <a:lnTo>
                    <a:pt x="21239480" y="1321562"/>
                  </a:lnTo>
                  <a:cubicBezTo>
                    <a:pt x="21239480" y="1393571"/>
                    <a:pt x="21181188" y="1451864"/>
                    <a:pt x="21109178" y="1451864"/>
                  </a:cubicBezTo>
                  <a:lnTo>
                    <a:pt x="130302" y="1451864"/>
                  </a:lnTo>
                  <a:cubicBezTo>
                    <a:pt x="58293" y="1451864"/>
                    <a:pt x="0" y="1393571"/>
                    <a:pt x="0" y="1321562"/>
                  </a:cubicBezTo>
                  <a:close/>
                </a:path>
              </a:pathLst>
            </a:custGeom>
            <a:solidFill>
              <a:srgbClr val="FFFFFF"/>
            </a:solidFill>
            <a:ln w="19050" cap="sq">
              <a:solidFill>
                <a:srgbClr val="E4E1D8"/>
              </a:solidFill>
              <a:prstDash val="solid"/>
              <a:miter/>
            </a:ln>
          </p:spPr>
          <p:txBody>
            <a:bodyPr/>
            <a:lstStyle/>
            <a:p>
              <a:endParaRPr lang="en-US"/>
            </a:p>
          </p:txBody>
        </p:sp>
      </p:grpSp>
      <p:grpSp>
        <p:nvGrpSpPr>
          <p:cNvPr id="57" name="Group 57"/>
          <p:cNvGrpSpPr/>
          <p:nvPr/>
        </p:nvGrpSpPr>
        <p:grpSpPr>
          <a:xfrm>
            <a:off x="822960" y="7790688"/>
            <a:ext cx="850392" cy="1069848"/>
            <a:chOff x="0" y="0"/>
            <a:chExt cx="1133856" cy="1426464"/>
          </a:xfrm>
        </p:grpSpPr>
        <p:sp>
          <p:nvSpPr>
            <p:cNvPr id="58" name="Freeform 58"/>
            <p:cNvSpPr/>
            <p:nvPr/>
          </p:nvSpPr>
          <p:spPr>
            <a:xfrm>
              <a:off x="0" y="0"/>
              <a:ext cx="1133856" cy="1426464"/>
            </a:xfrm>
            <a:custGeom>
              <a:avLst/>
              <a:gdLst/>
              <a:ahLst/>
              <a:cxnLst/>
              <a:rect l="l" t="t" r="r" b="b"/>
              <a:pathLst>
                <a:path w="1133856" h="1426464">
                  <a:moveTo>
                    <a:pt x="0" y="128016"/>
                  </a:moveTo>
                  <a:cubicBezTo>
                    <a:pt x="0" y="57277"/>
                    <a:pt x="57277" y="0"/>
                    <a:pt x="128016" y="0"/>
                  </a:cubicBezTo>
                  <a:lnTo>
                    <a:pt x="1005840" y="0"/>
                  </a:lnTo>
                  <a:cubicBezTo>
                    <a:pt x="1076579" y="0"/>
                    <a:pt x="1133856" y="57277"/>
                    <a:pt x="1133856" y="128016"/>
                  </a:cubicBezTo>
                  <a:lnTo>
                    <a:pt x="1133856" y="1298448"/>
                  </a:lnTo>
                  <a:cubicBezTo>
                    <a:pt x="1133856" y="1369187"/>
                    <a:pt x="1076579" y="1426464"/>
                    <a:pt x="1005840" y="1426464"/>
                  </a:cubicBezTo>
                  <a:lnTo>
                    <a:pt x="128016" y="1426464"/>
                  </a:lnTo>
                  <a:cubicBezTo>
                    <a:pt x="57277" y="1426464"/>
                    <a:pt x="0" y="1369187"/>
                    <a:pt x="0" y="1298448"/>
                  </a:cubicBezTo>
                  <a:close/>
                </a:path>
              </a:pathLst>
            </a:custGeom>
            <a:solidFill>
              <a:srgbClr val="FC6644"/>
            </a:solidFill>
          </p:spPr>
          <p:txBody>
            <a:bodyPr/>
            <a:lstStyle/>
            <a:p>
              <a:endParaRPr lang="en-US"/>
            </a:p>
          </p:txBody>
        </p:sp>
      </p:grpSp>
      <p:grpSp>
        <p:nvGrpSpPr>
          <p:cNvPr id="59" name="Group 59"/>
          <p:cNvGrpSpPr/>
          <p:nvPr/>
        </p:nvGrpSpPr>
        <p:grpSpPr>
          <a:xfrm>
            <a:off x="822960" y="7790688"/>
            <a:ext cx="850392" cy="1069848"/>
            <a:chOff x="0" y="0"/>
            <a:chExt cx="1133856" cy="1426464"/>
          </a:xfrm>
        </p:grpSpPr>
        <p:sp>
          <p:nvSpPr>
            <p:cNvPr id="60" name="Freeform 60"/>
            <p:cNvSpPr/>
            <p:nvPr/>
          </p:nvSpPr>
          <p:spPr>
            <a:xfrm>
              <a:off x="0" y="0"/>
              <a:ext cx="1133856" cy="1426464"/>
            </a:xfrm>
            <a:custGeom>
              <a:avLst/>
              <a:gdLst/>
              <a:ahLst/>
              <a:cxnLst/>
              <a:rect l="l" t="t" r="r" b="b"/>
              <a:pathLst>
                <a:path w="1133856" h="1426464">
                  <a:moveTo>
                    <a:pt x="0" y="0"/>
                  </a:moveTo>
                  <a:lnTo>
                    <a:pt x="1133856" y="0"/>
                  </a:lnTo>
                  <a:lnTo>
                    <a:pt x="1133856" y="1426464"/>
                  </a:lnTo>
                  <a:lnTo>
                    <a:pt x="0" y="1426464"/>
                  </a:lnTo>
                  <a:close/>
                </a:path>
              </a:pathLst>
            </a:custGeom>
            <a:blipFill>
              <a:blip r:embed="rId7"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61" name="TextBox 61"/>
            <p:cNvSpPr txBox="1"/>
            <p:nvPr/>
          </p:nvSpPr>
          <p:spPr>
            <a:xfrm>
              <a:off x="0" y="-66675"/>
              <a:ext cx="1133856" cy="1493139"/>
            </a:xfrm>
            <a:prstGeom prst="rect">
              <a:avLst/>
            </a:prstGeom>
          </p:spPr>
          <p:txBody>
            <a:bodyPr lIns="0" tIns="0" rIns="0" bIns="0" rtlCol="0" anchor="ctr"/>
            <a:lstStyle/>
            <a:p>
              <a:pPr algn="ctr">
                <a:lnSpc>
                  <a:spcPts val="3960"/>
                </a:lnSpc>
              </a:pPr>
              <a:r>
                <a:rPr lang="en-US" sz="3300" b="1">
                  <a:solidFill>
                    <a:srgbClr val="FFFFFF"/>
                  </a:solidFill>
                  <a:latin typeface="Calibri (MS) Bold"/>
                  <a:ea typeface="Calibri (MS) Bold"/>
                  <a:cs typeface="Calibri (MS) Bold"/>
                  <a:sym typeface="Calibri (MS) Bold"/>
                </a:rPr>
                <a:t>S</a:t>
              </a:r>
            </a:p>
          </p:txBody>
        </p:sp>
      </p:grpSp>
      <p:grpSp>
        <p:nvGrpSpPr>
          <p:cNvPr id="62" name="Group 62"/>
          <p:cNvGrpSpPr/>
          <p:nvPr/>
        </p:nvGrpSpPr>
        <p:grpSpPr>
          <a:xfrm>
            <a:off x="1988820" y="7872984"/>
            <a:ext cx="14538960" cy="905256"/>
            <a:chOff x="0" y="0"/>
            <a:chExt cx="19385280" cy="1207008"/>
          </a:xfrm>
        </p:grpSpPr>
        <p:sp>
          <p:nvSpPr>
            <p:cNvPr id="63" name="Freeform 63"/>
            <p:cNvSpPr/>
            <p:nvPr/>
          </p:nvSpPr>
          <p:spPr>
            <a:xfrm>
              <a:off x="0" y="0"/>
              <a:ext cx="19385280" cy="1207008"/>
            </a:xfrm>
            <a:custGeom>
              <a:avLst/>
              <a:gdLst/>
              <a:ahLst/>
              <a:cxnLst/>
              <a:rect l="l" t="t" r="r" b="b"/>
              <a:pathLst>
                <a:path w="19385280" h="1207008">
                  <a:moveTo>
                    <a:pt x="0" y="0"/>
                  </a:moveTo>
                  <a:lnTo>
                    <a:pt x="19385280" y="0"/>
                  </a:lnTo>
                  <a:lnTo>
                    <a:pt x="19385280" y="1207008"/>
                  </a:lnTo>
                  <a:lnTo>
                    <a:pt x="0" y="1207008"/>
                  </a:lnTo>
                  <a:close/>
                </a:path>
              </a:pathLst>
            </a:custGeom>
            <a:blipFill>
              <a:blip r:embed="rId8"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64" name="TextBox 64"/>
            <p:cNvSpPr txBox="1"/>
            <p:nvPr/>
          </p:nvSpPr>
          <p:spPr>
            <a:xfrm>
              <a:off x="0" y="-66675"/>
              <a:ext cx="19385280" cy="1273683"/>
            </a:xfrm>
            <a:prstGeom prst="rect">
              <a:avLst/>
            </a:prstGeom>
          </p:spPr>
          <p:txBody>
            <a:bodyPr lIns="0" tIns="0" rIns="0" bIns="0" rtlCol="0" anchor="ctr"/>
            <a:lstStyle/>
            <a:p>
              <a:pPr algn="l">
                <a:lnSpc>
                  <a:spcPts val="2520"/>
                </a:lnSpc>
              </a:pPr>
              <a:r>
                <a:rPr lang="en-US" sz="1875">
                  <a:solidFill>
                    <a:srgbClr val="1C1C1C"/>
                  </a:solidFill>
                  <a:latin typeface="Calibri (MS)"/>
                  <a:ea typeface="Calibri (MS)"/>
                  <a:cs typeface="Calibri (MS)"/>
                  <a:sym typeface="Calibri (MS)"/>
                </a:rPr>
                <a:t>Safety: Keep the science accurate but simple for non-scientists. Do not invent financial data or milestones — provide a realistic template with brackets for your own numbers.</a:t>
              </a:r>
            </a:p>
          </p:txBody>
        </p:sp>
      </p:grpSp>
      <p:grpSp>
        <p:nvGrpSpPr>
          <p:cNvPr id="65" name="Group 65"/>
          <p:cNvGrpSpPr/>
          <p:nvPr/>
        </p:nvGrpSpPr>
        <p:grpSpPr>
          <a:xfrm>
            <a:off x="822960" y="9710928"/>
            <a:ext cx="10972800" cy="411480"/>
            <a:chOff x="0" y="0"/>
            <a:chExt cx="14630400" cy="548640"/>
          </a:xfrm>
        </p:grpSpPr>
        <p:sp>
          <p:nvSpPr>
            <p:cNvPr id="66" name="Freeform 66"/>
            <p:cNvSpPr/>
            <p:nvPr/>
          </p:nvSpPr>
          <p:spPr>
            <a:xfrm>
              <a:off x="0" y="0"/>
              <a:ext cx="14630400" cy="548640"/>
            </a:xfrm>
            <a:custGeom>
              <a:avLst/>
              <a:gdLst/>
              <a:ahLst/>
              <a:cxnLst/>
              <a:rect l="l" t="t" r="r" b="b"/>
              <a:pathLst>
                <a:path w="14630400" h="548640">
                  <a:moveTo>
                    <a:pt x="0" y="0"/>
                  </a:moveTo>
                  <a:lnTo>
                    <a:pt x="14630400" y="0"/>
                  </a:lnTo>
                  <a:lnTo>
                    <a:pt x="14630400" y="548640"/>
                  </a:lnTo>
                  <a:lnTo>
                    <a:pt x="0" y="548640"/>
                  </a:lnTo>
                  <a:close/>
                </a:path>
              </a:pathLst>
            </a:custGeom>
            <a:blipFill>
              <a:blip r:embed="rId9"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67" name="TextBox 67"/>
            <p:cNvSpPr txBox="1"/>
            <p:nvPr/>
          </p:nvSpPr>
          <p:spPr>
            <a:xfrm>
              <a:off x="0" y="-19050"/>
              <a:ext cx="14630400" cy="567690"/>
            </a:xfrm>
            <a:prstGeom prst="rect">
              <a:avLst/>
            </a:prstGeom>
          </p:spPr>
          <p:txBody>
            <a:bodyPr lIns="0" tIns="0" rIns="0" bIns="0" rtlCol="0" anchor="ctr"/>
            <a:lstStyle/>
            <a:p>
              <a:pPr algn="l">
                <a:lnSpc>
                  <a:spcPts val="1439"/>
                </a:lnSpc>
              </a:pPr>
              <a:r>
                <a:rPr lang="en-US" sz="1200" spc="180">
                  <a:solidFill>
                    <a:srgbClr val="6B675E"/>
                  </a:solidFill>
                  <a:latin typeface="Calibri (MS)"/>
                  <a:ea typeface="Calibri (MS)"/>
                  <a:cs typeface="Calibri (MS)"/>
                  <a:sym typeface="Calibri (MS)"/>
                </a:rPr>
                <a:t>ALPHAROSE RARELABS  ·  AI FOR RARE DISEASE FAMILIES</a:t>
              </a:r>
            </a:p>
          </p:txBody>
        </p:sp>
      </p:grpSp>
      <p:grpSp>
        <p:nvGrpSpPr>
          <p:cNvPr id="68" name="Group 68"/>
          <p:cNvGrpSpPr/>
          <p:nvPr/>
        </p:nvGrpSpPr>
        <p:grpSpPr>
          <a:xfrm>
            <a:off x="16641623" y="9710928"/>
            <a:ext cx="822960" cy="411480"/>
            <a:chOff x="0" y="0"/>
            <a:chExt cx="1097280" cy="548640"/>
          </a:xfrm>
        </p:grpSpPr>
        <p:sp>
          <p:nvSpPr>
            <p:cNvPr id="69" name="Freeform 69"/>
            <p:cNvSpPr/>
            <p:nvPr/>
          </p:nvSpPr>
          <p:spPr>
            <a:xfrm>
              <a:off x="0" y="0"/>
              <a:ext cx="1097280" cy="548640"/>
            </a:xfrm>
            <a:custGeom>
              <a:avLst/>
              <a:gdLst/>
              <a:ahLst/>
              <a:cxnLst/>
              <a:rect l="l" t="t" r="r" b="b"/>
              <a:pathLst>
                <a:path w="1097280" h="548640">
                  <a:moveTo>
                    <a:pt x="0" y="0"/>
                  </a:moveTo>
                  <a:lnTo>
                    <a:pt x="1097280" y="0"/>
                  </a:lnTo>
                  <a:lnTo>
                    <a:pt x="1097280" y="548640"/>
                  </a:lnTo>
                  <a:lnTo>
                    <a:pt x="0" y="548640"/>
                  </a:lnTo>
                  <a:close/>
                </a:path>
              </a:pathLst>
            </a:custGeom>
            <a:blipFill>
              <a:blip r:embed="rId10"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70" name="TextBox 70"/>
            <p:cNvSpPr txBox="1"/>
            <p:nvPr/>
          </p:nvSpPr>
          <p:spPr>
            <a:xfrm>
              <a:off x="0" y="-19050"/>
              <a:ext cx="1097280" cy="567690"/>
            </a:xfrm>
            <a:prstGeom prst="rect">
              <a:avLst/>
            </a:prstGeom>
          </p:spPr>
          <p:txBody>
            <a:bodyPr lIns="0" tIns="0" rIns="0" bIns="0" rtlCol="0" anchor="ctr"/>
            <a:lstStyle/>
            <a:p>
              <a:pPr algn="r">
                <a:lnSpc>
                  <a:spcPts val="1439"/>
                </a:lnSpc>
              </a:pPr>
              <a:r>
                <a:rPr lang="en-US" sz="1200">
                  <a:solidFill>
                    <a:srgbClr val="6B675E"/>
                  </a:solidFill>
                  <a:latin typeface="Calibri (MS)"/>
                  <a:ea typeface="Calibri (MS)"/>
                  <a:cs typeface="Calibri (MS)"/>
                  <a:sym typeface="Calibri (MS)"/>
                </a:rPr>
                <a:t>15</a:t>
              </a:r>
            </a:p>
          </p:txBody>
        </p:sp>
      </p:grpSp>
      <p:grpSp>
        <p:nvGrpSpPr>
          <p:cNvPr id="71" name="Group 71"/>
          <p:cNvGrpSpPr/>
          <p:nvPr/>
        </p:nvGrpSpPr>
        <p:grpSpPr>
          <a:xfrm>
            <a:off x="15428685" y="317849"/>
            <a:ext cx="2425875" cy="1181386"/>
            <a:chOff x="0" y="0"/>
            <a:chExt cx="3234500" cy="1575181"/>
          </a:xfrm>
        </p:grpSpPr>
        <p:sp>
          <p:nvSpPr>
            <p:cNvPr id="72" name="Freeform 72" descr="A black background with blue text  AI-generated content may be incorrect."/>
            <p:cNvSpPr/>
            <p:nvPr/>
          </p:nvSpPr>
          <p:spPr>
            <a:xfrm>
              <a:off x="0" y="0"/>
              <a:ext cx="3234436" cy="1575181"/>
            </a:xfrm>
            <a:custGeom>
              <a:avLst/>
              <a:gdLst/>
              <a:ahLst/>
              <a:cxnLst/>
              <a:rect l="l" t="t" r="r" b="b"/>
              <a:pathLst>
                <a:path w="3234436" h="1575181">
                  <a:moveTo>
                    <a:pt x="0" y="0"/>
                  </a:moveTo>
                  <a:lnTo>
                    <a:pt x="3234436" y="0"/>
                  </a:lnTo>
                  <a:lnTo>
                    <a:pt x="3234436" y="1575181"/>
                  </a:lnTo>
                  <a:lnTo>
                    <a:pt x="0" y="1575181"/>
                  </a:lnTo>
                  <a:lnTo>
                    <a:pt x="0" y="0"/>
                  </a:lnTo>
                  <a:close/>
                </a:path>
              </a:pathLst>
            </a:custGeom>
            <a:blipFill>
              <a:blip r:embed="rId11" cstate="screen">
                <a:extLst>
                  <a:ext uri="{28A0092B-C50C-407E-A947-70E740481C1C}">
                    <a14:useLocalDpi xmlns:a14="http://schemas.microsoft.com/office/drawing/2010/main"/>
                  </a:ext>
                </a:extLst>
              </a:blip>
              <a:stretch>
                <a:fillRect/>
              </a:stretch>
            </a:blipFill>
          </p:spPr>
          <p:txBody>
            <a:bodyPr/>
            <a:lstStyle/>
            <a:p>
              <a:endParaRPr lang="en-US"/>
            </a:p>
          </p:txBody>
        </p:sp>
      </p:gr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AFAF8"/>
        </a:solidFill>
        <a:effectLst/>
      </p:bgPr>
    </p:bg>
    <p:spTree>
      <p:nvGrpSpPr>
        <p:cNvPr id="1" name=""/>
        <p:cNvGrpSpPr/>
        <p:nvPr/>
      </p:nvGrpSpPr>
      <p:grpSpPr>
        <a:xfrm>
          <a:off x="0" y="0"/>
          <a:ext cx="0" cy="0"/>
          <a:chOff x="0" y="0"/>
          <a:chExt cx="0" cy="0"/>
        </a:xfrm>
      </p:grpSpPr>
      <p:grpSp>
        <p:nvGrpSpPr>
          <p:cNvPr id="2" name="Group 2"/>
          <p:cNvGrpSpPr/>
          <p:nvPr/>
        </p:nvGrpSpPr>
        <p:grpSpPr>
          <a:xfrm>
            <a:off x="822960" y="754380"/>
            <a:ext cx="8229600" cy="480060"/>
            <a:chOff x="0" y="0"/>
            <a:chExt cx="10972800" cy="640080"/>
          </a:xfrm>
        </p:grpSpPr>
        <p:sp>
          <p:nvSpPr>
            <p:cNvPr id="3" name="Freeform 3"/>
            <p:cNvSpPr/>
            <p:nvPr/>
          </p:nvSpPr>
          <p:spPr>
            <a:xfrm>
              <a:off x="0" y="0"/>
              <a:ext cx="10972800" cy="640080"/>
            </a:xfrm>
            <a:custGeom>
              <a:avLst/>
              <a:gdLst/>
              <a:ahLst/>
              <a:cxnLst/>
              <a:rect l="l" t="t" r="r" b="b"/>
              <a:pathLst>
                <a:path w="10972800" h="640080">
                  <a:moveTo>
                    <a:pt x="0" y="0"/>
                  </a:moveTo>
                  <a:lnTo>
                    <a:pt x="10972800" y="0"/>
                  </a:lnTo>
                  <a:lnTo>
                    <a:pt x="10972800" y="640080"/>
                  </a:lnTo>
                  <a:lnTo>
                    <a:pt x="0" y="640080"/>
                  </a:lnTo>
                  <a:close/>
                </a:path>
              </a:pathLst>
            </a:custGeom>
            <a:blipFill>
              <a:blip r:embed="rId3"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4" name="TextBox 4"/>
            <p:cNvSpPr txBox="1"/>
            <p:nvPr/>
          </p:nvSpPr>
          <p:spPr>
            <a:xfrm>
              <a:off x="0" y="-38100"/>
              <a:ext cx="10972800" cy="678180"/>
            </a:xfrm>
            <a:prstGeom prst="rect">
              <a:avLst/>
            </a:prstGeom>
          </p:spPr>
          <p:txBody>
            <a:bodyPr lIns="0" tIns="0" rIns="0" bIns="0" rtlCol="0" anchor="ctr"/>
            <a:lstStyle/>
            <a:p>
              <a:pPr algn="l">
                <a:lnSpc>
                  <a:spcPts val="2160"/>
                </a:lnSpc>
              </a:pPr>
              <a:r>
                <a:rPr lang="en-US" sz="1800" b="1" spc="300">
                  <a:solidFill>
                    <a:srgbClr val="FC6644"/>
                  </a:solidFill>
                  <a:latin typeface="Calibri (MS) Bold"/>
                  <a:ea typeface="Calibri (MS) Bold"/>
                  <a:cs typeface="Calibri (MS) Bold"/>
                  <a:sym typeface="Calibri (MS) Bold"/>
                </a:rPr>
                <a:t>05 · TOOLS</a:t>
              </a:r>
            </a:p>
          </p:txBody>
        </p:sp>
      </p:grpSp>
      <p:grpSp>
        <p:nvGrpSpPr>
          <p:cNvPr id="5" name="Group 5"/>
          <p:cNvGrpSpPr/>
          <p:nvPr/>
        </p:nvGrpSpPr>
        <p:grpSpPr>
          <a:xfrm>
            <a:off x="822960" y="1207008"/>
            <a:ext cx="14401800" cy="960537"/>
            <a:chOff x="0" y="0"/>
            <a:chExt cx="19202400" cy="1280716"/>
          </a:xfrm>
        </p:grpSpPr>
        <p:sp>
          <p:nvSpPr>
            <p:cNvPr id="6" name="Freeform 6"/>
            <p:cNvSpPr/>
            <p:nvPr/>
          </p:nvSpPr>
          <p:spPr>
            <a:xfrm>
              <a:off x="0" y="0"/>
              <a:ext cx="19202400" cy="1280716"/>
            </a:xfrm>
            <a:custGeom>
              <a:avLst/>
              <a:gdLst/>
              <a:ahLst/>
              <a:cxnLst/>
              <a:rect l="l" t="t" r="r" b="b"/>
              <a:pathLst>
                <a:path w="19202400" h="1280716">
                  <a:moveTo>
                    <a:pt x="0" y="0"/>
                  </a:moveTo>
                  <a:lnTo>
                    <a:pt x="19202400" y="0"/>
                  </a:lnTo>
                  <a:lnTo>
                    <a:pt x="19202400" y="1280716"/>
                  </a:lnTo>
                  <a:lnTo>
                    <a:pt x="0" y="1280716"/>
                  </a:lnTo>
                  <a:close/>
                </a:path>
              </a:pathLst>
            </a:custGeom>
            <a:blipFill>
              <a:blip r:embed="rId4"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7" name="TextBox 7"/>
            <p:cNvSpPr txBox="1"/>
            <p:nvPr/>
          </p:nvSpPr>
          <p:spPr>
            <a:xfrm>
              <a:off x="0" y="-85725"/>
              <a:ext cx="19202400" cy="1366441"/>
            </a:xfrm>
            <a:prstGeom prst="rect">
              <a:avLst/>
            </a:prstGeom>
          </p:spPr>
          <p:txBody>
            <a:bodyPr lIns="0" tIns="0" rIns="0" bIns="0" rtlCol="0" anchor="ctr"/>
            <a:lstStyle/>
            <a:p>
              <a:pPr algn="l">
                <a:lnSpc>
                  <a:spcPts val="5759"/>
                </a:lnSpc>
              </a:pPr>
              <a:r>
                <a:rPr lang="en-US" sz="4800" b="1">
                  <a:solidFill>
                    <a:srgbClr val="1C1C1C"/>
                  </a:solidFill>
                  <a:latin typeface="Calibri (MS) Bold"/>
                  <a:ea typeface="Calibri (MS) Bold"/>
                  <a:cs typeface="Calibri (MS) Bold"/>
                  <a:sym typeface="Calibri (MS) Bold"/>
                </a:rPr>
                <a:t>Learning the Science and Business: NotebookLM</a:t>
              </a:r>
            </a:p>
          </p:txBody>
        </p:sp>
      </p:grpSp>
      <p:grpSp>
        <p:nvGrpSpPr>
          <p:cNvPr id="8" name="Group 8"/>
          <p:cNvGrpSpPr/>
          <p:nvPr/>
        </p:nvGrpSpPr>
        <p:grpSpPr>
          <a:xfrm>
            <a:off x="822960" y="2400300"/>
            <a:ext cx="7818120" cy="2331720"/>
            <a:chOff x="0" y="0"/>
            <a:chExt cx="10424160" cy="3108960"/>
          </a:xfrm>
        </p:grpSpPr>
        <p:sp>
          <p:nvSpPr>
            <p:cNvPr id="9" name="Freeform 9"/>
            <p:cNvSpPr/>
            <p:nvPr/>
          </p:nvSpPr>
          <p:spPr>
            <a:xfrm>
              <a:off x="0" y="0"/>
              <a:ext cx="10424160" cy="3108960"/>
            </a:xfrm>
            <a:custGeom>
              <a:avLst/>
              <a:gdLst/>
              <a:ahLst/>
              <a:cxnLst/>
              <a:rect l="l" t="t" r="r" b="b"/>
              <a:pathLst>
                <a:path w="10424160" h="3108960">
                  <a:moveTo>
                    <a:pt x="0" y="0"/>
                  </a:moveTo>
                  <a:lnTo>
                    <a:pt x="10424160" y="0"/>
                  </a:lnTo>
                  <a:lnTo>
                    <a:pt x="10424160" y="3108960"/>
                  </a:lnTo>
                  <a:lnTo>
                    <a:pt x="0" y="3108960"/>
                  </a:lnTo>
                  <a:close/>
                </a:path>
              </a:pathLst>
            </a:custGeom>
            <a:blipFill>
              <a:blip r:embed="rId5"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10" name="TextBox 10"/>
            <p:cNvSpPr txBox="1"/>
            <p:nvPr/>
          </p:nvSpPr>
          <p:spPr>
            <a:xfrm>
              <a:off x="0" y="-123825"/>
              <a:ext cx="10424160" cy="3232785"/>
            </a:xfrm>
            <a:prstGeom prst="rect">
              <a:avLst/>
            </a:prstGeom>
          </p:spPr>
          <p:txBody>
            <a:bodyPr lIns="0" tIns="0" rIns="0" bIns="0" rtlCol="0" anchor="ctr"/>
            <a:lstStyle/>
            <a:p>
              <a:pPr algn="l">
                <a:lnSpc>
                  <a:spcPts val="3744"/>
                </a:lnSpc>
              </a:pPr>
              <a:r>
                <a:rPr lang="en-US" sz="2400">
                  <a:solidFill>
                    <a:srgbClr val="1C1C1C"/>
                  </a:solidFill>
                  <a:latin typeface="Calibri (MS)"/>
                  <a:ea typeface="Calibri (MS)"/>
                  <a:cs typeface="Calibri (MS)"/>
                  <a:sym typeface="Calibri (MS)"/>
                </a:rPr>
                <a:t>Use Google NotebookLM to teach you about a specific topic, document, or set of documents. Upload your specific websites, PDFs — trial data, whitepapers — and the AI answers only from those documents, with a citation to the exact paragraph.</a:t>
              </a:r>
            </a:p>
          </p:txBody>
        </p:sp>
      </p:grpSp>
      <p:grpSp>
        <p:nvGrpSpPr>
          <p:cNvPr id="11" name="Group 11"/>
          <p:cNvGrpSpPr/>
          <p:nvPr/>
        </p:nvGrpSpPr>
        <p:grpSpPr>
          <a:xfrm>
            <a:off x="822960" y="4937760"/>
            <a:ext cx="7818120" cy="2537460"/>
            <a:chOff x="0" y="0"/>
            <a:chExt cx="10424160" cy="3383280"/>
          </a:xfrm>
        </p:grpSpPr>
        <p:sp>
          <p:nvSpPr>
            <p:cNvPr id="12" name="Freeform 12"/>
            <p:cNvSpPr/>
            <p:nvPr/>
          </p:nvSpPr>
          <p:spPr>
            <a:xfrm>
              <a:off x="0" y="0"/>
              <a:ext cx="10424160" cy="3383280"/>
            </a:xfrm>
            <a:custGeom>
              <a:avLst/>
              <a:gdLst/>
              <a:ahLst/>
              <a:cxnLst/>
              <a:rect l="l" t="t" r="r" b="b"/>
              <a:pathLst>
                <a:path w="10424160" h="3383280">
                  <a:moveTo>
                    <a:pt x="0" y="182880"/>
                  </a:moveTo>
                  <a:cubicBezTo>
                    <a:pt x="0" y="81915"/>
                    <a:pt x="81915" y="0"/>
                    <a:pt x="182880" y="0"/>
                  </a:cubicBezTo>
                  <a:lnTo>
                    <a:pt x="10241280" y="0"/>
                  </a:lnTo>
                  <a:cubicBezTo>
                    <a:pt x="10342245" y="0"/>
                    <a:pt x="10424160" y="81915"/>
                    <a:pt x="10424160" y="182880"/>
                  </a:cubicBezTo>
                  <a:lnTo>
                    <a:pt x="10424160" y="3200400"/>
                  </a:lnTo>
                  <a:cubicBezTo>
                    <a:pt x="10424160" y="3301365"/>
                    <a:pt x="10342245" y="3383280"/>
                    <a:pt x="10241280" y="3383280"/>
                  </a:cubicBezTo>
                  <a:lnTo>
                    <a:pt x="182880" y="3383280"/>
                  </a:lnTo>
                  <a:cubicBezTo>
                    <a:pt x="81915" y="3383280"/>
                    <a:pt x="0" y="3301365"/>
                    <a:pt x="0" y="3200400"/>
                  </a:cubicBezTo>
                  <a:close/>
                </a:path>
              </a:pathLst>
            </a:custGeom>
            <a:solidFill>
              <a:srgbClr val="1B2A4A"/>
            </a:solidFill>
          </p:spPr>
          <p:txBody>
            <a:bodyPr/>
            <a:lstStyle/>
            <a:p>
              <a:endParaRPr lang="en-US"/>
            </a:p>
          </p:txBody>
        </p:sp>
      </p:grpSp>
      <p:grpSp>
        <p:nvGrpSpPr>
          <p:cNvPr id="13" name="Group 13"/>
          <p:cNvGrpSpPr/>
          <p:nvPr/>
        </p:nvGrpSpPr>
        <p:grpSpPr>
          <a:xfrm>
            <a:off x="1303020" y="5349240"/>
            <a:ext cx="850392" cy="850392"/>
            <a:chOff x="0" y="0"/>
            <a:chExt cx="1133856" cy="1133856"/>
          </a:xfrm>
        </p:grpSpPr>
        <p:sp>
          <p:nvSpPr>
            <p:cNvPr id="14" name="Freeform 14"/>
            <p:cNvSpPr/>
            <p:nvPr/>
          </p:nvSpPr>
          <p:spPr>
            <a:xfrm>
              <a:off x="0" y="0"/>
              <a:ext cx="1133856" cy="1133856"/>
            </a:xfrm>
            <a:custGeom>
              <a:avLst/>
              <a:gdLst/>
              <a:ahLst/>
              <a:cxnLst/>
              <a:rect l="l" t="t" r="r" b="b"/>
              <a:pathLst>
                <a:path w="1133856" h="1133856">
                  <a:moveTo>
                    <a:pt x="0" y="566928"/>
                  </a:moveTo>
                  <a:cubicBezTo>
                    <a:pt x="0" y="253873"/>
                    <a:pt x="253873" y="0"/>
                    <a:pt x="566928" y="0"/>
                  </a:cubicBezTo>
                  <a:cubicBezTo>
                    <a:pt x="879983" y="0"/>
                    <a:pt x="1133856" y="253873"/>
                    <a:pt x="1133856" y="566928"/>
                  </a:cubicBezTo>
                  <a:cubicBezTo>
                    <a:pt x="1133856" y="879983"/>
                    <a:pt x="879983" y="1133856"/>
                    <a:pt x="566928" y="1133856"/>
                  </a:cubicBezTo>
                  <a:cubicBezTo>
                    <a:pt x="253873" y="1133856"/>
                    <a:pt x="0" y="879983"/>
                    <a:pt x="0" y="566928"/>
                  </a:cubicBezTo>
                  <a:close/>
                </a:path>
              </a:pathLst>
            </a:custGeom>
            <a:solidFill>
              <a:srgbClr val="C9A24B"/>
            </a:solidFill>
          </p:spPr>
          <p:txBody>
            <a:bodyPr/>
            <a:lstStyle/>
            <a:p>
              <a:endParaRPr lang="en-US"/>
            </a:p>
          </p:txBody>
        </p:sp>
      </p:grpSp>
      <p:grpSp>
        <p:nvGrpSpPr>
          <p:cNvPr id="15" name="Group 15"/>
          <p:cNvGrpSpPr/>
          <p:nvPr/>
        </p:nvGrpSpPr>
        <p:grpSpPr>
          <a:xfrm>
            <a:off x="1405071" y="5451291"/>
            <a:ext cx="646300" cy="646300"/>
            <a:chOff x="0" y="0"/>
            <a:chExt cx="861733" cy="861733"/>
          </a:xfrm>
        </p:grpSpPr>
        <p:sp>
          <p:nvSpPr>
            <p:cNvPr id="16" name="Freeform 16" descr="/tmp/workdir/deck/icons/book_charcoal.png"/>
            <p:cNvSpPr/>
            <p:nvPr/>
          </p:nvSpPr>
          <p:spPr>
            <a:xfrm>
              <a:off x="0" y="0"/>
              <a:ext cx="861695" cy="861695"/>
            </a:xfrm>
            <a:custGeom>
              <a:avLst/>
              <a:gdLst/>
              <a:ahLst/>
              <a:cxnLst/>
              <a:rect l="l" t="t" r="r" b="b"/>
              <a:pathLst>
                <a:path w="861695" h="861695">
                  <a:moveTo>
                    <a:pt x="0" y="0"/>
                  </a:moveTo>
                  <a:lnTo>
                    <a:pt x="861695" y="0"/>
                  </a:lnTo>
                  <a:lnTo>
                    <a:pt x="861695" y="861695"/>
                  </a:lnTo>
                  <a:lnTo>
                    <a:pt x="0" y="861695"/>
                  </a:lnTo>
                  <a:lnTo>
                    <a:pt x="0" y="0"/>
                  </a:lnTo>
                  <a:close/>
                </a:path>
              </a:pathLst>
            </a:custGeom>
            <a:blipFill>
              <a:blip r:embed="rId6" cstate="screen">
                <a:extLst>
                  <a:ext uri="{28A0092B-C50C-407E-A947-70E740481C1C}">
                    <a14:useLocalDpi xmlns:a14="http://schemas.microsoft.com/office/drawing/2010/main"/>
                  </a:ext>
                </a:extLst>
              </a:blip>
              <a:stretch>
                <a:fillRect/>
              </a:stretch>
            </a:blipFill>
          </p:spPr>
          <p:txBody>
            <a:bodyPr/>
            <a:lstStyle/>
            <a:p>
              <a:endParaRPr lang="en-US"/>
            </a:p>
          </p:txBody>
        </p:sp>
      </p:grpSp>
      <p:grpSp>
        <p:nvGrpSpPr>
          <p:cNvPr id="17" name="Group 17"/>
          <p:cNvGrpSpPr/>
          <p:nvPr/>
        </p:nvGrpSpPr>
        <p:grpSpPr>
          <a:xfrm>
            <a:off x="2400300" y="5376672"/>
            <a:ext cx="5760720" cy="548640"/>
            <a:chOff x="0" y="0"/>
            <a:chExt cx="7680960" cy="731520"/>
          </a:xfrm>
        </p:grpSpPr>
        <p:sp>
          <p:nvSpPr>
            <p:cNvPr id="18" name="Freeform 18"/>
            <p:cNvSpPr/>
            <p:nvPr/>
          </p:nvSpPr>
          <p:spPr>
            <a:xfrm>
              <a:off x="0" y="0"/>
              <a:ext cx="7680960" cy="731520"/>
            </a:xfrm>
            <a:custGeom>
              <a:avLst/>
              <a:gdLst/>
              <a:ahLst/>
              <a:cxnLst/>
              <a:rect l="l" t="t" r="r" b="b"/>
              <a:pathLst>
                <a:path w="7680960" h="731520">
                  <a:moveTo>
                    <a:pt x="0" y="0"/>
                  </a:moveTo>
                  <a:lnTo>
                    <a:pt x="7680960" y="0"/>
                  </a:lnTo>
                  <a:lnTo>
                    <a:pt x="7680960" y="731520"/>
                  </a:lnTo>
                  <a:lnTo>
                    <a:pt x="0" y="731520"/>
                  </a:lnTo>
                  <a:close/>
                </a:path>
              </a:pathLst>
            </a:custGeom>
            <a:blipFill>
              <a:blip r:embed="rId7"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19" name="TextBox 19"/>
            <p:cNvSpPr txBox="1"/>
            <p:nvPr/>
          </p:nvSpPr>
          <p:spPr>
            <a:xfrm>
              <a:off x="0" y="-57150"/>
              <a:ext cx="7680960" cy="788670"/>
            </a:xfrm>
            <a:prstGeom prst="rect">
              <a:avLst/>
            </a:prstGeom>
          </p:spPr>
          <p:txBody>
            <a:bodyPr lIns="0" tIns="0" rIns="0" bIns="0" rtlCol="0" anchor="ctr"/>
            <a:lstStyle/>
            <a:p>
              <a:pPr algn="l">
                <a:lnSpc>
                  <a:spcPts val="2700"/>
                </a:lnSpc>
              </a:pPr>
              <a:r>
                <a:rPr lang="en-US" sz="2250" b="1">
                  <a:solidFill>
                    <a:srgbClr val="FFFFFF"/>
                  </a:solidFill>
                  <a:latin typeface="Calibri (MS) Bold"/>
                  <a:ea typeface="Calibri (MS) Bold"/>
                  <a:cs typeface="Calibri (MS) Bold"/>
                  <a:sym typeface="Calibri (MS) Bold"/>
                </a:rPr>
                <a:t>Audio Overviews</a:t>
              </a:r>
            </a:p>
          </p:txBody>
        </p:sp>
      </p:grpSp>
      <p:grpSp>
        <p:nvGrpSpPr>
          <p:cNvPr id="20" name="Group 20"/>
          <p:cNvGrpSpPr/>
          <p:nvPr/>
        </p:nvGrpSpPr>
        <p:grpSpPr>
          <a:xfrm>
            <a:off x="1303020" y="6103620"/>
            <a:ext cx="6858000" cy="1303020"/>
            <a:chOff x="0" y="0"/>
            <a:chExt cx="9144000" cy="1737360"/>
          </a:xfrm>
        </p:grpSpPr>
        <p:sp>
          <p:nvSpPr>
            <p:cNvPr id="21" name="Freeform 21"/>
            <p:cNvSpPr/>
            <p:nvPr/>
          </p:nvSpPr>
          <p:spPr>
            <a:xfrm>
              <a:off x="0" y="0"/>
              <a:ext cx="9144000" cy="1737360"/>
            </a:xfrm>
            <a:custGeom>
              <a:avLst/>
              <a:gdLst/>
              <a:ahLst/>
              <a:cxnLst/>
              <a:rect l="l" t="t" r="r" b="b"/>
              <a:pathLst>
                <a:path w="9144000" h="1737360">
                  <a:moveTo>
                    <a:pt x="0" y="0"/>
                  </a:moveTo>
                  <a:lnTo>
                    <a:pt x="9144000" y="0"/>
                  </a:lnTo>
                  <a:lnTo>
                    <a:pt x="9144000" y="1737360"/>
                  </a:lnTo>
                  <a:lnTo>
                    <a:pt x="0" y="1737360"/>
                  </a:lnTo>
                  <a:close/>
                </a:path>
              </a:pathLst>
            </a:custGeom>
            <a:blipFill>
              <a:blip r:embed="rId8"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22" name="TextBox 22"/>
            <p:cNvSpPr txBox="1"/>
            <p:nvPr/>
          </p:nvSpPr>
          <p:spPr>
            <a:xfrm>
              <a:off x="0" y="-95250"/>
              <a:ext cx="9144000" cy="1832610"/>
            </a:xfrm>
            <a:prstGeom prst="rect">
              <a:avLst/>
            </a:prstGeom>
          </p:spPr>
          <p:txBody>
            <a:bodyPr lIns="0" tIns="0" rIns="0" bIns="0" rtlCol="0" anchor="ctr"/>
            <a:lstStyle/>
            <a:p>
              <a:pPr algn="l">
                <a:lnSpc>
                  <a:spcPts val="2808"/>
                </a:lnSpc>
              </a:pPr>
              <a:r>
                <a:rPr lang="en-US" sz="1950">
                  <a:solidFill>
                    <a:srgbClr val="D7DDE8"/>
                  </a:solidFill>
                  <a:latin typeface="Calibri (MS)"/>
                  <a:ea typeface="Calibri (MS)"/>
                  <a:cs typeface="Calibri (MS)"/>
                  <a:sym typeface="Calibri (MS)"/>
                </a:rPr>
                <a:t>Turn a 40-page whitepaper into a 10-minute conversational podcast you can listen to on the drive to therapy.</a:t>
              </a:r>
            </a:p>
          </p:txBody>
        </p:sp>
      </p:grpSp>
      <p:grpSp>
        <p:nvGrpSpPr>
          <p:cNvPr id="23" name="Group 23"/>
          <p:cNvGrpSpPr/>
          <p:nvPr/>
        </p:nvGrpSpPr>
        <p:grpSpPr>
          <a:xfrm>
            <a:off x="9395460" y="2537460"/>
            <a:ext cx="754380" cy="754380"/>
            <a:chOff x="0" y="0"/>
            <a:chExt cx="1005840" cy="1005840"/>
          </a:xfrm>
        </p:grpSpPr>
        <p:sp>
          <p:nvSpPr>
            <p:cNvPr id="24" name="Freeform 24"/>
            <p:cNvSpPr/>
            <p:nvPr/>
          </p:nvSpPr>
          <p:spPr>
            <a:xfrm>
              <a:off x="0" y="0"/>
              <a:ext cx="1005840" cy="1005840"/>
            </a:xfrm>
            <a:custGeom>
              <a:avLst/>
              <a:gdLst/>
              <a:ahLst/>
              <a:cxnLst/>
              <a:rect l="l" t="t" r="r" b="b"/>
              <a:pathLst>
                <a:path w="1005840" h="1005840">
                  <a:moveTo>
                    <a:pt x="0" y="502920"/>
                  </a:moveTo>
                  <a:cubicBezTo>
                    <a:pt x="0" y="225171"/>
                    <a:pt x="225171" y="0"/>
                    <a:pt x="502920" y="0"/>
                  </a:cubicBezTo>
                  <a:cubicBezTo>
                    <a:pt x="780669" y="0"/>
                    <a:pt x="1005840" y="225171"/>
                    <a:pt x="1005840" y="502920"/>
                  </a:cubicBezTo>
                  <a:cubicBezTo>
                    <a:pt x="1005840" y="780669"/>
                    <a:pt x="780669" y="1005840"/>
                    <a:pt x="502920" y="1005840"/>
                  </a:cubicBezTo>
                  <a:cubicBezTo>
                    <a:pt x="225171" y="1005840"/>
                    <a:pt x="0" y="780669"/>
                    <a:pt x="0" y="502920"/>
                  </a:cubicBezTo>
                  <a:close/>
                </a:path>
              </a:pathLst>
            </a:custGeom>
            <a:solidFill>
              <a:srgbClr val="FC6644"/>
            </a:solidFill>
          </p:spPr>
          <p:txBody>
            <a:bodyPr/>
            <a:lstStyle/>
            <a:p>
              <a:endParaRPr lang="en-US"/>
            </a:p>
          </p:txBody>
        </p:sp>
      </p:grpSp>
      <p:grpSp>
        <p:nvGrpSpPr>
          <p:cNvPr id="25" name="Group 25"/>
          <p:cNvGrpSpPr/>
          <p:nvPr/>
        </p:nvGrpSpPr>
        <p:grpSpPr>
          <a:xfrm>
            <a:off x="9485986" y="2627986"/>
            <a:ext cx="573329" cy="573329"/>
            <a:chOff x="0" y="0"/>
            <a:chExt cx="764438" cy="764438"/>
          </a:xfrm>
        </p:grpSpPr>
        <p:sp>
          <p:nvSpPr>
            <p:cNvPr id="26" name="Freeform 26" descr="/tmp/workdir/deck/icons/shield_white.png"/>
            <p:cNvSpPr/>
            <p:nvPr/>
          </p:nvSpPr>
          <p:spPr>
            <a:xfrm>
              <a:off x="0" y="0"/>
              <a:ext cx="764413" cy="764413"/>
            </a:xfrm>
            <a:custGeom>
              <a:avLst/>
              <a:gdLst/>
              <a:ahLst/>
              <a:cxnLst/>
              <a:rect l="l" t="t" r="r" b="b"/>
              <a:pathLst>
                <a:path w="764413" h="764413">
                  <a:moveTo>
                    <a:pt x="0" y="0"/>
                  </a:moveTo>
                  <a:lnTo>
                    <a:pt x="764413" y="0"/>
                  </a:lnTo>
                  <a:lnTo>
                    <a:pt x="764413" y="764413"/>
                  </a:lnTo>
                  <a:lnTo>
                    <a:pt x="0" y="764413"/>
                  </a:lnTo>
                  <a:lnTo>
                    <a:pt x="0" y="0"/>
                  </a:lnTo>
                  <a:close/>
                </a:path>
              </a:pathLst>
            </a:custGeom>
            <a:blipFill>
              <a:blip r:embed="rId9" cstate="screen">
                <a:extLst>
                  <a:ext uri="{28A0092B-C50C-407E-A947-70E740481C1C}">
                    <a14:useLocalDpi xmlns:a14="http://schemas.microsoft.com/office/drawing/2010/main"/>
                  </a:ext>
                </a:extLst>
              </a:blip>
              <a:stretch>
                <a:fillRect r="-3" b="-3"/>
              </a:stretch>
            </a:blipFill>
          </p:spPr>
          <p:txBody>
            <a:bodyPr/>
            <a:lstStyle/>
            <a:p>
              <a:endParaRPr lang="en-US"/>
            </a:p>
          </p:txBody>
        </p:sp>
      </p:grpSp>
      <p:grpSp>
        <p:nvGrpSpPr>
          <p:cNvPr id="27" name="Group 27"/>
          <p:cNvGrpSpPr/>
          <p:nvPr/>
        </p:nvGrpSpPr>
        <p:grpSpPr>
          <a:xfrm>
            <a:off x="10424160" y="2510028"/>
            <a:ext cx="6858000" cy="548640"/>
            <a:chOff x="0" y="0"/>
            <a:chExt cx="9144000" cy="731520"/>
          </a:xfrm>
        </p:grpSpPr>
        <p:sp>
          <p:nvSpPr>
            <p:cNvPr id="28" name="Freeform 28"/>
            <p:cNvSpPr/>
            <p:nvPr/>
          </p:nvSpPr>
          <p:spPr>
            <a:xfrm>
              <a:off x="0" y="0"/>
              <a:ext cx="9144000" cy="731520"/>
            </a:xfrm>
            <a:custGeom>
              <a:avLst/>
              <a:gdLst/>
              <a:ahLst/>
              <a:cxnLst/>
              <a:rect l="l" t="t" r="r" b="b"/>
              <a:pathLst>
                <a:path w="9144000" h="731520">
                  <a:moveTo>
                    <a:pt x="0" y="0"/>
                  </a:moveTo>
                  <a:lnTo>
                    <a:pt x="9144000" y="0"/>
                  </a:lnTo>
                  <a:lnTo>
                    <a:pt x="9144000" y="731520"/>
                  </a:lnTo>
                  <a:lnTo>
                    <a:pt x="0" y="731520"/>
                  </a:lnTo>
                  <a:close/>
                </a:path>
              </a:pathLst>
            </a:custGeom>
            <a:blipFill>
              <a:blip r:embed="rId10"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29" name="TextBox 29"/>
            <p:cNvSpPr txBox="1"/>
            <p:nvPr/>
          </p:nvSpPr>
          <p:spPr>
            <a:xfrm>
              <a:off x="0" y="-38100"/>
              <a:ext cx="9144000" cy="769620"/>
            </a:xfrm>
            <a:prstGeom prst="rect">
              <a:avLst/>
            </a:prstGeom>
          </p:spPr>
          <p:txBody>
            <a:bodyPr lIns="0" tIns="0" rIns="0" bIns="0" rtlCol="0" anchor="ctr"/>
            <a:lstStyle/>
            <a:p>
              <a:pPr algn="l">
                <a:lnSpc>
                  <a:spcPts val="2879"/>
                </a:lnSpc>
              </a:pPr>
              <a:r>
                <a:rPr lang="en-US" sz="2400" b="1">
                  <a:solidFill>
                    <a:srgbClr val="1C1C1C"/>
                  </a:solidFill>
                  <a:latin typeface="Calibri (MS) Bold"/>
                  <a:ea typeface="Calibri (MS) Bold"/>
                  <a:cs typeface="Calibri (MS) Bold"/>
                  <a:sym typeface="Calibri (MS) Bold"/>
                </a:rPr>
                <a:t>Closed-Loop AI</a:t>
              </a:r>
            </a:p>
          </p:txBody>
        </p:sp>
      </p:grpSp>
      <p:grpSp>
        <p:nvGrpSpPr>
          <p:cNvPr id="30" name="Group 30"/>
          <p:cNvGrpSpPr/>
          <p:nvPr/>
        </p:nvGrpSpPr>
        <p:grpSpPr>
          <a:xfrm>
            <a:off x="10424160" y="3086100"/>
            <a:ext cx="6858000" cy="754380"/>
            <a:chOff x="0" y="0"/>
            <a:chExt cx="9144000" cy="1005840"/>
          </a:xfrm>
        </p:grpSpPr>
        <p:sp>
          <p:nvSpPr>
            <p:cNvPr id="31" name="Freeform 31"/>
            <p:cNvSpPr/>
            <p:nvPr/>
          </p:nvSpPr>
          <p:spPr>
            <a:xfrm>
              <a:off x="0" y="0"/>
              <a:ext cx="9144000" cy="1005840"/>
            </a:xfrm>
            <a:custGeom>
              <a:avLst/>
              <a:gdLst/>
              <a:ahLst/>
              <a:cxnLst/>
              <a:rect l="l" t="t" r="r" b="b"/>
              <a:pathLst>
                <a:path w="9144000" h="1005840">
                  <a:moveTo>
                    <a:pt x="0" y="0"/>
                  </a:moveTo>
                  <a:lnTo>
                    <a:pt x="9144000" y="0"/>
                  </a:lnTo>
                  <a:lnTo>
                    <a:pt x="9144000" y="1005840"/>
                  </a:lnTo>
                  <a:lnTo>
                    <a:pt x="0" y="1005840"/>
                  </a:lnTo>
                  <a:close/>
                </a:path>
              </a:pathLst>
            </a:custGeom>
            <a:blipFill>
              <a:blip r:embed="rId11"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32" name="TextBox 32"/>
            <p:cNvSpPr txBox="1"/>
            <p:nvPr/>
          </p:nvSpPr>
          <p:spPr>
            <a:xfrm>
              <a:off x="0" y="-76200"/>
              <a:ext cx="9144000" cy="1082040"/>
            </a:xfrm>
            <a:prstGeom prst="rect">
              <a:avLst/>
            </a:prstGeom>
          </p:spPr>
          <p:txBody>
            <a:bodyPr lIns="0" tIns="0" rIns="0" bIns="0" rtlCol="0" anchor="ctr"/>
            <a:lstStyle/>
            <a:p>
              <a:pPr algn="l">
                <a:lnSpc>
                  <a:spcPts val="2690"/>
                </a:lnSpc>
              </a:pPr>
              <a:r>
                <a:rPr lang="en-US" sz="1950">
                  <a:solidFill>
                    <a:srgbClr val="6B675E"/>
                  </a:solidFill>
                  <a:latin typeface="Calibri (MS)"/>
                  <a:ea typeface="Calibri (MS)"/>
                  <a:cs typeface="Calibri (MS)"/>
                  <a:sym typeface="Calibri (MS)"/>
                </a:rPr>
                <a:t>Reads only the documents you upload — nothing else.</a:t>
              </a:r>
            </a:p>
          </p:txBody>
        </p:sp>
      </p:grpSp>
      <p:grpSp>
        <p:nvGrpSpPr>
          <p:cNvPr id="33" name="Group 33"/>
          <p:cNvGrpSpPr/>
          <p:nvPr/>
        </p:nvGrpSpPr>
        <p:grpSpPr>
          <a:xfrm>
            <a:off x="9395460" y="4251960"/>
            <a:ext cx="754380" cy="754380"/>
            <a:chOff x="0" y="0"/>
            <a:chExt cx="1005840" cy="1005840"/>
          </a:xfrm>
        </p:grpSpPr>
        <p:sp>
          <p:nvSpPr>
            <p:cNvPr id="34" name="Freeform 34"/>
            <p:cNvSpPr/>
            <p:nvPr/>
          </p:nvSpPr>
          <p:spPr>
            <a:xfrm>
              <a:off x="0" y="0"/>
              <a:ext cx="1005840" cy="1005840"/>
            </a:xfrm>
            <a:custGeom>
              <a:avLst/>
              <a:gdLst/>
              <a:ahLst/>
              <a:cxnLst/>
              <a:rect l="l" t="t" r="r" b="b"/>
              <a:pathLst>
                <a:path w="1005840" h="1005840">
                  <a:moveTo>
                    <a:pt x="0" y="502920"/>
                  </a:moveTo>
                  <a:cubicBezTo>
                    <a:pt x="0" y="225171"/>
                    <a:pt x="225171" y="0"/>
                    <a:pt x="502920" y="0"/>
                  </a:cubicBezTo>
                  <a:cubicBezTo>
                    <a:pt x="780669" y="0"/>
                    <a:pt x="1005840" y="225171"/>
                    <a:pt x="1005840" y="502920"/>
                  </a:cubicBezTo>
                  <a:cubicBezTo>
                    <a:pt x="1005840" y="780669"/>
                    <a:pt x="780669" y="1005840"/>
                    <a:pt x="502920" y="1005840"/>
                  </a:cubicBezTo>
                  <a:cubicBezTo>
                    <a:pt x="225171" y="1005840"/>
                    <a:pt x="0" y="780669"/>
                    <a:pt x="0" y="502920"/>
                  </a:cubicBezTo>
                  <a:close/>
                </a:path>
              </a:pathLst>
            </a:custGeom>
            <a:solidFill>
              <a:srgbClr val="FC6644"/>
            </a:solidFill>
          </p:spPr>
          <p:txBody>
            <a:bodyPr/>
            <a:lstStyle/>
            <a:p>
              <a:endParaRPr lang="en-US"/>
            </a:p>
          </p:txBody>
        </p:sp>
      </p:grpSp>
      <p:grpSp>
        <p:nvGrpSpPr>
          <p:cNvPr id="35" name="Group 35"/>
          <p:cNvGrpSpPr/>
          <p:nvPr/>
        </p:nvGrpSpPr>
        <p:grpSpPr>
          <a:xfrm>
            <a:off x="9485986" y="4342486"/>
            <a:ext cx="573329" cy="573329"/>
            <a:chOff x="0" y="0"/>
            <a:chExt cx="764438" cy="764438"/>
          </a:xfrm>
        </p:grpSpPr>
        <p:sp>
          <p:nvSpPr>
            <p:cNvPr id="36" name="Freeform 36" descr="/tmp/workdir/deck/icons/check_white.png"/>
            <p:cNvSpPr/>
            <p:nvPr/>
          </p:nvSpPr>
          <p:spPr>
            <a:xfrm>
              <a:off x="0" y="0"/>
              <a:ext cx="764413" cy="764413"/>
            </a:xfrm>
            <a:custGeom>
              <a:avLst/>
              <a:gdLst/>
              <a:ahLst/>
              <a:cxnLst/>
              <a:rect l="l" t="t" r="r" b="b"/>
              <a:pathLst>
                <a:path w="764413" h="764413">
                  <a:moveTo>
                    <a:pt x="0" y="0"/>
                  </a:moveTo>
                  <a:lnTo>
                    <a:pt x="764413" y="0"/>
                  </a:lnTo>
                  <a:lnTo>
                    <a:pt x="764413" y="764413"/>
                  </a:lnTo>
                  <a:lnTo>
                    <a:pt x="0" y="764413"/>
                  </a:lnTo>
                  <a:lnTo>
                    <a:pt x="0" y="0"/>
                  </a:lnTo>
                  <a:close/>
                </a:path>
              </a:pathLst>
            </a:custGeom>
            <a:blipFill>
              <a:blip r:embed="rId12" cstate="screen">
                <a:extLst>
                  <a:ext uri="{28A0092B-C50C-407E-A947-70E740481C1C}">
                    <a14:useLocalDpi xmlns:a14="http://schemas.microsoft.com/office/drawing/2010/main"/>
                  </a:ext>
                </a:extLst>
              </a:blip>
              <a:stretch>
                <a:fillRect r="-3" b="-3"/>
              </a:stretch>
            </a:blipFill>
          </p:spPr>
          <p:txBody>
            <a:bodyPr/>
            <a:lstStyle/>
            <a:p>
              <a:endParaRPr lang="en-US"/>
            </a:p>
          </p:txBody>
        </p:sp>
      </p:grpSp>
      <p:grpSp>
        <p:nvGrpSpPr>
          <p:cNvPr id="37" name="Group 37"/>
          <p:cNvGrpSpPr/>
          <p:nvPr/>
        </p:nvGrpSpPr>
        <p:grpSpPr>
          <a:xfrm>
            <a:off x="10424160" y="4224528"/>
            <a:ext cx="6858000" cy="548640"/>
            <a:chOff x="0" y="0"/>
            <a:chExt cx="9144000" cy="731520"/>
          </a:xfrm>
        </p:grpSpPr>
        <p:sp>
          <p:nvSpPr>
            <p:cNvPr id="38" name="Freeform 38"/>
            <p:cNvSpPr/>
            <p:nvPr/>
          </p:nvSpPr>
          <p:spPr>
            <a:xfrm>
              <a:off x="0" y="0"/>
              <a:ext cx="9144000" cy="731520"/>
            </a:xfrm>
            <a:custGeom>
              <a:avLst/>
              <a:gdLst/>
              <a:ahLst/>
              <a:cxnLst/>
              <a:rect l="l" t="t" r="r" b="b"/>
              <a:pathLst>
                <a:path w="9144000" h="731520">
                  <a:moveTo>
                    <a:pt x="0" y="0"/>
                  </a:moveTo>
                  <a:lnTo>
                    <a:pt x="9144000" y="0"/>
                  </a:lnTo>
                  <a:lnTo>
                    <a:pt x="9144000" y="731520"/>
                  </a:lnTo>
                  <a:lnTo>
                    <a:pt x="0" y="731520"/>
                  </a:lnTo>
                  <a:close/>
                </a:path>
              </a:pathLst>
            </a:custGeom>
            <a:blipFill>
              <a:blip r:embed="rId10"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39" name="TextBox 39"/>
            <p:cNvSpPr txBox="1"/>
            <p:nvPr/>
          </p:nvSpPr>
          <p:spPr>
            <a:xfrm>
              <a:off x="0" y="-38100"/>
              <a:ext cx="9144000" cy="769620"/>
            </a:xfrm>
            <a:prstGeom prst="rect">
              <a:avLst/>
            </a:prstGeom>
          </p:spPr>
          <p:txBody>
            <a:bodyPr lIns="0" tIns="0" rIns="0" bIns="0" rtlCol="0" anchor="ctr"/>
            <a:lstStyle/>
            <a:p>
              <a:pPr algn="l">
                <a:lnSpc>
                  <a:spcPts val="2879"/>
                </a:lnSpc>
              </a:pPr>
              <a:r>
                <a:rPr lang="en-US" sz="2400" b="1">
                  <a:solidFill>
                    <a:srgbClr val="1C1C1C"/>
                  </a:solidFill>
                  <a:latin typeface="Calibri (MS) Bold"/>
                  <a:ea typeface="Calibri (MS) Bold"/>
                  <a:cs typeface="Calibri (MS) Bold"/>
                  <a:sym typeface="Calibri (MS) Bold"/>
                </a:rPr>
                <a:t>No Hallucinations</a:t>
              </a:r>
            </a:p>
          </p:txBody>
        </p:sp>
      </p:grpSp>
      <p:grpSp>
        <p:nvGrpSpPr>
          <p:cNvPr id="40" name="Group 40"/>
          <p:cNvGrpSpPr/>
          <p:nvPr/>
        </p:nvGrpSpPr>
        <p:grpSpPr>
          <a:xfrm>
            <a:off x="10424160" y="4800600"/>
            <a:ext cx="6858000" cy="754380"/>
            <a:chOff x="0" y="0"/>
            <a:chExt cx="9144000" cy="1005840"/>
          </a:xfrm>
        </p:grpSpPr>
        <p:sp>
          <p:nvSpPr>
            <p:cNvPr id="41" name="Freeform 41"/>
            <p:cNvSpPr/>
            <p:nvPr/>
          </p:nvSpPr>
          <p:spPr>
            <a:xfrm>
              <a:off x="0" y="0"/>
              <a:ext cx="9144000" cy="1005840"/>
            </a:xfrm>
            <a:custGeom>
              <a:avLst/>
              <a:gdLst/>
              <a:ahLst/>
              <a:cxnLst/>
              <a:rect l="l" t="t" r="r" b="b"/>
              <a:pathLst>
                <a:path w="9144000" h="1005840">
                  <a:moveTo>
                    <a:pt x="0" y="0"/>
                  </a:moveTo>
                  <a:lnTo>
                    <a:pt x="9144000" y="0"/>
                  </a:lnTo>
                  <a:lnTo>
                    <a:pt x="9144000" y="1005840"/>
                  </a:lnTo>
                  <a:lnTo>
                    <a:pt x="0" y="1005840"/>
                  </a:lnTo>
                  <a:close/>
                </a:path>
              </a:pathLst>
            </a:custGeom>
            <a:blipFill>
              <a:blip r:embed="rId11"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42" name="TextBox 42"/>
            <p:cNvSpPr txBox="1"/>
            <p:nvPr/>
          </p:nvSpPr>
          <p:spPr>
            <a:xfrm>
              <a:off x="0" y="-76200"/>
              <a:ext cx="9144000" cy="1082040"/>
            </a:xfrm>
            <a:prstGeom prst="rect">
              <a:avLst/>
            </a:prstGeom>
          </p:spPr>
          <p:txBody>
            <a:bodyPr lIns="0" tIns="0" rIns="0" bIns="0" rtlCol="0" anchor="ctr"/>
            <a:lstStyle/>
            <a:p>
              <a:pPr algn="l">
                <a:lnSpc>
                  <a:spcPts val="2690"/>
                </a:lnSpc>
              </a:pPr>
              <a:r>
                <a:rPr lang="en-US" sz="1950">
                  <a:solidFill>
                    <a:srgbClr val="6B675E"/>
                  </a:solidFill>
                  <a:latin typeface="Calibri (MS)"/>
                  <a:ea typeface="Calibri (MS)"/>
                  <a:cs typeface="Calibri (MS)"/>
                  <a:sym typeface="Calibri (MS)"/>
                </a:rPr>
                <a:t>Every answer includes a direct citation to the source.</a:t>
              </a:r>
            </a:p>
          </p:txBody>
        </p:sp>
      </p:grpSp>
      <p:grpSp>
        <p:nvGrpSpPr>
          <p:cNvPr id="43" name="Group 43"/>
          <p:cNvGrpSpPr/>
          <p:nvPr/>
        </p:nvGrpSpPr>
        <p:grpSpPr>
          <a:xfrm>
            <a:off x="9395460" y="5966460"/>
            <a:ext cx="754380" cy="754380"/>
            <a:chOff x="0" y="0"/>
            <a:chExt cx="1005840" cy="1005840"/>
          </a:xfrm>
        </p:grpSpPr>
        <p:sp>
          <p:nvSpPr>
            <p:cNvPr id="44" name="Freeform 44"/>
            <p:cNvSpPr/>
            <p:nvPr/>
          </p:nvSpPr>
          <p:spPr>
            <a:xfrm>
              <a:off x="0" y="0"/>
              <a:ext cx="1005840" cy="1005840"/>
            </a:xfrm>
            <a:custGeom>
              <a:avLst/>
              <a:gdLst/>
              <a:ahLst/>
              <a:cxnLst/>
              <a:rect l="l" t="t" r="r" b="b"/>
              <a:pathLst>
                <a:path w="1005840" h="1005840">
                  <a:moveTo>
                    <a:pt x="0" y="502920"/>
                  </a:moveTo>
                  <a:cubicBezTo>
                    <a:pt x="0" y="225171"/>
                    <a:pt x="225171" y="0"/>
                    <a:pt x="502920" y="0"/>
                  </a:cubicBezTo>
                  <a:cubicBezTo>
                    <a:pt x="780669" y="0"/>
                    <a:pt x="1005840" y="225171"/>
                    <a:pt x="1005840" y="502920"/>
                  </a:cubicBezTo>
                  <a:cubicBezTo>
                    <a:pt x="1005840" y="780669"/>
                    <a:pt x="780669" y="1005840"/>
                    <a:pt x="502920" y="1005840"/>
                  </a:cubicBezTo>
                  <a:cubicBezTo>
                    <a:pt x="225171" y="1005840"/>
                    <a:pt x="0" y="780669"/>
                    <a:pt x="0" y="502920"/>
                  </a:cubicBezTo>
                  <a:close/>
                </a:path>
              </a:pathLst>
            </a:custGeom>
            <a:solidFill>
              <a:srgbClr val="FC6644"/>
            </a:solidFill>
          </p:spPr>
          <p:txBody>
            <a:bodyPr/>
            <a:lstStyle/>
            <a:p>
              <a:endParaRPr lang="en-US"/>
            </a:p>
          </p:txBody>
        </p:sp>
      </p:grpSp>
      <p:grpSp>
        <p:nvGrpSpPr>
          <p:cNvPr id="45" name="Group 45"/>
          <p:cNvGrpSpPr/>
          <p:nvPr/>
        </p:nvGrpSpPr>
        <p:grpSpPr>
          <a:xfrm>
            <a:off x="9485986" y="6056986"/>
            <a:ext cx="573329" cy="573329"/>
            <a:chOff x="0" y="0"/>
            <a:chExt cx="764438" cy="764438"/>
          </a:xfrm>
        </p:grpSpPr>
        <p:sp>
          <p:nvSpPr>
            <p:cNvPr id="46" name="Freeform 46" descr="/tmp/workdir/deck/icons/search_white.png"/>
            <p:cNvSpPr/>
            <p:nvPr/>
          </p:nvSpPr>
          <p:spPr>
            <a:xfrm>
              <a:off x="0" y="0"/>
              <a:ext cx="764413" cy="764413"/>
            </a:xfrm>
            <a:custGeom>
              <a:avLst/>
              <a:gdLst/>
              <a:ahLst/>
              <a:cxnLst/>
              <a:rect l="l" t="t" r="r" b="b"/>
              <a:pathLst>
                <a:path w="764413" h="764413">
                  <a:moveTo>
                    <a:pt x="0" y="0"/>
                  </a:moveTo>
                  <a:lnTo>
                    <a:pt x="764413" y="0"/>
                  </a:lnTo>
                  <a:lnTo>
                    <a:pt x="764413" y="764413"/>
                  </a:lnTo>
                  <a:lnTo>
                    <a:pt x="0" y="764413"/>
                  </a:lnTo>
                  <a:lnTo>
                    <a:pt x="0" y="0"/>
                  </a:lnTo>
                  <a:close/>
                </a:path>
              </a:pathLst>
            </a:custGeom>
            <a:blipFill>
              <a:blip r:embed="rId13" cstate="screen">
                <a:extLst>
                  <a:ext uri="{28A0092B-C50C-407E-A947-70E740481C1C}">
                    <a14:useLocalDpi xmlns:a14="http://schemas.microsoft.com/office/drawing/2010/main"/>
                  </a:ext>
                </a:extLst>
              </a:blip>
              <a:stretch>
                <a:fillRect r="-3" b="-3"/>
              </a:stretch>
            </a:blipFill>
          </p:spPr>
          <p:txBody>
            <a:bodyPr/>
            <a:lstStyle/>
            <a:p>
              <a:endParaRPr lang="en-US"/>
            </a:p>
          </p:txBody>
        </p:sp>
      </p:grpSp>
      <p:grpSp>
        <p:nvGrpSpPr>
          <p:cNvPr id="47" name="Group 47"/>
          <p:cNvGrpSpPr/>
          <p:nvPr/>
        </p:nvGrpSpPr>
        <p:grpSpPr>
          <a:xfrm>
            <a:off x="10424160" y="5939028"/>
            <a:ext cx="6858000" cy="548640"/>
            <a:chOff x="0" y="0"/>
            <a:chExt cx="9144000" cy="731520"/>
          </a:xfrm>
        </p:grpSpPr>
        <p:sp>
          <p:nvSpPr>
            <p:cNvPr id="48" name="Freeform 48"/>
            <p:cNvSpPr/>
            <p:nvPr/>
          </p:nvSpPr>
          <p:spPr>
            <a:xfrm>
              <a:off x="0" y="0"/>
              <a:ext cx="9144000" cy="731520"/>
            </a:xfrm>
            <a:custGeom>
              <a:avLst/>
              <a:gdLst/>
              <a:ahLst/>
              <a:cxnLst/>
              <a:rect l="l" t="t" r="r" b="b"/>
              <a:pathLst>
                <a:path w="9144000" h="731520">
                  <a:moveTo>
                    <a:pt x="0" y="0"/>
                  </a:moveTo>
                  <a:lnTo>
                    <a:pt x="9144000" y="0"/>
                  </a:lnTo>
                  <a:lnTo>
                    <a:pt x="9144000" y="731520"/>
                  </a:lnTo>
                  <a:lnTo>
                    <a:pt x="0" y="731520"/>
                  </a:lnTo>
                  <a:close/>
                </a:path>
              </a:pathLst>
            </a:custGeom>
            <a:blipFill>
              <a:blip r:embed="rId10"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49" name="TextBox 49"/>
            <p:cNvSpPr txBox="1"/>
            <p:nvPr/>
          </p:nvSpPr>
          <p:spPr>
            <a:xfrm>
              <a:off x="0" y="-38100"/>
              <a:ext cx="9144000" cy="769620"/>
            </a:xfrm>
            <a:prstGeom prst="rect">
              <a:avLst/>
            </a:prstGeom>
          </p:spPr>
          <p:txBody>
            <a:bodyPr lIns="0" tIns="0" rIns="0" bIns="0" rtlCol="0" anchor="ctr"/>
            <a:lstStyle/>
            <a:p>
              <a:pPr algn="l">
                <a:lnSpc>
                  <a:spcPts val="2879"/>
                </a:lnSpc>
              </a:pPr>
              <a:r>
                <a:rPr lang="en-US" sz="2400" b="1">
                  <a:solidFill>
                    <a:srgbClr val="1C1C1C"/>
                  </a:solidFill>
                  <a:latin typeface="Calibri (MS) Bold"/>
                  <a:ea typeface="Calibri (MS) Bold"/>
                  <a:cs typeface="Calibri (MS) Bold"/>
                  <a:sym typeface="Calibri (MS) Bold"/>
                </a:rPr>
                <a:t>Interrogate the Data</a:t>
              </a:r>
            </a:p>
          </p:txBody>
        </p:sp>
      </p:grpSp>
      <p:grpSp>
        <p:nvGrpSpPr>
          <p:cNvPr id="50" name="Group 50"/>
          <p:cNvGrpSpPr/>
          <p:nvPr/>
        </p:nvGrpSpPr>
        <p:grpSpPr>
          <a:xfrm>
            <a:off x="10424160" y="6515100"/>
            <a:ext cx="6858000" cy="754380"/>
            <a:chOff x="0" y="0"/>
            <a:chExt cx="9144000" cy="1005840"/>
          </a:xfrm>
        </p:grpSpPr>
        <p:sp>
          <p:nvSpPr>
            <p:cNvPr id="51" name="Freeform 51"/>
            <p:cNvSpPr/>
            <p:nvPr/>
          </p:nvSpPr>
          <p:spPr>
            <a:xfrm>
              <a:off x="0" y="0"/>
              <a:ext cx="9144000" cy="1005840"/>
            </a:xfrm>
            <a:custGeom>
              <a:avLst/>
              <a:gdLst/>
              <a:ahLst/>
              <a:cxnLst/>
              <a:rect l="l" t="t" r="r" b="b"/>
              <a:pathLst>
                <a:path w="9144000" h="1005840">
                  <a:moveTo>
                    <a:pt x="0" y="0"/>
                  </a:moveTo>
                  <a:lnTo>
                    <a:pt x="9144000" y="0"/>
                  </a:lnTo>
                  <a:lnTo>
                    <a:pt x="9144000" y="1005840"/>
                  </a:lnTo>
                  <a:lnTo>
                    <a:pt x="0" y="1005840"/>
                  </a:lnTo>
                  <a:close/>
                </a:path>
              </a:pathLst>
            </a:custGeom>
            <a:blipFill>
              <a:blip r:embed="rId11"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52" name="TextBox 52"/>
            <p:cNvSpPr txBox="1"/>
            <p:nvPr/>
          </p:nvSpPr>
          <p:spPr>
            <a:xfrm>
              <a:off x="0" y="-76200"/>
              <a:ext cx="9144000" cy="1082040"/>
            </a:xfrm>
            <a:prstGeom prst="rect">
              <a:avLst/>
            </a:prstGeom>
          </p:spPr>
          <p:txBody>
            <a:bodyPr lIns="0" tIns="0" rIns="0" bIns="0" rtlCol="0" anchor="ctr"/>
            <a:lstStyle/>
            <a:p>
              <a:pPr algn="l">
                <a:lnSpc>
                  <a:spcPts val="2690"/>
                </a:lnSpc>
              </a:pPr>
              <a:r>
                <a:rPr lang="en-US" sz="1950">
                  <a:solidFill>
                    <a:srgbClr val="6B675E"/>
                  </a:solidFill>
                  <a:latin typeface="Calibri (MS)"/>
                  <a:ea typeface="Calibri (MS)"/>
                  <a:cs typeface="Calibri (MS)"/>
                  <a:sym typeface="Calibri (MS)"/>
                </a:rPr>
                <a:t>Ask questions directly of your uploaded clinical reports.</a:t>
              </a:r>
            </a:p>
          </p:txBody>
        </p:sp>
      </p:grpSp>
      <p:grpSp>
        <p:nvGrpSpPr>
          <p:cNvPr id="53" name="Group 53"/>
          <p:cNvGrpSpPr/>
          <p:nvPr/>
        </p:nvGrpSpPr>
        <p:grpSpPr>
          <a:xfrm>
            <a:off x="822960" y="9710928"/>
            <a:ext cx="10972800" cy="411480"/>
            <a:chOff x="0" y="0"/>
            <a:chExt cx="14630400" cy="548640"/>
          </a:xfrm>
        </p:grpSpPr>
        <p:sp>
          <p:nvSpPr>
            <p:cNvPr id="54" name="Freeform 54"/>
            <p:cNvSpPr/>
            <p:nvPr/>
          </p:nvSpPr>
          <p:spPr>
            <a:xfrm>
              <a:off x="0" y="0"/>
              <a:ext cx="14630400" cy="548640"/>
            </a:xfrm>
            <a:custGeom>
              <a:avLst/>
              <a:gdLst/>
              <a:ahLst/>
              <a:cxnLst/>
              <a:rect l="l" t="t" r="r" b="b"/>
              <a:pathLst>
                <a:path w="14630400" h="548640">
                  <a:moveTo>
                    <a:pt x="0" y="0"/>
                  </a:moveTo>
                  <a:lnTo>
                    <a:pt x="14630400" y="0"/>
                  </a:lnTo>
                  <a:lnTo>
                    <a:pt x="14630400" y="548640"/>
                  </a:lnTo>
                  <a:lnTo>
                    <a:pt x="0" y="548640"/>
                  </a:lnTo>
                  <a:close/>
                </a:path>
              </a:pathLst>
            </a:custGeom>
            <a:blipFill>
              <a:blip r:embed="rId14"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55" name="TextBox 55"/>
            <p:cNvSpPr txBox="1"/>
            <p:nvPr/>
          </p:nvSpPr>
          <p:spPr>
            <a:xfrm>
              <a:off x="0" y="-19050"/>
              <a:ext cx="14630400" cy="567690"/>
            </a:xfrm>
            <a:prstGeom prst="rect">
              <a:avLst/>
            </a:prstGeom>
          </p:spPr>
          <p:txBody>
            <a:bodyPr lIns="0" tIns="0" rIns="0" bIns="0" rtlCol="0" anchor="ctr"/>
            <a:lstStyle/>
            <a:p>
              <a:pPr algn="l">
                <a:lnSpc>
                  <a:spcPts val="1439"/>
                </a:lnSpc>
              </a:pPr>
              <a:r>
                <a:rPr lang="en-US" sz="1200" spc="180">
                  <a:solidFill>
                    <a:srgbClr val="6B675E"/>
                  </a:solidFill>
                  <a:latin typeface="Calibri (MS)"/>
                  <a:ea typeface="Calibri (MS)"/>
                  <a:cs typeface="Calibri (MS)"/>
                  <a:sym typeface="Calibri (MS)"/>
                </a:rPr>
                <a:t>ALPHAROSE RARELABS  ·  AI FOR RARE DISEASE FAMILIES</a:t>
              </a:r>
            </a:p>
          </p:txBody>
        </p:sp>
      </p:grpSp>
      <p:grpSp>
        <p:nvGrpSpPr>
          <p:cNvPr id="56" name="Group 56"/>
          <p:cNvGrpSpPr/>
          <p:nvPr/>
        </p:nvGrpSpPr>
        <p:grpSpPr>
          <a:xfrm>
            <a:off x="16641623" y="9710928"/>
            <a:ext cx="822960" cy="411480"/>
            <a:chOff x="0" y="0"/>
            <a:chExt cx="1097280" cy="548640"/>
          </a:xfrm>
        </p:grpSpPr>
        <p:sp>
          <p:nvSpPr>
            <p:cNvPr id="57" name="Freeform 57"/>
            <p:cNvSpPr/>
            <p:nvPr/>
          </p:nvSpPr>
          <p:spPr>
            <a:xfrm>
              <a:off x="0" y="0"/>
              <a:ext cx="1097280" cy="548640"/>
            </a:xfrm>
            <a:custGeom>
              <a:avLst/>
              <a:gdLst/>
              <a:ahLst/>
              <a:cxnLst/>
              <a:rect l="l" t="t" r="r" b="b"/>
              <a:pathLst>
                <a:path w="1097280" h="548640">
                  <a:moveTo>
                    <a:pt x="0" y="0"/>
                  </a:moveTo>
                  <a:lnTo>
                    <a:pt x="1097280" y="0"/>
                  </a:lnTo>
                  <a:lnTo>
                    <a:pt x="1097280" y="548640"/>
                  </a:lnTo>
                  <a:lnTo>
                    <a:pt x="0" y="548640"/>
                  </a:lnTo>
                  <a:close/>
                </a:path>
              </a:pathLst>
            </a:custGeom>
            <a:blipFill>
              <a:blip r:embed="rId15"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58" name="TextBox 58"/>
            <p:cNvSpPr txBox="1"/>
            <p:nvPr/>
          </p:nvSpPr>
          <p:spPr>
            <a:xfrm>
              <a:off x="0" y="-19050"/>
              <a:ext cx="1097280" cy="567690"/>
            </a:xfrm>
            <a:prstGeom prst="rect">
              <a:avLst/>
            </a:prstGeom>
          </p:spPr>
          <p:txBody>
            <a:bodyPr lIns="0" tIns="0" rIns="0" bIns="0" rtlCol="0" anchor="ctr"/>
            <a:lstStyle/>
            <a:p>
              <a:pPr algn="r">
                <a:lnSpc>
                  <a:spcPts val="1439"/>
                </a:lnSpc>
              </a:pPr>
              <a:r>
                <a:rPr lang="en-US" sz="1200">
                  <a:solidFill>
                    <a:srgbClr val="6B675E"/>
                  </a:solidFill>
                  <a:latin typeface="Calibri (MS)"/>
                  <a:ea typeface="Calibri (MS)"/>
                  <a:cs typeface="Calibri (MS)"/>
                  <a:sym typeface="Calibri (MS)"/>
                </a:rPr>
                <a:t>6</a:t>
              </a:r>
            </a:p>
          </p:txBody>
        </p:sp>
      </p:grpSp>
      <p:grpSp>
        <p:nvGrpSpPr>
          <p:cNvPr id="59" name="Group 59"/>
          <p:cNvGrpSpPr/>
          <p:nvPr/>
        </p:nvGrpSpPr>
        <p:grpSpPr>
          <a:xfrm>
            <a:off x="15679760" y="304438"/>
            <a:ext cx="2425875" cy="1181386"/>
            <a:chOff x="0" y="0"/>
            <a:chExt cx="3234500" cy="1575181"/>
          </a:xfrm>
        </p:grpSpPr>
        <p:sp>
          <p:nvSpPr>
            <p:cNvPr id="60" name="Freeform 60" descr="A black background with blue text  AI-generated content may be incorrect."/>
            <p:cNvSpPr/>
            <p:nvPr/>
          </p:nvSpPr>
          <p:spPr>
            <a:xfrm>
              <a:off x="0" y="0"/>
              <a:ext cx="3234436" cy="1575181"/>
            </a:xfrm>
            <a:custGeom>
              <a:avLst/>
              <a:gdLst/>
              <a:ahLst/>
              <a:cxnLst/>
              <a:rect l="l" t="t" r="r" b="b"/>
              <a:pathLst>
                <a:path w="3234436" h="1575181">
                  <a:moveTo>
                    <a:pt x="0" y="0"/>
                  </a:moveTo>
                  <a:lnTo>
                    <a:pt x="3234436" y="0"/>
                  </a:lnTo>
                  <a:lnTo>
                    <a:pt x="3234436" y="1575181"/>
                  </a:lnTo>
                  <a:lnTo>
                    <a:pt x="0" y="1575181"/>
                  </a:lnTo>
                  <a:lnTo>
                    <a:pt x="0" y="0"/>
                  </a:lnTo>
                  <a:close/>
                </a:path>
              </a:pathLst>
            </a:custGeom>
            <a:blipFill>
              <a:blip r:embed="rId16" cstate="screen">
                <a:extLst>
                  <a:ext uri="{28A0092B-C50C-407E-A947-70E740481C1C}">
                    <a14:useLocalDpi xmlns:a14="http://schemas.microsoft.com/office/drawing/2010/main"/>
                  </a:ext>
                </a:extLst>
              </a:blip>
              <a:stretch>
                <a:fillRect/>
              </a:stretch>
            </a:blipFill>
          </p:spPr>
          <p:txBody>
            <a:bodyPr/>
            <a:lstStyle/>
            <a:p>
              <a:endParaRPr lang="en-US"/>
            </a:p>
          </p:txBody>
        </p:sp>
      </p:gr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1C1C1C"/>
        </a:solidFill>
        <a:effectLst/>
      </p:bgPr>
    </p:bg>
    <p:spTree>
      <p:nvGrpSpPr>
        <p:cNvPr id="1" name=""/>
        <p:cNvGrpSpPr/>
        <p:nvPr/>
      </p:nvGrpSpPr>
      <p:grpSpPr>
        <a:xfrm>
          <a:off x="0" y="0"/>
          <a:ext cx="0" cy="0"/>
          <a:chOff x="0" y="0"/>
          <a:chExt cx="0" cy="0"/>
        </a:xfrm>
      </p:grpSpPr>
      <p:grpSp>
        <p:nvGrpSpPr>
          <p:cNvPr id="2" name="Group 2"/>
          <p:cNvGrpSpPr/>
          <p:nvPr/>
        </p:nvGrpSpPr>
        <p:grpSpPr>
          <a:xfrm>
            <a:off x="822960" y="754380"/>
            <a:ext cx="8229600" cy="480060"/>
            <a:chOff x="0" y="0"/>
            <a:chExt cx="10972800" cy="640080"/>
          </a:xfrm>
        </p:grpSpPr>
        <p:sp>
          <p:nvSpPr>
            <p:cNvPr id="3" name="Freeform 3"/>
            <p:cNvSpPr/>
            <p:nvPr/>
          </p:nvSpPr>
          <p:spPr>
            <a:xfrm>
              <a:off x="0" y="0"/>
              <a:ext cx="10972800" cy="640080"/>
            </a:xfrm>
            <a:custGeom>
              <a:avLst/>
              <a:gdLst/>
              <a:ahLst/>
              <a:cxnLst/>
              <a:rect l="l" t="t" r="r" b="b"/>
              <a:pathLst>
                <a:path w="10972800" h="640080">
                  <a:moveTo>
                    <a:pt x="0" y="0"/>
                  </a:moveTo>
                  <a:lnTo>
                    <a:pt x="10972800" y="0"/>
                  </a:lnTo>
                  <a:lnTo>
                    <a:pt x="10972800" y="640080"/>
                  </a:lnTo>
                  <a:lnTo>
                    <a:pt x="0" y="640080"/>
                  </a:lnTo>
                  <a:close/>
                </a:path>
              </a:pathLst>
            </a:custGeom>
            <a:blipFill>
              <a:blip r:embed="rId3"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4" name="TextBox 4"/>
            <p:cNvSpPr txBox="1"/>
            <p:nvPr/>
          </p:nvSpPr>
          <p:spPr>
            <a:xfrm>
              <a:off x="0" y="-38100"/>
              <a:ext cx="10972800" cy="678180"/>
            </a:xfrm>
            <a:prstGeom prst="rect">
              <a:avLst/>
            </a:prstGeom>
          </p:spPr>
          <p:txBody>
            <a:bodyPr lIns="0" tIns="0" rIns="0" bIns="0" rtlCol="0" anchor="ctr"/>
            <a:lstStyle/>
            <a:p>
              <a:pPr algn="l">
                <a:lnSpc>
                  <a:spcPts val="2160"/>
                </a:lnSpc>
              </a:pPr>
              <a:r>
                <a:rPr lang="en-US" sz="1800" b="1" spc="300">
                  <a:solidFill>
                    <a:srgbClr val="FC6644"/>
                  </a:solidFill>
                  <a:latin typeface="Calibri (MS) Bold"/>
                  <a:ea typeface="Calibri (MS) Bold"/>
                  <a:cs typeface="Calibri (MS) Bold"/>
                  <a:sym typeface="Calibri (MS) Bold"/>
                </a:rPr>
                <a:t>06 · TOOLS</a:t>
              </a:r>
            </a:p>
          </p:txBody>
        </p:sp>
      </p:grpSp>
      <p:grpSp>
        <p:nvGrpSpPr>
          <p:cNvPr id="5" name="Group 5"/>
          <p:cNvGrpSpPr/>
          <p:nvPr/>
        </p:nvGrpSpPr>
        <p:grpSpPr>
          <a:xfrm>
            <a:off x="822960" y="1207008"/>
            <a:ext cx="13716000" cy="960120"/>
            <a:chOff x="0" y="0"/>
            <a:chExt cx="18288000" cy="1280160"/>
          </a:xfrm>
        </p:grpSpPr>
        <p:sp>
          <p:nvSpPr>
            <p:cNvPr id="6" name="Freeform 6"/>
            <p:cNvSpPr/>
            <p:nvPr/>
          </p:nvSpPr>
          <p:spPr>
            <a:xfrm>
              <a:off x="0" y="0"/>
              <a:ext cx="18288000" cy="1280160"/>
            </a:xfrm>
            <a:custGeom>
              <a:avLst/>
              <a:gdLst/>
              <a:ahLst/>
              <a:cxnLst/>
              <a:rect l="l" t="t" r="r" b="b"/>
              <a:pathLst>
                <a:path w="18288000" h="1280160">
                  <a:moveTo>
                    <a:pt x="0" y="0"/>
                  </a:moveTo>
                  <a:lnTo>
                    <a:pt x="18288000" y="0"/>
                  </a:lnTo>
                  <a:lnTo>
                    <a:pt x="18288000" y="1280160"/>
                  </a:lnTo>
                  <a:lnTo>
                    <a:pt x="0" y="1280160"/>
                  </a:lnTo>
                  <a:close/>
                </a:path>
              </a:pathLst>
            </a:custGeom>
            <a:blipFill>
              <a:blip r:embed="rId4"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7" name="TextBox 7"/>
            <p:cNvSpPr txBox="1"/>
            <p:nvPr/>
          </p:nvSpPr>
          <p:spPr>
            <a:xfrm>
              <a:off x="0" y="-114300"/>
              <a:ext cx="18288000" cy="1394460"/>
            </a:xfrm>
            <a:prstGeom prst="rect">
              <a:avLst/>
            </a:prstGeom>
          </p:spPr>
          <p:txBody>
            <a:bodyPr lIns="0" tIns="0" rIns="0" bIns="0" rtlCol="0" anchor="ctr"/>
            <a:lstStyle/>
            <a:p>
              <a:pPr algn="l">
                <a:lnSpc>
                  <a:spcPts val="6120"/>
                </a:lnSpc>
              </a:pPr>
              <a:r>
                <a:rPr lang="en-US" sz="5100" b="1">
                  <a:solidFill>
                    <a:srgbClr val="FAFAF8"/>
                  </a:solidFill>
                  <a:latin typeface="Calibri (MS) Bold"/>
                  <a:ea typeface="Calibri (MS) Bold"/>
                  <a:cs typeface="Calibri (MS) Bold"/>
                  <a:sym typeface="Calibri (MS) Bold"/>
                </a:rPr>
                <a:t>Automating Operations</a:t>
              </a:r>
            </a:p>
          </p:txBody>
        </p:sp>
      </p:grpSp>
      <p:grpSp>
        <p:nvGrpSpPr>
          <p:cNvPr id="8" name="Group 8"/>
          <p:cNvGrpSpPr/>
          <p:nvPr/>
        </p:nvGrpSpPr>
        <p:grpSpPr>
          <a:xfrm>
            <a:off x="822960" y="2084832"/>
            <a:ext cx="13716000" cy="548640"/>
            <a:chOff x="0" y="0"/>
            <a:chExt cx="18288000" cy="731520"/>
          </a:xfrm>
        </p:grpSpPr>
        <p:sp>
          <p:nvSpPr>
            <p:cNvPr id="9" name="Freeform 9"/>
            <p:cNvSpPr/>
            <p:nvPr/>
          </p:nvSpPr>
          <p:spPr>
            <a:xfrm>
              <a:off x="0" y="0"/>
              <a:ext cx="18288000" cy="731520"/>
            </a:xfrm>
            <a:custGeom>
              <a:avLst/>
              <a:gdLst/>
              <a:ahLst/>
              <a:cxnLst/>
              <a:rect l="l" t="t" r="r" b="b"/>
              <a:pathLst>
                <a:path w="18288000" h="731520">
                  <a:moveTo>
                    <a:pt x="0" y="0"/>
                  </a:moveTo>
                  <a:lnTo>
                    <a:pt x="18288000" y="0"/>
                  </a:lnTo>
                  <a:lnTo>
                    <a:pt x="18288000" y="731520"/>
                  </a:lnTo>
                  <a:lnTo>
                    <a:pt x="0" y="731520"/>
                  </a:lnTo>
                  <a:close/>
                </a:path>
              </a:pathLst>
            </a:custGeom>
            <a:blipFill>
              <a:blip r:embed="rId5"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10" name="TextBox 10"/>
            <p:cNvSpPr txBox="1"/>
            <p:nvPr/>
          </p:nvSpPr>
          <p:spPr>
            <a:xfrm>
              <a:off x="0" y="-38100"/>
              <a:ext cx="18288000" cy="769620"/>
            </a:xfrm>
            <a:prstGeom prst="rect">
              <a:avLst/>
            </a:prstGeom>
          </p:spPr>
          <p:txBody>
            <a:bodyPr lIns="0" tIns="0" rIns="0" bIns="0" rtlCol="0" anchor="ctr"/>
            <a:lstStyle/>
            <a:p>
              <a:pPr algn="l">
                <a:lnSpc>
                  <a:spcPts val="2879"/>
                </a:lnSpc>
              </a:pPr>
              <a:r>
                <a:rPr lang="en-US" sz="2400" i="1">
                  <a:solidFill>
                    <a:srgbClr val="FC6644"/>
                  </a:solidFill>
                  <a:latin typeface="Calibri (MS) Italics"/>
                  <a:ea typeface="Calibri (MS) Italics"/>
                  <a:cs typeface="Calibri (MS) Italics"/>
                  <a:sym typeface="Calibri (MS) Italics"/>
                </a:rPr>
                <a:t>Claude &amp; Manus for pitch decks and presentations</a:t>
              </a:r>
            </a:p>
          </p:txBody>
        </p:sp>
      </p:grpSp>
      <p:grpSp>
        <p:nvGrpSpPr>
          <p:cNvPr id="11" name="Group 11"/>
          <p:cNvGrpSpPr/>
          <p:nvPr/>
        </p:nvGrpSpPr>
        <p:grpSpPr>
          <a:xfrm>
            <a:off x="822960" y="2948940"/>
            <a:ext cx="7818120" cy="5966460"/>
            <a:chOff x="0" y="0"/>
            <a:chExt cx="10424160" cy="7955280"/>
          </a:xfrm>
        </p:grpSpPr>
        <p:sp>
          <p:nvSpPr>
            <p:cNvPr id="12" name="Freeform 12"/>
            <p:cNvSpPr/>
            <p:nvPr/>
          </p:nvSpPr>
          <p:spPr>
            <a:xfrm>
              <a:off x="0" y="0"/>
              <a:ext cx="10424161" cy="7955280"/>
            </a:xfrm>
            <a:custGeom>
              <a:avLst/>
              <a:gdLst/>
              <a:ahLst/>
              <a:cxnLst/>
              <a:rect l="l" t="t" r="r" b="b"/>
              <a:pathLst>
                <a:path w="10424161" h="7955280">
                  <a:moveTo>
                    <a:pt x="0" y="219456"/>
                  </a:moveTo>
                  <a:cubicBezTo>
                    <a:pt x="0" y="98298"/>
                    <a:pt x="98298" y="0"/>
                    <a:pt x="219456" y="0"/>
                  </a:cubicBezTo>
                  <a:lnTo>
                    <a:pt x="10204704" y="0"/>
                  </a:lnTo>
                  <a:cubicBezTo>
                    <a:pt x="10325862" y="0"/>
                    <a:pt x="10424161" y="98298"/>
                    <a:pt x="10424161" y="219456"/>
                  </a:cubicBezTo>
                  <a:lnTo>
                    <a:pt x="10424161" y="7735824"/>
                  </a:lnTo>
                  <a:cubicBezTo>
                    <a:pt x="10424161" y="7856982"/>
                    <a:pt x="10325862" y="7955280"/>
                    <a:pt x="10204704" y="7955280"/>
                  </a:cubicBezTo>
                  <a:lnTo>
                    <a:pt x="219456" y="7955280"/>
                  </a:lnTo>
                  <a:cubicBezTo>
                    <a:pt x="98298" y="7955280"/>
                    <a:pt x="0" y="7856982"/>
                    <a:pt x="0" y="7735824"/>
                  </a:cubicBezTo>
                  <a:close/>
                </a:path>
              </a:pathLst>
            </a:custGeom>
            <a:solidFill>
              <a:srgbClr val="262523"/>
            </a:solidFill>
          </p:spPr>
          <p:txBody>
            <a:bodyPr/>
            <a:lstStyle/>
            <a:p>
              <a:endParaRPr lang="en-US"/>
            </a:p>
          </p:txBody>
        </p:sp>
      </p:grpSp>
      <p:grpSp>
        <p:nvGrpSpPr>
          <p:cNvPr id="13" name="Group 13"/>
          <p:cNvGrpSpPr/>
          <p:nvPr/>
        </p:nvGrpSpPr>
        <p:grpSpPr>
          <a:xfrm>
            <a:off x="1371600" y="3429000"/>
            <a:ext cx="850392" cy="850392"/>
            <a:chOff x="0" y="0"/>
            <a:chExt cx="1133856" cy="1133856"/>
          </a:xfrm>
        </p:grpSpPr>
        <p:sp>
          <p:nvSpPr>
            <p:cNvPr id="14" name="Freeform 14"/>
            <p:cNvSpPr/>
            <p:nvPr/>
          </p:nvSpPr>
          <p:spPr>
            <a:xfrm>
              <a:off x="0" y="0"/>
              <a:ext cx="1133856" cy="1133856"/>
            </a:xfrm>
            <a:custGeom>
              <a:avLst/>
              <a:gdLst/>
              <a:ahLst/>
              <a:cxnLst/>
              <a:rect l="l" t="t" r="r" b="b"/>
              <a:pathLst>
                <a:path w="1133856" h="1133856">
                  <a:moveTo>
                    <a:pt x="0" y="566928"/>
                  </a:moveTo>
                  <a:cubicBezTo>
                    <a:pt x="0" y="253873"/>
                    <a:pt x="253873" y="0"/>
                    <a:pt x="566928" y="0"/>
                  </a:cubicBezTo>
                  <a:cubicBezTo>
                    <a:pt x="879983" y="0"/>
                    <a:pt x="1133856" y="253873"/>
                    <a:pt x="1133856" y="566928"/>
                  </a:cubicBezTo>
                  <a:cubicBezTo>
                    <a:pt x="1133856" y="879983"/>
                    <a:pt x="879983" y="1133856"/>
                    <a:pt x="566928" y="1133856"/>
                  </a:cubicBezTo>
                  <a:cubicBezTo>
                    <a:pt x="253873" y="1133856"/>
                    <a:pt x="0" y="879983"/>
                    <a:pt x="0" y="566928"/>
                  </a:cubicBezTo>
                  <a:close/>
                </a:path>
              </a:pathLst>
            </a:custGeom>
            <a:solidFill>
              <a:srgbClr val="FC6644"/>
            </a:solidFill>
          </p:spPr>
          <p:txBody>
            <a:bodyPr/>
            <a:lstStyle/>
            <a:p>
              <a:endParaRPr lang="en-US"/>
            </a:p>
          </p:txBody>
        </p:sp>
      </p:grpSp>
      <p:grpSp>
        <p:nvGrpSpPr>
          <p:cNvPr id="15" name="Group 15"/>
          <p:cNvGrpSpPr/>
          <p:nvPr/>
        </p:nvGrpSpPr>
        <p:grpSpPr>
          <a:xfrm>
            <a:off x="1473651" y="3531051"/>
            <a:ext cx="646300" cy="646300"/>
            <a:chOff x="0" y="0"/>
            <a:chExt cx="861733" cy="861733"/>
          </a:xfrm>
        </p:grpSpPr>
        <p:sp>
          <p:nvSpPr>
            <p:cNvPr id="16" name="Freeform 16" descr="/tmp/workdir/deck/icons/filetext_white.png"/>
            <p:cNvSpPr/>
            <p:nvPr/>
          </p:nvSpPr>
          <p:spPr>
            <a:xfrm>
              <a:off x="0" y="0"/>
              <a:ext cx="861695" cy="861695"/>
            </a:xfrm>
            <a:custGeom>
              <a:avLst/>
              <a:gdLst/>
              <a:ahLst/>
              <a:cxnLst/>
              <a:rect l="l" t="t" r="r" b="b"/>
              <a:pathLst>
                <a:path w="861695" h="861695">
                  <a:moveTo>
                    <a:pt x="0" y="0"/>
                  </a:moveTo>
                  <a:lnTo>
                    <a:pt x="861695" y="0"/>
                  </a:lnTo>
                  <a:lnTo>
                    <a:pt x="861695" y="861695"/>
                  </a:lnTo>
                  <a:lnTo>
                    <a:pt x="0" y="861695"/>
                  </a:lnTo>
                  <a:lnTo>
                    <a:pt x="0" y="0"/>
                  </a:lnTo>
                  <a:close/>
                </a:path>
              </a:pathLst>
            </a:custGeom>
            <a:blipFill>
              <a:blip r:embed="rId6" cstate="screen">
                <a:extLst>
                  <a:ext uri="{28A0092B-C50C-407E-A947-70E740481C1C}">
                    <a14:useLocalDpi xmlns:a14="http://schemas.microsoft.com/office/drawing/2010/main"/>
                  </a:ext>
                </a:extLst>
              </a:blip>
              <a:stretch>
                <a:fillRect/>
              </a:stretch>
            </a:blipFill>
          </p:spPr>
          <p:txBody>
            <a:bodyPr/>
            <a:lstStyle/>
            <a:p>
              <a:endParaRPr lang="en-US"/>
            </a:p>
          </p:txBody>
        </p:sp>
      </p:grpSp>
      <p:grpSp>
        <p:nvGrpSpPr>
          <p:cNvPr id="17" name="Group 17"/>
          <p:cNvGrpSpPr/>
          <p:nvPr/>
        </p:nvGrpSpPr>
        <p:grpSpPr>
          <a:xfrm>
            <a:off x="1371600" y="4526280"/>
            <a:ext cx="6720840" cy="617220"/>
            <a:chOff x="0" y="0"/>
            <a:chExt cx="8961120" cy="822960"/>
          </a:xfrm>
        </p:grpSpPr>
        <p:sp>
          <p:nvSpPr>
            <p:cNvPr id="18" name="Freeform 18"/>
            <p:cNvSpPr/>
            <p:nvPr/>
          </p:nvSpPr>
          <p:spPr>
            <a:xfrm>
              <a:off x="0" y="0"/>
              <a:ext cx="8961120" cy="822960"/>
            </a:xfrm>
            <a:custGeom>
              <a:avLst/>
              <a:gdLst/>
              <a:ahLst/>
              <a:cxnLst/>
              <a:rect l="l" t="t" r="r" b="b"/>
              <a:pathLst>
                <a:path w="8961120" h="822960">
                  <a:moveTo>
                    <a:pt x="0" y="0"/>
                  </a:moveTo>
                  <a:lnTo>
                    <a:pt x="8961120" y="0"/>
                  </a:lnTo>
                  <a:lnTo>
                    <a:pt x="8961120" y="822960"/>
                  </a:lnTo>
                  <a:lnTo>
                    <a:pt x="0" y="822960"/>
                  </a:lnTo>
                  <a:close/>
                </a:path>
              </a:pathLst>
            </a:custGeom>
            <a:blipFill>
              <a:blip r:embed="rId7"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19" name="TextBox 19"/>
            <p:cNvSpPr txBox="1"/>
            <p:nvPr/>
          </p:nvSpPr>
          <p:spPr>
            <a:xfrm>
              <a:off x="0" y="-57150"/>
              <a:ext cx="8961120" cy="880110"/>
            </a:xfrm>
            <a:prstGeom prst="rect">
              <a:avLst/>
            </a:prstGeom>
          </p:spPr>
          <p:txBody>
            <a:bodyPr lIns="0" tIns="0" rIns="0" bIns="0" rtlCol="0" anchor="ctr"/>
            <a:lstStyle/>
            <a:p>
              <a:pPr algn="l">
                <a:lnSpc>
                  <a:spcPts val="3240"/>
                </a:lnSpc>
              </a:pPr>
              <a:r>
                <a:rPr lang="en-US" sz="2700" b="1">
                  <a:solidFill>
                    <a:srgbClr val="FAFAF8"/>
                  </a:solidFill>
                  <a:latin typeface="Calibri (MS) Bold"/>
                  <a:ea typeface="Calibri (MS) Bold"/>
                  <a:cs typeface="Calibri (MS) Bold"/>
                  <a:sym typeface="Calibri (MS) Bold"/>
                </a:rPr>
                <a:t>Claude: narrative structure and slide design</a:t>
              </a:r>
            </a:p>
          </p:txBody>
        </p:sp>
      </p:grpSp>
      <p:grpSp>
        <p:nvGrpSpPr>
          <p:cNvPr id="20" name="Group 20"/>
          <p:cNvGrpSpPr/>
          <p:nvPr/>
        </p:nvGrpSpPr>
        <p:grpSpPr>
          <a:xfrm>
            <a:off x="1371600" y="5280660"/>
            <a:ext cx="6720840" cy="1508760"/>
            <a:chOff x="0" y="0"/>
            <a:chExt cx="8961120" cy="2011680"/>
          </a:xfrm>
        </p:grpSpPr>
        <p:sp>
          <p:nvSpPr>
            <p:cNvPr id="21" name="Freeform 21"/>
            <p:cNvSpPr/>
            <p:nvPr/>
          </p:nvSpPr>
          <p:spPr>
            <a:xfrm>
              <a:off x="0" y="0"/>
              <a:ext cx="8961120" cy="2011680"/>
            </a:xfrm>
            <a:custGeom>
              <a:avLst/>
              <a:gdLst/>
              <a:ahLst/>
              <a:cxnLst/>
              <a:rect l="l" t="t" r="r" b="b"/>
              <a:pathLst>
                <a:path w="8961120" h="2011680">
                  <a:moveTo>
                    <a:pt x="0" y="0"/>
                  </a:moveTo>
                  <a:lnTo>
                    <a:pt x="8961120" y="0"/>
                  </a:lnTo>
                  <a:lnTo>
                    <a:pt x="8961120" y="2011680"/>
                  </a:lnTo>
                  <a:lnTo>
                    <a:pt x="0" y="2011680"/>
                  </a:lnTo>
                  <a:close/>
                </a:path>
              </a:pathLst>
            </a:custGeom>
            <a:blipFill>
              <a:blip r:embed="rId8"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22" name="TextBox 22"/>
            <p:cNvSpPr txBox="1"/>
            <p:nvPr/>
          </p:nvSpPr>
          <p:spPr>
            <a:xfrm>
              <a:off x="0" y="-104775"/>
              <a:ext cx="8961120" cy="2116455"/>
            </a:xfrm>
            <a:prstGeom prst="rect">
              <a:avLst/>
            </a:prstGeom>
          </p:spPr>
          <p:txBody>
            <a:bodyPr lIns="0" tIns="0" rIns="0" bIns="0" rtlCol="0" anchor="ctr"/>
            <a:lstStyle/>
            <a:p>
              <a:pPr algn="l">
                <a:lnSpc>
                  <a:spcPts val="3262"/>
                </a:lnSpc>
              </a:pPr>
              <a:r>
                <a:rPr lang="en-US" sz="2175">
                  <a:solidFill>
                    <a:srgbClr val="C8C4BA"/>
                  </a:solidFill>
                  <a:latin typeface="Calibri (MS)"/>
                  <a:ea typeface="Calibri (MS)"/>
                  <a:cs typeface="Calibri (MS)"/>
                  <a:sym typeface="Calibri (MS)"/>
                </a:rPr>
                <a:t>Exceptional at logical flow — turn a chaotic brainstorming session into a structured 10-slide donor pitch.</a:t>
              </a:r>
            </a:p>
          </p:txBody>
        </p:sp>
      </p:grpSp>
      <p:sp>
        <p:nvSpPr>
          <p:cNvPr id="23" name="AutoShape 23"/>
          <p:cNvSpPr/>
          <p:nvPr/>
        </p:nvSpPr>
        <p:spPr>
          <a:xfrm rot="9720">
            <a:off x="1362065" y="6921818"/>
            <a:ext cx="6739919" cy="0"/>
          </a:xfrm>
          <a:prstGeom prst="line">
            <a:avLst/>
          </a:prstGeom>
          <a:ln w="9525" cap="rnd">
            <a:solidFill>
              <a:srgbClr val="3A3935"/>
            </a:solidFill>
            <a:prstDash val="solid"/>
            <a:headEnd type="none" w="sm" len="sm"/>
            <a:tailEnd type="none" w="sm" len="sm"/>
          </a:ln>
        </p:spPr>
        <p:txBody>
          <a:bodyPr/>
          <a:lstStyle/>
          <a:p>
            <a:endParaRPr lang="en-US"/>
          </a:p>
        </p:txBody>
      </p:sp>
      <p:grpSp>
        <p:nvGrpSpPr>
          <p:cNvPr id="24" name="Group 24"/>
          <p:cNvGrpSpPr/>
          <p:nvPr/>
        </p:nvGrpSpPr>
        <p:grpSpPr>
          <a:xfrm>
            <a:off x="1371600" y="7132320"/>
            <a:ext cx="6720840" cy="617220"/>
            <a:chOff x="0" y="0"/>
            <a:chExt cx="8961120" cy="822960"/>
          </a:xfrm>
        </p:grpSpPr>
        <p:sp>
          <p:nvSpPr>
            <p:cNvPr id="25" name="Freeform 25"/>
            <p:cNvSpPr/>
            <p:nvPr/>
          </p:nvSpPr>
          <p:spPr>
            <a:xfrm>
              <a:off x="0" y="0"/>
              <a:ext cx="8961120" cy="822960"/>
            </a:xfrm>
            <a:custGeom>
              <a:avLst/>
              <a:gdLst/>
              <a:ahLst/>
              <a:cxnLst/>
              <a:rect l="l" t="t" r="r" b="b"/>
              <a:pathLst>
                <a:path w="8961120" h="822960">
                  <a:moveTo>
                    <a:pt x="0" y="0"/>
                  </a:moveTo>
                  <a:lnTo>
                    <a:pt x="8961120" y="0"/>
                  </a:lnTo>
                  <a:lnTo>
                    <a:pt x="8961120" y="822960"/>
                  </a:lnTo>
                  <a:lnTo>
                    <a:pt x="0" y="822960"/>
                  </a:lnTo>
                  <a:close/>
                </a:path>
              </a:pathLst>
            </a:custGeom>
            <a:blipFill>
              <a:blip r:embed="rId7"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26" name="TextBox 26"/>
            <p:cNvSpPr txBox="1"/>
            <p:nvPr/>
          </p:nvSpPr>
          <p:spPr>
            <a:xfrm>
              <a:off x="0" y="-57150"/>
              <a:ext cx="8961120" cy="880110"/>
            </a:xfrm>
            <a:prstGeom prst="rect">
              <a:avLst/>
            </a:prstGeom>
          </p:spPr>
          <p:txBody>
            <a:bodyPr lIns="0" tIns="0" rIns="0" bIns="0" rtlCol="0" anchor="ctr"/>
            <a:lstStyle/>
            <a:p>
              <a:pPr algn="l">
                <a:lnSpc>
                  <a:spcPts val="3240"/>
                </a:lnSpc>
              </a:pPr>
              <a:r>
                <a:rPr lang="en-US" sz="2700" b="1">
                  <a:solidFill>
                    <a:srgbClr val="FAFAF8"/>
                  </a:solidFill>
                  <a:latin typeface="Calibri (MS) Bold"/>
                  <a:ea typeface="Calibri (MS) Bold"/>
                  <a:cs typeface="Calibri (MS) Bold"/>
                  <a:sym typeface="Calibri (MS) Bold"/>
                </a:rPr>
                <a:t>Manus &amp; AI slide tools: instant visuals</a:t>
              </a:r>
            </a:p>
          </p:txBody>
        </p:sp>
      </p:grpSp>
      <p:grpSp>
        <p:nvGrpSpPr>
          <p:cNvPr id="27" name="Group 27"/>
          <p:cNvGrpSpPr/>
          <p:nvPr/>
        </p:nvGrpSpPr>
        <p:grpSpPr>
          <a:xfrm>
            <a:off x="1371600" y="7818120"/>
            <a:ext cx="6720840" cy="960120"/>
            <a:chOff x="0" y="0"/>
            <a:chExt cx="8961120" cy="1280160"/>
          </a:xfrm>
        </p:grpSpPr>
        <p:sp>
          <p:nvSpPr>
            <p:cNvPr id="28" name="Freeform 28"/>
            <p:cNvSpPr/>
            <p:nvPr/>
          </p:nvSpPr>
          <p:spPr>
            <a:xfrm>
              <a:off x="0" y="0"/>
              <a:ext cx="8961120" cy="1280160"/>
            </a:xfrm>
            <a:custGeom>
              <a:avLst/>
              <a:gdLst/>
              <a:ahLst/>
              <a:cxnLst/>
              <a:rect l="l" t="t" r="r" b="b"/>
              <a:pathLst>
                <a:path w="8961120" h="1280160">
                  <a:moveTo>
                    <a:pt x="0" y="0"/>
                  </a:moveTo>
                  <a:lnTo>
                    <a:pt x="8961120" y="0"/>
                  </a:lnTo>
                  <a:lnTo>
                    <a:pt x="8961120" y="1280160"/>
                  </a:lnTo>
                  <a:lnTo>
                    <a:pt x="0" y="1280160"/>
                  </a:lnTo>
                  <a:close/>
                </a:path>
              </a:pathLst>
            </a:custGeom>
            <a:blipFill>
              <a:blip r:embed="rId9"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29" name="TextBox 29"/>
            <p:cNvSpPr txBox="1"/>
            <p:nvPr/>
          </p:nvSpPr>
          <p:spPr>
            <a:xfrm>
              <a:off x="0" y="-104775"/>
              <a:ext cx="8961120" cy="1384935"/>
            </a:xfrm>
            <a:prstGeom prst="rect">
              <a:avLst/>
            </a:prstGeom>
          </p:spPr>
          <p:txBody>
            <a:bodyPr lIns="0" tIns="0" rIns="0" bIns="0" rtlCol="0" anchor="ctr"/>
            <a:lstStyle/>
            <a:p>
              <a:pPr algn="l">
                <a:lnSpc>
                  <a:spcPts val="3262"/>
                </a:lnSpc>
              </a:pPr>
              <a:r>
                <a:rPr lang="en-US" sz="2175">
                  <a:solidFill>
                    <a:srgbClr val="C8C4BA"/>
                  </a:solidFill>
                  <a:latin typeface="Calibri (MS)"/>
                  <a:ea typeface="Calibri (MS)"/>
                  <a:cs typeface="Calibri (MS)"/>
                  <a:sym typeface="Calibri (MS)"/>
                </a:rPr>
                <a:t>Generate a full visual layout and template from a text prompt in seconds.</a:t>
              </a:r>
            </a:p>
          </p:txBody>
        </p:sp>
      </p:grpSp>
      <p:grpSp>
        <p:nvGrpSpPr>
          <p:cNvPr id="30" name="Group 30"/>
          <p:cNvGrpSpPr/>
          <p:nvPr/>
        </p:nvGrpSpPr>
        <p:grpSpPr>
          <a:xfrm>
            <a:off x="9395460" y="2948940"/>
            <a:ext cx="7749540" cy="5966460"/>
            <a:chOff x="0" y="0"/>
            <a:chExt cx="10332720" cy="7955280"/>
          </a:xfrm>
        </p:grpSpPr>
        <p:sp>
          <p:nvSpPr>
            <p:cNvPr id="31" name="Freeform 31"/>
            <p:cNvSpPr/>
            <p:nvPr/>
          </p:nvSpPr>
          <p:spPr>
            <a:xfrm>
              <a:off x="0" y="0"/>
              <a:ext cx="10332720" cy="7955280"/>
            </a:xfrm>
            <a:custGeom>
              <a:avLst/>
              <a:gdLst/>
              <a:ahLst/>
              <a:cxnLst/>
              <a:rect l="l" t="t" r="r" b="b"/>
              <a:pathLst>
                <a:path w="10332720" h="7955280">
                  <a:moveTo>
                    <a:pt x="0" y="219456"/>
                  </a:moveTo>
                  <a:cubicBezTo>
                    <a:pt x="0" y="98298"/>
                    <a:pt x="98298" y="0"/>
                    <a:pt x="219456" y="0"/>
                  </a:cubicBezTo>
                  <a:lnTo>
                    <a:pt x="10113264" y="0"/>
                  </a:lnTo>
                  <a:cubicBezTo>
                    <a:pt x="10234422" y="0"/>
                    <a:pt x="10332720" y="98298"/>
                    <a:pt x="10332720" y="219456"/>
                  </a:cubicBezTo>
                  <a:lnTo>
                    <a:pt x="10332720" y="7735824"/>
                  </a:lnTo>
                  <a:cubicBezTo>
                    <a:pt x="10332720" y="7856982"/>
                    <a:pt x="10234422" y="7955280"/>
                    <a:pt x="10113264" y="7955280"/>
                  </a:cubicBezTo>
                  <a:lnTo>
                    <a:pt x="219456" y="7955280"/>
                  </a:lnTo>
                  <a:cubicBezTo>
                    <a:pt x="98298" y="7955280"/>
                    <a:pt x="0" y="7856982"/>
                    <a:pt x="0" y="7735824"/>
                  </a:cubicBezTo>
                  <a:close/>
                </a:path>
              </a:pathLst>
            </a:custGeom>
            <a:solidFill>
              <a:srgbClr val="FC6644"/>
            </a:solidFill>
          </p:spPr>
          <p:txBody>
            <a:bodyPr/>
            <a:lstStyle/>
            <a:p>
              <a:endParaRPr lang="en-US"/>
            </a:p>
          </p:txBody>
        </p:sp>
      </p:grpSp>
      <p:grpSp>
        <p:nvGrpSpPr>
          <p:cNvPr id="32" name="Group 32"/>
          <p:cNvGrpSpPr/>
          <p:nvPr/>
        </p:nvGrpSpPr>
        <p:grpSpPr>
          <a:xfrm>
            <a:off x="9875520" y="3703320"/>
            <a:ext cx="6858000" cy="617220"/>
            <a:chOff x="0" y="0"/>
            <a:chExt cx="9144000" cy="822960"/>
          </a:xfrm>
        </p:grpSpPr>
        <p:sp>
          <p:nvSpPr>
            <p:cNvPr id="33" name="Freeform 33"/>
            <p:cNvSpPr/>
            <p:nvPr/>
          </p:nvSpPr>
          <p:spPr>
            <a:xfrm>
              <a:off x="0" y="0"/>
              <a:ext cx="9144000" cy="822960"/>
            </a:xfrm>
            <a:custGeom>
              <a:avLst/>
              <a:gdLst/>
              <a:ahLst/>
              <a:cxnLst/>
              <a:rect l="l" t="t" r="r" b="b"/>
              <a:pathLst>
                <a:path w="9144000" h="822960">
                  <a:moveTo>
                    <a:pt x="0" y="0"/>
                  </a:moveTo>
                  <a:lnTo>
                    <a:pt x="9144000" y="0"/>
                  </a:lnTo>
                  <a:lnTo>
                    <a:pt x="9144000" y="822960"/>
                  </a:lnTo>
                  <a:lnTo>
                    <a:pt x="0" y="822960"/>
                  </a:lnTo>
                  <a:close/>
                </a:path>
              </a:pathLst>
            </a:custGeom>
            <a:blipFill>
              <a:blip r:embed="rId10"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34" name="TextBox 34"/>
            <p:cNvSpPr txBox="1"/>
            <p:nvPr/>
          </p:nvSpPr>
          <p:spPr>
            <a:xfrm>
              <a:off x="0" y="-47625"/>
              <a:ext cx="9144000" cy="870585"/>
            </a:xfrm>
            <a:prstGeom prst="rect">
              <a:avLst/>
            </a:prstGeom>
          </p:spPr>
          <p:txBody>
            <a:bodyPr lIns="0" tIns="0" rIns="0" bIns="0" rtlCol="0" anchor="ctr"/>
            <a:lstStyle/>
            <a:p>
              <a:pPr algn="l">
                <a:lnSpc>
                  <a:spcPts val="3060"/>
                </a:lnSpc>
              </a:pPr>
              <a:r>
                <a:rPr lang="en-US" sz="2550">
                  <a:solidFill>
                    <a:srgbClr val="FFF1EC"/>
                  </a:solidFill>
                  <a:latin typeface="Calibri (MS)"/>
                  <a:ea typeface="Calibri (MS)"/>
                  <a:cs typeface="Calibri (MS)"/>
                  <a:sym typeface="Calibri (MS)"/>
                </a:rPr>
                <a:t>A week of work</a:t>
              </a:r>
            </a:p>
          </p:txBody>
        </p:sp>
      </p:grpSp>
      <p:grpSp>
        <p:nvGrpSpPr>
          <p:cNvPr id="35" name="Group 35"/>
          <p:cNvGrpSpPr/>
          <p:nvPr/>
        </p:nvGrpSpPr>
        <p:grpSpPr>
          <a:xfrm>
            <a:off x="9875520" y="4320540"/>
            <a:ext cx="6858000" cy="1371600"/>
            <a:chOff x="0" y="0"/>
            <a:chExt cx="9144000" cy="1828800"/>
          </a:xfrm>
        </p:grpSpPr>
        <p:sp>
          <p:nvSpPr>
            <p:cNvPr id="36" name="Freeform 36"/>
            <p:cNvSpPr/>
            <p:nvPr/>
          </p:nvSpPr>
          <p:spPr>
            <a:xfrm>
              <a:off x="0" y="0"/>
              <a:ext cx="9144000" cy="1828800"/>
            </a:xfrm>
            <a:custGeom>
              <a:avLst/>
              <a:gdLst/>
              <a:ahLst/>
              <a:cxnLst/>
              <a:rect l="l" t="t" r="r" b="b"/>
              <a:pathLst>
                <a:path w="9144000" h="1828800">
                  <a:moveTo>
                    <a:pt x="0" y="0"/>
                  </a:moveTo>
                  <a:lnTo>
                    <a:pt x="9144000" y="0"/>
                  </a:lnTo>
                  <a:lnTo>
                    <a:pt x="9144000" y="1828800"/>
                  </a:lnTo>
                  <a:lnTo>
                    <a:pt x="0" y="1828800"/>
                  </a:lnTo>
                  <a:close/>
                </a:path>
              </a:pathLst>
            </a:custGeom>
            <a:blipFill>
              <a:blip r:embed="rId11"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37" name="TextBox 37"/>
            <p:cNvSpPr txBox="1"/>
            <p:nvPr/>
          </p:nvSpPr>
          <p:spPr>
            <a:xfrm>
              <a:off x="0" y="-114300"/>
              <a:ext cx="9144000" cy="1943100"/>
            </a:xfrm>
            <a:prstGeom prst="rect">
              <a:avLst/>
            </a:prstGeom>
          </p:spPr>
          <p:txBody>
            <a:bodyPr lIns="0" tIns="0" rIns="0" bIns="0" rtlCol="0" anchor="ctr"/>
            <a:lstStyle/>
            <a:p>
              <a:pPr algn="l">
                <a:lnSpc>
                  <a:spcPts val="6120"/>
                </a:lnSpc>
              </a:pPr>
              <a:r>
                <a:rPr lang="en-US" sz="5100" b="1">
                  <a:solidFill>
                    <a:srgbClr val="FFFFFF"/>
                  </a:solidFill>
                  <a:latin typeface="Calibri (MS) Bold"/>
                  <a:ea typeface="Calibri (MS) Bold"/>
                  <a:cs typeface="Calibri (MS) Bold"/>
                  <a:sym typeface="Calibri (MS) Bold"/>
                </a:rPr>
                <a:t>becomes an hour.</a:t>
              </a:r>
            </a:p>
          </p:txBody>
        </p:sp>
      </p:grpSp>
      <p:grpSp>
        <p:nvGrpSpPr>
          <p:cNvPr id="38" name="Group 38"/>
          <p:cNvGrpSpPr/>
          <p:nvPr/>
        </p:nvGrpSpPr>
        <p:grpSpPr>
          <a:xfrm>
            <a:off x="9875520" y="5966460"/>
            <a:ext cx="6720840" cy="2606040"/>
            <a:chOff x="0" y="0"/>
            <a:chExt cx="8961120" cy="3474720"/>
          </a:xfrm>
        </p:grpSpPr>
        <p:sp>
          <p:nvSpPr>
            <p:cNvPr id="39" name="Freeform 39"/>
            <p:cNvSpPr/>
            <p:nvPr/>
          </p:nvSpPr>
          <p:spPr>
            <a:xfrm>
              <a:off x="0" y="0"/>
              <a:ext cx="8961120" cy="3474720"/>
            </a:xfrm>
            <a:custGeom>
              <a:avLst/>
              <a:gdLst/>
              <a:ahLst/>
              <a:cxnLst/>
              <a:rect l="l" t="t" r="r" b="b"/>
              <a:pathLst>
                <a:path w="8961120" h="3474720">
                  <a:moveTo>
                    <a:pt x="0" y="0"/>
                  </a:moveTo>
                  <a:lnTo>
                    <a:pt x="8961120" y="0"/>
                  </a:lnTo>
                  <a:lnTo>
                    <a:pt x="8961120" y="3474720"/>
                  </a:lnTo>
                  <a:lnTo>
                    <a:pt x="0" y="3474720"/>
                  </a:lnTo>
                  <a:close/>
                </a:path>
              </a:pathLst>
            </a:custGeom>
            <a:blipFill>
              <a:blip r:embed="rId12"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40" name="TextBox 40"/>
            <p:cNvSpPr txBox="1"/>
            <p:nvPr/>
          </p:nvSpPr>
          <p:spPr>
            <a:xfrm>
              <a:off x="0" y="-133350"/>
              <a:ext cx="8961120" cy="3608070"/>
            </a:xfrm>
            <a:prstGeom prst="rect">
              <a:avLst/>
            </a:prstGeom>
          </p:spPr>
          <p:txBody>
            <a:bodyPr lIns="0" tIns="0" rIns="0" bIns="0" rtlCol="0" anchor="ctr"/>
            <a:lstStyle/>
            <a:p>
              <a:pPr algn="l">
                <a:lnSpc>
                  <a:spcPts val="3510"/>
                </a:lnSpc>
              </a:pPr>
              <a:r>
                <a:rPr lang="en-US" sz="2250">
                  <a:solidFill>
                    <a:srgbClr val="FFF1EC"/>
                  </a:solidFill>
                  <a:latin typeface="Calibri (MS)"/>
                  <a:ea typeface="Calibri (MS)"/>
                  <a:cs typeface="Calibri (MS)"/>
                  <a:sym typeface="Calibri (MS)"/>
                </a:rPr>
                <a:t>When you need to raise money, you need a pitch deck. Draft the narrative in Claude, generate the visuals with an AI slide tool — and take that time back to focus on your child.</a:t>
              </a:r>
            </a:p>
          </p:txBody>
        </p:sp>
      </p:grpSp>
      <p:grpSp>
        <p:nvGrpSpPr>
          <p:cNvPr id="41" name="Group 41"/>
          <p:cNvGrpSpPr/>
          <p:nvPr/>
        </p:nvGrpSpPr>
        <p:grpSpPr>
          <a:xfrm>
            <a:off x="822960" y="9710928"/>
            <a:ext cx="10972800" cy="411480"/>
            <a:chOff x="0" y="0"/>
            <a:chExt cx="14630400" cy="548640"/>
          </a:xfrm>
        </p:grpSpPr>
        <p:sp>
          <p:nvSpPr>
            <p:cNvPr id="42" name="Freeform 42"/>
            <p:cNvSpPr/>
            <p:nvPr/>
          </p:nvSpPr>
          <p:spPr>
            <a:xfrm>
              <a:off x="0" y="0"/>
              <a:ext cx="14630400" cy="548640"/>
            </a:xfrm>
            <a:custGeom>
              <a:avLst/>
              <a:gdLst/>
              <a:ahLst/>
              <a:cxnLst/>
              <a:rect l="l" t="t" r="r" b="b"/>
              <a:pathLst>
                <a:path w="14630400" h="548640">
                  <a:moveTo>
                    <a:pt x="0" y="0"/>
                  </a:moveTo>
                  <a:lnTo>
                    <a:pt x="14630400" y="0"/>
                  </a:lnTo>
                  <a:lnTo>
                    <a:pt x="14630400" y="548640"/>
                  </a:lnTo>
                  <a:lnTo>
                    <a:pt x="0" y="548640"/>
                  </a:lnTo>
                  <a:close/>
                </a:path>
              </a:pathLst>
            </a:custGeom>
            <a:blipFill>
              <a:blip r:embed="rId13"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43" name="TextBox 43"/>
            <p:cNvSpPr txBox="1"/>
            <p:nvPr/>
          </p:nvSpPr>
          <p:spPr>
            <a:xfrm>
              <a:off x="0" y="-19050"/>
              <a:ext cx="14630400" cy="567690"/>
            </a:xfrm>
            <a:prstGeom prst="rect">
              <a:avLst/>
            </a:prstGeom>
          </p:spPr>
          <p:txBody>
            <a:bodyPr lIns="0" tIns="0" rIns="0" bIns="0" rtlCol="0" anchor="ctr"/>
            <a:lstStyle/>
            <a:p>
              <a:pPr algn="l">
                <a:lnSpc>
                  <a:spcPts val="1439"/>
                </a:lnSpc>
              </a:pPr>
              <a:r>
                <a:rPr lang="en-US" sz="1200" spc="180">
                  <a:solidFill>
                    <a:srgbClr val="C8C4BA"/>
                  </a:solidFill>
                  <a:latin typeface="Calibri (MS)"/>
                  <a:ea typeface="Calibri (MS)"/>
                  <a:cs typeface="Calibri (MS)"/>
                  <a:sym typeface="Calibri (MS)"/>
                </a:rPr>
                <a:t>ALPHAROSE RARELABS  ·  AI FOR RARE DISEASE FAMILIES</a:t>
              </a:r>
            </a:p>
          </p:txBody>
        </p:sp>
      </p:grpSp>
      <p:grpSp>
        <p:nvGrpSpPr>
          <p:cNvPr id="44" name="Group 44"/>
          <p:cNvGrpSpPr/>
          <p:nvPr/>
        </p:nvGrpSpPr>
        <p:grpSpPr>
          <a:xfrm>
            <a:off x="16641623" y="9710928"/>
            <a:ext cx="822960" cy="411480"/>
            <a:chOff x="0" y="0"/>
            <a:chExt cx="1097280" cy="548640"/>
          </a:xfrm>
        </p:grpSpPr>
        <p:sp>
          <p:nvSpPr>
            <p:cNvPr id="45" name="Freeform 45"/>
            <p:cNvSpPr/>
            <p:nvPr/>
          </p:nvSpPr>
          <p:spPr>
            <a:xfrm>
              <a:off x="0" y="0"/>
              <a:ext cx="1097280" cy="548640"/>
            </a:xfrm>
            <a:custGeom>
              <a:avLst/>
              <a:gdLst/>
              <a:ahLst/>
              <a:cxnLst/>
              <a:rect l="l" t="t" r="r" b="b"/>
              <a:pathLst>
                <a:path w="1097280" h="548640">
                  <a:moveTo>
                    <a:pt x="0" y="0"/>
                  </a:moveTo>
                  <a:lnTo>
                    <a:pt x="1097280" y="0"/>
                  </a:lnTo>
                  <a:lnTo>
                    <a:pt x="1097280" y="548640"/>
                  </a:lnTo>
                  <a:lnTo>
                    <a:pt x="0" y="548640"/>
                  </a:lnTo>
                  <a:close/>
                </a:path>
              </a:pathLst>
            </a:custGeom>
            <a:blipFill>
              <a:blip r:embed="rId14"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46" name="TextBox 46"/>
            <p:cNvSpPr txBox="1"/>
            <p:nvPr/>
          </p:nvSpPr>
          <p:spPr>
            <a:xfrm>
              <a:off x="0" y="-19050"/>
              <a:ext cx="1097280" cy="567690"/>
            </a:xfrm>
            <a:prstGeom prst="rect">
              <a:avLst/>
            </a:prstGeom>
          </p:spPr>
          <p:txBody>
            <a:bodyPr lIns="0" tIns="0" rIns="0" bIns="0" rtlCol="0" anchor="ctr"/>
            <a:lstStyle/>
            <a:p>
              <a:pPr algn="r">
                <a:lnSpc>
                  <a:spcPts val="1439"/>
                </a:lnSpc>
              </a:pPr>
              <a:r>
                <a:rPr lang="en-US" sz="1200">
                  <a:solidFill>
                    <a:srgbClr val="C8C4BA"/>
                  </a:solidFill>
                  <a:latin typeface="Calibri (MS)"/>
                  <a:ea typeface="Calibri (MS)"/>
                  <a:cs typeface="Calibri (MS)"/>
                  <a:sym typeface="Calibri (MS)"/>
                </a:rPr>
                <a:t>7</a:t>
              </a:r>
            </a:p>
          </p:txBody>
        </p:sp>
      </p:grpSp>
      <p:grpSp>
        <p:nvGrpSpPr>
          <p:cNvPr id="47" name="Group 47"/>
          <p:cNvGrpSpPr/>
          <p:nvPr/>
        </p:nvGrpSpPr>
        <p:grpSpPr>
          <a:xfrm>
            <a:off x="15679760" y="304438"/>
            <a:ext cx="2425875" cy="1181386"/>
            <a:chOff x="0" y="0"/>
            <a:chExt cx="3234500" cy="1575181"/>
          </a:xfrm>
        </p:grpSpPr>
        <p:sp>
          <p:nvSpPr>
            <p:cNvPr id="48" name="Freeform 48" descr="A black background with blue text  AI-generated content may be incorrect."/>
            <p:cNvSpPr/>
            <p:nvPr/>
          </p:nvSpPr>
          <p:spPr>
            <a:xfrm>
              <a:off x="0" y="0"/>
              <a:ext cx="3234436" cy="1575181"/>
            </a:xfrm>
            <a:custGeom>
              <a:avLst/>
              <a:gdLst/>
              <a:ahLst/>
              <a:cxnLst/>
              <a:rect l="l" t="t" r="r" b="b"/>
              <a:pathLst>
                <a:path w="3234436" h="1575181">
                  <a:moveTo>
                    <a:pt x="0" y="0"/>
                  </a:moveTo>
                  <a:lnTo>
                    <a:pt x="3234436" y="0"/>
                  </a:lnTo>
                  <a:lnTo>
                    <a:pt x="3234436" y="1575181"/>
                  </a:lnTo>
                  <a:lnTo>
                    <a:pt x="0" y="1575181"/>
                  </a:lnTo>
                  <a:lnTo>
                    <a:pt x="0" y="0"/>
                  </a:lnTo>
                  <a:close/>
                </a:path>
              </a:pathLst>
            </a:custGeom>
            <a:blipFill>
              <a:blip r:embed="rId15" cstate="screen">
                <a:extLst>
                  <a:ext uri="{28A0092B-C50C-407E-A947-70E740481C1C}">
                    <a14:useLocalDpi xmlns:a14="http://schemas.microsoft.com/office/drawing/2010/main"/>
                  </a:ext>
                </a:extLst>
              </a:blip>
              <a:stretch>
                <a:fillRect/>
              </a:stretch>
            </a:blipFill>
          </p:spPr>
          <p:txBody>
            <a:bodyPr/>
            <a:lstStyle/>
            <a:p>
              <a:endParaRPr lang="en-US"/>
            </a:p>
          </p:txBody>
        </p:sp>
      </p:gr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AFAF8"/>
        </a:solidFill>
        <a:effectLst/>
      </p:bgPr>
    </p:bg>
    <p:spTree>
      <p:nvGrpSpPr>
        <p:cNvPr id="1" name=""/>
        <p:cNvGrpSpPr/>
        <p:nvPr/>
      </p:nvGrpSpPr>
      <p:grpSpPr>
        <a:xfrm>
          <a:off x="0" y="0"/>
          <a:ext cx="0" cy="0"/>
          <a:chOff x="0" y="0"/>
          <a:chExt cx="0" cy="0"/>
        </a:xfrm>
      </p:grpSpPr>
      <p:grpSp>
        <p:nvGrpSpPr>
          <p:cNvPr id="2" name="Group 2"/>
          <p:cNvGrpSpPr/>
          <p:nvPr/>
        </p:nvGrpSpPr>
        <p:grpSpPr>
          <a:xfrm>
            <a:off x="822960" y="754380"/>
            <a:ext cx="8229600" cy="480060"/>
            <a:chOff x="0" y="0"/>
            <a:chExt cx="10972800" cy="640080"/>
          </a:xfrm>
        </p:grpSpPr>
        <p:sp>
          <p:nvSpPr>
            <p:cNvPr id="3" name="Freeform 3"/>
            <p:cNvSpPr/>
            <p:nvPr/>
          </p:nvSpPr>
          <p:spPr>
            <a:xfrm>
              <a:off x="0" y="0"/>
              <a:ext cx="10972800" cy="640080"/>
            </a:xfrm>
            <a:custGeom>
              <a:avLst/>
              <a:gdLst/>
              <a:ahLst/>
              <a:cxnLst/>
              <a:rect l="l" t="t" r="r" b="b"/>
              <a:pathLst>
                <a:path w="10972800" h="640080">
                  <a:moveTo>
                    <a:pt x="0" y="0"/>
                  </a:moveTo>
                  <a:lnTo>
                    <a:pt x="10972800" y="0"/>
                  </a:lnTo>
                  <a:lnTo>
                    <a:pt x="10972800" y="640080"/>
                  </a:lnTo>
                  <a:lnTo>
                    <a:pt x="0" y="640080"/>
                  </a:lnTo>
                  <a:close/>
                </a:path>
              </a:pathLst>
            </a:custGeom>
            <a:blipFill>
              <a:blip r:embed="rId3"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4" name="TextBox 4"/>
            <p:cNvSpPr txBox="1"/>
            <p:nvPr/>
          </p:nvSpPr>
          <p:spPr>
            <a:xfrm>
              <a:off x="0" y="-38100"/>
              <a:ext cx="10972800" cy="678180"/>
            </a:xfrm>
            <a:prstGeom prst="rect">
              <a:avLst/>
            </a:prstGeom>
          </p:spPr>
          <p:txBody>
            <a:bodyPr lIns="0" tIns="0" rIns="0" bIns="0" rtlCol="0" anchor="ctr"/>
            <a:lstStyle/>
            <a:p>
              <a:pPr algn="l">
                <a:lnSpc>
                  <a:spcPts val="2160"/>
                </a:lnSpc>
              </a:pPr>
              <a:r>
                <a:rPr lang="en-US" sz="1800" b="1" spc="300">
                  <a:solidFill>
                    <a:srgbClr val="FC6644"/>
                  </a:solidFill>
                  <a:latin typeface="Calibri (MS) Bold"/>
                  <a:ea typeface="Calibri (MS) Bold"/>
                  <a:cs typeface="Calibri (MS) Bold"/>
                  <a:sym typeface="Calibri (MS) Bold"/>
                </a:rPr>
                <a:t>07 · TOOLS</a:t>
              </a:r>
            </a:p>
          </p:txBody>
        </p:sp>
      </p:grpSp>
      <p:grpSp>
        <p:nvGrpSpPr>
          <p:cNvPr id="5" name="Group 5"/>
          <p:cNvGrpSpPr/>
          <p:nvPr/>
        </p:nvGrpSpPr>
        <p:grpSpPr>
          <a:xfrm>
            <a:off x="822960" y="1207008"/>
            <a:ext cx="12344400" cy="960120"/>
            <a:chOff x="0" y="0"/>
            <a:chExt cx="16459200" cy="1280160"/>
          </a:xfrm>
        </p:grpSpPr>
        <p:sp>
          <p:nvSpPr>
            <p:cNvPr id="6" name="Freeform 6"/>
            <p:cNvSpPr/>
            <p:nvPr/>
          </p:nvSpPr>
          <p:spPr>
            <a:xfrm>
              <a:off x="0" y="0"/>
              <a:ext cx="16459200" cy="1280160"/>
            </a:xfrm>
            <a:custGeom>
              <a:avLst/>
              <a:gdLst/>
              <a:ahLst/>
              <a:cxnLst/>
              <a:rect l="l" t="t" r="r" b="b"/>
              <a:pathLst>
                <a:path w="16459200" h="1280160">
                  <a:moveTo>
                    <a:pt x="0" y="0"/>
                  </a:moveTo>
                  <a:lnTo>
                    <a:pt x="16459200" y="0"/>
                  </a:lnTo>
                  <a:lnTo>
                    <a:pt x="16459200" y="1280160"/>
                  </a:lnTo>
                  <a:lnTo>
                    <a:pt x="0" y="1280160"/>
                  </a:lnTo>
                  <a:close/>
                </a:path>
              </a:pathLst>
            </a:custGeom>
            <a:blipFill>
              <a:blip r:embed="rId4"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7" name="TextBox 7"/>
            <p:cNvSpPr txBox="1"/>
            <p:nvPr/>
          </p:nvSpPr>
          <p:spPr>
            <a:xfrm>
              <a:off x="0" y="-114300"/>
              <a:ext cx="16459200" cy="1394460"/>
            </a:xfrm>
            <a:prstGeom prst="rect">
              <a:avLst/>
            </a:prstGeom>
          </p:spPr>
          <p:txBody>
            <a:bodyPr lIns="0" tIns="0" rIns="0" bIns="0" rtlCol="0" anchor="ctr"/>
            <a:lstStyle/>
            <a:p>
              <a:pPr algn="l">
                <a:lnSpc>
                  <a:spcPts val="6120"/>
                </a:lnSpc>
              </a:pPr>
              <a:r>
                <a:rPr lang="en-US" sz="5100" b="1">
                  <a:solidFill>
                    <a:srgbClr val="1C1C1C"/>
                  </a:solidFill>
                  <a:latin typeface="Calibri (MS) Bold"/>
                  <a:ea typeface="Calibri (MS) Bold"/>
                  <a:cs typeface="Calibri (MS) Bold"/>
                  <a:sym typeface="Calibri (MS) Bold"/>
                </a:rPr>
                <a:t>Building Custom Tools</a:t>
              </a:r>
            </a:p>
          </p:txBody>
        </p:sp>
      </p:grpSp>
      <p:grpSp>
        <p:nvGrpSpPr>
          <p:cNvPr id="8" name="Group 8"/>
          <p:cNvGrpSpPr/>
          <p:nvPr/>
        </p:nvGrpSpPr>
        <p:grpSpPr>
          <a:xfrm>
            <a:off x="822960" y="2084832"/>
            <a:ext cx="12344400" cy="548640"/>
            <a:chOff x="0" y="0"/>
            <a:chExt cx="16459200" cy="731520"/>
          </a:xfrm>
        </p:grpSpPr>
        <p:sp>
          <p:nvSpPr>
            <p:cNvPr id="9" name="Freeform 9"/>
            <p:cNvSpPr/>
            <p:nvPr/>
          </p:nvSpPr>
          <p:spPr>
            <a:xfrm>
              <a:off x="0" y="0"/>
              <a:ext cx="16459200" cy="731520"/>
            </a:xfrm>
            <a:custGeom>
              <a:avLst/>
              <a:gdLst/>
              <a:ahLst/>
              <a:cxnLst/>
              <a:rect l="l" t="t" r="r" b="b"/>
              <a:pathLst>
                <a:path w="16459200" h="731520">
                  <a:moveTo>
                    <a:pt x="0" y="0"/>
                  </a:moveTo>
                  <a:lnTo>
                    <a:pt x="16459200" y="0"/>
                  </a:lnTo>
                  <a:lnTo>
                    <a:pt x="16459200" y="731520"/>
                  </a:lnTo>
                  <a:lnTo>
                    <a:pt x="0" y="731520"/>
                  </a:lnTo>
                  <a:close/>
                </a:path>
              </a:pathLst>
            </a:custGeom>
            <a:blipFill>
              <a:blip r:embed="rId5"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10" name="TextBox 10"/>
            <p:cNvSpPr txBox="1"/>
            <p:nvPr/>
          </p:nvSpPr>
          <p:spPr>
            <a:xfrm>
              <a:off x="0" y="-38100"/>
              <a:ext cx="16459200" cy="769620"/>
            </a:xfrm>
            <a:prstGeom prst="rect">
              <a:avLst/>
            </a:prstGeom>
          </p:spPr>
          <p:txBody>
            <a:bodyPr lIns="0" tIns="0" rIns="0" bIns="0" rtlCol="0" anchor="ctr"/>
            <a:lstStyle/>
            <a:p>
              <a:pPr algn="l">
                <a:lnSpc>
                  <a:spcPts val="2879"/>
                </a:lnSpc>
              </a:pPr>
              <a:r>
                <a:rPr lang="en-US" sz="2400" i="1">
                  <a:solidFill>
                    <a:srgbClr val="6B675E"/>
                  </a:solidFill>
                  <a:latin typeface="Calibri (MS) Italics"/>
                  <a:ea typeface="Calibri (MS) Italics"/>
                  <a:cs typeface="Calibri (MS) Italics"/>
                  <a:sym typeface="Calibri (MS) Italics"/>
                </a:rPr>
                <a:t>Google AI Studio — prototyping without coding</a:t>
              </a:r>
            </a:p>
          </p:txBody>
        </p:sp>
      </p:grpSp>
      <p:grpSp>
        <p:nvGrpSpPr>
          <p:cNvPr id="11" name="Group 11"/>
          <p:cNvGrpSpPr/>
          <p:nvPr/>
        </p:nvGrpSpPr>
        <p:grpSpPr>
          <a:xfrm>
            <a:off x="813435" y="3076575"/>
            <a:ext cx="15929610" cy="1363218"/>
            <a:chOff x="0" y="0"/>
            <a:chExt cx="21239480" cy="1817624"/>
          </a:xfrm>
        </p:grpSpPr>
        <p:sp>
          <p:nvSpPr>
            <p:cNvPr id="12" name="Freeform 12"/>
            <p:cNvSpPr/>
            <p:nvPr/>
          </p:nvSpPr>
          <p:spPr>
            <a:xfrm>
              <a:off x="0" y="0"/>
              <a:ext cx="21239480" cy="1817624"/>
            </a:xfrm>
            <a:custGeom>
              <a:avLst/>
              <a:gdLst/>
              <a:ahLst/>
              <a:cxnLst/>
              <a:rect l="l" t="t" r="r" b="b"/>
              <a:pathLst>
                <a:path w="21239480" h="1817624">
                  <a:moveTo>
                    <a:pt x="0" y="148336"/>
                  </a:moveTo>
                  <a:cubicBezTo>
                    <a:pt x="0" y="66421"/>
                    <a:pt x="66421" y="0"/>
                    <a:pt x="148336" y="0"/>
                  </a:cubicBezTo>
                  <a:lnTo>
                    <a:pt x="21091144" y="0"/>
                  </a:lnTo>
                  <a:cubicBezTo>
                    <a:pt x="21173058" y="0"/>
                    <a:pt x="21239480" y="66421"/>
                    <a:pt x="21239480" y="148336"/>
                  </a:cubicBezTo>
                  <a:lnTo>
                    <a:pt x="21239480" y="1669288"/>
                  </a:lnTo>
                  <a:cubicBezTo>
                    <a:pt x="21239480" y="1751203"/>
                    <a:pt x="21173058" y="1817624"/>
                    <a:pt x="21091144" y="1817624"/>
                  </a:cubicBezTo>
                  <a:lnTo>
                    <a:pt x="148336" y="1817624"/>
                  </a:lnTo>
                  <a:cubicBezTo>
                    <a:pt x="66421" y="1817624"/>
                    <a:pt x="0" y="1751203"/>
                    <a:pt x="0" y="1669288"/>
                  </a:cubicBezTo>
                  <a:close/>
                </a:path>
              </a:pathLst>
            </a:custGeom>
            <a:solidFill>
              <a:srgbClr val="FFFFFF"/>
            </a:solidFill>
            <a:ln w="19050" cap="sq">
              <a:solidFill>
                <a:srgbClr val="E4E1D8"/>
              </a:solidFill>
              <a:prstDash val="solid"/>
              <a:miter/>
            </a:ln>
          </p:spPr>
          <p:txBody>
            <a:bodyPr/>
            <a:lstStyle/>
            <a:p>
              <a:endParaRPr lang="en-US"/>
            </a:p>
          </p:txBody>
        </p:sp>
      </p:grpSp>
      <p:grpSp>
        <p:nvGrpSpPr>
          <p:cNvPr id="13" name="Group 13"/>
          <p:cNvGrpSpPr/>
          <p:nvPr/>
        </p:nvGrpSpPr>
        <p:grpSpPr>
          <a:xfrm>
            <a:off x="1165860" y="3332988"/>
            <a:ext cx="850392" cy="850392"/>
            <a:chOff x="0" y="0"/>
            <a:chExt cx="1133856" cy="1133856"/>
          </a:xfrm>
        </p:grpSpPr>
        <p:sp>
          <p:nvSpPr>
            <p:cNvPr id="14" name="Freeform 14"/>
            <p:cNvSpPr/>
            <p:nvPr/>
          </p:nvSpPr>
          <p:spPr>
            <a:xfrm>
              <a:off x="0" y="0"/>
              <a:ext cx="1133856" cy="1133856"/>
            </a:xfrm>
            <a:custGeom>
              <a:avLst/>
              <a:gdLst/>
              <a:ahLst/>
              <a:cxnLst/>
              <a:rect l="l" t="t" r="r" b="b"/>
              <a:pathLst>
                <a:path w="1133856" h="1133856">
                  <a:moveTo>
                    <a:pt x="0" y="566928"/>
                  </a:moveTo>
                  <a:cubicBezTo>
                    <a:pt x="0" y="253873"/>
                    <a:pt x="253873" y="0"/>
                    <a:pt x="566928" y="0"/>
                  </a:cubicBezTo>
                  <a:cubicBezTo>
                    <a:pt x="879983" y="0"/>
                    <a:pt x="1133856" y="253873"/>
                    <a:pt x="1133856" y="566928"/>
                  </a:cubicBezTo>
                  <a:cubicBezTo>
                    <a:pt x="1133856" y="879983"/>
                    <a:pt x="879983" y="1133856"/>
                    <a:pt x="566928" y="1133856"/>
                  </a:cubicBezTo>
                  <a:cubicBezTo>
                    <a:pt x="253873" y="1133856"/>
                    <a:pt x="0" y="879983"/>
                    <a:pt x="0" y="566928"/>
                  </a:cubicBezTo>
                  <a:close/>
                </a:path>
              </a:pathLst>
            </a:custGeom>
            <a:solidFill>
              <a:srgbClr val="1B2A4A"/>
            </a:solidFill>
          </p:spPr>
          <p:txBody>
            <a:bodyPr/>
            <a:lstStyle/>
            <a:p>
              <a:endParaRPr lang="en-US"/>
            </a:p>
          </p:txBody>
        </p:sp>
      </p:grpSp>
      <p:grpSp>
        <p:nvGrpSpPr>
          <p:cNvPr id="15" name="Group 15"/>
          <p:cNvGrpSpPr/>
          <p:nvPr/>
        </p:nvGrpSpPr>
        <p:grpSpPr>
          <a:xfrm>
            <a:off x="1267911" y="3435039"/>
            <a:ext cx="646300" cy="646300"/>
            <a:chOff x="0" y="0"/>
            <a:chExt cx="861733" cy="861733"/>
          </a:xfrm>
        </p:grpSpPr>
        <p:sp>
          <p:nvSpPr>
            <p:cNvPr id="16" name="Freeform 16" descr="/tmp/workdir/deck/icons/tool_white.png"/>
            <p:cNvSpPr/>
            <p:nvPr/>
          </p:nvSpPr>
          <p:spPr>
            <a:xfrm>
              <a:off x="0" y="0"/>
              <a:ext cx="861695" cy="861695"/>
            </a:xfrm>
            <a:custGeom>
              <a:avLst/>
              <a:gdLst/>
              <a:ahLst/>
              <a:cxnLst/>
              <a:rect l="l" t="t" r="r" b="b"/>
              <a:pathLst>
                <a:path w="861695" h="861695">
                  <a:moveTo>
                    <a:pt x="0" y="0"/>
                  </a:moveTo>
                  <a:lnTo>
                    <a:pt x="861695" y="0"/>
                  </a:lnTo>
                  <a:lnTo>
                    <a:pt x="861695" y="861695"/>
                  </a:lnTo>
                  <a:lnTo>
                    <a:pt x="0" y="861695"/>
                  </a:lnTo>
                  <a:lnTo>
                    <a:pt x="0" y="0"/>
                  </a:lnTo>
                  <a:close/>
                </a:path>
              </a:pathLst>
            </a:custGeom>
            <a:blipFill>
              <a:blip r:embed="rId6" cstate="screen">
                <a:extLst>
                  <a:ext uri="{28A0092B-C50C-407E-A947-70E740481C1C}">
                    <a14:useLocalDpi xmlns:a14="http://schemas.microsoft.com/office/drawing/2010/main"/>
                  </a:ext>
                </a:extLst>
              </a:blip>
              <a:stretch>
                <a:fillRect/>
              </a:stretch>
            </a:blipFill>
          </p:spPr>
          <p:txBody>
            <a:bodyPr/>
            <a:lstStyle/>
            <a:p>
              <a:endParaRPr lang="en-US"/>
            </a:p>
          </p:txBody>
        </p:sp>
      </p:grpSp>
      <p:grpSp>
        <p:nvGrpSpPr>
          <p:cNvPr id="17" name="Group 17"/>
          <p:cNvGrpSpPr/>
          <p:nvPr/>
        </p:nvGrpSpPr>
        <p:grpSpPr>
          <a:xfrm>
            <a:off x="2331720" y="3223260"/>
            <a:ext cx="4526280" cy="1028700"/>
            <a:chOff x="0" y="0"/>
            <a:chExt cx="6035040" cy="1371600"/>
          </a:xfrm>
        </p:grpSpPr>
        <p:sp>
          <p:nvSpPr>
            <p:cNvPr id="18" name="Freeform 18"/>
            <p:cNvSpPr/>
            <p:nvPr/>
          </p:nvSpPr>
          <p:spPr>
            <a:xfrm>
              <a:off x="0" y="0"/>
              <a:ext cx="6035040" cy="1371600"/>
            </a:xfrm>
            <a:custGeom>
              <a:avLst/>
              <a:gdLst/>
              <a:ahLst/>
              <a:cxnLst/>
              <a:rect l="l" t="t" r="r" b="b"/>
              <a:pathLst>
                <a:path w="6035040" h="1371600">
                  <a:moveTo>
                    <a:pt x="0" y="0"/>
                  </a:moveTo>
                  <a:lnTo>
                    <a:pt x="6035040" y="0"/>
                  </a:lnTo>
                  <a:lnTo>
                    <a:pt x="6035040" y="1371600"/>
                  </a:lnTo>
                  <a:lnTo>
                    <a:pt x="0" y="1371600"/>
                  </a:lnTo>
                  <a:close/>
                </a:path>
              </a:pathLst>
            </a:custGeom>
            <a:blipFill>
              <a:blip r:embed="rId7"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19" name="TextBox 19"/>
            <p:cNvSpPr txBox="1"/>
            <p:nvPr/>
          </p:nvSpPr>
          <p:spPr>
            <a:xfrm>
              <a:off x="0" y="-47625"/>
              <a:ext cx="6035040" cy="1419225"/>
            </a:xfrm>
            <a:prstGeom prst="rect">
              <a:avLst/>
            </a:prstGeom>
          </p:spPr>
          <p:txBody>
            <a:bodyPr lIns="0" tIns="0" rIns="0" bIns="0" rtlCol="0" anchor="ctr"/>
            <a:lstStyle/>
            <a:p>
              <a:pPr algn="l">
                <a:lnSpc>
                  <a:spcPts val="2790"/>
                </a:lnSpc>
              </a:pPr>
              <a:r>
                <a:rPr lang="en-US" sz="2325" b="1">
                  <a:solidFill>
                    <a:srgbClr val="1C1C1C"/>
                  </a:solidFill>
                  <a:latin typeface="Calibri (MS) Bold"/>
                  <a:ea typeface="Calibri (MS) Bold"/>
                  <a:cs typeface="Calibri (MS) Bold"/>
                  <a:sym typeface="Calibri (MS) Bold"/>
                </a:rPr>
                <a:t>No-Code Prototyping</a:t>
              </a:r>
            </a:p>
          </p:txBody>
        </p:sp>
      </p:grpSp>
      <p:grpSp>
        <p:nvGrpSpPr>
          <p:cNvPr id="20" name="Group 20"/>
          <p:cNvGrpSpPr/>
          <p:nvPr/>
        </p:nvGrpSpPr>
        <p:grpSpPr>
          <a:xfrm>
            <a:off x="7063740" y="3223260"/>
            <a:ext cx="9258300" cy="1069848"/>
            <a:chOff x="0" y="0"/>
            <a:chExt cx="12344400" cy="1426464"/>
          </a:xfrm>
        </p:grpSpPr>
        <p:sp>
          <p:nvSpPr>
            <p:cNvPr id="21" name="Freeform 21"/>
            <p:cNvSpPr/>
            <p:nvPr/>
          </p:nvSpPr>
          <p:spPr>
            <a:xfrm>
              <a:off x="0" y="0"/>
              <a:ext cx="12344400" cy="1426464"/>
            </a:xfrm>
            <a:custGeom>
              <a:avLst/>
              <a:gdLst/>
              <a:ahLst/>
              <a:cxnLst/>
              <a:rect l="l" t="t" r="r" b="b"/>
              <a:pathLst>
                <a:path w="12344400" h="1426464">
                  <a:moveTo>
                    <a:pt x="0" y="0"/>
                  </a:moveTo>
                  <a:lnTo>
                    <a:pt x="12344400" y="0"/>
                  </a:lnTo>
                  <a:lnTo>
                    <a:pt x="12344400" y="1426464"/>
                  </a:lnTo>
                  <a:lnTo>
                    <a:pt x="0" y="1426464"/>
                  </a:lnTo>
                  <a:close/>
                </a:path>
              </a:pathLst>
            </a:custGeom>
            <a:blipFill>
              <a:blip r:embed="rId8"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22" name="TextBox 22"/>
            <p:cNvSpPr txBox="1"/>
            <p:nvPr/>
          </p:nvSpPr>
          <p:spPr>
            <a:xfrm>
              <a:off x="0" y="-66675"/>
              <a:ext cx="12344400" cy="1493139"/>
            </a:xfrm>
            <a:prstGeom prst="rect">
              <a:avLst/>
            </a:prstGeom>
          </p:spPr>
          <p:txBody>
            <a:bodyPr lIns="0" tIns="0" rIns="0" bIns="0" rtlCol="0" anchor="ctr"/>
            <a:lstStyle/>
            <a:p>
              <a:pPr algn="l">
                <a:lnSpc>
                  <a:spcPts val="2794"/>
                </a:lnSpc>
              </a:pPr>
              <a:r>
                <a:rPr lang="en-US" sz="2025">
                  <a:solidFill>
                    <a:srgbClr val="6B675E"/>
                  </a:solidFill>
                  <a:latin typeface="Calibri (MS)"/>
                  <a:ea typeface="Calibri (MS)"/>
                  <a:cs typeface="Calibri (MS)"/>
                  <a:sym typeface="Calibri (MS)"/>
                </a:rPr>
                <a:t>Build and test custom AI tools without knowing how to code.</a:t>
              </a:r>
            </a:p>
          </p:txBody>
        </p:sp>
      </p:grpSp>
      <p:grpSp>
        <p:nvGrpSpPr>
          <p:cNvPr id="23" name="Group 23"/>
          <p:cNvGrpSpPr/>
          <p:nvPr/>
        </p:nvGrpSpPr>
        <p:grpSpPr>
          <a:xfrm>
            <a:off x="813435" y="4626483"/>
            <a:ext cx="15929610" cy="1363218"/>
            <a:chOff x="0" y="0"/>
            <a:chExt cx="21239480" cy="1817624"/>
          </a:xfrm>
        </p:grpSpPr>
        <p:sp>
          <p:nvSpPr>
            <p:cNvPr id="24" name="Freeform 24"/>
            <p:cNvSpPr/>
            <p:nvPr/>
          </p:nvSpPr>
          <p:spPr>
            <a:xfrm>
              <a:off x="0" y="0"/>
              <a:ext cx="21239480" cy="1817624"/>
            </a:xfrm>
            <a:custGeom>
              <a:avLst/>
              <a:gdLst/>
              <a:ahLst/>
              <a:cxnLst/>
              <a:rect l="l" t="t" r="r" b="b"/>
              <a:pathLst>
                <a:path w="21239480" h="1817624">
                  <a:moveTo>
                    <a:pt x="0" y="148336"/>
                  </a:moveTo>
                  <a:cubicBezTo>
                    <a:pt x="0" y="66421"/>
                    <a:pt x="66421" y="0"/>
                    <a:pt x="148336" y="0"/>
                  </a:cubicBezTo>
                  <a:lnTo>
                    <a:pt x="21091144" y="0"/>
                  </a:lnTo>
                  <a:cubicBezTo>
                    <a:pt x="21173058" y="0"/>
                    <a:pt x="21239480" y="66421"/>
                    <a:pt x="21239480" y="148336"/>
                  </a:cubicBezTo>
                  <a:lnTo>
                    <a:pt x="21239480" y="1669288"/>
                  </a:lnTo>
                  <a:cubicBezTo>
                    <a:pt x="21239480" y="1751203"/>
                    <a:pt x="21173058" y="1817624"/>
                    <a:pt x="21091144" y="1817624"/>
                  </a:cubicBezTo>
                  <a:lnTo>
                    <a:pt x="148336" y="1817624"/>
                  </a:lnTo>
                  <a:cubicBezTo>
                    <a:pt x="66421" y="1817624"/>
                    <a:pt x="0" y="1751203"/>
                    <a:pt x="0" y="1669288"/>
                  </a:cubicBezTo>
                  <a:close/>
                </a:path>
              </a:pathLst>
            </a:custGeom>
            <a:solidFill>
              <a:srgbClr val="FFFFFF"/>
            </a:solidFill>
            <a:ln w="19050" cap="sq">
              <a:solidFill>
                <a:srgbClr val="E4E1D8"/>
              </a:solidFill>
              <a:prstDash val="solid"/>
              <a:miter/>
            </a:ln>
          </p:spPr>
          <p:txBody>
            <a:bodyPr/>
            <a:lstStyle/>
            <a:p>
              <a:endParaRPr lang="en-US"/>
            </a:p>
          </p:txBody>
        </p:sp>
      </p:grpSp>
      <p:grpSp>
        <p:nvGrpSpPr>
          <p:cNvPr id="25" name="Group 25"/>
          <p:cNvGrpSpPr/>
          <p:nvPr/>
        </p:nvGrpSpPr>
        <p:grpSpPr>
          <a:xfrm>
            <a:off x="1165860" y="4882896"/>
            <a:ext cx="850392" cy="850392"/>
            <a:chOff x="0" y="0"/>
            <a:chExt cx="1133856" cy="1133856"/>
          </a:xfrm>
        </p:grpSpPr>
        <p:sp>
          <p:nvSpPr>
            <p:cNvPr id="26" name="Freeform 26"/>
            <p:cNvSpPr/>
            <p:nvPr/>
          </p:nvSpPr>
          <p:spPr>
            <a:xfrm>
              <a:off x="0" y="0"/>
              <a:ext cx="1133856" cy="1133856"/>
            </a:xfrm>
            <a:custGeom>
              <a:avLst/>
              <a:gdLst/>
              <a:ahLst/>
              <a:cxnLst/>
              <a:rect l="l" t="t" r="r" b="b"/>
              <a:pathLst>
                <a:path w="1133856" h="1133856">
                  <a:moveTo>
                    <a:pt x="0" y="566928"/>
                  </a:moveTo>
                  <a:cubicBezTo>
                    <a:pt x="0" y="253873"/>
                    <a:pt x="253873" y="0"/>
                    <a:pt x="566928" y="0"/>
                  </a:cubicBezTo>
                  <a:cubicBezTo>
                    <a:pt x="879983" y="0"/>
                    <a:pt x="1133856" y="253873"/>
                    <a:pt x="1133856" y="566928"/>
                  </a:cubicBezTo>
                  <a:cubicBezTo>
                    <a:pt x="1133856" y="879983"/>
                    <a:pt x="879983" y="1133856"/>
                    <a:pt x="566928" y="1133856"/>
                  </a:cubicBezTo>
                  <a:cubicBezTo>
                    <a:pt x="253873" y="1133856"/>
                    <a:pt x="0" y="879983"/>
                    <a:pt x="0" y="566928"/>
                  </a:cubicBezTo>
                  <a:close/>
                </a:path>
              </a:pathLst>
            </a:custGeom>
            <a:solidFill>
              <a:srgbClr val="1B2A4A"/>
            </a:solidFill>
          </p:spPr>
          <p:txBody>
            <a:bodyPr/>
            <a:lstStyle/>
            <a:p>
              <a:endParaRPr lang="en-US"/>
            </a:p>
          </p:txBody>
        </p:sp>
      </p:grpSp>
      <p:grpSp>
        <p:nvGrpSpPr>
          <p:cNvPr id="27" name="Group 27"/>
          <p:cNvGrpSpPr/>
          <p:nvPr/>
        </p:nvGrpSpPr>
        <p:grpSpPr>
          <a:xfrm>
            <a:off x="1267911" y="4984947"/>
            <a:ext cx="646300" cy="646300"/>
            <a:chOff x="0" y="0"/>
            <a:chExt cx="861733" cy="861733"/>
          </a:xfrm>
        </p:grpSpPr>
        <p:sp>
          <p:nvSpPr>
            <p:cNvPr id="28" name="Freeform 28" descr="/tmp/workdir/deck/icons/layers_white.png"/>
            <p:cNvSpPr/>
            <p:nvPr/>
          </p:nvSpPr>
          <p:spPr>
            <a:xfrm>
              <a:off x="0" y="0"/>
              <a:ext cx="861695" cy="861695"/>
            </a:xfrm>
            <a:custGeom>
              <a:avLst/>
              <a:gdLst/>
              <a:ahLst/>
              <a:cxnLst/>
              <a:rect l="l" t="t" r="r" b="b"/>
              <a:pathLst>
                <a:path w="861695" h="861695">
                  <a:moveTo>
                    <a:pt x="0" y="0"/>
                  </a:moveTo>
                  <a:lnTo>
                    <a:pt x="861695" y="0"/>
                  </a:lnTo>
                  <a:lnTo>
                    <a:pt x="861695" y="861695"/>
                  </a:lnTo>
                  <a:lnTo>
                    <a:pt x="0" y="861695"/>
                  </a:lnTo>
                  <a:lnTo>
                    <a:pt x="0" y="0"/>
                  </a:lnTo>
                  <a:close/>
                </a:path>
              </a:pathLst>
            </a:custGeom>
            <a:blipFill>
              <a:blip r:embed="rId9" cstate="screen">
                <a:extLst>
                  <a:ext uri="{28A0092B-C50C-407E-A947-70E740481C1C}">
                    <a14:useLocalDpi xmlns:a14="http://schemas.microsoft.com/office/drawing/2010/main"/>
                  </a:ext>
                </a:extLst>
              </a:blip>
              <a:stretch>
                <a:fillRect/>
              </a:stretch>
            </a:blipFill>
          </p:spPr>
          <p:txBody>
            <a:bodyPr/>
            <a:lstStyle/>
            <a:p>
              <a:endParaRPr lang="en-US"/>
            </a:p>
          </p:txBody>
        </p:sp>
      </p:grpSp>
      <p:grpSp>
        <p:nvGrpSpPr>
          <p:cNvPr id="29" name="Group 29"/>
          <p:cNvGrpSpPr/>
          <p:nvPr/>
        </p:nvGrpSpPr>
        <p:grpSpPr>
          <a:xfrm>
            <a:off x="2331720" y="4773168"/>
            <a:ext cx="4526280" cy="1028700"/>
            <a:chOff x="0" y="0"/>
            <a:chExt cx="6035040" cy="1371600"/>
          </a:xfrm>
        </p:grpSpPr>
        <p:sp>
          <p:nvSpPr>
            <p:cNvPr id="30" name="Freeform 30"/>
            <p:cNvSpPr/>
            <p:nvPr/>
          </p:nvSpPr>
          <p:spPr>
            <a:xfrm>
              <a:off x="0" y="0"/>
              <a:ext cx="6035040" cy="1371600"/>
            </a:xfrm>
            <a:custGeom>
              <a:avLst/>
              <a:gdLst/>
              <a:ahLst/>
              <a:cxnLst/>
              <a:rect l="l" t="t" r="r" b="b"/>
              <a:pathLst>
                <a:path w="6035040" h="1371600">
                  <a:moveTo>
                    <a:pt x="0" y="0"/>
                  </a:moveTo>
                  <a:lnTo>
                    <a:pt x="6035040" y="0"/>
                  </a:lnTo>
                  <a:lnTo>
                    <a:pt x="6035040" y="1371600"/>
                  </a:lnTo>
                  <a:lnTo>
                    <a:pt x="0" y="1371600"/>
                  </a:lnTo>
                  <a:close/>
                </a:path>
              </a:pathLst>
            </a:custGeom>
            <a:blipFill>
              <a:blip r:embed="rId7"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31" name="TextBox 31"/>
            <p:cNvSpPr txBox="1"/>
            <p:nvPr/>
          </p:nvSpPr>
          <p:spPr>
            <a:xfrm>
              <a:off x="0" y="-47625"/>
              <a:ext cx="6035040" cy="1419225"/>
            </a:xfrm>
            <a:prstGeom prst="rect">
              <a:avLst/>
            </a:prstGeom>
          </p:spPr>
          <p:txBody>
            <a:bodyPr lIns="0" tIns="0" rIns="0" bIns="0" rtlCol="0" anchor="ctr"/>
            <a:lstStyle/>
            <a:p>
              <a:pPr algn="l">
                <a:lnSpc>
                  <a:spcPts val="2790"/>
                </a:lnSpc>
              </a:pPr>
              <a:r>
                <a:rPr lang="en-US" sz="2325" b="1">
                  <a:solidFill>
                    <a:srgbClr val="1C1C1C"/>
                  </a:solidFill>
                  <a:latin typeface="Calibri (MS) Bold"/>
                  <a:ea typeface="Calibri (MS) Bold"/>
                  <a:cs typeface="Calibri (MS) Bold"/>
                  <a:sym typeface="Calibri (MS) Bold"/>
                </a:rPr>
                <a:t>Foundation-Specific Apps</a:t>
              </a:r>
            </a:p>
          </p:txBody>
        </p:sp>
      </p:grpSp>
      <p:grpSp>
        <p:nvGrpSpPr>
          <p:cNvPr id="32" name="Group 32"/>
          <p:cNvGrpSpPr/>
          <p:nvPr/>
        </p:nvGrpSpPr>
        <p:grpSpPr>
          <a:xfrm>
            <a:off x="7063740" y="4773168"/>
            <a:ext cx="9258300" cy="1069848"/>
            <a:chOff x="0" y="0"/>
            <a:chExt cx="12344400" cy="1426464"/>
          </a:xfrm>
        </p:grpSpPr>
        <p:sp>
          <p:nvSpPr>
            <p:cNvPr id="33" name="Freeform 33"/>
            <p:cNvSpPr/>
            <p:nvPr/>
          </p:nvSpPr>
          <p:spPr>
            <a:xfrm>
              <a:off x="0" y="0"/>
              <a:ext cx="12344400" cy="1426464"/>
            </a:xfrm>
            <a:custGeom>
              <a:avLst/>
              <a:gdLst/>
              <a:ahLst/>
              <a:cxnLst/>
              <a:rect l="l" t="t" r="r" b="b"/>
              <a:pathLst>
                <a:path w="12344400" h="1426464">
                  <a:moveTo>
                    <a:pt x="0" y="0"/>
                  </a:moveTo>
                  <a:lnTo>
                    <a:pt x="12344400" y="0"/>
                  </a:lnTo>
                  <a:lnTo>
                    <a:pt x="12344400" y="1426464"/>
                  </a:lnTo>
                  <a:lnTo>
                    <a:pt x="0" y="1426464"/>
                  </a:lnTo>
                  <a:close/>
                </a:path>
              </a:pathLst>
            </a:custGeom>
            <a:blipFill>
              <a:blip r:embed="rId8"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34" name="TextBox 34"/>
            <p:cNvSpPr txBox="1"/>
            <p:nvPr/>
          </p:nvSpPr>
          <p:spPr>
            <a:xfrm>
              <a:off x="0" y="-66675"/>
              <a:ext cx="12344400" cy="1493139"/>
            </a:xfrm>
            <a:prstGeom prst="rect">
              <a:avLst/>
            </a:prstGeom>
          </p:spPr>
          <p:txBody>
            <a:bodyPr lIns="0" tIns="0" rIns="0" bIns="0" rtlCol="0" anchor="ctr"/>
            <a:lstStyle/>
            <a:p>
              <a:pPr algn="l">
                <a:lnSpc>
                  <a:spcPts val="2794"/>
                </a:lnSpc>
              </a:pPr>
              <a:r>
                <a:rPr lang="en-US" sz="2025">
                  <a:solidFill>
                    <a:srgbClr val="6B675E"/>
                  </a:solidFill>
                  <a:latin typeface="Calibri (MS)"/>
                  <a:ea typeface="Calibri (MS)"/>
                  <a:cs typeface="Calibri (MS)"/>
                  <a:sym typeface="Calibri (MS)"/>
                </a:rPr>
                <a:t>Build custom prompts and apps tailored to exactly what your foundation needs.</a:t>
              </a:r>
            </a:p>
          </p:txBody>
        </p:sp>
      </p:grpSp>
      <p:grpSp>
        <p:nvGrpSpPr>
          <p:cNvPr id="35" name="Group 35"/>
          <p:cNvGrpSpPr/>
          <p:nvPr/>
        </p:nvGrpSpPr>
        <p:grpSpPr>
          <a:xfrm>
            <a:off x="813435" y="6176391"/>
            <a:ext cx="15929610" cy="1363218"/>
            <a:chOff x="0" y="0"/>
            <a:chExt cx="21239480" cy="1817624"/>
          </a:xfrm>
        </p:grpSpPr>
        <p:sp>
          <p:nvSpPr>
            <p:cNvPr id="36" name="Freeform 36"/>
            <p:cNvSpPr/>
            <p:nvPr/>
          </p:nvSpPr>
          <p:spPr>
            <a:xfrm>
              <a:off x="0" y="0"/>
              <a:ext cx="21239480" cy="1817624"/>
            </a:xfrm>
            <a:custGeom>
              <a:avLst/>
              <a:gdLst/>
              <a:ahLst/>
              <a:cxnLst/>
              <a:rect l="l" t="t" r="r" b="b"/>
              <a:pathLst>
                <a:path w="21239480" h="1817624">
                  <a:moveTo>
                    <a:pt x="0" y="148336"/>
                  </a:moveTo>
                  <a:cubicBezTo>
                    <a:pt x="0" y="66421"/>
                    <a:pt x="66421" y="0"/>
                    <a:pt x="148336" y="0"/>
                  </a:cubicBezTo>
                  <a:lnTo>
                    <a:pt x="21091144" y="0"/>
                  </a:lnTo>
                  <a:cubicBezTo>
                    <a:pt x="21173058" y="0"/>
                    <a:pt x="21239480" y="66421"/>
                    <a:pt x="21239480" y="148336"/>
                  </a:cubicBezTo>
                  <a:lnTo>
                    <a:pt x="21239480" y="1669288"/>
                  </a:lnTo>
                  <a:cubicBezTo>
                    <a:pt x="21239480" y="1751203"/>
                    <a:pt x="21173058" y="1817624"/>
                    <a:pt x="21091144" y="1817624"/>
                  </a:cubicBezTo>
                  <a:lnTo>
                    <a:pt x="148336" y="1817624"/>
                  </a:lnTo>
                  <a:cubicBezTo>
                    <a:pt x="66421" y="1817624"/>
                    <a:pt x="0" y="1751203"/>
                    <a:pt x="0" y="1669288"/>
                  </a:cubicBezTo>
                  <a:close/>
                </a:path>
              </a:pathLst>
            </a:custGeom>
            <a:solidFill>
              <a:srgbClr val="FFFFFF"/>
            </a:solidFill>
            <a:ln w="19050" cap="sq">
              <a:solidFill>
                <a:srgbClr val="E4E1D8"/>
              </a:solidFill>
              <a:prstDash val="solid"/>
              <a:miter/>
            </a:ln>
          </p:spPr>
          <p:txBody>
            <a:bodyPr/>
            <a:lstStyle/>
            <a:p>
              <a:endParaRPr lang="en-US"/>
            </a:p>
          </p:txBody>
        </p:sp>
      </p:grpSp>
      <p:grpSp>
        <p:nvGrpSpPr>
          <p:cNvPr id="37" name="Group 37"/>
          <p:cNvGrpSpPr/>
          <p:nvPr/>
        </p:nvGrpSpPr>
        <p:grpSpPr>
          <a:xfrm>
            <a:off x="1165860" y="6432804"/>
            <a:ext cx="850392" cy="850392"/>
            <a:chOff x="0" y="0"/>
            <a:chExt cx="1133856" cy="1133856"/>
          </a:xfrm>
        </p:grpSpPr>
        <p:sp>
          <p:nvSpPr>
            <p:cNvPr id="38" name="Freeform 38"/>
            <p:cNvSpPr/>
            <p:nvPr/>
          </p:nvSpPr>
          <p:spPr>
            <a:xfrm>
              <a:off x="0" y="0"/>
              <a:ext cx="1133856" cy="1133856"/>
            </a:xfrm>
            <a:custGeom>
              <a:avLst/>
              <a:gdLst/>
              <a:ahLst/>
              <a:cxnLst/>
              <a:rect l="l" t="t" r="r" b="b"/>
              <a:pathLst>
                <a:path w="1133856" h="1133856">
                  <a:moveTo>
                    <a:pt x="0" y="566928"/>
                  </a:moveTo>
                  <a:cubicBezTo>
                    <a:pt x="0" y="253873"/>
                    <a:pt x="253873" y="0"/>
                    <a:pt x="566928" y="0"/>
                  </a:cubicBezTo>
                  <a:cubicBezTo>
                    <a:pt x="879983" y="0"/>
                    <a:pt x="1133856" y="253873"/>
                    <a:pt x="1133856" y="566928"/>
                  </a:cubicBezTo>
                  <a:cubicBezTo>
                    <a:pt x="1133856" y="879983"/>
                    <a:pt x="879983" y="1133856"/>
                    <a:pt x="566928" y="1133856"/>
                  </a:cubicBezTo>
                  <a:cubicBezTo>
                    <a:pt x="253873" y="1133856"/>
                    <a:pt x="0" y="879983"/>
                    <a:pt x="0" y="566928"/>
                  </a:cubicBezTo>
                  <a:close/>
                </a:path>
              </a:pathLst>
            </a:custGeom>
            <a:solidFill>
              <a:srgbClr val="1B2A4A"/>
            </a:solidFill>
          </p:spPr>
          <p:txBody>
            <a:bodyPr/>
            <a:lstStyle/>
            <a:p>
              <a:endParaRPr lang="en-US"/>
            </a:p>
          </p:txBody>
        </p:sp>
      </p:grpSp>
      <p:grpSp>
        <p:nvGrpSpPr>
          <p:cNvPr id="39" name="Group 39"/>
          <p:cNvGrpSpPr/>
          <p:nvPr/>
        </p:nvGrpSpPr>
        <p:grpSpPr>
          <a:xfrm>
            <a:off x="1267911" y="6534855"/>
            <a:ext cx="646300" cy="646300"/>
            <a:chOff x="0" y="0"/>
            <a:chExt cx="861733" cy="861733"/>
          </a:xfrm>
        </p:grpSpPr>
        <p:sp>
          <p:nvSpPr>
            <p:cNvPr id="40" name="Freeform 40" descr="/tmp/workdir/deck/icons/users_white.png"/>
            <p:cNvSpPr/>
            <p:nvPr/>
          </p:nvSpPr>
          <p:spPr>
            <a:xfrm>
              <a:off x="0" y="0"/>
              <a:ext cx="861695" cy="861695"/>
            </a:xfrm>
            <a:custGeom>
              <a:avLst/>
              <a:gdLst/>
              <a:ahLst/>
              <a:cxnLst/>
              <a:rect l="l" t="t" r="r" b="b"/>
              <a:pathLst>
                <a:path w="861695" h="861695">
                  <a:moveTo>
                    <a:pt x="0" y="0"/>
                  </a:moveTo>
                  <a:lnTo>
                    <a:pt x="861695" y="0"/>
                  </a:lnTo>
                  <a:lnTo>
                    <a:pt x="861695" y="861695"/>
                  </a:lnTo>
                  <a:lnTo>
                    <a:pt x="0" y="861695"/>
                  </a:lnTo>
                  <a:lnTo>
                    <a:pt x="0" y="0"/>
                  </a:lnTo>
                  <a:close/>
                </a:path>
              </a:pathLst>
            </a:custGeom>
            <a:blipFill>
              <a:blip r:embed="rId10" cstate="screen">
                <a:extLst>
                  <a:ext uri="{28A0092B-C50C-407E-A947-70E740481C1C}">
                    <a14:useLocalDpi xmlns:a14="http://schemas.microsoft.com/office/drawing/2010/main"/>
                  </a:ext>
                </a:extLst>
              </a:blip>
              <a:stretch>
                <a:fillRect/>
              </a:stretch>
            </a:blipFill>
          </p:spPr>
          <p:txBody>
            <a:bodyPr/>
            <a:lstStyle/>
            <a:p>
              <a:endParaRPr lang="en-US"/>
            </a:p>
          </p:txBody>
        </p:sp>
      </p:grpSp>
      <p:grpSp>
        <p:nvGrpSpPr>
          <p:cNvPr id="41" name="Group 41"/>
          <p:cNvGrpSpPr/>
          <p:nvPr/>
        </p:nvGrpSpPr>
        <p:grpSpPr>
          <a:xfrm>
            <a:off x="2331720" y="6323076"/>
            <a:ext cx="4526280" cy="1028700"/>
            <a:chOff x="0" y="0"/>
            <a:chExt cx="6035040" cy="1371600"/>
          </a:xfrm>
        </p:grpSpPr>
        <p:sp>
          <p:nvSpPr>
            <p:cNvPr id="42" name="Freeform 42"/>
            <p:cNvSpPr/>
            <p:nvPr/>
          </p:nvSpPr>
          <p:spPr>
            <a:xfrm>
              <a:off x="0" y="0"/>
              <a:ext cx="6035040" cy="1371600"/>
            </a:xfrm>
            <a:custGeom>
              <a:avLst/>
              <a:gdLst/>
              <a:ahLst/>
              <a:cxnLst/>
              <a:rect l="l" t="t" r="r" b="b"/>
              <a:pathLst>
                <a:path w="6035040" h="1371600">
                  <a:moveTo>
                    <a:pt x="0" y="0"/>
                  </a:moveTo>
                  <a:lnTo>
                    <a:pt x="6035040" y="0"/>
                  </a:lnTo>
                  <a:lnTo>
                    <a:pt x="6035040" y="1371600"/>
                  </a:lnTo>
                  <a:lnTo>
                    <a:pt x="0" y="1371600"/>
                  </a:lnTo>
                  <a:close/>
                </a:path>
              </a:pathLst>
            </a:custGeom>
            <a:blipFill>
              <a:blip r:embed="rId7"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43" name="TextBox 43"/>
            <p:cNvSpPr txBox="1"/>
            <p:nvPr/>
          </p:nvSpPr>
          <p:spPr>
            <a:xfrm>
              <a:off x="0" y="-47625"/>
              <a:ext cx="6035040" cy="1419225"/>
            </a:xfrm>
            <a:prstGeom prst="rect">
              <a:avLst/>
            </a:prstGeom>
          </p:spPr>
          <p:txBody>
            <a:bodyPr lIns="0" tIns="0" rIns="0" bIns="0" rtlCol="0" anchor="ctr"/>
            <a:lstStyle/>
            <a:p>
              <a:pPr algn="l">
                <a:lnSpc>
                  <a:spcPts val="2790"/>
                </a:lnSpc>
              </a:pPr>
              <a:r>
                <a:rPr lang="en-US" sz="2325" b="1">
                  <a:solidFill>
                    <a:srgbClr val="1C1C1C"/>
                  </a:solidFill>
                  <a:latin typeface="Calibri (MS) Bold"/>
                  <a:ea typeface="Calibri (MS) Bold"/>
                  <a:cs typeface="Calibri (MS) Bold"/>
                  <a:sym typeface="Calibri (MS) Bold"/>
                </a:rPr>
                <a:t>Specialized Bots</a:t>
              </a:r>
            </a:p>
          </p:txBody>
        </p:sp>
      </p:grpSp>
      <p:grpSp>
        <p:nvGrpSpPr>
          <p:cNvPr id="44" name="Group 44"/>
          <p:cNvGrpSpPr/>
          <p:nvPr/>
        </p:nvGrpSpPr>
        <p:grpSpPr>
          <a:xfrm>
            <a:off x="7063740" y="6323076"/>
            <a:ext cx="9258300" cy="1069848"/>
            <a:chOff x="0" y="0"/>
            <a:chExt cx="12344400" cy="1426464"/>
          </a:xfrm>
        </p:grpSpPr>
        <p:sp>
          <p:nvSpPr>
            <p:cNvPr id="45" name="Freeform 45"/>
            <p:cNvSpPr/>
            <p:nvPr/>
          </p:nvSpPr>
          <p:spPr>
            <a:xfrm>
              <a:off x="0" y="0"/>
              <a:ext cx="12344400" cy="1426464"/>
            </a:xfrm>
            <a:custGeom>
              <a:avLst/>
              <a:gdLst/>
              <a:ahLst/>
              <a:cxnLst/>
              <a:rect l="l" t="t" r="r" b="b"/>
              <a:pathLst>
                <a:path w="12344400" h="1426464">
                  <a:moveTo>
                    <a:pt x="0" y="0"/>
                  </a:moveTo>
                  <a:lnTo>
                    <a:pt x="12344400" y="0"/>
                  </a:lnTo>
                  <a:lnTo>
                    <a:pt x="12344400" y="1426464"/>
                  </a:lnTo>
                  <a:lnTo>
                    <a:pt x="0" y="1426464"/>
                  </a:lnTo>
                  <a:close/>
                </a:path>
              </a:pathLst>
            </a:custGeom>
            <a:blipFill>
              <a:blip r:embed="rId8"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46" name="TextBox 46"/>
            <p:cNvSpPr txBox="1"/>
            <p:nvPr/>
          </p:nvSpPr>
          <p:spPr>
            <a:xfrm>
              <a:off x="0" y="-66675"/>
              <a:ext cx="12344400" cy="1493139"/>
            </a:xfrm>
            <a:prstGeom prst="rect">
              <a:avLst/>
            </a:prstGeom>
          </p:spPr>
          <p:txBody>
            <a:bodyPr lIns="0" tIns="0" rIns="0" bIns="0" rtlCol="0" anchor="ctr"/>
            <a:lstStyle/>
            <a:p>
              <a:pPr algn="l">
                <a:lnSpc>
                  <a:spcPts val="2794"/>
                </a:lnSpc>
              </a:pPr>
              <a:r>
                <a:rPr lang="en-US" sz="2025">
                  <a:solidFill>
                    <a:srgbClr val="6B675E"/>
                  </a:solidFill>
                  <a:latin typeface="Calibri (MS)"/>
                  <a:ea typeface="Calibri (MS)"/>
                  <a:cs typeface="Calibri (MS)"/>
                  <a:sym typeface="Calibri (MS)"/>
                </a:rPr>
                <a:t>Create a chatbot trained only on your disease's medical guidelines, for newly diagnosed families.</a:t>
              </a:r>
            </a:p>
          </p:txBody>
        </p:sp>
      </p:grpSp>
      <p:grpSp>
        <p:nvGrpSpPr>
          <p:cNvPr id="47" name="Group 47"/>
          <p:cNvGrpSpPr/>
          <p:nvPr/>
        </p:nvGrpSpPr>
        <p:grpSpPr>
          <a:xfrm>
            <a:off x="813435" y="7726299"/>
            <a:ext cx="15929610" cy="1363218"/>
            <a:chOff x="0" y="0"/>
            <a:chExt cx="21239480" cy="1817624"/>
          </a:xfrm>
        </p:grpSpPr>
        <p:sp>
          <p:nvSpPr>
            <p:cNvPr id="48" name="Freeform 48"/>
            <p:cNvSpPr/>
            <p:nvPr/>
          </p:nvSpPr>
          <p:spPr>
            <a:xfrm>
              <a:off x="0" y="0"/>
              <a:ext cx="21239480" cy="1817624"/>
            </a:xfrm>
            <a:custGeom>
              <a:avLst/>
              <a:gdLst/>
              <a:ahLst/>
              <a:cxnLst/>
              <a:rect l="l" t="t" r="r" b="b"/>
              <a:pathLst>
                <a:path w="21239480" h="1817624">
                  <a:moveTo>
                    <a:pt x="0" y="148336"/>
                  </a:moveTo>
                  <a:cubicBezTo>
                    <a:pt x="0" y="66421"/>
                    <a:pt x="66421" y="0"/>
                    <a:pt x="148336" y="0"/>
                  </a:cubicBezTo>
                  <a:lnTo>
                    <a:pt x="21091144" y="0"/>
                  </a:lnTo>
                  <a:cubicBezTo>
                    <a:pt x="21173058" y="0"/>
                    <a:pt x="21239480" y="66421"/>
                    <a:pt x="21239480" y="148336"/>
                  </a:cubicBezTo>
                  <a:lnTo>
                    <a:pt x="21239480" y="1669288"/>
                  </a:lnTo>
                  <a:cubicBezTo>
                    <a:pt x="21239480" y="1751203"/>
                    <a:pt x="21173058" y="1817624"/>
                    <a:pt x="21091144" y="1817624"/>
                  </a:cubicBezTo>
                  <a:lnTo>
                    <a:pt x="148336" y="1817624"/>
                  </a:lnTo>
                  <a:cubicBezTo>
                    <a:pt x="66421" y="1817624"/>
                    <a:pt x="0" y="1751203"/>
                    <a:pt x="0" y="1669288"/>
                  </a:cubicBezTo>
                  <a:close/>
                </a:path>
              </a:pathLst>
            </a:custGeom>
            <a:solidFill>
              <a:srgbClr val="FFFFFF"/>
            </a:solidFill>
            <a:ln w="19050" cap="sq">
              <a:solidFill>
                <a:srgbClr val="E4E1D8"/>
              </a:solidFill>
              <a:prstDash val="solid"/>
              <a:miter/>
            </a:ln>
          </p:spPr>
          <p:txBody>
            <a:bodyPr/>
            <a:lstStyle/>
            <a:p>
              <a:endParaRPr lang="en-US"/>
            </a:p>
          </p:txBody>
        </p:sp>
      </p:grpSp>
      <p:grpSp>
        <p:nvGrpSpPr>
          <p:cNvPr id="49" name="Group 49"/>
          <p:cNvGrpSpPr/>
          <p:nvPr/>
        </p:nvGrpSpPr>
        <p:grpSpPr>
          <a:xfrm>
            <a:off x="1165860" y="7982712"/>
            <a:ext cx="850392" cy="850392"/>
            <a:chOff x="0" y="0"/>
            <a:chExt cx="1133856" cy="1133856"/>
          </a:xfrm>
        </p:grpSpPr>
        <p:sp>
          <p:nvSpPr>
            <p:cNvPr id="50" name="Freeform 50"/>
            <p:cNvSpPr/>
            <p:nvPr/>
          </p:nvSpPr>
          <p:spPr>
            <a:xfrm>
              <a:off x="0" y="0"/>
              <a:ext cx="1133856" cy="1133856"/>
            </a:xfrm>
            <a:custGeom>
              <a:avLst/>
              <a:gdLst/>
              <a:ahLst/>
              <a:cxnLst/>
              <a:rect l="l" t="t" r="r" b="b"/>
              <a:pathLst>
                <a:path w="1133856" h="1133856">
                  <a:moveTo>
                    <a:pt x="0" y="566928"/>
                  </a:moveTo>
                  <a:cubicBezTo>
                    <a:pt x="0" y="253873"/>
                    <a:pt x="253873" y="0"/>
                    <a:pt x="566928" y="0"/>
                  </a:cubicBezTo>
                  <a:cubicBezTo>
                    <a:pt x="879983" y="0"/>
                    <a:pt x="1133856" y="253873"/>
                    <a:pt x="1133856" y="566928"/>
                  </a:cubicBezTo>
                  <a:cubicBezTo>
                    <a:pt x="1133856" y="879983"/>
                    <a:pt x="879983" y="1133856"/>
                    <a:pt x="566928" y="1133856"/>
                  </a:cubicBezTo>
                  <a:cubicBezTo>
                    <a:pt x="253873" y="1133856"/>
                    <a:pt x="0" y="879983"/>
                    <a:pt x="0" y="566928"/>
                  </a:cubicBezTo>
                  <a:close/>
                </a:path>
              </a:pathLst>
            </a:custGeom>
            <a:solidFill>
              <a:srgbClr val="1B2A4A"/>
            </a:solidFill>
          </p:spPr>
          <p:txBody>
            <a:bodyPr/>
            <a:lstStyle/>
            <a:p>
              <a:endParaRPr lang="en-US"/>
            </a:p>
          </p:txBody>
        </p:sp>
      </p:grpSp>
      <p:grpSp>
        <p:nvGrpSpPr>
          <p:cNvPr id="51" name="Group 51"/>
          <p:cNvGrpSpPr/>
          <p:nvPr/>
        </p:nvGrpSpPr>
        <p:grpSpPr>
          <a:xfrm>
            <a:off x="1267911" y="8084763"/>
            <a:ext cx="646300" cy="646300"/>
            <a:chOff x="0" y="0"/>
            <a:chExt cx="861733" cy="861733"/>
          </a:xfrm>
        </p:grpSpPr>
        <p:sp>
          <p:nvSpPr>
            <p:cNvPr id="52" name="Freeform 52" descr="/tmp/workdir/deck/icons/trending_white.png"/>
            <p:cNvSpPr/>
            <p:nvPr/>
          </p:nvSpPr>
          <p:spPr>
            <a:xfrm>
              <a:off x="0" y="0"/>
              <a:ext cx="861695" cy="861695"/>
            </a:xfrm>
            <a:custGeom>
              <a:avLst/>
              <a:gdLst/>
              <a:ahLst/>
              <a:cxnLst/>
              <a:rect l="l" t="t" r="r" b="b"/>
              <a:pathLst>
                <a:path w="861695" h="861695">
                  <a:moveTo>
                    <a:pt x="0" y="0"/>
                  </a:moveTo>
                  <a:lnTo>
                    <a:pt x="861695" y="0"/>
                  </a:lnTo>
                  <a:lnTo>
                    <a:pt x="861695" y="861695"/>
                  </a:lnTo>
                  <a:lnTo>
                    <a:pt x="0" y="861695"/>
                  </a:lnTo>
                  <a:lnTo>
                    <a:pt x="0" y="0"/>
                  </a:lnTo>
                  <a:close/>
                </a:path>
              </a:pathLst>
            </a:custGeom>
            <a:blipFill>
              <a:blip r:embed="rId11" cstate="screen">
                <a:extLst>
                  <a:ext uri="{28A0092B-C50C-407E-A947-70E740481C1C}">
                    <a14:useLocalDpi xmlns:a14="http://schemas.microsoft.com/office/drawing/2010/main"/>
                  </a:ext>
                </a:extLst>
              </a:blip>
              <a:stretch>
                <a:fillRect/>
              </a:stretch>
            </a:blipFill>
          </p:spPr>
          <p:txBody>
            <a:bodyPr/>
            <a:lstStyle/>
            <a:p>
              <a:endParaRPr lang="en-US"/>
            </a:p>
          </p:txBody>
        </p:sp>
      </p:grpSp>
      <p:grpSp>
        <p:nvGrpSpPr>
          <p:cNvPr id="53" name="Group 53"/>
          <p:cNvGrpSpPr/>
          <p:nvPr/>
        </p:nvGrpSpPr>
        <p:grpSpPr>
          <a:xfrm>
            <a:off x="2331720" y="7872984"/>
            <a:ext cx="4526280" cy="1028700"/>
            <a:chOff x="0" y="0"/>
            <a:chExt cx="6035040" cy="1371600"/>
          </a:xfrm>
        </p:grpSpPr>
        <p:sp>
          <p:nvSpPr>
            <p:cNvPr id="54" name="Freeform 54"/>
            <p:cNvSpPr/>
            <p:nvPr/>
          </p:nvSpPr>
          <p:spPr>
            <a:xfrm>
              <a:off x="0" y="0"/>
              <a:ext cx="6035040" cy="1371600"/>
            </a:xfrm>
            <a:custGeom>
              <a:avLst/>
              <a:gdLst/>
              <a:ahLst/>
              <a:cxnLst/>
              <a:rect l="l" t="t" r="r" b="b"/>
              <a:pathLst>
                <a:path w="6035040" h="1371600">
                  <a:moveTo>
                    <a:pt x="0" y="0"/>
                  </a:moveTo>
                  <a:lnTo>
                    <a:pt x="6035040" y="0"/>
                  </a:lnTo>
                  <a:lnTo>
                    <a:pt x="6035040" y="1371600"/>
                  </a:lnTo>
                  <a:lnTo>
                    <a:pt x="0" y="1371600"/>
                  </a:lnTo>
                  <a:close/>
                </a:path>
              </a:pathLst>
            </a:custGeom>
            <a:blipFill>
              <a:blip r:embed="rId7"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55" name="TextBox 55"/>
            <p:cNvSpPr txBox="1"/>
            <p:nvPr/>
          </p:nvSpPr>
          <p:spPr>
            <a:xfrm>
              <a:off x="0" y="-47625"/>
              <a:ext cx="6035040" cy="1419225"/>
            </a:xfrm>
            <a:prstGeom prst="rect">
              <a:avLst/>
            </a:prstGeom>
          </p:spPr>
          <p:txBody>
            <a:bodyPr lIns="0" tIns="0" rIns="0" bIns="0" rtlCol="0" anchor="ctr"/>
            <a:lstStyle/>
            <a:p>
              <a:pPr algn="l">
                <a:lnSpc>
                  <a:spcPts val="2790"/>
                </a:lnSpc>
              </a:pPr>
              <a:r>
                <a:rPr lang="en-US" sz="2325" b="1">
                  <a:solidFill>
                    <a:srgbClr val="1C1C1C"/>
                  </a:solidFill>
                  <a:latin typeface="Calibri (MS) Bold"/>
                  <a:ea typeface="Calibri (MS) Bold"/>
                  <a:cs typeface="Calibri (MS) Bold"/>
                  <a:sym typeface="Calibri (MS) Bold"/>
                </a:rPr>
                <a:t>Act Like a Tech Company</a:t>
              </a:r>
            </a:p>
          </p:txBody>
        </p:sp>
      </p:grpSp>
      <p:grpSp>
        <p:nvGrpSpPr>
          <p:cNvPr id="56" name="Group 56"/>
          <p:cNvGrpSpPr/>
          <p:nvPr/>
        </p:nvGrpSpPr>
        <p:grpSpPr>
          <a:xfrm>
            <a:off x="7063740" y="7872984"/>
            <a:ext cx="9258300" cy="1069848"/>
            <a:chOff x="0" y="0"/>
            <a:chExt cx="12344400" cy="1426464"/>
          </a:xfrm>
        </p:grpSpPr>
        <p:sp>
          <p:nvSpPr>
            <p:cNvPr id="57" name="Freeform 57"/>
            <p:cNvSpPr/>
            <p:nvPr/>
          </p:nvSpPr>
          <p:spPr>
            <a:xfrm>
              <a:off x="0" y="0"/>
              <a:ext cx="12344400" cy="1426464"/>
            </a:xfrm>
            <a:custGeom>
              <a:avLst/>
              <a:gdLst/>
              <a:ahLst/>
              <a:cxnLst/>
              <a:rect l="l" t="t" r="r" b="b"/>
              <a:pathLst>
                <a:path w="12344400" h="1426464">
                  <a:moveTo>
                    <a:pt x="0" y="0"/>
                  </a:moveTo>
                  <a:lnTo>
                    <a:pt x="12344400" y="0"/>
                  </a:lnTo>
                  <a:lnTo>
                    <a:pt x="12344400" y="1426464"/>
                  </a:lnTo>
                  <a:lnTo>
                    <a:pt x="0" y="1426464"/>
                  </a:lnTo>
                  <a:close/>
                </a:path>
              </a:pathLst>
            </a:custGeom>
            <a:blipFill>
              <a:blip r:embed="rId8"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58" name="TextBox 58"/>
            <p:cNvSpPr txBox="1"/>
            <p:nvPr/>
          </p:nvSpPr>
          <p:spPr>
            <a:xfrm>
              <a:off x="0" y="-66675"/>
              <a:ext cx="12344400" cy="1493139"/>
            </a:xfrm>
            <a:prstGeom prst="rect">
              <a:avLst/>
            </a:prstGeom>
          </p:spPr>
          <p:txBody>
            <a:bodyPr lIns="0" tIns="0" rIns="0" bIns="0" rtlCol="0" anchor="ctr"/>
            <a:lstStyle/>
            <a:p>
              <a:pPr algn="l">
                <a:lnSpc>
                  <a:spcPts val="2794"/>
                </a:lnSpc>
              </a:pPr>
              <a:r>
                <a:rPr lang="en-US" sz="2025">
                  <a:solidFill>
                    <a:srgbClr val="6B675E"/>
                  </a:solidFill>
                  <a:latin typeface="Calibri (MS)"/>
                  <a:ea typeface="Calibri (MS)"/>
                  <a:cs typeface="Calibri (MS)"/>
                  <a:sym typeface="Calibri (MS)"/>
                </a:rPr>
                <a:t>Empower your foundation to build the tools that used to require an engineering team.</a:t>
              </a:r>
            </a:p>
          </p:txBody>
        </p:sp>
      </p:grpSp>
      <p:grpSp>
        <p:nvGrpSpPr>
          <p:cNvPr id="59" name="Group 59"/>
          <p:cNvGrpSpPr/>
          <p:nvPr/>
        </p:nvGrpSpPr>
        <p:grpSpPr>
          <a:xfrm>
            <a:off x="822960" y="9710928"/>
            <a:ext cx="10972800" cy="411480"/>
            <a:chOff x="0" y="0"/>
            <a:chExt cx="14630400" cy="548640"/>
          </a:xfrm>
        </p:grpSpPr>
        <p:sp>
          <p:nvSpPr>
            <p:cNvPr id="60" name="Freeform 60"/>
            <p:cNvSpPr/>
            <p:nvPr/>
          </p:nvSpPr>
          <p:spPr>
            <a:xfrm>
              <a:off x="0" y="0"/>
              <a:ext cx="14630400" cy="548640"/>
            </a:xfrm>
            <a:custGeom>
              <a:avLst/>
              <a:gdLst/>
              <a:ahLst/>
              <a:cxnLst/>
              <a:rect l="l" t="t" r="r" b="b"/>
              <a:pathLst>
                <a:path w="14630400" h="548640">
                  <a:moveTo>
                    <a:pt x="0" y="0"/>
                  </a:moveTo>
                  <a:lnTo>
                    <a:pt x="14630400" y="0"/>
                  </a:lnTo>
                  <a:lnTo>
                    <a:pt x="14630400" y="548640"/>
                  </a:lnTo>
                  <a:lnTo>
                    <a:pt x="0" y="548640"/>
                  </a:lnTo>
                  <a:close/>
                </a:path>
              </a:pathLst>
            </a:custGeom>
            <a:blipFill>
              <a:blip r:embed="rId12"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61" name="TextBox 61"/>
            <p:cNvSpPr txBox="1"/>
            <p:nvPr/>
          </p:nvSpPr>
          <p:spPr>
            <a:xfrm>
              <a:off x="0" y="-19050"/>
              <a:ext cx="14630400" cy="567690"/>
            </a:xfrm>
            <a:prstGeom prst="rect">
              <a:avLst/>
            </a:prstGeom>
          </p:spPr>
          <p:txBody>
            <a:bodyPr lIns="0" tIns="0" rIns="0" bIns="0" rtlCol="0" anchor="ctr"/>
            <a:lstStyle/>
            <a:p>
              <a:pPr algn="l">
                <a:lnSpc>
                  <a:spcPts val="1439"/>
                </a:lnSpc>
              </a:pPr>
              <a:r>
                <a:rPr lang="en-US" sz="1200" spc="180">
                  <a:solidFill>
                    <a:srgbClr val="6B675E"/>
                  </a:solidFill>
                  <a:latin typeface="Calibri (MS)"/>
                  <a:ea typeface="Calibri (MS)"/>
                  <a:cs typeface="Calibri (MS)"/>
                  <a:sym typeface="Calibri (MS)"/>
                </a:rPr>
                <a:t>ALPHAROSE RARELABS  ·  AI FOR RARE DISEASE FAMILIES</a:t>
              </a:r>
            </a:p>
          </p:txBody>
        </p:sp>
      </p:grpSp>
      <p:grpSp>
        <p:nvGrpSpPr>
          <p:cNvPr id="62" name="Group 62"/>
          <p:cNvGrpSpPr/>
          <p:nvPr/>
        </p:nvGrpSpPr>
        <p:grpSpPr>
          <a:xfrm>
            <a:off x="16641623" y="9710928"/>
            <a:ext cx="822960" cy="411480"/>
            <a:chOff x="0" y="0"/>
            <a:chExt cx="1097280" cy="548640"/>
          </a:xfrm>
        </p:grpSpPr>
        <p:sp>
          <p:nvSpPr>
            <p:cNvPr id="63" name="Freeform 63"/>
            <p:cNvSpPr/>
            <p:nvPr/>
          </p:nvSpPr>
          <p:spPr>
            <a:xfrm>
              <a:off x="0" y="0"/>
              <a:ext cx="1097280" cy="548640"/>
            </a:xfrm>
            <a:custGeom>
              <a:avLst/>
              <a:gdLst/>
              <a:ahLst/>
              <a:cxnLst/>
              <a:rect l="l" t="t" r="r" b="b"/>
              <a:pathLst>
                <a:path w="1097280" h="548640">
                  <a:moveTo>
                    <a:pt x="0" y="0"/>
                  </a:moveTo>
                  <a:lnTo>
                    <a:pt x="1097280" y="0"/>
                  </a:lnTo>
                  <a:lnTo>
                    <a:pt x="1097280" y="548640"/>
                  </a:lnTo>
                  <a:lnTo>
                    <a:pt x="0" y="548640"/>
                  </a:lnTo>
                  <a:close/>
                </a:path>
              </a:pathLst>
            </a:custGeom>
            <a:blipFill>
              <a:blip r:embed="rId13"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64" name="TextBox 64"/>
            <p:cNvSpPr txBox="1"/>
            <p:nvPr/>
          </p:nvSpPr>
          <p:spPr>
            <a:xfrm>
              <a:off x="0" y="-19050"/>
              <a:ext cx="1097280" cy="567690"/>
            </a:xfrm>
            <a:prstGeom prst="rect">
              <a:avLst/>
            </a:prstGeom>
          </p:spPr>
          <p:txBody>
            <a:bodyPr lIns="0" tIns="0" rIns="0" bIns="0" rtlCol="0" anchor="ctr"/>
            <a:lstStyle/>
            <a:p>
              <a:pPr algn="r">
                <a:lnSpc>
                  <a:spcPts val="1439"/>
                </a:lnSpc>
              </a:pPr>
              <a:r>
                <a:rPr lang="en-US" sz="1200">
                  <a:solidFill>
                    <a:srgbClr val="6B675E"/>
                  </a:solidFill>
                  <a:latin typeface="Calibri (MS)"/>
                  <a:ea typeface="Calibri (MS)"/>
                  <a:cs typeface="Calibri (MS)"/>
                  <a:sym typeface="Calibri (MS)"/>
                </a:rPr>
                <a:t>8</a:t>
              </a:r>
            </a:p>
          </p:txBody>
        </p:sp>
      </p:grpSp>
      <p:grpSp>
        <p:nvGrpSpPr>
          <p:cNvPr id="65" name="Group 65"/>
          <p:cNvGrpSpPr/>
          <p:nvPr/>
        </p:nvGrpSpPr>
        <p:grpSpPr>
          <a:xfrm>
            <a:off x="15679760" y="304438"/>
            <a:ext cx="2425875" cy="1181386"/>
            <a:chOff x="0" y="0"/>
            <a:chExt cx="3234500" cy="1575181"/>
          </a:xfrm>
        </p:grpSpPr>
        <p:sp>
          <p:nvSpPr>
            <p:cNvPr id="66" name="Freeform 66" descr="A black background with blue text  AI-generated content may be incorrect."/>
            <p:cNvSpPr/>
            <p:nvPr/>
          </p:nvSpPr>
          <p:spPr>
            <a:xfrm>
              <a:off x="0" y="0"/>
              <a:ext cx="3234436" cy="1575181"/>
            </a:xfrm>
            <a:custGeom>
              <a:avLst/>
              <a:gdLst/>
              <a:ahLst/>
              <a:cxnLst/>
              <a:rect l="l" t="t" r="r" b="b"/>
              <a:pathLst>
                <a:path w="3234436" h="1575181">
                  <a:moveTo>
                    <a:pt x="0" y="0"/>
                  </a:moveTo>
                  <a:lnTo>
                    <a:pt x="3234436" y="0"/>
                  </a:lnTo>
                  <a:lnTo>
                    <a:pt x="3234436" y="1575181"/>
                  </a:lnTo>
                  <a:lnTo>
                    <a:pt x="0" y="1575181"/>
                  </a:lnTo>
                  <a:lnTo>
                    <a:pt x="0" y="0"/>
                  </a:lnTo>
                  <a:close/>
                </a:path>
              </a:pathLst>
            </a:custGeom>
            <a:blipFill>
              <a:blip r:embed="rId14" cstate="screen">
                <a:extLst>
                  <a:ext uri="{28A0092B-C50C-407E-A947-70E740481C1C}">
                    <a14:useLocalDpi xmlns:a14="http://schemas.microsoft.com/office/drawing/2010/main"/>
                  </a:ext>
                </a:extLst>
              </a:blip>
              <a:stretch>
                <a:fillRect/>
              </a:stretch>
            </a:blipFill>
          </p:spPr>
          <p:txBody>
            <a:bodyPr/>
            <a:lstStyle/>
            <a:p>
              <a:endParaRPr lang="en-US"/>
            </a:p>
          </p:txBody>
        </p:sp>
      </p:gr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C6644"/>
        </a:solidFill>
        <a:effectLst/>
      </p:bgPr>
    </p:bg>
    <p:spTree>
      <p:nvGrpSpPr>
        <p:cNvPr id="1" name=""/>
        <p:cNvGrpSpPr/>
        <p:nvPr/>
      </p:nvGrpSpPr>
      <p:grpSpPr>
        <a:xfrm>
          <a:off x="0" y="0"/>
          <a:ext cx="0" cy="0"/>
          <a:chOff x="0" y="0"/>
          <a:chExt cx="0" cy="0"/>
        </a:xfrm>
      </p:grpSpPr>
      <p:grpSp>
        <p:nvGrpSpPr>
          <p:cNvPr id="2" name="Group 2"/>
          <p:cNvGrpSpPr/>
          <p:nvPr/>
        </p:nvGrpSpPr>
        <p:grpSpPr>
          <a:xfrm>
            <a:off x="822960" y="3566160"/>
            <a:ext cx="1234440" cy="1234440"/>
            <a:chOff x="0" y="0"/>
            <a:chExt cx="1645920" cy="1645920"/>
          </a:xfrm>
        </p:grpSpPr>
        <p:sp>
          <p:nvSpPr>
            <p:cNvPr id="3" name="Freeform 3"/>
            <p:cNvSpPr/>
            <p:nvPr/>
          </p:nvSpPr>
          <p:spPr>
            <a:xfrm>
              <a:off x="0" y="0"/>
              <a:ext cx="1645920" cy="1645920"/>
            </a:xfrm>
            <a:custGeom>
              <a:avLst/>
              <a:gdLst/>
              <a:ahLst/>
              <a:cxnLst/>
              <a:rect l="l" t="t" r="r" b="b"/>
              <a:pathLst>
                <a:path w="1645920" h="1645920">
                  <a:moveTo>
                    <a:pt x="0" y="822960"/>
                  </a:moveTo>
                  <a:cubicBezTo>
                    <a:pt x="0" y="368427"/>
                    <a:pt x="368427" y="0"/>
                    <a:pt x="822960" y="0"/>
                  </a:cubicBezTo>
                  <a:cubicBezTo>
                    <a:pt x="1277493" y="0"/>
                    <a:pt x="1645920" y="368427"/>
                    <a:pt x="1645920" y="822960"/>
                  </a:cubicBezTo>
                  <a:cubicBezTo>
                    <a:pt x="1645920" y="1277493"/>
                    <a:pt x="1277493" y="1645920"/>
                    <a:pt x="822960" y="1645920"/>
                  </a:cubicBezTo>
                  <a:cubicBezTo>
                    <a:pt x="368427" y="1645920"/>
                    <a:pt x="0" y="1277493"/>
                    <a:pt x="0" y="822960"/>
                  </a:cubicBezTo>
                  <a:close/>
                </a:path>
              </a:pathLst>
            </a:custGeom>
            <a:solidFill>
              <a:srgbClr val="1C1C1C"/>
            </a:solidFill>
          </p:spPr>
          <p:txBody>
            <a:bodyPr/>
            <a:lstStyle/>
            <a:p>
              <a:endParaRPr lang="en-US"/>
            </a:p>
          </p:txBody>
        </p:sp>
      </p:grpSp>
      <p:grpSp>
        <p:nvGrpSpPr>
          <p:cNvPr id="4" name="Group 4"/>
          <p:cNvGrpSpPr/>
          <p:nvPr/>
        </p:nvGrpSpPr>
        <p:grpSpPr>
          <a:xfrm>
            <a:off x="971093" y="3714293"/>
            <a:ext cx="938174" cy="938174"/>
            <a:chOff x="0" y="0"/>
            <a:chExt cx="1250899" cy="1250899"/>
          </a:xfrm>
        </p:grpSpPr>
        <p:sp>
          <p:nvSpPr>
            <p:cNvPr id="5" name="Freeform 5" descr="/tmp/workdir/deck/icons/bookmark_coral.png"/>
            <p:cNvSpPr/>
            <p:nvPr/>
          </p:nvSpPr>
          <p:spPr>
            <a:xfrm>
              <a:off x="0" y="0"/>
              <a:ext cx="1250950" cy="1250950"/>
            </a:xfrm>
            <a:custGeom>
              <a:avLst/>
              <a:gdLst/>
              <a:ahLst/>
              <a:cxnLst/>
              <a:rect l="l" t="t" r="r" b="b"/>
              <a:pathLst>
                <a:path w="1250950" h="1250950">
                  <a:moveTo>
                    <a:pt x="0" y="0"/>
                  </a:moveTo>
                  <a:lnTo>
                    <a:pt x="1250950" y="0"/>
                  </a:lnTo>
                  <a:lnTo>
                    <a:pt x="1250950" y="1250950"/>
                  </a:lnTo>
                  <a:lnTo>
                    <a:pt x="0" y="1250950"/>
                  </a:lnTo>
                  <a:lnTo>
                    <a:pt x="0" y="0"/>
                  </a:lnTo>
                  <a:close/>
                </a:path>
              </a:pathLst>
            </a:custGeom>
            <a:blipFill>
              <a:blip r:embed="rId3" cstate="screen">
                <a:extLst>
                  <a:ext uri="{28A0092B-C50C-407E-A947-70E740481C1C}">
                    <a14:useLocalDpi xmlns:a14="http://schemas.microsoft.com/office/drawing/2010/main"/>
                  </a:ext>
                </a:extLst>
              </a:blip>
              <a:stretch>
                <a:fillRect r="4" b="4"/>
              </a:stretch>
            </a:blipFill>
          </p:spPr>
          <p:txBody>
            <a:bodyPr/>
            <a:lstStyle/>
            <a:p>
              <a:endParaRPr lang="en-US"/>
            </a:p>
          </p:txBody>
        </p:sp>
      </p:grpSp>
      <p:grpSp>
        <p:nvGrpSpPr>
          <p:cNvPr id="6" name="Group 6"/>
          <p:cNvGrpSpPr/>
          <p:nvPr/>
        </p:nvGrpSpPr>
        <p:grpSpPr>
          <a:xfrm>
            <a:off x="822960" y="5486400"/>
            <a:ext cx="15087600" cy="1234440"/>
            <a:chOff x="0" y="0"/>
            <a:chExt cx="20116800" cy="1645920"/>
          </a:xfrm>
        </p:grpSpPr>
        <p:sp>
          <p:nvSpPr>
            <p:cNvPr id="7" name="Freeform 7"/>
            <p:cNvSpPr/>
            <p:nvPr/>
          </p:nvSpPr>
          <p:spPr>
            <a:xfrm>
              <a:off x="0" y="0"/>
              <a:ext cx="20116800" cy="1645920"/>
            </a:xfrm>
            <a:custGeom>
              <a:avLst/>
              <a:gdLst/>
              <a:ahLst/>
              <a:cxnLst/>
              <a:rect l="l" t="t" r="r" b="b"/>
              <a:pathLst>
                <a:path w="20116800" h="1645920">
                  <a:moveTo>
                    <a:pt x="0" y="0"/>
                  </a:moveTo>
                  <a:lnTo>
                    <a:pt x="20116800" y="0"/>
                  </a:lnTo>
                  <a:lnTo>
                    <a:pt x="20116800" y="1645920"/>
                  </a:lnTo>
                  <a:lnTo>
                    <a:pt x="0" y="1645920"/>
                  </a:lnTo>
                  <a:close/>
                </a:path>
              </a:pathLst>
            </a:custGeom>
            <a:blipFill>
              <a:blip r:embed="rId4"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8" name="TextBox 8"/>
            <p:cNvSpPr txBox="1"/>
            <p:nvPr/>
          </p:nvSpPr>
          <p:spPr>
            <a:xfrm>
              <a:off x="0" y="-123825"/>
              <a:ext cx="20116800" cy="1769745"/>
            </a:xfrm>
            <a:prstGeom prst="rect">
              <a:avLst/>
            </a:prstGeom>
          </p:spPr>
          <p:txBody>
            <a:bodyPr lIns="0" tIns="0" rIns="0" bIns="0" rtlCol="0" anchor="ctr"/>
            <a:lstStyle/>
            <a:p>
              <a:pPr algn="l">
                <a:lnSpc>
                  <a:spcPts val="6839"/>
                </a:lnSpc>
              </a:pPr>
              <a:r>
                <a:rPr lang="en-US" sz="5700" b="1">
                  <a:solidFill>
                    <a:srgbClr val="FFFFFF"/>
                  </a:solidFill>
                  <a:latin typeface="Calibri (MS) Bold"/>
                  <a:ea typeface="Calibri (MS) Bold"/>
                  <a:cs typeface="Calibri (MS) Bold"/>
                  <a:sym typeface="Calibri (MS) Bold"/>
                </a:rPr>
                <a:t>Use Cases</a:t>
              </a:r>
            </a:p>
          </p:txBody>
        </p:sp>
      </p:grpSp>
      <p:grpSp>
        <p:nvGrpSpPr>
          <p:cNvPr id="9" name="Group 9"/>
          <p:cNvGrpSpPr/>
          <p:nvPr/>
        </p:nvGrpSpPr>
        <p:grpSpPr>
          <a:xfrm>
            <a:off x="822960" y="6652260"/>
            <a:ext cx="12344400" cy="685800"/>
            <a:chOff x="0" y="0"/>
            <a:chExt cx="16459200" cy="914400"/>
          </a:xfrm>
        </p:grpSpPr>
        <p:sp>
          <p:nvSpPr>
            <p:cNvPr id="10" name="Freeform 10"/>
            <p:cNvSpPr/>
            <p:nvPr/>
          </p:nvSpPr>
          <p:spPr>
            <a:xfrm>
              <a:off x="0" y="0"/>
              <a:ext cx="16459200" cy="914400"/>
            </a:xfrm>
            <a:custGeom>
              <a:avLst/>
              <a:gdLst/>
              <a:ahLst/>
              <a:cxnLst/>
              <a:rect l="l" t="t" r="r" b="b"/>
              <a:pathLst>
                <a:path w="16459200" h="914400">
                  <a:moveTo>
                    <a:pt x="0" y="0"/>
                  </a:moveTo>
                  <a:lnTo>
                    <a:pt x="16459200" y="0"/>
                  </a:lnTo>
                  <a:lnTo>
                    <a:pt x="16459200" y="914400"/>
                  </a:lnTo>
                  <a:lnTo>
                    <a:pt x="0" y="914400"/>
                  </a:lnTo>
                  <a:close/>
                </a:path>
              </a:pathLst>
            </a:custGeom>
            <a:blipFill>
              <a:blip r:embed="rId5"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11" name="TextBox 11"/>
            <p:cNvSpPr txBox="1"/>
            <p:nvPr/>
          </p:nvSpPr>
          <p:spPr>
            <a:xfrm>
              <a:off x="0" y="-38100"/>
              <a:ext cx="16459200" cy="952500"/>
            </a:xfrm>
            <a:prstGeom prst="rect">
              <a:avLst/>
            </a:prstGeom>
          </p:spPr>
          <p:txBody>
            <a:bodyPr lIns="0" tIns="0" rIns="0" bIns="0" rtlCol="0" anchor="ctr"/>
            <a:lstStyle/>
            <a:p>
              <a:pPr algn="l">
                <a:lnSpc>
                  <a:spcPts val="2879"/>
                </a:lnSpc>
              </a:pPr>
              <a:r>
                <a:rPr lang="en-US" sz="2400" dirty="0">
                  <a:solidFill>
                    <a:srgbClr val="FFF1EC"/>
                  </a:solidFill>
                  <a:latin typeface="Calibri (MS)"/>
                  <a:ea typeface="Calibri (MS)"/>
                  <a:cs typeface="Calibri (MS)"/>
                  <a:sym typeface="Calibri (MS)"/>
                </a:rPr>
                <a:t>Global Genes, RareX and </a:t>
              </a:r>
              <a:r>
                <a:rPr lang="en-US" sz="2400" dirty="0" err="1">
                  <a:solidFill>
                    <a:srgbClr val="FFF1EC"/>
                  </a:solidFill>
                  <a:latin typeface="Calibri (MS)"/>
                  <a:ea typeface="Calibri (MS)"/>
                  <a:cs typeface="Calibri (MS)"/>
                  <a:sym typeface="Calibri (MS)"/>
                </a:rPr>
                <a:t>Rinae.AI</a:t>
              </a:r>
              <a:r>
                <a:rPr lang="en-US" sz="2400" dirty="0">
                  <a:solidFill>
                    <a:srgbClr val="FFF1EC"/>
                  </a:solidFill>
                  <a:latin typeface="Calibri (MS)"/>
                  <a:ea typeface="Calibri (MS)"/>
                  <a:cs typeface="Calibri (MS)"/>
                  <a:sym typeface="Calibri (MS)"/>
                </a:rPr>
                <a:t> Tools</a:t>
              </a:r>
            </a:p>
          </p:txBody>
        </p:sp>
      </p:grpSp>
      <p:grpSp>
        <p:nvGrpSpPr>
          <p:cNvPr id="12" name="Group 12"/>
          <p:cNvGrpSpPr/>
          <p:nvPr/>
        </p:nvGrpSpPr>
        <p:grpSpPr>
          <a:xfrm>
            <a:off x="822960" y="9710928"/>
            <a:ext cx="10972800" cy="411480"/>
            <a:chOff x="0" y="0"/>
            <a:chExt cx="14630400" cy="548640"/>
          </a:xfrm>
        </p:grpSpPr>
        <p:sp>
          <p:nvSpPr>
            <p:cNvPr id="13" name="Freeform 13"/>
            <p:cNvSpPr/>
            <p:nvPr/>
          </p:nvSpPr>
          <p:spPr>
            <a:xfrm>
              <a:off x="0" y="0"/>
              <a:ext cx="14630400" cy="548640"/>
            </a:xfrm>
            <a:custGeom>
              <a:avLst/>
              <a:gdLst/>
              <a:ahLst/>
              <a:cxnLst/>
              <a:rect l="l" t="t" r="r" b="b"/>
              <a:pathLst>
                <a:path w="14630400" h="548640">
                  <a:moveTo>
                    <a:pt x="0" y="0"/>
                  </a:moveTo>
                  <a:lnTo>
                    <a:pt x="14630400" y="0"/>
                  </a:lnTo>
                  <a:lnTo>
                    <a:pt x="14630400" y="548640"/>
                  </a:lnTo>
                  <a:lnTo>
                    <a:pt x="0" y="548640"/>
                  </a:lnTo>
                  <a:close/>
                </a:path>
              </a:pathLst>
            </a:custGeom>
            <a:blipFill>
              <a:blip r:embed="rId6"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14" name="TextBox 14"/>
            <p:cNvSpPr txBox="1"/>
            <p:nvPr/>
          </p:nvSpPr>
          <p:spPr>
            <a:xfrm>
              <a:off x="0" y="-19050"/>
              <a:ext cx="14630400" cy="567690"/>
            </a:xfrm>
            <a:prstGeom prst="rect">
              <a:avLst/>
            </a:prstGeom>
          </p:spPr>
          <p:txBody>
            <a:bodyPr lIns="0" tIns="0" rIns="0" bIns="0" rtlCol="0" anchor="ctr"/>
            <a:lstStyle/>
            <a:p>
              <a:pPr algn="l">
                <a:lnSpc>
                  <a:spcPts val="1439"/>
                </a:lnSpc>
              </a:pPr>
              <a:r>
                <a:rPr lang="en-US" sz="1200" spc="180">
                  <a:solidFill>
                    <a:srgbClr val="C8C4BA"/>
                  </a:solidFill>
                  <a:latin typeface="Calibri (MS)"/>
                  <a:ea typeface="Calibri (MS)"/>
                  <a:cs typeface="Calibri (MS)"/>
                  <a:sym typeface="Calibri (MS)"/>
                </a:rPr>
                <a:t>ALPHAROSE RARELABS  ·  AI FOR RARE DISEASE FAMILIES</a:t>
              </a:r>
            </a:p>
          </p:txBody>
        </p:sp>
      </p:grpSp>
      <p:grpSp>
        <p:nvGrpSpPr>
          <p:cNvPr id="15" name="Group 15"/>
          <p:cNvGrpSpPr/>
          <p:nvPr/>
        </p:nvGrpSpPr>
        <p:grpSpPr>
          <a:xfrm>
            <a:off x="16641623" y="9710928"/>
            <a:ext cx="822960" cy="411480"/>
            <a:chOff x="0" y="0"/>
            <a:chExt cx="1097280" cy="548640"/>
          </a:xfrm>
        </p:grpSpPr>
        <p:sp>
          <p:nvSpPr>
            <p:cNvPr id="16" name="Freeform 16"/>
            <p:cNvSpPr/>
            <p:nvPr/>
          </p:nvSpPr>
          <p:spPr>
            <a:xfrm>
              <a:off x="0" y="0"/>
              <a:ext cx="1097280" cy="548640"/>
            </a:xfrm>
            <a:custGeom>
              <a:avLst/>
              <a:gdLst/>
              <a:ahLst/>
              <a:cxnLst/>
              <a:rect l="l" t="t" r="r" b="b"/>
              <a:pathLst>
                <a:path w="1097280" h="548640">
                  <a:moveTo>
                    <a:pt x="0" y="0"/>
                  </a:moveTo>
                  <a:lnTo>
                    <a:pt x="1097280" y="0"/>
                  </a:lnTo>
                  <a:lnTo>
                    <a:pt x="1097280" y="548640"/>
                  </a:lnTo>
                  <a:lnTo>
                    <a:pt x="0" y="548640"/>
                  </a:lnTo>
                  <a:close/>
                </a:path>
              </a:pathLst>
            </a:custGeom>
            <a:blipFill>
              <a:blip r:embed="rId7"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17" name="TextBox 17"/>
            <p:cNvSpPr txBox="1"/>
            <p:nvPr/>
          </p:nvSpPr>
          <p:spPr>
            <a:xfrm>
              <a:off x="0" y="-19050"/>
              <a:ext cx="1097280" cy="567690"/>
            </a:xfrm>
            <a:prstGeom prst="rect">
              <a:avLst/>
            </a:prstGeom>
          </p:spPr>
          <p:txBody>
            <a:bodyPr lIns="0" tIns="0" rIns="0" bIns="0" rtlCol="0" anchor="ctr"/>
            <a:lstStyle/>
            <a:p>
              <a:pPr algn="r">
                <a:lnSpc>
                  <a:spcPts val="1439"/>
                </a:lnSpc>
              </a:pPr>
              <a:r>
                <a:rPr lang="en-US" sz="1200">
                  <a:solidFill>
                    <a:srgbClr val="C8C4BA"/>
                  </a:solidFill>
                  <a:latin typeface="Calibri (MS)"/>
                  <a:ea typeface="Calibri (MS)"/>
                  <a:cs typeface="Calibri (MS)"/>
                  <a:sym typeface="Calibri (MS)"/>
                </a:rPr>
                <a:t>11</a:t>
              </a:r>
            </a:p>
          </p:txBody>
        </p:sp>
      </p:grpSp>
      <p:sp>
        <p:nvSpPr>
          <p:cNvPr id="18" name="TextBox 18"/>
          <p:cNvSpPr txBox="1"/>
          <p:nvPr/>
        </p:nvSpPr>
        <p:spPr>
          <a:xfrm>
            <a:off x="17259300" y="9210675"/>
            <a:ext cx="152400" cy="200025"/>
          </a:xfrm>
          <a:prstGeom prst="rect">
            <a:avLst/>
          </a:prstGeom>
        </p:spPr>
        <p:txBody>
          <a:bodyPr wrap="none" lIns="0" tIns="0" rIns="0" bIns="0" rtlCol="0" anchor="t">
            <a:spAutoFit/>
          </a:bodyPr>
          <a:lstStyle/>
          <a:p>
            <a:pPr algn="ctr">
              <a:lnSpc>
                <a:spcPts val="2239"/>
              </a:lnSpc>
              <a:spcBef>
                <a:spcPct val="0"/>
              </a:spcBef>
            </a:pPr>
            <a:r>
              <a:rPr lang="en-US" sz="1599">
                <a:solidFill>
                  <a:srgbClr val="000000"/>
                </a:solidFill>
                <a:latin typeface="Arimo"/>
                <a:ea typeface="Arimo"/>
                <a:cs typeface="Arimo"/>
                <a:sym typeface="Arimo"/>
              </a:rPr>
              <a:t>19</a:t>
            </a:r>
          </a:p>
        </p:txBody>
      </p:sp>
      <p:grpSp>
        <p:nvGrpSpPr>
          <p:cNvPr id="19" name="Group 19"/>
          <p:cNvGrpSpPr/>
          <p:nvPr/>
        </p:nvGrpSpPr>
        <p:grpSpPr>
          <a:xfrm>
            <a:off x="5882551" y="4079073"/>
            <a:ext cx="11423612" cy="1129307"/>
            <a:chOff x="0" y="0"/>
            <a:chExt cx="15231482" cy="1505742"/>
          </a:xfrm>
        </p:grpSpPr>
        <p:sp>
          <p:nvSpPr>
            <p:cNvPr id="20" name="Freeform 20"/>
            <p:cNvSpPr/>
            <p:nvPr/>
          </p:nvSpPr>
          <p:spPr>
            <a:xfrm>
              <a:off x="0" y="0"/>
              <a:ext cx="15231483" cy="1505742"/>
            </a:xfrm>
            <a:custGeom>
              <a:avLst/>
              <a:gdLst/>
              <a:ahLst/>
              <a:cxnLst/>
              <a:rect l="l" t="t" r="r" b="b"/>
              <a:pathLst>
                <a:path w="15231483" h="1505742">
                  <a:moveTo>
                    <a:pt x="0" y="0"/>
                  </a:moveTo>
                  <a:lnTo>
                    <a:pt x="15231483" y="0"/>
                  </a:lnTo>
                  <a:lnTo>
                    <a:pt x="15231483" y="1505742"/>
                  </a:lnTo>
                  <a:lnTo>
                    <a:pt x="0" y="1505742"/>
                  </a:lnTo>
                  <a:close/>
                </a:path>
              </a:pathLst>
            </a:custGeom>
            <a:blipFill>
              <a:blip r:embed="rId8" cstate="screen">
                <a:alphaModFix amt="0"/>
                <a:extLst>
                  <a:ext uri="{28A0092B-C50C-407E-A947-70E740481C1C}">
                    <a14:useLocalDpi xmlns:a14="http://schemas.microsoft.com/office/drawing/2010/main"/>
                  </a:ext>
                </a:extLst>
              </a:blip>
              <a:stretch>
                <a:fillRect r="15953"/>
              </a:stretch>
            </a:blipFill>
          </p:spPr>
          <p:txBody>
            <a:bodyPr/>
            <a:lstStyle/>
            <a:p>
              <a:endParaRPr lang="en-US"/>
            </a:p>
          </p:txBody>
        </p:sp>
        <p:sp>
          <p:nvSpPr>
            <p:cNvPr id="21" name="TextBox 21"/>
            <p:cNvSpPr txBox="1"/>
            <p:nvPr/>
          </p:nvSpPr>
          <p:spPr>
            <a:xfrm>
              <a:off x="0" y="-76200"/>
              <a:ext cx="15231482" cy="1581942"/>
            </a:xfrm>
            <a:prstGeom prst="rect">
              <a:avLst/>
            </a:prstGeom>
          </p:spPr>
          <p:txBody>
            <a:bodyPr lIns="0" tIns="0" rIns="0" bIns="0" rtlCol="0" anchor="ctr"/>
            <a:lstStyle/>
            <a:p>
              <a:pPr algn="l">
                <a:lnSpc>
                  <a:spcPts val="3839"/>
                </a:lnSpc>
              </a:pPr>
              <a:endParaRPr/>
            </a:p>
          </p:txBody>
        </p:sp>
      </p:grpSp>
      <p:grpSp>
        <p:nvGrpSpPr>
          <p:cNvPr id="22" name="Group 22"/>
          <p:cNvGrpSpPr/>
          <p:nvPr/>
        </p:nvGrpSpPr>
        <p:grpSpPr>
          <a:xfrm>
            <a:off x="15679760" y="304438"/>
            <a:ext cx="2425875" cy="1181386"/>
            <a:chOff x="0" y="0"/>
            <a:chExt cx="3234500" cy="1575181"/>
          </a:xfrm>
        </p:grpSpPr>
        <p:sp>
          <p:nvSpPr>
            <p:cNvPr id="23" name="Freeform 23" descr="A black background with blue text  AI-generated content may be incorrect."/>
            <p:cNvSpPr/>
            <p:nvPr/>
          </p:nvSpPr>
          <p:spPr>
            <a:xfrm>
              <a:off x="0" y="0"/>
              <a:ext cx="3234436" cy="1575181"/>
            </a:xfrm>
            <a:custGeom>
              <a:avLst/>
              <a:gdLst/>
              <a:ahLst/>
              <a:cxnLst/>
              <a:rect l="l" t="t" r="r" b="b"/>
              <a:pathLst>
                <a:path w="3234436" h="1575181">
                  <a:moveTo>
                    <a:pt x="0" y="0"/>
                  </a:moveTo>
                  <a:lnTo>
                    <a:pt x="3234436" y="0"/>
                  </a:lnTo>
                  <a:lnTo>
                    <a:pt x="3234436" y="1575181"/>
                  </a:lnTo>
                  <a:lnTo>
                    <a:pt x="0" y="1575181"/>
                  </a:lnTo>
                  <a:lnTo>
                    <a:pt x="0" y="0"/>
                  </a:lnTo>
                  <a:close/>
                </a:path>
              </a:pathLst>
            </a:custGeom>
            <a:blipFill>
              <a:blip r:embed="rId9" cstate="screen">
                <a:extLst>
                  <a:ext uri="{28A0092B-C50C-407E-A947-70E740481C1C}">
                    <a14:useLocalDpi xmlns:a14="http://schemas.microsoft.com/office/drawing/2010/main"/>
                  </a:ext>
                </a:extLst>
              </a:blip>
              <a:stretch>
                <a:fillRect/>
              </a:stretch>
            </a:blipFill>
          </p:spPr>
          <p:txBody>
            <a:bodyPr/>
            <a:lstStyle/>
            <a:p>
              <a:endParaRPr lang="en-US"/>
            </a:p>
          </p:txBody>
        </p:sp>
      </p:gr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1C1C1C"/>
        </a:solidFill>
        <a:effectLst/>
      </p:bgPr>
    </p:bg>
    <p:spTree>
      <p:nvGrpSpPr>
        <p:cNvPr id="1" name=""/>
        <p:cNvGrpSpPr/>
        <p:nvPr/>
      </p:nvGrpSpPr>
      <p:grpSpPr>
        <a:xfrm>
          <a:off x="0" y="0"/>
          <a:ext cx="0" cy="0"/>
          <a:chOff x="0" y="0"/>
          <a:chExt cx="0" cy="0"/>
        </a:xfrm>
      </p:grpSpPr>
      <p:grpSp>
        <p:nvGrpSpPr>
          <p:cNvPr id="2" name="Group 2"/>
          <p:cNvGrpSpPr/>
          <p:nvPr/>
        </p:nvGrpSpPr>
        <p:grpSpPr>
          <a:xfrm>
            <a:off x="-1645920" y="-1371600"/>
            <a:ext cx="6309360" cy="6309360"/>
            <a:chOff x="0" y="0"/>
            <a:chExt cx="8412480" cy="8412480"/>
          </a:xfrm>
        </p:grpSpPr>
        <p:sp>
          <p:nvSpPr>
            <p:cNvPr id="3" name="Freeform 3" descr="/tmp/workdir/deck/icons/dna_charcoal2.png"/>
            <p:cNvSpPr/>
            <p:nvPr/>
          </p:nvSpPr>
          <p:spPr>
            <a:xfrm>
              <a:off x="0" y="0"/>
              <a:ext cx="8412480" cy="8412480"/>
            </a:xfrm>
            <a:custGeom>
              <a:avLst/>
              <a:gdLst/>
              <a:ahLst/>
              <a:cxnLst/>
              <a:rect l="l" t="t" r="r" b="b"/>
              <a:pathLst>
                <a:path w="8412480" h="8412480">
                  <a:moveTo>
                    <a:pt x="0" y="0"/>
                  </a:moveTo>
                  <a:lnTo>
                    <a:pt x="8412480" y="0"/>
                  </a:lnTo>
                  <a:lnTo>
                    <a:pt x="8412480" y="8412480"/>
                  </a:lnTo>
                  <a:lnTo>
                    <a:pt x="0" y="8412480"/>
                  </a:lnTo>
                  <a:lnTo>
                    <a:pt x="0" y="0"/>
                  </a:lnTo>
                  <a:close/>
                </a:path>
              </a:pathLst>
            </a:custGeom>
            <a:blipFill>
              <a:blip r:embed="rId3">
                <a:alphaModFix amt="55000"/>
              </a:blip>
              <a:stretch>
                <a:fillRect/>
              </a:stretch>
            </a:blipFill>
          </p:spPr>
          <p:txBody>
            <a:bodyPr/>
            <a:lstStyle/>
            <a:p>
              <a:endParaRPr lang="en-US"/>
            </a:p>
          </p:txBody>
        </p:sp>
      </p:grpSp>
      <p:grpSp>
        <p:nvGrpSpPr>
          <p:cNvPr id="4" name="Group 4"/>
          <p:cNvGrpSpPr/>
          <p:nvPr/>
        </p:nvGrpSpPr>
        <p:grpSpPr>
          <a:xfrm>
            <a:off x="822960" y="754380"/>
            <a:ext cx="8229600" cy="480060"/>
            <a:chOff x="0" y="0"/>
            <a:chExt cx="10972800" cy="640080"/>
          </a:xfrm>
        </p:grpSpPr>
        <p:sp>
          <p:nvSpPr>
            <p:cNvPr id="5" name="Freeform 5"/>
            <p:cNvSpPr/>
            <p:nvPr/>
          </p:nvSpPr>
          <p:spPr>
            <a:xfrm>
              <a:off x="0" y="0"/>
              <a:ext cx="10972800" cy="640080"/>
            </a:xfrm>
            <a:custGeom>
              <a:avLst/>
              <a:gdLst/>
              <a:ahLst/>
              <a:cxnLst/>
              <a:rect l="l" t="t" r="r" b="b"/>
              <a:pathLst>
                <a:path w="10972800" h="640080">
                  <a:moveTo>
                    <a:pt x="0" y="0"/>
                  </a:moveTo>
                  <a:lnTo>
                    <a:pt x="10972800" y="0"/>
                  </a:lnTo>
                  <a:lnTo>
                    <a:pt x="10972800" y="640080"/>
                  </a:lnTo>
                  <a:lnTo>
                    <a:pt x="0" y="640080"/>
                  </a:lnTo>
                  <a:close/>
                </a:path>
              </a:pathLst>
            </a:custGeom>
            <a:blipFill>
              <a:blip r:embed="rId4"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6" name="TextBox 6"/>
            <p:cNvSpPr txBox="1"/>
            <p:nvPr/>
          </p:nvSpPr>
          <p:spPr>
            <a:xfrm>
              <a:off x="0" y="-38100"/>
              <a:ext cx="10972800" cy="678180"/>
            </a:xfrm>
            <a:prstGeom prst="rect">
              <a:avLst/>
            </a:prstGeom>
          </p:spPr>
          <p:txBody>
            <a:bodyPr lIns="0" tIns="0" rIns="0" bIns="0" rtlCol="0" anchor="ctr"/>
            <a:lstStyle/>
            <a:p>
              <a:pPr algn="l">
                <a:lnSpc>
                  <a:spcPts val="2160"/>
                </a:lnSpc>
              </a:pPr>
              <a:r>
                <a:rPr lang="en-US" sz="1800" b="1" spc="300">
                  <a:solidFill>
                    <a:srgbClr val="FC6644"/>
                  </a:solidFill>
                  <a:latin typeface="Calibri (MS) Bold"/>
                  <a:ea typeface="Calibri (MS) Bold"/>
                  <a:cs typeface="Calibri (MS) Bold"/>
                  <a:sym typeface="Calibri (MS) Bold"/>
                </a:rPr>
                <a:t>08 · Use Case</a:t>
              </a:r>
            </a:p>
          </p:txBody>
        </p:sp>
      </p:grpSp>
      <p:grpSp>
        <p:nvGrpSpPr>
          <p:cNvPr id="7" name="Group 7"/>
          <p:cNvGrpSpPr/>
          <p:nvPr/>
        </p:nvGrpSpPr>
        <p:grpSpPr>
          <a:xfrm>
            <a:off x="822960" y="1207008"/>
            <a:ext cx="15910560" cy="1028700"/>
            <a:chOff x="0" y="0"/>
            <a:chExt cx="21214080" cy="1371600"/>
          </a:xfrm>
        </p:grpSpPr>
        <p:sp>
          <p:nvSpPr>
            <p:cNvPr id="8" name="Freeform 8"/>
            <p:cNvSpPr/>
            <p:nvPr/>
          </p:nvSpPr>
          <p:spPr>
            <a:xfrm>
              <a:off x="0" y="0"/>
              <a:ext cx="21214080" cy="1371600"/>
            </a:xfrm>
            <a:custGeom>
              <a:avLst/>
              <a:gdLst/>
              <a:ahLst/>
              <a:cxnLst/>
              <a:rect l="l" t="t" r="r" b="b"/>
              <a:pathLst>
                <a:path w="21214080" h="1371600">
                  <a:moveTo>
                    <a:pt x="0" y="0"/>
                  </a:moveTo>
                  <a:lnTo>
                    <a:pt x="21214080" y="0"/>
                  </a:lnTo>
                  <a:lnTo>
                    <a:pt x="21214080" y="1371600"/>
                  </a:lnTo>
                  <a:lnTo>
                    <a:pt x="0" y="1371600"/>
                  </a:lnTo>
                  <a:close/>
                </a:path>
              </a:pathLst>
            </a:custGeom>
            <a:blipFill>
              <a:blip r:embed="rId5"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9" name="TextBox 9"/>
            <p:cNvSpPr txBox="1"/>
            <p:nvPr/>
          </p:nvSpPr>
          <p:spPr>
            <a:xfrm>
              <a:off x="0" y="-95250"/>
              <a:ext cx="21214080" cy="1466850"/>
            </a:xfrm>
            <a:prstGeom prst="rect">
              <a:avLst/>
            </a:prstGeom>
          </p:spPr>
          <p:txBody>
            <a:bodyPr lIns="0" tIns="0" rIns="0" bIns="0" rtlCol="0" anchor="ctr"/>
            <a:lstStyle/>
            <a:p>
              <a:pPr algn="l">
                <a:lnSpc>
                  <a:spcPts val="5400"/>
                </a:lnSpc>
              </a:pPr>
              <a:r>
                <a:rPr lang="en-US" sz="4500" b="1">
                  <a:solidFill>
                    <a:srgbClr val="FAFAF8"/>
                  </a:solidFill>
                  <a:latin typeface="Calibri (MS) Bold"/>
                  <a:ea typeface="Calibri (MS) Bold"/>
                  <a:cs typeface="Calibri (MS) Bold"/>
                  <a:sym typeface="Calibri (MS) Bold"/>
                </a:rPr>
                <a:t>Accelerated Drug Discovery with RINAE.AI</a:t>
              </a:r>
            </a:p>
          </p:txBody>
        </p:sp>
      </p:grpSp>
      <p:grpSp>
        <p:nvGrpSpPr>
          <p:cNvPr id="10" name="Group 10"/>
          <p:cNvGrpSpPr/>
          <p:nvPr/>
        </p:nvGrpSpPr>
        <p:grpSpPr>
          <a:xfrm>
            <a:off x="822960" y="2194560"/>
            <a:ext cx="14813280" cy="881955"/>
            <a:chOff x="0" y="0"/>
            <a:chExt cx="19751040" cy="1175940"/>
          </a:xfrm>
        </p:grpSpPr>
        <p:sp>
          <p:nvSpPr>
            <p:cNvPr id="11" name="Freeform 11"/>
            <p:cNvSpPr/>
            <p:nvPr/>
          </p:nvSpPr>
          <p:spPr>
            <a:xfrm>
              <a:off x="0" y="0"/>
              <a:ext cx="19751039" cy="1175940"/>
            </a:xfrm>
            <a:custGeom>
              <a:avLst/>
              <a:gdLst/>
              <a:ahLst/>
              <a:cxnLst/>
              <a:rect l="l" t="t" r="r" b="b"/>
              <a:pathLst>
                <a:path w="19751039" h="1175940">
                  <a:moveTo>
                    <a:pt x="0" y="0"/>
                  </a:moveTo>
                  <a:lnTo>
                    <a:pt x="19751039" y="0"/>
                  </a:lnTo>
                  <a:lnTo>
                    <a:pt x="19751039" y="1175940"/>
                  </a:lnTo>
                  <a:lnTo>
                    <a:pt x="0" y="1175940"/>
                  </a:lnTo>
                  <a:close/>
                </a:path>
              </a:pathLst>
            </a:custGeom>
            <a:blipFill>
              <a:blip r:embed="rId6"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12" name="TextBox 12"/>
            <p:cNvSpPr txBox="1"/>
            <p:nvPr/>
          </p:nvSpPr>
          <p:spPr>
            <a:xfrm>
              <a:off x="0" y="-104775"/>
              <a:ext cx="19751040" cy="1280715"/>
            </a:xfrm>
            <a:prstGeom prst="rect">
              <a:avLst/>
            </a:prstGeom>
          </p:spPr>
          <p:txBody>
            <a:bodyPr lIns="0" tIns="0" rIns="0" bIns="0" rtlCol="0" anchor="ctr"/>
            <a:lstStyle/>
            <a:p>
              <a:pPr algn="l">
                <a:lnSpc>
                  <a:spcPts val="3347"/>
                </a:lnSpc>
              </a:pPr>
              <a:r>
                <a:rPr lang="en-US" sz="2325">
                  <a:solidFill>
                    <a:srgbClr val="C8C4BA"/>
                  </a:solidFill>
                  <a:latin typeface="Calibri (MS)"/>
                  <a:ea typeface="Calibri (MS)"/>
                  <a:cs typeface="Calibri (MS)"/>
                  <a:sym typeface="Calibri (MS)"/>
                </a:rPr>
                <a:t>Everything so far has been about giving you time back and working with urgency. RINAE.AI was built out of that need — moving from general AI tools to specialized biological AI.</a:t>
              </a:r>
            </a:p>
          </p:txBody>
        </p:sp>
      </p:grpSp>
      <p:grpSp>
        <p:nvGrpSpPr>
          <p:cNvPr id="13" name="Group 13"/>
          <p:cNvGrpSpPr/>
          <p:nvPr/>
        </p:nvGrpSpPr>
        <p:grpSpPr>
          <a:xfrm>
            <a:off x="813435" y="3350895"/>
            <a:ext cx="5025390" cy="2967990"/>
            <a:chOff x="0" y="0"/>
            <a:chExt cx="6700520" cy="3957320"/>
          </a:xfrm>
        </p:grpSpPr>
        <p:sp>
          <p:nvSpPr>
            <p:cNvPr id="14" name="Freeform 14"/>
            <p:cNvSpPr/>
            <p:nvPr/>
          </p:nvSpPr>
          <p:spPr>
            <a:xfrm>
              <a:off x="0" y="0"/>
              <a:ext cx="6700520" cy="3957320"/>
            </a:xfrm>
            <a:custGeom>
              <a:avLst/>
              <a:gdLst/>
              <a:ahLst/>
              <a:cxnLst/>
              <a:rect l="l" t="t" r="r" b="b"/>
              <a:pathLst>
                <a:path w="6700520" h="3957320">
                  <a:moveTo>
                    <a:pt x="0" y="184023"/>
                  </a:moveTo>
                  <a:cubicBezTo>
                    <a:pt x="0" y="82423"/>
                    <a:pt x="82423" y="0"/>
                    <a:pt x="184023" y="0"/>
                  </a:cubicBezTo>
                  <a:lnTo>
                    <a:pt x="6516497" y="0"/>
                  </a:lnTo>
                  <a:cubicBezTo>
                    <a:pt x="6618097" y="0"/>
                    <a:pt x="6700520" y="82423"/>
                    <a:pt x="6700520" y="184023"/>
                  </a:cubicBezTo>
                  <a:lnTo>
                    <a:pt x="6700520" y="3773297"/>
                  </a:lnTo>
                  <a:cubicBezTo>
                    <a:pt x="6700520" y="3874897"/>
                    <a:pt x="6618097" y="3957320"/>
                    <a:pt x="6516497" y="3957320"/>
                  </a:cubicBezTo>
                  <a:lnTo>
                    <a:pt x="184023" y="3957320"/>
                  </a:lnTo>
                  <a:cubicBezTo>
                    <a:pt x="82423" y="3957320"/>
                    <a:pt x="0" y="3874897"/>
                    <a:pt x="0" y="3773297"/>
                  </a:cubicBezTo>
                  <a:close/>
                </a:path>
              </a:pathLst>
            </a:custGeom>
            <a:solidFill>
              <a:srgbClr val="262523"/>
            </a:solidFill>
            <a:ln w="19050" cap="sq">
              <a:solidFill>
                <a:srgbClr val="3A3935"/>
              </a:solidFill>
              <a:prstDash val="solid"/>
              <a:miter/>
            </a:ln>
          </p:spPr>
          <p:txBody>
            <a:bodyPr/>
            <a:lstStyle/>
            <a:p>
              <a:endParaRPr lang="en-US"/>
            </a:p>
          </p:txBody>
        </p:sp>
      </p:grpSp>
      <p:grpSp>
        <p:nvGrpSpPr>
          <p:cNvPr id="15" name="Group 15"/>
          <p:cNvGrpSpPr/>
          <p:nvPr/>
        </p:nvGrpSpPr>
        <p:grpSpPr>
          <a:xfrm>
            <a:off x="1165860" y="3634740"/>
            <a:ext cx="4320540" cy="1028700"/>
            <a:chOff x="0" y="0"/>
            <a:chExt cx="5760720" cy="1371600"/>
          </a:xfrm>
        </p:grpSpPr>
        <p:sp>
          <p:nvSpPr>
            <p:cNvPr id="16" name="Freeform 16"/>
            <p:cNvSpPr/>
            <p:nvPr/>
          </p:nvSpPr>
          <p:spPr>
            <a:xfrm>
              <a:off x="0" y="0"/>
              <a:ext cx="5760720" cy="1371600"/>
            </a:xfrm>
            <a:custGeom>
              <a:avLst/>
              <a:gdLst/>
              <a:ahLst/>
              <a:cxnLst/>
              <a:rect l="l" t="t" r="r" b="b"/>
              <a:pathLst>
                <a:path w="5760720" h="1371600">
                  <a:moveTo>
                    <a:pt x="0" y="0"/>
                  </a:moveTo>
                  <a:lnTo>
                    <a:pt x="5760720" y="0"/>
                  </a:lnTo>
                  <a:lnTo>
                    <a:pt x="5760720" y="1371600"/>
                  </a:lnTo>
                  <a:lnTo>
                    <a:pt x="0" y="1371600"/>
                  </a:lnTo>
                  <a:close/>
                </a:path>
              </a:pathLst>
            </a:custGeom>
            <a:blipFill>
              <a:blip r:embed="rId7"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17" name="TextBox 17"/>
            <p:cNvSpPr txBox="1"/>
            <p:nvPr/>
          </p:nvSpPr>
          <p:spPr>
            <a:xfrm>
              <a:off x="0" y="-76200"/>
              <a:ext cx="5760720" cy="1447800"/>
            </a:xfrm>
            <a:prstGeom prst="rect">
              <a:avLst/>
            </a:prstGeom>
          </p:spPr>
          <p:txBody>
            <a:bodyPr lIns="0" tIns="0" rIns="0" bIns="0" rtlCol="0" anchor="ctr"/>
            <a:lstStyle/>
            <a:p>
              <a:pPr algn="l">
                <a:lnSpc>
                  <a:spcPts val="4140"/>
                </a:lnSpc>
              </a:pPr>
              <a:r>
                <a:rPr lang="en-US" sz="3450" b="1">
                  <a:solidFill>
                    <a:srgbClr val="FC6644"/>
                  </a:solidFill>
                  <a:latin typeface="Calibri (MS) Bold"/>
                  <a:ea typeface="Calibri (MS) Bold"/>
                  <a:cs typeface="Calibri (MS) Bold"/>
                  <a:sym typeface="Calibri (MS) Bold"/>
                </a:rPr>
                <a:t>Argus</a:t>
              </a:r>
            </a:p>
          </p:txBody>
        </p:sp>
      </p:grpSp>
      <p:grpSp>
        <p:nvGrpSpPr>
          <p:cNvPr id="18" name="Group 18"/>
          <p:cNvGrpSpPr/>
          <p:nvPr/>
        </p:nvGrpSpPr>
        <p:grpSpPr>
          <a:xfrm>
            <a:off x="1165860" y="4663440"/>
            <a:ext cx="4320540" cy="1508760"/>
            <a:chOff x="0" y="0"/>
            <a:chExt cx="5760720" cy="2011680"/>
          </a:xfrm>
        </p:grpSpPr>
        <p:sp>
          <p:nvSpPr>
            <p:cNvPr id="19" name="Freeform 19"/>
            <p:cNvSpPr/>
            <p:nvPr/>
          </p:nvSpPr>
          <p:spPr>
            <a:xfrm>
              <a:off x="0" y="0"/>
              <a:ext cx="5760720" cy="2011680"/>
            </a:xfrm>
            <a:custGeom>
              <a:avLst/>
              <a:gdLst/>
              <a:ahLst/>
              <a:cxnLst/>
              <a:rect l="l" t="t" r="r" b="b"/>
              <a:pathLst>
                <a:path w="5760720" h="2011680">
                  <a:moveTo>
                    <a:pt x="0" y="0"/>
                  </a:moveTo>
                  <a:lnTo>
                    <a:pt x="5760720" y="0"/>
                  </a:lnTo>
                  <a:lnTo>
                    <a:pt x="5760720" y="2011680"/>
                  </a:lnTo>
                  <a:lnTo>
                    <a:pt x="0" y="2011680"/>
                  </a:lnTo>
                  <a:close/>
                </a:path>
              </a:pathLst>
            </a:custGeom>
            <a:blipFill>
              <a:blip r:embed="rId8"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20" name="TextBox 20"/>
            <p:cNvSpPr txBox="1"/>
            <p:nvPr/>
          </p:nvSpPr>
          <p:spPr>
            <a:xfrm>
              <a:off x="0" y="-85725"/>
              <a:ext cx="5760720" cy="2097405"/>
            </a:xfrm>
            <a:prstGeom prst="rect">
              <a:avLst/>
            </a:prstGeom>
          </p:spPr>
          <p:txBody>
            <a:bodyPr lIns="0" tIns="0" rIns="0" bIns="0" rtlCol="0" anchor="ctr"/>
            <a:lstStyle/>
            <a:p>
              <a:pPr algn="l">
                <a:lnSpc>
                  <a:spcPts val="2700"/>
                </a:lnSpc>
              </a:pPr>
              <a:r>
                <a:rPr lang="en-US" sz="1875">
                  <a:solidFill>
                    <a:srgbClr val="C8C4BA"/>
                  </a:solidFill>
                  <a:latin typeface="Calibri (MS)"/>
                  <a:ea typeface="Calibri (MS)"/>
                  <a:cs typeface="Calibri (MS)"/>
                  <a:sym typeface="Calibri (MS)"/>
                </a:rPr>
                <a:t>A sold foundation of clincally validated databases.</a:t>
              </a:r>
            </a:p>
          </p:txBody>
        </p:sp>
      </p:grpSp>
      <p:grpSp>
        <p:nvGrpSpPr>
          <p:cNvPr id="21" name="Group 21"/>
          <p:cNvGrpSpPr/>
          <p:nvPr/>
        </p:nvGrpSpPr>
        <p:grpSpPr>
          <a:xfrm>
            <a:off x="6162675" y="3350895"/>
            <a:ext cx="5025390" cy="2967990"/>
            <a:chOff x="0" y="0"/>
            <a:chExt cx="6700520" cy="3957320"/>
          </a:xfrm>
        </p:grpSpPr>
        <p:sp>
          <p:nvSpPr>
            <p:cNvPr id="22" name="Freeform 22"/>
            <p:cNvSpPr/>
            <p:nvPr/>
          </p:nvSpPr>
          <p:spPr>
            <a:xfrm>
              <a:off x="0" y="0"/>
              <a:ext cx="6700520" cy="3957320"/>
            </a:xfrm>
            <a:custGeom>
              <a:avLst/>
              <a:gdLst/>
              <a:ahLst/>
              <a:cxnLst/>
              <a:rect l="l" t="t" r="r" b="b"/>
              <a:pathLst>
                <a:path w="6700520" h="3957320">
                  <a:moveTo>
                    <a:pt x="0" y="184023"/>
                  </a:moveTo>
                  <a:cubicBezTo>
                    <a:pt x="0" y="82423"/>
                    <a:pt x="82423" y="0"/>
                    <a:pt x="184023" y="0"/>
                  </a:cubicBezTo>
                  <a:lnTo>
                    <a:pt x="6516497" y="0"/>
                  </a:lnTo>
                  <a:cubicBezTo>
                    <a:pt x="6618097" y="0"/>
                    <a:pt x="6700520" y="82423"/>
                    <a:pt x="6700520" y="184023"/>
                  </a:cubicBezTo>
                  <a:lnTo>
                    <a:pt x="6700520" y="3773297"/>
                  </a:lnTo>
                  <a:cubicBezTo>
                    <a:pt x="6700520" y="3874897"/>
                    <a:pt x="6618097" y="3957320"/>
                    <a:pt x="6516497" y="3957320"/>
                  </a:cubicBezTo>
                  <a:lnTo>
                    <a:pt x="184023" y="3957320"/>
                  </a:lnTo>
                  <a:cubicBezTo>
                    <a:pt x="82423" y="3957320"/>
                    <a:pt x="0" y="3874897"/>
                    <a:pt x="0" y="3773297"/>
                  </a:cubicBezTo>
                  <a:close/>
                </a:path>
              </a:pathLst>
            </a:custGeom>
            <a:solidFill>
              <a:srgbClr val="262523"/>
            </a:solidFill>
            <a:ln w="19050" cap="sq">
              <a:solidFill>
                <a:srgbClr val="3A3935"/>
              </a:solidFill>
              <a:prstDash val="solid"/>
              <a:miter/>
            </a:ln>
          </p:spPr>
          <p:txBody>
            <a:bodyPr/>
            <a:lstStyle/>
            <a:p>
              <a:endParaRPr lang="en-US"/>
            </a:p>
          </p:txBody>
        </p:sp>
      </p:grpSp>
      <p:grpSp>
        <p:nvGrpSpPr>
          <p:cNvPr id="23" name="Group 23"/>
          <p:cNvGrpSpPr/>
          <p:nvPr/>
        </p:nvGrpSpPr>
        <p:grpSpPr>
          <a:xfrm>
            <a:off x="6515100" y="3634740"/>
            <a:ext cx="4320540" cy="1028700"/>
            <a:chOff x="0" y="0"/>
            <a:chExt cx="5760720" cy="1371600"/>
          </a:xfrm>
        </p:grpSpPr>
        <p:sp>
          <p:nvSpPr>
            <p:cNvPr id="24" name="Freeform 24"/>
            <p:cNvSpPr/>
            <p:nvPr/>
          </p:nvSpPr>
          <p:spPr>
            <a:xfrm>
              <a:off x="0" y="0"/>
              <a:ext cx="5760720" cy="1371600"/>
            </a:xfrm>
            <a:custGeom>
              <a:avLst/>
              <a:gdLst/>
              <a:ahLst/>
              <a:cxnLst/>
              <a:rect l="l" t="t" r="r" b="b"/>
              <a:pathLst>
                <a:path w="5760720" h="1371600">
                  <a:moveTo>
                    <a:pt x="0" y="0"/>
                  </a:moveTo>
                  <a:lnTo>
                    <a:pt x="5760720" y="0"/>
                  </a:lnTo>
                  <a:lnTo>
                    <a:pt x="5760720" y="1371600"/>
                  </a:lnTo>
                  <a:lnTo>
                    <a:pt x="0" y="1371600"/>
                  </a:lnTo>
                  <a:close/>
                </a:path>
              </a:pathLst>
            </a:custGeom>
            <a:blipFill>
              <a:blip r:embed="rId7"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25" name="TextBox 25"/>
            <p:cNvSpPr txBox="1"/>
            <p:nvPr/>
          </p:nvSpPr>
          <p:spPr>
            <a:xfrm>
              <a:off x="0" y="-76200"/>
              <a:ext cx="5760720" cy="1447800"/>
            </a:xfrm>
            <a:prstGeom prst="rect">
              <a:avLst/>
            </a:prstGeom>
          </p:spPr>
          <p:txBody>
            <a:bodyPr lIns="0" tIns="0" rIns="0" bIns="0" rtlCol="0" anchor="ctr"/>
            <a:lstStyle/>
            <a:p>
              <a:pPr algn="l">
                <a:lnSpc>
                  <a:spcPts val="4140"/>
                </a:lnSpc>
              </a:pPr>
              <a:r>
                <a:rPr lang="en-US" sz="3450" b="1">
                  <a:solidFill>
                    <a:srgbClr val="FC6644"/>
                  </a:solidFill>
                  <a:latin typeface="Calibri (MS) Bold"/>
                  <a:ea typeface="Calibri (MS) Bold"/>
                  <a:cs typeface="Calibri (MS) Bold"/>
                  <a:sym typeface="Calibri (MS) Bold"/>
                </a:rPr>
                <a:t>Admiral</a:t>
              </a:r>
            </a:p>
          </p:txBody>
        </p:sp>
      </p:grpSp>
      <p:grpSp>
        <p:nvGrpSpPr>
          <p:cNvPr id="26" name="Group 26"/>
          <p:cNvGrpSpPr/>
          <p:nvPr/>
        </p:nvGrpSpPr>
        <p:grpSpPr>
          <a:xfrm>
            <a:off x="6515100" y="4663440"/>
            <a:ext cx="4320540" cy="1508760"/>
            <a:chOff x="0" y="0"/>
            <a:chExt cx="5760720" cy="2011680"/>
          </a:xfrm>
        </p:grpSpPr>
        <p:sp>
          <p:nvSpPr>
            <p:cNvPr id="27" name="Freeform 27"/>
            <p:cNvSpPr/>
            <p:nvPr/>
          </p:nvSpPr>
          <p:spPr>
            <a:xfrm>
              <a:off x="0" y="0"/>
              <a:ext cx="5760720" cy="2011680"/>
            </a:xfrm>
            <a:custGeom>
              <a:avLst/>
              <a:gdLst/>
              <a:ahLst/>
              <a:cxnLst/>
              <a:rect l="l" t="t" r="r" b="b"/>
              <a:pathLst>
                <a:path w="5760720" h="2011680">
                  <a:moveTo>
                    <a:pt x="0" y="0"/>
                  </a:moveTo>
                  <a:lnTo>
                    <a:pt x="5760720" y="0"/>
                  </a:lnTo>
                  <a:lnTo>
                    <a:pt x="5760720" y="2011680"/>
                  </a:lnTo>
                  <a:lnTo>
                    <a:pt x="0" y="2011680"/>
                  </a:lnTo>
                  <a:close/>
                </a:path>
              </a:pathLst>
            </a:custGeom>
            <a:blipFill>
              <a:blip r:embed="rId8"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28" name="TextBox 28"/>
            <p:cNvSpPr txBox="1"/>
            <p:nvPr/>
          </p:nvSpPr>
          <p:spPr>
            <a:xfrm>
              <a:off x="0" y="-85725"/>
              <a:ext cx="5760720" cy="2097405"/>
            </a:xfrm>
            <a:prstGeom prst="rect">
              <a:avLst/>
            </a:prstGeom>
          </p:spPr>
          <p:txBody>
            <a:bodyPr lIns="0" tIns="0" rIns="0" bIns="0" rtlCol="0" anchor="ctr"/>
            <a:lstStyle/>
            <a:p>
              <a:pPr algn="l">
                <a:lnSpc>
                  <a:spcPts val="2700"/>
                </a:lnSpc>
              </a:pPr>
              <a:r>
                <a:rPr lang="en-US" sz="1875">
                  <a:solidFill>
                    <a:srgbClr val="C8C4BA"/>
                  </a:solidFill>
                  <a:latin typeface="Calibri (MS)"/>
                  <a:ea typeface="Calibri (MS)"/>
                  <a:cs typeface="Calibri (MS)"/>
                  <a:sym typeface="Calibri (MS)"/>
                </a:rPr>
                <a:t>A multi agentic platform that creates amenability studies, and drug development maps.</a:t>
              </a:r>
            </a:p>
          </p:txBody>
        </p:sp>
      </p:grpSp>
      <p:grpSp>
        <p:nvGrpSpPr>
          <p:cNvPr id="29" name="Group 29"/>
          <p:cNvGrpSpPr/>
          <p:nvPr/>
        </p:nvGrpSpPr>
        <p:grpSpPr>
          <a:xfrm>
            <a:off x="11511915" y="3350895"/>
            <a:ext cx="5025390" cy="2967990"/>
            <a:chOff x="0" y="0"/>
            <a:chExt cx="6700520" cy="3957320"/>
          </a:xfrm>
        </p:grpSpPr>
        <p:sp>
          <p:nvSpPr>
            <p:cNvPr id="30" name="Freeform 30"/>
            <p:cNvSpPr/>
            <p:nvPr/>
          </p:nvSpPr>
          <p:spPr>
            <a:xfrm>
              <a:off x="0" y="0"/>
              <a:ext cx="6700520" cy="3957320"/>
            </a:xfrm>
            <a:custGeom>
              <a:avLst/>
              <a:gdLst/>
              <a:ahLst/>
              <a:cxnLst/>
              <a:rect l="l" t="t" r="r" b="b"/>
              <a:pathLst>
                <a:path w="6700520" h="3957320">
                  <a:moveTo>
                    <a:pt x="0" y="184023"/>
                  </a:moveTo>
                  <a:cubicBezTo>
                    <a:pt x="0" y="82423"/>
                    <a:pt x="82423" y="0"/>
                    <a:pt x="184023" y="0"/>
                  </a:cubicBezTo>
                  <a:lnTo>
                    <a:pt x="6516497" y="0"/>
                  </a:lnTo>
                  <a:cubicBezTo>
                    <a:pt x="6618097" y="0"/>
                    <a:pt x="6700520" y="82423"/>
                    <a:pt x="6700520" y="184023"/>
                  </a:cubicBezTo>
                  <a:lnTo>
                    <a:pt x="6700520" y="3773297"/>
                  </a:lnTo>
                  <a:cubicBezTo>
                    <a:pt x="6700520" y="3874897"/>
                    <a:pt x="6618097" y="3957320"/>
                    <a:pt x="6516497" y="3957320"/>
                  </a:cubicBezTo>
                  <a:lnTo>
                    <a:pt x="184023" y="3957320"/>
                  </a:lnTo>
                  <a:cubicBezTo>
                    <a:pt x="82423" y="3957320"/>
                    <a:pt x="0" y="3874897"/>
                    <a:pt x="0" y="3773297"/>
                  </a:cubicBezTo>
                  <a:close/>
                </a:path>
              </a:pathLst>
            </a:custGeom>
            <a:solidFill>
              <a:srgbClr val="262523"/>
            </a:solidFill>
            <a:ln w="19050" cap="sq">
              <a:solidFill>
                <a:srgbClr val="3A3935"/>
              </a:solidFill>
              <a:prstDash val="solid"/>
              <a:miter/>
            </a:ln>
          </p:spPr>
          <p:txBody>
            <a:bodyPr/>
            <a:lstStyle/>
            <a:p>
              <a:endParaRPr lang="en-US"/>
            </a:p>
          </p:txBody>
        </p:sp>
      </p:grpSp>
      <p:grpSp>
        <p:nvGrpSpPr>
          <p:cNvPr id="31" name="Group 31"/>
          <p:cNvGrpSpPr/>
          <p:nvPr/>
        </p:nvGrpSpPr>
        <p:grpSpPr>
          <a:xfrm>
            <a:off x="11864340" y="3634740"/>
            <a:ext cx="4320540" cy="1028700"/>
            <a:chOff x="0" y="0"/>
            <a:chExt cx="5760720" cy="1371600"/>
          </a:xfrm>
        </p:grpSpPr>
        <p:sp>
          <p:nvSpPr>
            <p:cNvPr id="32" name="Freeform 32"/>
            <p:cNvSpPr/>
            <p:nvPr/>
          </p:nvSpPr>
          <p:spPr>
            <a:xfrm>
              <a:off x="0" y="0"/>
              <a:ext cx="5760720" cy="1371600"/>
            </a:xfrm>
            <a:custGeom>
              <a:avLst/>
              <a:gdLst/>
              <a:ahLst/>
              <a:cxnLst/>
              <a:rect l="l" t="t" r="r" b="b"/>
              <a:pathLst>
                <a:path w="5760720" h="1371600">
                  <a:moveTo>
                    <a:pt x="0" y="0"/>
                  </a:moveTo>
                  <a:lnTo>
                    <a:pt x="5760720" y="0"/>
                  </a:lnTo>
                  <a:lnTo>
                    <a:pt x="5760720" y="1371600"/>
                  </a:lnTo>
                  <a:lnTo>
                    <a:pt x="0" y="1371600"/>
                  </a:lnTo>
                  <a:close/>
                </a:path>
              </a:pathLst>
            </a:custGeom>
            <a:blipFill>
              <a:blip r:embed="rId7"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33" name="TextBox 33"/>
            <p:cNvSpPr txBox="1"/>
            <p:nvPr/>
          </p:nvSpPr>
          <p:spPr>
            <a:xfrm>
              <a:off x="0" y="-76200"/>
              <a:ext cx="5760720" cy="1447800"/>
            </a:xfrm>
            <a:prstGeom prst="rect">
              <a:avLst/>
            </a:prstGeom>
          </p:spPr>
          <p:txBody>
            <a:bodyPr lIns="0" tIns="0" rIns="0" bIns="0" rtlCol="0" anchor="ctr"/>
            <a:lstStyle/>
            <a:p>
              <a:pPr algn="l">
                <a:lnSpc>
                  <a:spcPts val="4140"/>
                </a:lnSpc>
              </a:pPr>
              <a:r>
                <a:rPr lang="en-US" sz="3450" b="1">
                  <a:solidFill>
                    <a:srgbClr val="FC6644"/>
                  </a:solidFill>
                  <a:latin typeface="Calibri (MS) Bold"/>
                  <a:ea typeface="Calibri (MS) Bold"/>
                  <a:cs typeface="Calibri (MS) Bold"/>
                  <a:sym typeface="Calibri (MS) Bold"/>
                </a:rPr>
                <a:t>Metamorph</a:t>
              </a:r>
            </a:p>
          </p:txBody>
        </p:sp>
      </p:grpSp>
      <p:grpSp>
        <p:nvGrpSpPr>
          <p:cNvPr id="34" name="Group 34"/>
          <p:cNvGrpSpPr/>
          <p:nvPr/>
        </p:nvGrpSpPr>
        <p:grpSpPr>
          <a:xfrm>
            <a:off x="11864340" y="4663440"/>
            <a:ext cx="4320540" cy="1508760"/>
            <a:chOff x="0" y="0"/>
            <a:chExt cx="5760720" cy="2011680"/>
          </a:xfrm>
        </p:grpSpPr>
        <p:sp>
          <p:nvSpPr>
            <p:cNvPr id="35" name="Freeform 35"/>
            <p:cNvSpPr/>
            <p:nvPr/>
          </p:nvSpPr>
          <p:spPr>
            <a:xfrm>
              <a:off x="0" y="0"/>
              <a:ext cx="5760720" cy="2011680"/>
            </a:xfrm>
            <a:custGeom>
              <a:avLst/>
              <a:gdLst/>
              <a:ahLst/>
              <a:cxnLst/>
              <a:rect l="l" t="t" r="r" b="b"/>
              <a:pathLst>
                <a:path w="5760720" h="2011680">
                  <a:moveTo>
                    <a:pt x="0" y="0"/>
                  </a:moveTo>
                  <a:lnTo>
                    <a:pt x="5760720" y="0"/>
                  </a:lnTo>
                  <a:lnTo>
                    <a:pt x="5760720" y="2011680"/>
                  </a:lnTo>
                  <a:lnTo>
                    <a:pt x="0" y="2011680"/>
                  </a:lnTo>
                  <a:close/>
                </a:path>
              </a:pathLst>
            </a:custGeom>
            <a:blipFill>
              <a:blip r:embed="rId8"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36" name="TextBox 36"/>
            <p:cNvSpPr txBox="1"/>
            <p:nvPr/>
          </p:nvSpPr>
          <p:spPr>
            <a:xfrm>
              <a:off x="0" y="-85725"/>
              <a:ext cx="5760720" cy="2097405"/>
            </a:xfrm>
            <a:prstGeom prst="rect">
              <a:avLst/>
            </a:prstGeom>
          </p:spPr>
          <p:txBody>
            <a:bodyPr lIns="0" tIns="0" rIns="0" bIns="0" rtlCol="0" anchor="ctr"/>
            <a:lstStyle/>
            <a:p>
              <a:pPr algn="l">
                <a:lnSpc>
                  <a:spcPts val="2700"/>
                </a:lnSpc>
              </a:pPr>
              <a:r>
                <a:rPr lang="en-US" sz="1875">
                  <a:solidFill>
                    <a:srgbClr val="C8C4BA"/>
                  </a:solidFill>
                  <a:latin typeface="Calibri (MS)"/>
                  <a:ea typeface="Calibri (MS)"/>
                  <a:cs typeface="Calibri (MS)"/>
                  <a:sym typeface="Calibri (MS)"/>
                </a:rPr>
                <a:t>A predictive RNA drug design platform for precise designs to be sythesized and screened. </a:t>
              </a:r>
            </a:p>
          </p:txBody>
        </p:sp>
      </p:grpSp>
      <p:grpSp>
        <p:nvGrpSpPr>
          <p:cNvPr id="37" name="Group 37"/>
          <p:cNvGrpSpPr/>
          <p:nvPr/>
        </p:nvGrpSpPr>
        <p:grpSpPr>
          <a:xfrm>
            <a:off x="822960" y="6720840"/>
            <a:ext cx="15910560" cy="2194560"/>
            <a:chOff x="0" y="0"/>
            <a:chExt cx="21214080" cy="2926080"/>
          </a:xfrm>
        </p:grpSpPr>
        <p:sp>
          <p:nvSpPr>
            <p:cNvPr id="38" name="Freeform 38"/>
            <p:cNvSpPr/>
            <p:nvPr/>
          </p:nvSpPr>
          <p:spPr>
            <a:xfrm>
              <a:off x="0" y="0"/>
              <a:ext cx="21214080" cy="2926080"/>
            </a:xfrm>
            <a:custGeom>
              <a:avLst/>
              <a:gdLst/>
              <a:ahLst/>
              <a:cxnLst/>
              <a:rect l="l" t="t" r="r" b="b"/>
              <a:pathLst>
                <a:path w="21214080" h="2926080">
                  <a:moveTo>
                    <a:pt x="0" y="182880"/>
                  </a:moveTo>
                  <a:cubicBezTo>
                    <a:pt x="0" y="81915"/>
                    <a:pt x="81915" y="0"/>
                    <a:pt x="182880" y="0"/>
                  </a:cubicBezTo>
                  <a:lnTo>
                    <a:pt x="21031200" y="0"/>
                  </a:lnTo>
                  <a:cubicBezTo>
                    <a:pt x="21132164" y="0"/>
                    <a:pt x="21214080" y="81915"/>
                    <a:pt x="21214080" y="182880"/>
                  </a:cubicBezTo>
                  <a:lnTo>
                    <a:pt x="21214080" y="2743200"/>
                  </a:lnTo>
                  <a:cubicBezTo>
                    <a:pt x="21214080" y="2844165"/>
                    <a:pt x="21132164" y="2926080"/>
                    <a:pt x="21031200" y="2926080"/>
                  </a:cubicBezTo>
                  <a:lnTo>
                    <a:pt x="182880" y="2926080"/>
                  </a:lnTo>
                  <a:cubicBezTo>
                    <a:pt x="81915" y="2926080"/>
                    <a:pt x="0" y="2844165"/>
                    <a:pt x="0" y="2743200"/>
                  </a:cubicBezTo>
                  <a:close/>
                </a:path>
              </a:pathLst>
            </a:custGeom>
            <a:solidFill>
              <a:srgbClr val="FC6644"/>
            </a:solidFill>
          </p:spPr>
          <p:txBody>
            <a:bodyPr/>
            <a:lstStyle/>
            <a:p>
              <a:endParaRPr lang="en-US"/>
            </a:p>
          </p:txBody>
        </p:sp>
      </p:grpSp>
      <p:grpSp>
        <p:nvGrpSpPr>
          <p:cNvPr id="39" name="Group 39"/>
          <p:cNvGrpSpPr/>
          <p:nvPr/>
        </p:nvGrpSpPr>
        <p:grpSpPr>
          <a:xfrm>
            <a:off x="1371600" y="7022592"/>
            <a:ext cx="8915400" cy="548640"/>
            <a:chOff x="0" y="0"/>
            <a:chExt cx="11887200" cy="731520"/>
          </a:xfrm>
        </p:grpSpPr>
        <p:sp>
          <p:nvSpPr>
            <p:cNvPr id="40" name="Freeform 40"/>
            <p:cNvSpPr/>
            <p:nvPr/>
          </p:nvSpPr>
          <p:spPr>
            <a:xfrm>
              <a:off x="0" y="0"/>
              <a:ext cx="11887200" cy="731520"/>
            </a:xfrm>
            <a:custGeom>
              <a:avLst/>
              <a:gdLst/>
              <a:ahLst/>
              <a:cxnLst/>
              <a:rect l="l" t="t" r="r" b="b"/>
              <a:pathLst>
                <a:path w="11887200" h="731520">
                  <a:moveTo>
                    <a:pt x="0" y="0"/>
                  </a:moveTo>
                  <a:lnTo>
                    <a:pt x="11887200" y="0"/>
                  </a:lnTo>
                  <a:lnTo>
                    <a:pt x="11887200" y="731520"/>
                  </a:lnTo>
                  <a:lnTo>
                    <a:pt x="0" y="731520"/>
                  </a:lnTo>
                  <a:close/>
                </a:path>
              </a:pathLst>
            </a:custGeom>
            <a:blipFill>
              <a:blip r:embed="rId9"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41" name="TextBox 41"/>
            <p:cNvSpPr txBox="1"/>
            <p:nvPr/>
          </p:nvSpPr>
          <p:spPr>
            <a:xfrm>
              <a:off x="0" y="-57150"/>
              <a:ext cx="11887200" cy="788670"/>
            </a:xfrm>
            <a:prstGeom prst="rect">
              <a:avLst/>
            </a:prstGeom>
          </p:spPr>
          <p:txBody>
            <a:bodyPr lIns="0" tIns="0" rIns="0" bIns="0" rtlCol="0" anchor="ctr"/>
            <a:lstStyle/>
            <a:p>
              <a:pPr algn="l">
                <a:lnSpc>
                  <a:spcPts val="2700"/>
                </a:lnSpc>
              </a:pPr>
              <a:r>
                <a:rPr lang="en-US" sz="2250" b="1">
                  <a:solidFill>
                    <a:srgbClr val="FFF1EC"/>
                  </a:solidFill>
                  <a:latin typeface="Calibri (MS) Bold"/>
                  <a:ea typeface="Calibri (MS) Bold"/>
                  <a:cs typeface="Calibri (MS) Bold"/>
                  <a:sym typeface="Calibri (MS) Bold"/>
                </a:rPr>
                <a:t>The Discovery Roadmap</a:t>
              </a:r>
            </a:p>
          </p:txBody>
        </p:sp>
      </p:grpSp>
      <p:grpSp>
        <p:nvGrpSpPr>
          <p:cNvPr id="42" name="Group 42"/>
          <p:cNvGrpSpPr/>
          <p:nvPr/>
        </p:nvGrpSpPr>
        <p:grpSpPr>
          <a:xfrm>
            <a:off x="1371600" y="7732049"/>
            <a:ext cx="11111883" cy="685800"/>
            <a:chOff x="0" y="0"/>
            <a:chExt cx="14815845" cy="914400"/>
          </a:xfrm>
        </p:grpSpPr>
        <p:sp>
          <p:nvSpPr>
            <p:cNvPr id="43" name="Freeform 43"/>
            <p:cNvSpPr/>
            <p:nvPr/>
          </p:nvSpPr>
          <p:spPr>
            <a:xfrm>
              <a:off x="0" y="0"/>
              <a:ext cx="14815844" cy="914400"/>
            </a:xfrm>
            <a:custGeom>
              <a:avLst/>
              <a:gdLst/>
              <a:ahLst/>
              <a:cxnLst/>
              <a:rect l="l" t="t" r="r" b="b"/>
              <a:pathLst>
                <a:path w="14815844" h="914400">
                  <a:moveTo>
                    <a:pt x="0" y="0"/>
                  </a:moveTo>
                  <a:lnTo>
                    <a:pt x="14815844" y="0"/>
                  </a:lnTo>
                  <a:lnTo>
                    <a:pt x="14815844" y="914400"/>
                  </a:lnTo>
                  <a:lnTo>
                    <a:pt x="0" y="914400"/>
                  </a:lnTo>
                  <a:close/>
                </a:path>
              </a:pathLst>
            </a:custGeom>
            <a:blipFill>
              <a:blip r:embed="rId10" cstate="screen">
                <a:alphaModFix amt="0"/>
                <a:extLst>
                  <a:ext uri="{28A0092B-C50C-407E-A947-70E740481C1C}">
                    <a14:useLocalDpi xmlns:a14="http://schemas.microsoft.com/office/drawing/2010/main"/>
                  </a:ext>
                </a:extLst>
              </a:blip>
              <a:stretch>
                <a:fillRect r="13595"/>
              </a:stretch>
            </a:blipFill>
          </p:spPr>
          <p:txBody>
            <a:bodyPr/>
            <a:lstStyle/>
            <a:p>
              <a:endParaRPr lang="en-US"/>
            </a:p>
          </p:txBody>
        </p:sp>
        <p:sp>
          <p:nvSpPr>
            <p:cNvPr id="44" name="TextBox 44"/>
            <p:cNvSpPr txBox="1"/>
            <p:nvPr/>
          </p:nvSpPr>
          <p:spPr>
            <a:xfrm>
              <a:off x="0" y="-66675"/>
              <a:ext cx="14815845" cy="981075"/>
            </a:xfrm>
            <a:prstGeom prst="rect">
              <a:avLst/>
            </a:prstGeom>
          </p:spPr>
          <p:txBody>
            <a:bodyPr lIns="0" tIns="0" rIns="0" bIns="0" rtlCol="0" anchor="ctr"/>
            <a:lstStyle/>
            <a:p>
              <a:pPr algn="l">
                <a:lnSpc>
                  <a:spcPts val="3600"/>
                </a:lnSpc>
              </a:pPr>
              <a:r>
                <a:rPr lang="en-US" sz="3000" b="1">
                  <a:solidFill>
                    <a:srgbClr val="FFFFFF"/>
                  </a:solidFill>
                  <a:latin typeface="Calibri (MS) Bold"/>
                  <a:ea typeface="Calibri (MS) Bold"/>
                  <a:cs typeface="Calibri (MS) Bold"/>
                  <a:sym typeface="Calibri (MS) Bold"/>
                </a:rPr>
                <a:t>A new drug designed - from months to minutes. Let’s try it out! </a:t>
              </a:r>
            </a:p>
          </p:txBody>
        </p:sp>
      </p:grpSp>
      <p:grpSp>
        <p:nvGrpSpPr>
          <p:cNvPr id="45" name="Group 45"/>
          <p:cNvGrpSpPr/>
          <p:nvPr/>
        </p:nvGrpSpPr>
        <p:grpSpPr>
          <a:xfrm>
            <a:off x="822960" y="9710928"/>
            <a:ext cx="10972800" cy="411480"/>
            <a:chOff x="0" y="0"/>
            <a:chExt cx="14630400" cy="548640"/>
          </a:xfrm>
        </p:grpSpPr>
        <p:sp>
          <p:nvSpPr>
            <p:cNvPr id="46" name="Freeform 46"/>
            <p:cNvSpPr/>
            <p:nvPr/>
          </p:nvSpPr>
          <p:spPr>
            <a:xfrm>
              <a:off x="0" y="0"/>
              <a:ext cx="14630400" cy="548640"/>
            </a:xfrm>
            <a:custGeom>
              <a:avLst/>
              <a:gdLst/>
              <a:ahLst/>
              <a:cxnLst/>
              <a:rect l="l" t="t" r="r" b="b"/>
              <a:pathLst>
                <a:path w="14630400" h="548640">
                  <a:moveTo>
                    <a:pt x="0" y="0"/>
                  </a:moveTo>
                  <a:lnTo>
                    <a:pt x="14630400" y="0"/>
                  </a:lnTo>
                  <a:lnTo>
                    <a:pt x="14630400" y="548640"/>
                  </a:lnTo>
                  <a:lnTo>
                    <a:pt x="0" y="548640"/>
                  </a:lnTo>
                  <a:close/>
                </a:path>
              </a:pathLst>
            </a:custGeom>
            <a:blipFill>
              <a:blip r:embed="rId11"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47" name="TextBox 47"/>
            <p:cNvSpPr txBox="1"/>
            <p:nvPr/>
          </p:nvSpPr>
          <p:spPr>
            <a:xfrm>
              <a:off x="0" y="-19050"/>
              <a:ext cx="14630400" cy="567690"/>
            </a:xfrm>
            <a:prstGeom prst="rect">
              <a:avLst/>
            </a:prstGeom>
          </p:spPr>
          <p:txBody>
            <a:bodyPr lIns="0" tIns="0" rIns="0" bIns="0" rtlCol="0" anchor="ctr"/>
            <a:lstStyle/>
            <a:p>
              <a:pPr algn="l">
                <a:lnSpc>
                  <a:spcPts val="1439"/>
                </a:lnSpc>
              </a:pPr>
              <a:r>
                <a:rPr lang="en-US" sz="1200" spc="180">
                  <a:solidFill>
                    <a:srgbClr val="C8C4BA"/>
                  </a:solidFill>
                  <a:latin typeface="Calibri (MS)"/>
                  <a:ea typeface="Calibri (MS)"/>
                  <a:cs typeface="Calibri (MS)"/>
                  <a:sym typeface="Calibri (MS)"/>
                </a:rPr>
                <a:t>ALPHAROSE RARELABS  ·  AI FOR RARE DISEASE FAMILIES</a:t>
              </a:r>
            </a:p>
          </p:txBody>
        </p:sp>
      </p:grpSp>
      <p:grpSp>
        <p:nvGrpSpPr>
          <p:cNvPr id="48" name="Group 48"/>
          <p:cNvGrpSpPr/>
          <p:nvPr/>
        </p:nvGrpSpPr>
        <p:grpSpPr>
          <a:xfrm>
            <a:off x="16641623" y="9710928"/>
            <a:ext cx="822960" cy="411480"/>
            <a:chOff x="0" y="0"/>
            <a:chExt cx="1097280" cy="548640"/>
          </a:xfrm>
        </p:grpSpPr>
        <p:sp>
          <p:nvSpPr>
            <p:cNvPr id="49" name="Freeform 49"/>
            <p:cNvSpPr/>
            <p:nvPr/>
          </p:nvSpPr>
          <p:spPr>
            <a:xfrm>
              <a:off x="0" y="0"/>
              <a:ext cx="1097280" cy="548640"/>
            </a:xfrm>
            <a:custGeom>
              <a:avLst/>
              <a:gdLst/>
              <a:ahLst/>
              <a:cxnLst/>
              <a:rect l="l" t="t" r="r" b="b"/>
              <a:pathLst>
                <a:path w="1097280" h="548640">
                  <a:moveTo>
                    <a:pt x="0" y="0"/>
                  </a:moveTo>
                  <a:lnTo>
                    <a:pt x="1097280" y="0"/>
                  </a:lnTo>
                  <a:lnTo>
                    <a:pt x="1097280" y="548640"/>
                  </a:lnTo>
                  <a:lnTo>
                    <a:pt x="0" y="548640"/>
                  </a:lnTo>
                  <a:close/>
                </a:path>
              </a:pathLst>
            </a:custGeom>
            <a:blipFill>
              <a:blip r:embed="rId12"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50" name="TextBox 50"/>
            <p:cNvSpPr txBox="1"/>
            <p:nvPr/>
          </p:nvSpPr>
          <p:spPr>
            <a:xfrm>
              <a:off x="0" y="-19050"/>
              <a:ext cx="1097280" cy="567690"/>
            </a:xfrm>
            <a:prstGeom prst="rect">
              <a:avLst/>
            </a:prstGeom>
          </p:spPr>
          <p:txBody>
            <a:bodyPr lIns="0" tIns="0" rIns="0" bIns="0" rtlCol="0" anchor="ctr"/>
            <a:lstStyle/>
            <a:p>
              <a:pPr algn="r">
                <a:lnSpc>
                  <a:spcPts val="1439"/>
                </a:lnSpc>
              </a:pPr>
              <a:r>
                <a:rPr lang="en-US" sz="1200">
                  <a:solidFill>
                    <a:srgbClr val="C8C4BA"/>
                  </a:solidFill>
                  <a:latin typeface="Calibri (MS)"/>
                  <a:ea typeface="Calibri (MS)"/>
                  <a:cs typeface="Calibri (MS)"/>
                  <a:sym typeface="Calibri (MS)"/>
                </a:rPr>
                <a:t>9</a:t>
              </a:r>
            </a:p>
          </p:txBody>
        </p:sp>
      </p:grpSp>
      <p:grpSp>
        <p:nvGrpSpPr>
          <p:cNvPr id="51" name="Group 51"/>
          <p:cNvGrpSpPr/>
          <p:nvPr/>
        </p:nvGrpSpPr>
        <p:grpSpPr>
          <a:xfrm>
            <a:off x="15679760" y="304438"/>
            <a:ext cx="2425875" cy="1181386"/>
            <a:chOff x="0" y="0"/>
            <a:chExt cx="3234500" cy="1575181"/>
          </a:xfrm>
        </p:grpSpPr>
        <p:sp>
          <p:nvSpPr>
            <p:cNvPr id="52" name="Freeform 52" descr="A black background with blue text  AI-generated content may be incorrect."/>
            <p:cNvSpPr/>
            <p:nvPr/>
          </p:nvSpPr>
          <p:spPr>
            <a:xfrm>
              <a:off x="0" y="0"/>
              <a:ext cx="3234436" cy="1575181"/>
            </a:xfrm>
            <a:custGeom>
              <a:avLst/>
              <a:gdLst/>
              <a:ahLst/>
              <a:cxnLst/>
              <a:rect l="l" t="t" r="r" b="b"/>
              <a:pathLst>
                <a:path w="3234436" h="1575181">
                  <a:moveTo>
                    <a:pt x="0" y="0"/>
                  </a:moveTo>
                  <a:lnTo>
                    <a:pt x="3234436" y="0"/>
                  </a:lnTo>
                  <a:lnTo>
                    <a:pt x="3234436" y="1575181"/>
                  </a:lnTo>
                  <a:lnTo>
                    <a:pt x="0" y="1575181"/>
                  </a:lnTo>
                  <a:lnTo>
                    <a:pt x="0" y="0"/>
                  </a:lnTo>
                  <a:close/>
                </a:path>
              </a:pathLst>
            </a:custGeom>
            <a:blipFill>
              <a:blip r:embed="rId13" cstate="screen">
                <a:extLst>
                  <a:ext uri="{28A0092B-C50C-407E-A947-70E740481C1C}">
                    <a14:useLocalDpi xmlns:a14="http://schemas.microsoft.com/office/drawing/2010/main"/>
                  </a:ext>
                </a:extLst>
              </a:blip>
              <a:stretch>
                <a:fillRect/>
              </a:stretch>
            </a:blipFill>
          </p:spPr>
          <p:txBody>
            <a:bodyPr/>
            <a:lstStyle/>
            <a:p>
              <a:endParaRPr lang="en-US"/>
            </a:p>
          </p:txBody>
        </p:sp>
      </p:gr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1C1C1C"/>
        </a:solidFill>
        <a:effectLst/>
      </p:bgPr>
    </p:bg>
    <p:spTree>
      <p:nvGrpSpPr>
        <p:cNvPr id="1" name=""/>
        <p:cNvGrpSpPr/>
        <p:nvPr/>
      </p:nvGrpSpPr>
      <p:grpSpPr>
        <a:xfrm>
          <a:off x="0" y="0"/>
          <a:ext cx="0" cy="0"/>
          <a:chOff x="0" y="0"/>
          <a:chExt cx="0" cy="0"/>
        </a:xfrm>
      </p:grpSpPr>
      <p:grpSp>
        <p:nvGrpSpPr>
          <p:cNvPr id="2" name="Group 2"/>
          <p:cNvGrpSpPr/>
          <p:nvPr/>
        </p:nvGrpSpPr>
        <p:grpSpPr>
          <a:xfrm>
            <a:off x="822960" y="822960"/>
            <a:ext cx="8229600" cy="480060"/>
            <a:chOff x="0" y="0"/>
            <a:chExt cx="10972800" cy="640080"/>
          </a:xfrm>
        </p:grpSpPr>
        <p:sp>
          <p:nvSpPr>
            <p:cNvPr id="3" name="Freeform 3"/>
            <p:cNvSpPr/>
            <p:nvPr/>
          </p:nvSpPr>
          <p:spPr>
            <a:xfrm>
              <a:off x="0" y="0"/>
              <a:ext cx="10972800" cy="640080"/>
            </a:xfrm>
            <a:custGeom>
              <a:avLst/>
              <a:gdLst/>
              <a:ahLst/>
              <a:cxnLst/>
              <a:rect l="l" t="t" r="r" b="b"/>
              <a:pathLst>
                <a:path w="10972800" h="640080">
                  <a:moveTo>
                    <a:pt x="0" y="0"/>
                  </a:moveTo>
                  <a:lnTo>
                    <a:pt x="10972800" y="0"/>
                  </a:lnTo>
                  <a:lnTo>
                    <a:pt x="10972800" y="640080"/>
                  </a:lnTo>
                  <a:lnTo>
                    <a:pt x="0" y="640080"/>
                  </a:lnTo>
                  <a:close/>
                </a:path>
              </a:pathLst>
            </a:custGeom>
            <a:blipFill>
              <a:blip r:embed="rId3"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4" name="TextBox 4"/>
            <p:cNvSpPr txBox="1"/>
            <p:nvPr/>
          </p:nvSpPr>
          <p:spPr>
            <a:xfrm>
              <a:off x="0" y="-38100"/>
              <a:ext cx="10972800" cy="678180"/>
            </a:xfrm>
            <a:prstGeom prst="rect">
              <a:avLst/>
            </a:prstGeom>
          </p:spPr>
          <p:txBody>
            <a:bodyPr lIns="0" tIns="0" rIns="0" bIns="0" rtlCol="0" anchor="ctr"/>
            <a:lstStyle/>
            <a:p>
              <a:pPr algn="l">
                <a:lnSpc>
                  <a:spcPts val="2160"/>
                </a:lnSpc>
              </a:pPr>
              <a:r>
                <a:rPr lang="en-US" sz="1800" b="1" spc="300">
                  <a:solidFill>
                    <a:srgbClr val="FC6644"/>
                  </a:solidFill>
                  <a:latin typeface="Calibri (MS) Bold"/>
                  <a:ea typeface="Calibri (MS) Bold"/>
                  <a:cs typeface="Calibri (MS) Bold"/>
                  <a:sym typeface="Calibri (MS) Bold"/>
                </a:rPr>
                <a:t>09 · CONCLUSION</a:t>
              </a:r>
            </a:p>
          </p:txBody>
        </p:sp>
      </p:grpSp>
      <p:grpSp>
        <p:nvGrpSpPr>
          <p:cNvPr id="5" name="Group 5"/>
          <p:cNvGrpSpPr/>
          <p:nvPr/>
        </p:nvGrpSpPr>
        <p:grpSpPr>
          <a:xfrm>
            <a:off x="822960" y="1577340"/>
            <a:ext cx="14538960" cy="1371600"/>
            <a:chOff x="0" y="0"/>
            <a:chExt cx="19385280" cy="1828800"/>
          </a:xfrm>
        </p:grpSpPr>
        <p:sp>
          <p:nvSpPr>
            <p:cNvPr id="6" name="Freeform 6"/>
            <p:cNvSpPr/>
            <p:nvPr/>
          </p:nvSpPr>
          <p:spPr>
            <a:xfrm>
              <a:off x="0" y="0"/>
              <a:ext cx="19385280" cy="1828800"/>
            </a:xfrm>
            <a:custGeom>
              <a:avLst/>
              <a:gdLst/>
              <a:ahLst/>
              <a:cxnLst/>
              <a:rect l="l" t="t" r="r" b="b"/>
              <a:pathLst>
                <a:path w="19385280" h="1828800">
                  <a:moveTo>
                    <a:pt x="0" y="0"/>
                  </a:moveTo>
                  <a:lnTo>
                    <a:pt x="19385280" y="0"/>
                  </a:lnTo>
                  <a:lnTo>
                    <a:pt x="19385280" y="1828800"/>
                  </a:lnTo>
                  <a:lnTo>
                    <a:pt x="0" y="1828800"/>
                  </a:lnTo>
                  <a:close/>
                </a:path>
              </a:pathLst>
            </a:custGeom>
            <a:blipFill>
              <a:blip r:embed="rId4"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7" name="TextBox 7"/>
            <p:cNvSpPr txBox="1"/>
            <p:nvPr/>
          </p:nvSpPr>
          <p:spPr>
            <a:xfrm>
              <a:off x="0" y="-142875"/>
              <a:ext cx="19385280" cy="1971675"/>
            </a:xfrm>
            <a:prstGeom prst="rect">
              <a:avLst/>
            </a:prstGeom>
          </p:spPr>
          <p:txBody>
            <a:bodyPr lIns="0" tIns="0" rIns="0" bIns="0" rtlCol="0" anchor="ctr"/>
            <a:lstStyle/>
            <a:p>
              <a:pPr algn="l">
                <a:lnSpc>
                  <a:spcPts val="6426"/>
                </a:lnSpc>
              </a:pPr>
              <a:r>
                <a:rPr lang="en-US" sz="5100" b="1">
                  <a:solidFill>
                    <a:srgbClr val="FAFAF8"/>
                  </a:solidFill>
                  <a:latin typeface="Calibri (MS) Bold"/>
                  <a:ea typeface="Calibri (MS) Bold"/>
                  <a:cs typeface="Calibri (MS) Bold"/>
                  <a:sym typeface="Calibri (MS) Bold"/>
                </a:rPr>
                <a:t>You are the CEO of your child's health.</a:t>
              </a:r>
            </a:p>
          </p:txBody>
        </p:sp>
      </p:grpSp>
      <p:grpSp>
        <p:nvGrpSpPr>
          <p:cNvPr id="8" name="Group 8"/>
          <p:cNvGrpSpPr/>
          <p:nvPr/>
        </p:nvGrpSpPr>
        <p:grpSpPr>
          <a:xfrm>
            <a:off x="822960" y="2628019"/>
            <a:ext cx="13746581" cy="1373367"/>
            <a:chOff x="0" y="0"/>
            <a:chExt cx="19385280" cy="1936708"/>
          </a:xfrm>
        </p:grpSpPr>
        <p:sp>
          <p:nvSpPr>
            <p:cNvPr id="9" name="Freeform 9"/>
            <p:cNvSpPr/>
            <p:nvPr/>
          </p:nvSpPr>
          <p:spPr>
            <a:xfrm>
              <a:off x="0" y="0"/>
              <a:ext cx="19385280" cy="1936708"/>
            </a:xfrm>
            <a:custGeom>
              <a:avLst/>
              <a:gdLst/>
              <a:ahLst/>
              <a:cxnLst/>
              <a:rect l="l" t="t" r="r" b="b"/>
              <a:pathLst>
                <a:path w="19385280" h="1936708">
                  <a:moveTo>
                    <a:pt x="0" y="0"/>
                  </a:moveTo>
                  <a:lnTo>
                    <a:pt x="19385280" y="0"/>
                  </a:lnTo>
                  <a:lnTo>
                    <a:pt x="19385280" y="1936708"/>
                  </a:lnTo>
                  <a:lnTo>
                    <a:pt x="0" y="1936708"/>
                  </a:lnTo>
                  <a:close/>
                </a:path>
              </a:pathLst>
            </a:custGeom>
            <a:blipFill>
              <a:blip r:embed="rId5"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10" name="TextBox 10"/>
            <p:cNvSpPr txBox="1"/>
            <p:nvPr/>
          </p:nvSpPr>
          <p:spPr>
            <a:xfrm>
              <a:off x="0" y="-76200"/>
              <a:ext cx="19385280" cy="2012908"/>
            </a:xfrm>
            <a:prstGeom prst="rect">
              <a:avLst/>
            </a:prstGeom>
          </p:spPr>
          <p:txBody>
            <a:bodyPr lIns="0" tIns="0" rIns="0" bIns="0" rtlCol="0" anchor="ctr"/>
            <a:lstStyle/>
            <a:p>
              <a:pPr algn="l">
                <a:lnSpc>
                  <a:spcPts val="4680"/>
                </a:lnSpc>
              </a:pPr>
              <a:r>
                <a:rPr lang="en-US" sz="3900" b="1">
                  <a:solidFill>
                    <a:srgbClr val="FC6644"/>
                  </a:solidFill>
                  <a:latin typeface="Calibri (MS) Bold"/>
                  <a:ea typeface="Calibri (MS) Bold"/>
                  <a:cs typeface="Calibri (MS) Bold"/>
                  <a:sym typeface="Calibri (MS) Bold"/>
                </a:rPr>
                <a:t>AI is your new executive team. </a:t>
              </a:r>
            </a:p>
            <a:p>
              <a:pPr algn="l">
                <a:lnSpc>
                  <a:spcPts val="4680"/>
                </a:lnSpc>
              </a:pPr>
              <a:r>
                <a:rPr lang="en-US" sz="3900" b="1">
                  <a:solidFill>
                    <a:srgbClr val="FC6644"/>
                  </a:solidFill>
                  <a:latin typeface="Calibri (MS) Bold"/>
                  <a:ea typeface="Calibri (MS) Bold"/>
                  <a:cs typeface="Calibri (MS) Bold"/>
                  <a:sym typeface="Calibri (MS) Bold"/>
                </a:rPr>
                <a:t>Download </a:t>
              </a:r>
              <a:r>
                <a:rPr lang="en-US" sz="3900" b="1">
                  <a:solidFill>
                    <a:srgbClr val="FFFFFF"/>
                  </a:solidFill>
                  <a:latin typeface="Calibri (MS) Bold"/>
                  <a:ea typeface="Calibri (MS) Bold"/>
                  <a:cs typeface="Calibri (MS) Bold"/>
                  <a:sym typeface="Calibri (MS) Bold"/>
                </a:rPr>
                <a:t>R.O.A.D.S.</a:t>
              </a:r>
              <a:r>
                <a:rPr lang="en-US" sz="3900" b="1">
                  <a:solidFill>
                    <a:srgbClr val="FC6644"/>
                  </a:solidFill>
                  <a:latin typeface="Calibri (MS) Bold"/>
                  <a:ea typeface="Calibri (MS) Bold"/>
                  <a:cs typeface="Calibri (MS) Bold"/>
                  <a:sym typeface="Calibri (MS) Bold"/>
                </a:rPr>
                <a:t> Prompts Here        → </a:t>
              </a:r>
            </a:p>
          </p:txBody>
        </p:sp>
      </p:grpSp>
      <p:grpSp>
        <p:nvGrpSpPr>
          <p:cNvPr id="11" name="Group 11"/>
          <p:cNvGrpSpPr/>
          <p:nvPr/>
        </p:nvGrpSpPr>
        <p:grpSpPr>
          <a:xfrm>
            <a:off x="822960" y="4942321"/>
            <a:ext cx="11423612" cy="1129307"/>
            <a:chOff x="0" y="0"/>
            <a:chExt cx="15231482" cy="1505742"/>
          </a:xfrm>
        </p:grpSpPr>
        <p:sp>
          <p:nvSpPr>
            <p:cNvPr id="12" name="Freeform 12"/>
            <p:cNvSpPr/>
            <p:nvPr/>
          </p:nvSpPr>
          <p:spPr>
            <a:xfrm>
              <a:off x="0" y="0"/>
              <a:ext cx="15231483" cy="1505742"/>
            </a:xfrm>
            <a:custGeom>
              <a:avLst/>
              <a:gdLst/>
              <a:ahLst/>
              <a:cxnLst/>
              <a:rect l="l" t="t" r="r" b="b"/>
              <a:pathLst>
                <a:path w="15231483" h="1505742">
                  <a:moveTo>
                    <a:pt x="0" y="0"/>
                  </a:moveTo>
                  <a:lnTo>
                    <a:pt x="15231483" y="0"/>
                  </a:lnTo>
                  <a:lnTo>
                    <a:pt x="15231483" y="1505742"/>
                  </a:lnTo>
                  <a:lnTo>
                    <a:pt x="0" y="1505742"/>
                  </a:lnTo>
                  <a:close/>
                </a:path>
              </a:pathLst>
            </a:custGeom>
            <a:blipFill>
              <a:blip r:embed="rId6" cstate="screen">
                <a:alphaModFix amt="0"/>
                <a:extLst>
                  <a:ext uri="{28A0092B-C50C-407E-A947-70E740481C1C}">
                    <a14:useLocalDpi xmlns:a14="http://schemas.microsoft.com/office/drawing/2010/main"/>
                  </a:ext>
                </a:extLst>
              </a:blip>
              <a:stretch>
                <a:fillRect r="15953"/>
              </a:stretch>
            </a:blipFill>
          </p:spPr>
          <p:txBody>
            <a:bodyPr/>
            <a:lstStyle/>
            <a:p>
              <a:endParaRPr lang="en-US"/>
            </a:p>
          </p:txBody>
        </p:sp>
        <p:sp>
          <p:nvSpPr>
            <p:cNvPr id="13" name="TextBox 13"/>
            <p:cNvSpPr txBox="1"/>
            <p:nvPr/>
          </p:nvSpPr>
          <p:spPr>
            <a:xfrm>
              <a:off x="0" y="-76200"/>
              <a:ext cx="15231482" cy="1581942"/>
            </a:xfrm>
            <a:prstGeom prst="rect">
              <a:avLst/>
            </a:prstGeom>
          </p:spPr>
          <p:txBody>
            <a:bodyPr lIns="0" tIns="0" rIns="0" bIns="0" rtlCol="0" anchor="ctr"/>
            <a:lstStyle/>
            <a:p>
              <a:pPr algn="l">
                <a:lnSpc>
                  <a:spcPts val="3839"/>
                </a:lnSpc>
              </a:pPr>
              <a:r>
                <a:rPr lang="en-US" sz="3199" b="1">
                  <a:solidFill>
                    <a:srgbClr val="C8C4BA"/>
                  </a:solidFill>
                  <a:latin typeface="Calibri (MS) Bold"/>
                  <a:ea typeface="Calibri (MS) Bold"/>
                  <a:cs typeface="Calibri (MS) Bold"/>
                  <a:sym typeface="Calibri (MS) Bold"/>
                </a:rPr>
                <a:t>Start small — try the R.O.A.D.S. framework tonight, for one document.</a:t>
              </a:r>
            </a:p>
          </p:txBody>
        </p:sp>
      </p:grpSp>
      <p:grpSp>
        <p:nvGrpSpPr>
          <p:cNvPr id="14" name="Group 14"/>
          <p:cNvGrpSpPr/>
          <p:nvPr/>
        </p:nvGrpSpPr>
        <p:grpSpPr>
          <a:xfrm>
            <a:off x="10871835" y="7824970"/>
            <a:ext cx="6387465" cy="809260"/>
            <a:chOff x="0" y="0"/>
            <a:chExt cx="8516620" cy="1079013"/>
          </a:xfrm>
        </p:grpSpPr>
        <p:sp>
          <p:nvSpPr>
            <p:cNvPr id="15" name="Freeform 15"/>
            <p:cNvSpPr/>
            <p:nvPr/>
          </p:nvSpPr>
          <p:spPr>
            <a:xfrm>
              <a:off x="0" y="0"/>
              <a:ext cx="8516620" cy="1079013"/>
            </a:xfrm>
            <a:custGeom>
              <a:avLst/>
              <a:gdLst/>
              <a:ahLst/>
              <a:cxnLst/>
              <a:rect l="l" t="t" r="r" b="b"/>
              <a:pathLst>
                <a:path w="8516620" h="1079013">
                  <a:moveTo>
                    <a:pt x="0" y="0"/>
                  </a:moveTo>
                  <a:lnTo>
                    <a:pt x="8516620" y="0"/>
                  </a:lnTo>
                  <a:lnTo>
                    <a:pt x="8516620" y="1079013"/>
                  </a:lnTo>
                  <a:lnTo>
                    <a:pt x="0" y="1079013"/>
                  </a:lnTo>
                  <a:close/>
                </a:path>
              </a:pathLst>
            </a:custGeom>
            <a:blipFill>
              <a:blip r:embed="rId7" cstate="screen">
                <a:alphaModFix amt="0"/>
                <a:extLst>
                  <a:ext uri="{28A0092B-C50C-407E-A947-70E740481C1C}">
                    <a14:useLocalDpi xmlns:a14="http://schemas.microsoft.com/office/drawing/2010/main"/>
                  </a:ext>
                </a:extLst>
              </a:blip>
              <a:stretch>
                <a:fillRect r="37727"/>
              </a:stretch>
            </a:blipFill>
          </p:spPr>
          <p:txBody>
            <a:bodyPr/>
            <a:lstStyle/>
            <a:p>
              <a:endParaRPr lang="en-US"/>
            </a:p>
          </p:txBody>
        </p:sp>
        <p:sp>
          <p:nvSpPr>
            <p:cNvPr id="16" name="TextBox 16"/>
            <p:cNvSpPr txBox="1"/>
            <p:nvPr/>
          </p:nvSpPr>
          <p:spPr>
            <a:xfrm>
              <a:off x="0" y="-76200"/>
              <a:ext cx="8516620" cy="1155213"/>
            </a:xfrm>
            <a:prstGeom prst="rect">
              <a:avLst/>
            </a:prstGeom>
          </p:spPr>
          <p:txBody>
            <a:bodyPr lIns="0" tIns="0" rIns="0" bIns="0" rtlCol="0" anchor="ctr"/>
            <a:lstStyle/>
            <a:p>
              <a:pPr algn="l">
                <a:lnSpc>
                  <a:spcPts val="4859"/>
                </a:lnSpc>
              </a:pPr>
              <a:r>
                <a:rPr lang="en-US" sz="4049" b="1">
                  <a:solidFill>
                    <a:srgbClr val="FFFFFF"/>
                  </a:solidFill>
                  <a:latin typeface="Calibri (MS) Bold"/>
                  <a:ea typeface="Calibri (MS) Bold"/>
                  <a:cs typeface="Calibri (MS) Bold"/>
                  <a:sym typeface="Calibri (MS) Bold"/>
                </a:rPr>
                <a:t>www.hopeatrarelabs.com</a:t>
              </a:r>
            </a:p>
          </p:txBody>
        </p:sp>
      </p:grpSp>
      <p:grpSp>
        <p:nvGrpSpPr>
          <p:cNvPr id="17" name="Group 17"/>
          <p:cNvGrpSpPr/>
          <p:nvPr/>
        </p:nvGrpSpPr>
        <p:grpSpPr>
          <a:xfrm>
            <a:off x="822960" y="7612380"/>
            <a:ext cx="5486400" cy="1234440"/>
            <a:chOff x="0" y="0"/>
            <a:chExt cx="7315200" cy="1645920"/>
          </a:xfrm>
        </p:grpSpPr>
        <p:sp>
          <p:nvSpPr>
            <p:cNvPr id="18" name="Freeform 18"/>
            <p:cNvSpPr/>
            <p:nvPr/>
          </p:nvSpPr>
          <p:spPr>
            <a:xfrm>
              <a:off x="0" y="0"/>
              <a:ext cx="7315200" cy="1645920"/>
            </a:xfrm>
            <a:custGeom>
              <a:avLst/>
              <a:gdLst/>
              <a:ahLst/>
              <a:cxnLst/>
              <a:rect l="l" t="t" r="r" b="b"/>
              <a:pathLst>
                <a:path w="7315200" h="1645920">
                  <a:moveTo>
                    <a:pt x="0" y="0"/>
                  </a:moveTo>
                  <a:lnTo>
                    <a:pt x="7315200" y="0"/>
                  </a:lnTo>
                  <a:lnTo>
                    <a:pt x="7315200" y="1645920"/>
                  </a:lnTo>
                  <a:lnTo>
                    <a:pt x="0" y="1645920"/>
                  </a:lnTo>
                  <a:close/>
                </a:path>
              </a:pathLst>
            </a:custGeom>
            <a:blipFill>
              <a:blip r:embed="rId8"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19" name="TextBox 19"/>
            <p:cNvSpPr txBox="1"/>
            <p:nvPr/>
          </p:nvSpPr>
          <p:spPr>
            <a:xfrm>
              <a:off x="0" y="-95250"/>
              <a:ext cx="7315200" cy="1741170"/>
            </a:xfrm>
            <a:prstGeom prst="rect">
              <a:avLst/>
            </a:prstGeom>
          </p:spPr>
          <p:txBody>
            <a:bodyPr lIns="0" tIns="0" rIns="0" bIns="0" rtlCol="0" anchor="ctr"/>
            <a:lstStyle/>
            <a:p>
              <a:pPr algn="l">
                <a:lnSpc>
                  <a:spcPts val="5400"/>
                </a:lnSpc>
              </a:pPr>
              <a:r>
                <a:rPr lang="en-US" sz="4500" b="1">
                  <a:solidFill>
                    <a:srgbClr val="C9A24B"/>
                  </a:solidFill>
                  <a:latin typeface="Calibri (MS) Bold"/>
                  <a:ea typeface="Calibri (MS) Bold"/>
                  <a:cs typeface="Calibri (MS) Bold"/>
                  <a:sym typeface="Calibri (MS) Bold"/>
                </a:rPr>
                <a:t>Q&amp;A</a:t>
              </a:r>
            </a:p>
          </p:txBody>
        </p:sp>
      </p:grpSp>
      <p:grpSp>
        <p:nvGrpSpPr>
          <p:cNvPr id="20" name="Group 20"/>
          <p:cNvGrpSpPr/>
          <p:nvPr/>
        </p:nvGrpSpPr>
        <p:grpSpPr>
          <a:xfrm>
            <a:off x="822960" y="9710928"/>
            <a:ext cx="10972800" cy="411480"/>
            <a:chOff x="0" y="0"/>
            <a:chExt cx="14630400" cy="548640"/>
          </a:xfrm>
        </p:grpSpPr>
        <p:sp>
          <p:nvSpPr>
            <p:cNvPr id="21" name="Freeform 21"/>
            <p:cNvSpPr/>
            <p:nvPr/>
          </p:nvSpPr>
          <p:spPr>
            <a:xfrm>
              <a:off x="0" y="0"/>
              <a:ext cx="14630400" cy="548640"/>
            </a:xfrm>
            <a:custGeom>
              <a:avLst/>
              <a:gdLst/>
              <a:ahLst/>
              <a:cxnLst/>
              <a:rect l="l" t="t" r="r" b="b"/>
              <a:pathLst>
                <a:path w="14630400" h="548640">
                  <a:moveTo>
                    <a:pt x="0" y="0"/>
                  </a:moveTo>
                  <a:lnTo>
                    <a:pt x="14630400" y="0"/>
                  </a:lnTo>
                  <a:lnTo>
                    <a:pt x="14630400" y="548640"/>
                  </a:lnTo>
                  <a:lnTo>
                    <a:pt x="0" y="548640"/>
                  </a:lnTo>
                  <a:close/>
                </a:path>
              </a:pathLst>
            </a:custGeom>
            <a:blipFill>
              <a:blip r:embed="rId9"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22" name="TextBox 22"/>
            <p:cNvSpPr txBox="1"/>
            <p:nvPr/>
          </p:nvSpPr>
          <p:spPr>
            <a:xfrm>
              <a:off x="0" y="-19050"/>
              <a:ext cx="14630400" cy="567690"/>
            </a:xfrm>
            <a:prstGeom prst="rect">
              <a:avLst/>
            </a:prstGeom>
          </p:spPr>
          <p:txBody>
            <a:bodyPr lIns="0" tIns="0" rIns="0" bIns="0" rtlCol="0" anchor="ctr"/>
            <a:lstStyle/>
            <a:p>
              <a:pPr algn="l">
                <a:lnSpc>
                  <a:spcPts val="1439"/>
                </a:lnSpc>
              </a:pPr>
              <a:r>
                <a:rPr lang="en-US" sz="1200" spc="180">
                  <a:solidFill>
                    <a:srgbClr val="C8C4BA"/>
                  </a:solidFill>
                  <a:latin typeface="Calibri (MS)"/>
                  <a:ea typeface="Calibri (MS)"/>
                  <a:cs typeface="Calibri (MS)"/>
                  <a:sym typeface="Calibri (MS)"/>
                </a:rPr>
                <a:t>ALPHAROSE RARELABS  ·  AI FOR RARE DISEASE FAMILIES</a:t>
              </a:r>
            </a:p>
          </p:txBody>
        </p:sp>
      </p:grpSp>
      <p:grpSp>
        <p:nvGrpSpPr>
          <p:cNvPr id="23" name="Group 23"/>
          <p:cNvGrpSpPr/>
          <p:nvPr/>
        </p:nvGrpSpPr>
        <p:grpSpPr>
          <a:xfrm>
            <a:off x="16641623" y="9710928"/>
            <a:ext cx="822960" cy="411480"/>
            <a:chOff x="0" y="0"/>
            <a:chExt cx="1097280" cy="548640"/>
          </a:xfrm>
        </p:grpSpPr>
        <p:sp>
          <p:nvSpPr>
            <p:cNvPr id="24" name="Freeform 24"/>
            <p:cNvSpPr/>
            <p:nvPr/>
          </p:nvSpPr>
          <p:spPr>
            <a:xfrm>
              <a:off x="0" y="0"/>
              <a:ext cx="1097280" cy="548640"/>
            </a:xfrm>
            <a:custGeom>
              <a:avLst/>
              <a:gdLst/>
              <a:ahLst/>
              <a:cxnLst/>
              <a:rect l="l" t="t" r="r" b="b"/>
              <a:pathLst>
                <a:path w="1097280" h="548640">
                  <a:moveTo>
                    <a:pt x="0" y="0"/>
                  </a:moveTo>
                  <a:lnTo>
                    <a:pt x="1097280" y="0"/>
                  </a:lnTo>
                  <a:lnTo>
                    <a:pt x="1097280" y="548640"/>
                  </a:lnTo>
                  <a:lnTo>
                    <a:pt x="0" y="548640"/>
                  </a:lnTo>
                  <a:close/>
                </a:path>
              </a:pathLst>
            </a:custGeom>
            <a:blipFill>
              <a:blip r:embed="rId10" cstate="screen">
                <a:alphaModFix amt="0"/>
                <a:extLst>
                  <a:ext uri="{28A0092B-C50C-407E-A947-70E740481C1C}">
                    <a14:useLocalDpi xmlns:a14="http://schemas.microsoft.com/office/drawing/2010/main"/>
                  </a:ext>
                </a:extLst>
              </a:blip>
              <a:stretch>
                <a:fillRect/>
              </a:stretch>
            </a:blipFill>
          </p:spPr>
          <p:txBody>
            <a:bodyPr/>
            <a:lstStyle/>
            <a:p>
              <a:endParaRPr lang="en-US"/>
            </a:p>
          </p:txBody>
        </p:sp>
        <p:sp>
          <p:nvSpPr>
            <p:cNvPr id="25" name="TextBox 25"/>
            <p:cNvSpPr txBox="1"/>
            <p:nvPr/>
          </p:nvSpPr>
          <p:spPr>
            <a:xfrm>
              <a:off x="0" y="-19050"/>
              <a:ext cx="1097280" cy="567690"/>
            </a:xfrm>
            <a:prstGeom prst="rect">
              <a:avLst/>
            </a:prstGeom>
          </p:spPr>
          <p:txBody>
            <a:bodyPr lIns="0" tIns="0" rIns="0" bIns="0" rtlCol="0" anchor="ctr"/>
            <a:lstStyle/>
            <a:p>
              <a:pPr algn="r">
                <a:lnSpc>
                  <a:spcPts val="1439"/>
                </a:lnSpc>
              </a:pPr>
              <a:r>
                <a:rPr lang="en-US" sz="1200">
                  <a:solidFill>
                    <a:srgbClr val="C8C4BA"/>
                  </a:solidFill>
                  <a:latin typeface="Calibri (MS)"/>
                  <a:ea typeface="Calibri (MS)"/>
                  <a:cs typeface="Calibri (MS)"/>
                  <a:sym typeface="Calibri (MS)"/>
                </a:rPr>
                <a:t>10</a:t>
              </a:r>
            </a:p>
          </p:txBody>
        </p:sp>
      </p:grpSp>
      <p:sp>
        <p:nvSpPr>
          <p:cNvPr id="26" name="Freeform 26"/>
          <p:cNvSpPr/>
          <p:nvPr/>
        </p:nvSpPr>
        <p:spPr>
          <a:xfrm>
            <a:off x="12717197" y="2001259"/>
            <a:ext cx="4747386" cy="4747386"/>
          </a:xfrm>
          <a:custGeom>
            <a:avLst/>
            <a:gdLst/>
            <a:ahLst/>
            <a:cxnLst/>
            <a:rect l="l" t="t" r="r" b="b"/>
            <a:pathLst>
              <a:path w="4747386" h="4747386">
                <a:moveTo>
                  <a:pt x="0" y="0"/>
                </a:moveTo>
                <a:lnTo>
                  <a:pt x="4747386" y="0"/>
                </a:lnTo>
                <a:lnTo>
                  <a:pt x="4747386" y="4747386"/>
                </a:lnTo>
                <a:lnTo>
                  <a:pt x="0" y="4747386"/>
                </a:lnTo>
                <a:lnTo>
                  <a:pt x="0" y="0"/>
                </a:lnTo>
                <a:close/>
              </a:path>
            </a:pathLst>
          </a:custGeom>
          <a:blipFill>
            <a:blip r:embed="rId11" cstate="screen">
              <a:extLst>
                <a:ext uri="{28A0092B-C50C-407E-A947-70E740481C1C}">
                  <a14:useLocalDpi xmlns:a14="http://schemas.microsoft.com/office/drawing/2010/main"/>
                </a:ext>
              </a:extLst>
            </a:blip>
            <a:stretch>
              <a:fillRect/>
            </a:stretch>
          </a:blipFill>
        </p:spPr>
        <p:txBody>
          <a:bodyPr/>
          <a:lstStyle/>
          <a:p>
            <a:endParaRPr lang="en-US"/>
          </a:p>
        </p:txBody>
      </p:sp>
      <p:grpSp>
        <p:nvGrpSpPr>
          <p:cNvPr id="27" name="Group 27"/>
          <p:cNvGrpSpPr/>
          <p:nvPr/>
        </p:nvGrpSpPr>
        <p:grpSpPr>
          <a:xfrm>
            <a:off x="15679760" y="304438"/>
            <a:ext cx="2425875" cy="1181386"/>
            <a:chOff x="0" y="0"/>
            <a:chExt cx="3234500" cy="1575181"/>
          </a:xfrm>
        </p:grpSpPr>
        <p:sp>
          <p:nvSpPr>
            <p:cNvPr id="28" name="Freeform 28" descr="A black background with blue text  AI-generated content may be incorrect."/>
            <p:cNvSpPr/>
            <p:nvPr/>
          </p:nvSpPr>
          <p:spPr>
            <a:xfrm>
              <a:off x="0" y="0"/>
              <a:ext cx="3234436" cy="1575181"/>
            </a:xfrm>
            <a:custGeom>
              <a:avLst/>
              <a:gdLst/>
              <a:ahLst/>
              <a:cxnLst/>
              <a:rect l="l" t="t" r="r" b="b"/>
              <a:pathLst>
                <a:path w="3234436" h="1575181">
                  <a:moveTo>
                    <a:pt x="0" y="0"/>
                  </a:moveTo>
                  <a:lnTo>
                    <a:pt x="3234436" y="0"/>
                  </a:lnTo>
                  <a:lnTo>
                    <a:pt x="3234436" y="1575181"/>
                  </a:lnTo>
                  <a:lnTo>
                    <a:pt x="0" y="1575181"/>
                  </a:lnTo>
                  <a:lnTo>
                    <a:pt x="0" y="0"/>
                  </a:lnTo>
                  <a:close/>
                </a:path>
              </a:pathLst>
            </a:custGeom>
            <a:blipFill>
              <a:blip r:embed="rId12" cstate="screen">
                <a:extLst>
                  <a:ext uri="{28A0092B-C50C-407E-A947-70E740481C1C}">
                    <a14:useLocalDpi xmlns:a14="http://schemas.microsoft.com/office/drawing/2010/main"/>
                  </a:ext>
                </a:extLst>
              </a:blip>
              <a:stretch>
                <a:fillRect/>
              </a:stretch>
            </a:blipFill>
          </p:spPr>
          <p:txBody>
            <a:bodyPr/>
            <a:lstStyle/>
            <a:p>
              <a:endParaRPr lang="en-US"/>
            </a:p>
          </p:txBody>
        </p:sp>
      </p:gr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F5669"/>
        </a:solidFill>
        <a:effectLst/>
      </p:bgPr>
    </p:bg>
    <p:spTree>
      <p:nvGrpSpPr>
        <p:cNvPr id="1" name="">
          <a:extLst>
            <a:ext uri="{FF2B5EF4-FFF2-40B4-BE49-F238E27FC236}">
              <a16:creationId xmlns:a16="http://schemas.microsoft.com/office/drawing/2014/main" id="{E94AB9E7-446D-2E2B-C257-61C448112A32}"/>
            </a:ext>
          </a:extLst>
        </p:cNvPr>
        <p:cNvGrpSpPr/>
        <p:nvPr/>
      </p:nvGrpSpPr>
      <p:grpSpPr>
        <a:xfrm>
          <a:off x="0" y="0"/>
          <a:ext cx="0" cy="0"/>
          <a:chOff x="0" y="0"/>
          <a:chExt cx="0" cy="0"/>
        </a:xfrm>
      </p:grpSpPr>
      <p:grpSp>
        <p:nvGrpSpPr>
          <p:cNvPr id="4" name="Group 3">
            <a:extLst>
              <a:ext uri="{FF2B5EF4-FFF2-40B4-BE49-F238E27FC236}">
                <a16:creationId xmlns:a16="http://schemas.microsoft.com/office/drawing/2014/main" id="{A51F7B2A-40F2-BFCA-F40B-995920D05382}"/>
              </a:ext>
            </a:extLst>
          </p:cNvPr>
          <p:cNvGrpSpPr>
            <a:grpSpLocks noChangeAspect="1"/>
          </p:cNvGrpSpPr>
          <p:nvPr/>
        </p:nvGrpSpPr>
        <p:grpSpPr>
          <a:xfrm>
            <a:off x="2" y="2"/>
            <a:ext cx="6513990" cy="7387389"/>
            <a:chOff x="1469101" y="2073345"/>
            <a:chExt cx="2247594" cy="2548953"/>
          </a:xfrm>
        </p:grpSpPr>
        <p:grpSp>
          <p:nvGrpSpPr>
            <p:cNvPr id="5" name="Group 4">
              <a:extLst>
                <a:ext uri="{FF2B5EF4-FFF2-40B4-BE49-F238E27FC236}">
                  <a16:creationId xmlns:a16="http://schemas.microsoft.com/office/drawing/2014/main" id="{90241146-87E8-B748-8E77-2BC495AC3ACC}"/>
                </a:ext>
              </a:extLst>
            </p:cNvPr>
            <p:cNvGrpSpPr/>
            <p:nvPr/>
          </p:nvGrpSpPr>
          <p:grpSpPr>
            <a:xfrm>
              <a:off x="2257994" y="2073345"/>
              <a:ext cx="1458701" cy="1583491"/>
              <a:chOff x="2257994" y="2153376"/>
              <a:chExt cx="1458701" cy="1583491"/>
            </a:xfrm>
          </p:grpSpPr>
          <p:pic>
            <p:nvPicPr>
              <p:cNvPr id="13" name="Picture 12">
                <a:extLst>
                  <a:ext uri="{FF2B5EF4-FFF2-40B4-BE49-F238E27FC236}">
                    <a16:creationId xmlns:a16="http://schemas.microsoft.com/office/drawing/2014/main" id="{2AECDB8E-E856-91D7-D2A7-FD9852FFD521}"/>
                  </a:ext>
                </a:extLst>
              </p:cNvPr>
              <p:cNvPicPr>
                <a:picLocks noChangeAspect="1"/>
              </p:cNvPicPr>
              <p:nvPr/>
            </p:nvPicPr>
            <p:blipFill>
              <a:blip r:embed="rId2"/>
              <a:srcRect l="-1530" t="4297" r="-621" b="315"/>
              <a:stretch/>
            </p:blipFill>
            <p:spPr>
              <a:xfrm>
                <a:off x="2257994" y="2153376"/>
                <a:ext cx="1458701" cy="1583491"/>
              </a:xfrm>
              <a:prstGeom prst="rect">
                <a:avLst/>
              </a:prstGeom>
            </p:spPr>
          </p:pic>
          <p:pic>
            <p:nvPicPr>
              <p:cNvPr id="14" name="Picture 13">
                <a:extLst>
                  <a:ext uri="{FF2B5EF4-FFF2-40B4-BE49-F238E27FC236}">
                    <a16:creationId xmlns:a16="http://schemas.microsoft.com/office/drawing/2014/main" id="{F2906310-D342-4265-DDC6-662FA45D3BDA}"/>
                  </a:ext>
                </a:extLst>
              </p:cNvPr>
              <p:cNvPicPr>
                <a:picLocks noChangeAspect="1"/>
              </p:cNvPicPr>
              <p:nvPr/>
            </p:nvPicPr>
            <p:blipFill>
              <a:blip r:embed="rId3">
                <a:lum contrast="20000"/>
              </a:blip>
              <a:stretch>
                <a:fillRect/>
              </a:stretch>
            </p:blipFill>
            <p:spPr>
              <a:xfrm>
                <a:off x="2467279" y="2319547"/>
                <a:ext cx="1040130" cy="1188720"/>
              </a:xfrm>
              <a:prstGeom prst="rect">
                <a:avLst/>
              </a:prstGeom>
            </p:spPr>
          </p:pic>
        </p:grpSp>
        <p:grpSp>
          <p:nvGrpSpPr>
            <p:cNvPr id="6" name="Group 5">
              <a:extLst>
                <a:ext uri="{FF2B5EF4-FFF2-40B4-BE49-F238E27FC236}">
                  <a16:creationId xmlns:a16="http://schemas.microsoft.com/office/drawing/2014/main" id="{694FCF17-3A10-FB8B-325B-4C85AC0553FC}"/>
                </a:ext>
              </a:extLst>
            </p:cNvPr>
            <p:cNvGrpSpPr/>
            <p:nvPr/>
          </p:nvGrpSpPr>
          <p:grpSpPr>
            <a:xfrm>
              <a:off x="1675351" y="3342138"/>
              <a:ext cx="1117886" cy="1280160"/>
              <a:chOff x="1675351" y="3422169"/>
              <a:chExt cx="1117886" cy="1280160"/>
            </a:xfrm>
          </p:grpSpPr>
          <p:pic>
            <p:nvPicPr>
              <p:cNvPr id="10" name="Picture 9">
                <a:extLst>
                  <a:ext uri="{FF2B5EF4-FFF2-40B4-BE49-F238E27FC236}">
                    <a16:creationId xmlns:a16="http://schemas.microsoft.com/office/drawing/2014/main" id="{C2C3B33D-23BA-E90C-85E5-DD3FF917A644}"/>
                  </a:ext>
                </a:extLst>
              </p:cNvPr>
              <p:cNvPicPr>
                <a:picLocks noChangeAspect="1"/>
              </p:cNvPicPr>
              <p:nvPr/>
            </p:nvPicPr>
            <p:blipFill>
              <a:blip r:embed="rId4"/>
              <a:stretch>
                <a:fillRect/>
              </a:stretch>
            </p:blipFill>
            <p:spPr>
              <a:xfrm>
                <a:off x="1675351" y="3422169"/>
                <a:ext cx="1117886" cy="1280160"/>
              </a:xfrm>
              <a:prstGeom prst="rect">
                <a:avLst/>
              </a:prstGeom>
            </p:spPr>
          </p:pic>
          <p:pic>
            <p:nvPicPr>
              <p:cNvPr id="11" name="Picture 10">
                <a:extLst>
                  <a:ext uri="{FF2B5EF4-FFF2-40B4-BE49-F238E27FC236}">
                    <a16:creationId xmlns:a16="http://schemas.microsoft.com/office/drawing/2014/main" id="{26F60FA6-3022-8641-64F2-35CA7966D483}"/>
                  </a:ext>
                </a:extLst>
              </p:cNvPr>
              <p:cNvPicPr>
                <a:picLocks noChangeAspect="1"/>
              </p:cNvPicPr>
              <p:nvPr/>
            </p:nvPicPr>
            <p:blipFill>
              <a:blip r:embed="rId5"/>
              <a:stretch>
                <a:fillRect/>
              </a:stretch>
            </p:blipFill>
            <p:spPr>
              <a:xfrm rot="21132968">
                <a:off x="1993502" y="3692157"/>
                <a:ext cx="654517" cy="731520"/>
              </a:xfrm>
              <a:prstGeom prst="rect">
                <a:avLst/>
              </a:prstGeom>
            </p:spPr>
          </p:pic>
          <p:pic>
            <p:nvPicPr>
              <p:cNvPr id="12" name="Picture 11">
                <a:extLst>
                  <a:ext uri="{FF2B5EF4-FFF2-40B4-BE49-F238E27FC236}">
                    <a16:creationId xmlns:a16="http://schemas.microsoft.com/office/drawing/2014/main" id="{80A87F1C-EF30-1E95-7049-174FE120D9E2}"/>
                  </a:ext>
                </a:extLst>
              </p:cNvPr>
              <p:cNvPicPr>
                <a:picLocks noChangeAspect="1"/>
              </p:cNvPicPr>
              <p:nvPr/>
            </p:nvPicPr>
            <p:blipFill>
              <a:blip r:embed="rId5">
                <a:lum bright="20000" contrast="-20000"/>
              </a:blip>
              <a:stretch>
                <a:fillRect/>
              </a:stretch>
            </p:blipFill>
            <p:spPr>
              <a:xfrm rot="1971218">
                <a:off x="2077915" y="3852467"/>
                <a:ext cx="409073" cy="457200"/>
              </a:xfrm>
              <a:prstGeom prst="rect">
                <a:avLst/>
              </a:prstGeom>
            </p:spPr>
          </p:pic>
        </p:grpSp>
        <p:grpSp>
          <p:nvGrpSpPr>
            <p:cNvPr id="7" name="Group 6">
              <a:extLst>
                <a:ext uri="{FF2B5EF4-FFF2-40B4-BE49-F238E27FC236}">
                  <a16:creationId xmlns:a16="http://schemas.microsoft.com/office/drawing/2014/main" id="{59CD2CCA-8989-75F5-EDB0-F5AA5F78A704}"/>
                </a:ext>
              </a:extLst>
            </p:cNvPr>
            <p:cNvGrpSpPr/>
            <p:nvPr/>
          </p:nvGrpSpPr>
          <p:grpSpPr>
            <a:xfrm>
              <a:off x="1469101" y="2163026"/>
              <a:ext cx="708801" cy="1463040"/>
              <a:chOff x="1469101" y="2243057"/>
              <a:chExt cx="708801" cy="1463040"/>
            </a:xfrm>
          </p:grpSpPr>
          <p:pic>
            <p:nvPicPr>
              <p:cNvPr id="8" name="Picture 7">
                <a:extLst>
                  <a:ext uri="{FF2B5EF4-FFF2-40B4-BE49-F238E27FC236}">
                    <a16:creationId xmlns:a16="http://schemas.microsoft.com/office/drawing/2014/main" id="{8241740C-B849-4E7D-5A23-AF4A3128A703}"/>
                  </a:ext>
                </a:extLst>
              </p:cNvPr>
              <p:cNvPicPr>
                <a:picLocks noChangeAspect="1"/>
              </p:cNvPicPr>
              <p:nvPr/>
            </p:nvPicPr>
            <p:blipFill>
              <a:blip r:embed="rId6">
                <a:biLevel thresh="25000"/>
              </a:blip>
              <a:srcRect l="44253"/>
              <a:stretch/>
            </p:blipFill>
            <p:spPr>
              <a:xfrm>
                <a:off x="1469101" y="2243057"/>
                <a:ext cx="708801" cy="1463040"/>
              </a:xfrm>
              <a:prstGeom prst="rect">
                <a:avLst/>
              </a:prstGeom>
            </p:spPr>
          </p:pic>
          <p:pic>
            <p:nvPicPr>
              <p:cNvPr id="9" name="Picture 8">
                <a:extLst>
                  <a:ext uri="{FF2B5EF4-FFF2-40B4-BE49-F238E27FC236}">
                    <a16:creationId xmlns:a16="http://schemas.microsoft.com/office/drawing/2014/main" id="{A55C21F1-C95A-5A74-55B4-4FF2F7B6C901}"/>
                  </a:ext>
                </a:extLst>
              </p:cNvPr>
              <p:cNvPicPr>
                <a:picLocks noChangeAspect="1"/>
              </p:cNvPicPr>
              <p:nvPr/>
            </p:nvPicPr>
            <p:blipFill>
              <a:blip r:embed="rId7">
                <a:lum bright="20000" contrast="-20000"/>
              </a:blip>
              <a:srcRect l="40275" r="-1"/>
              <a:stretch/>
            </p:blipFill>
            <p:spPr>
              <a:xfrm>
                <a:off x="1469101" y="2563097"/>
                <a:ext cx="448773" cy="822960"/>
              </a:xfrm>
              <a:prstGeom prst="rect">
                <a:avLst/>
              </a:prstGeom>
            </p:spPr>
          </p:pic>
        </p:grpSp>
      </p:grpSp>
      <p:pic>
        <p:nvPicPr>
          <p:cNvPr id="16" name="Picture 15" descr="A black background with blue text&#10;&#10;AI-generated content may be incorrect.">
            <a:extLst>
              <a:ext uri="{FF2B5EF4-FFF2-40B4-BE49-F238E27FC236}">
                <a16:creationId xmlns:a16="http://schemas.microsoft.com/office/drawing/2014/main" id="{05C534AD-A1AF-A9C4-51FB-4ABE3690671C}"/>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15594266" y="178222"/>
            <a:ext cx="2489277" cy="1212260"/>
          </a:xfrm>
          <a:prstGeom prst="rect">
            <a:avLst/>
          </a:prstGeom>
        </p:spPr>
      </p:pic>
      <p:sp>
        <p:nvSpPr>
          <p:cNvPr id="2" name="TextBox 1">
            <a:extLst>
              <a:ext uri="{FF2B5EF4-FFF2-40B4-BE49-F238E27FC236}">
                <a16:creationId xmlns:a16="http://schemas.microsoft.com/office/drawing/2014/main" id="{2659CF24-A4CE-5C89-9779-4C153D46178E}"/>
              </a:ext>
            </a:extLst>
          </p:cNvPr>
          <p:cNvSpPr txBox="1"/>
          <p:nvPr/>
        </p:nvSpPr>
        <p:spPr>
          <a:xfrm>
            <a:off x="4305194" y="2346057"/>
            <a:ext cx="13949186" cy="7386638"/>
          </a:xfrm>
          <a:prstGeom prst="rect">
            <a:avLst/>
          </a:prstGeom>
          <a:noFill/>
        </p:spPr>
        <p:txBody>
          <a:bodyPr wrap="square" rtlCol="0">
            <a:spAutoFit/>
          </a:bodyPr>
          <a:lstStyle/>
          <a:p>
            <a:pPr algn="ctr" defTabSz="1371600"/>
            <a:r>
              <a:rPr lang="en-US" sz="6600" b="1" spc="450" dirty="0">
                <a:solidFill>
                  <a:prstClr val="white"/>
                </a:solidFill>
                <a:latin typeface="Arial" panose="020B0604020202020204" pitchFamily="34" charset="0"/>
                <a:ea typeface="Open Sans" panose="020B0606030504020204" pitchFamily="34" charset="0"/>
                <a:cs typeface="Arial" panose="020B0604020202020204" pitchFamily="34" charset="0"/>
              </a:rPr>
              <a:t>Use Case: </a:t>
            </a:r>
          </a:p>
          <a:p>
            <a:pPr algn="ctr" defTabSz="1371600"/>
            <a:r>
              <a:rPr lang="en-US" sz="6600" b="1" spc="450" dirty="0">
                <a:solidFill>
                  <a:srgbClr val="FFC000"/>
                </a:solidFill>
                <a:latin typeface="Arial" panose="020B0604020202020204" pitchFamily="34" charset="0"/>
                <a:ea typeface="Open Sans" panose="020B0606030504020204" pitchFamily="34" charset="0"/>
                <a:cs typeface="Arial" panose="020B0604020202020204" pitchFamily="34" charset="0"/>
              </a:rPr>
              <a:t>AI-Powered RARE-X </a:t>
            </a:r>
          </a:p>
          <a:p>
            <a:pPr algn="ctr" defTabSz="1371600"/>
            <a:r>
              <a:rPr lang="en-US" sz="6600" b="1" spc="450" dirty="0">
                <a:solidFill>
                  <a:srgbClr val="FFC000"/>
                </a:solidFill>
                <a:latin typeface="Arial" panose="020B0604020202020204" pitchFamily="34" charset="0"/>
                <a:ea typeface="Open Sans" panose="020B0606030504020204" pitchFamily="34" charset="0"/>
                <a:cs typeface="Arial" panose="020B0604020202020204" pitchFamily="34" charset="0"/>
              </a:rPr>
              <a:t>Analytics Interface</a:t>
            </a:r>
            <a:br>
              <a:rPr lang="en-US" sz="4200" b="1" spc="450" dirty="0">
                <a:solidFill>
                  <a:prstClr val="white"/>
                </a:solidFill>
                <a:latin typeface="Arial" panose="020B0604020202020204" pitchFamily="34" charset="0"/>
                <a:ea typeface="Open Sans" panose="020B0606030504020204" pitchFamily="34" charset="0"/>
                <a:cs typeface="Arial" panose="020B0604020202020204" pitchFamily="34" charset="0"/>
              </a:rPr>
            </a:br>
            <a:br>
              <a:rPr lang="en-US" sz="4200" b="1" spc="450" dirty="0">
                <a:solidFill>
                  <a:prstClr val="white"/>
                </a:solidFill>
                <a:latin typeface="Arial" panose="020B0604020202020204" pitchFamily="34" charset="0"/>
                <a:ea typeface="Open Sans" panose="020B0606030504020204" pitchFamily="34" charset="0"/>
                <a:cs typeface="Arial" panose="020B0604020202020204" pitchFamily="34" charset="0"/>
              </a:rPr>
            </a:br>
            <a:r>
              <a:rPr lang="en-US" sz="6600" b="1" spc="450" dirty="0">
                <a:solidFill>
                  <a:prstClr val="white"/>
                </a:solidFill>
                <a:latin typeface="Arial" panose="020B0604020202020204" pitchFamily="34" charset="0"/>
                <a:ea typeface="Open Sans" panose="020B0606030504020204" pitchFamily="34" charset="0"/>
                <a:cs typeface="Arial" panose="020B0604020202020204" pitchFamily="34" charset="0"/>
              </a:rPr>
              <a:t>Zohreh Talebizadeh, PhD</a:t>
            </a:r>
          </a:p>
          <a:p>
            <a:pPr algn="ctr" defTabSz="1371600"/>
            <a:endParaRPr lang="en-US" sz="4200" i="1" spc="450" dirty="0">
              <a:solidFill>
                <a:prstClr val="white"/>
              </a:solidFill>
              <a:latin typeface="Arial" panose="020B0604020202020204" pitchFamily="34" charset="0"/>
              <a:ea typeface="Open Sans" panose="020B0606030504020204" pitchFamily="34" charset="0"/>
              <a:cs typeface="Arial" panose="020B0604020202020204" pitchFamily="34" charset="0"/>
            </a:endParaRPr>
          </a:p>
          <a:p>
            <a:pPr algn="ctr" defTabSz="1371600"/>
            <a:r>
              <a:rPr lang="en-US" sz="4200" i="1" spc="450" dirty="0">
                <a:solidFill>
                  <a:prstClr val="white"/>
                </a:solidFill>
                <a:latin typeface="Arial" panose="020B0604020202020204" pitchFamily="34" charset="0"/>
                <a:ea typeface="Open Sans" panose="020B0606030504020204" pitchFamily="34" charset="0"/>
                <a:cs typeface="Arial" panose="020B0604020202020204" pitchFamily="34" charset="0"/>
              </a:rPr>
              <a:t>PI &amp; Senior Director</a:t>
            </a:r>
          </a:p>
          <a:p>
            <a:pPr algn="ctr" defTabSz="1371600"/>
            <a:r>
              <a:rPr lang="en-US" sz="4200" i="1" spc="450" dirty="0">
                <a:solidFill>
                  <a:prstClr val="white"/>
                </a:solidFill>
                <a:latin typeface="Arial" panose="020B0604020202020204" pitchFamily="34" charset="0"/>
                <a:ea typeface="Open Sans" panose="020B0606030504020204" pitchFamily="34" charset="0"/>
                <a:cs typeface="Arial" panose="020B0604020202020204" pitchFamily="34" charset="0"/>
              </a:rPr>
              <a:t>RARE-X Research Program</a:t>
            </a:r>
            <a:r>
              <a:rPr lang="en-US" sz="4200" spc="450" dirty="0">
                <a:solidFill>
                  <a:prstClr val="white"/>
                </a:solidFill>
                <a:latin typeface="Arial" panose="020B0604020202020204" pitchFamily="34" charset="0"/>
                <a:ea typeface="Open Sans" panose="020B0606030504020204" pitchFamily="34" charset="0"/>
                <a:cs typeface="Arial" panose="020B0604020202020204" pitchFamily="34" charset="0"/>
              </a:rPr>
              <a:t> </a:t>
            </a:r>
          </a:p>
          <a:p>
            <a:pPr algn="ctr" defTabSz="1371600"/>
            <a:r>
              <a:rPr lang="en-US" sz="4200" b="1" spc="450" dirty="0">
                <a:solidFill>
                  <a:srgbClr val="FFC000"/>
                </a:solidFill>
                <a:latin typeface="Arial" panose="020B0604020202020204" pitchFamily="34" charset="0"/>
                <a:ea typeface="Open Sans" panose="020B0606030504020204" pitchFamily="34" charset="0"/>
                <a:cs typeface="Arial" panose="020B0604020202020204" pitchFamily="34" charset="0"/>
              </a:rPr>
              <a:t>Global Genes</a:t>
            </a:r>
          </a:p>
        </p:txBody>
      </p:sp>
      <p:sp>
        <p:nvSpPr>
          <p:cNvPr id="26" name="TextBox 25">
            <a:extLst>
              <a:ext uri="{FF2B5EF4-FFF2-40B4-BE49-F238E27FC236}">
                <a16:creationId xmlns:a16="http://schemas.microsoft.com/office/drawing/2014/main" id="{191DF49A-921E-1726-BBF6-923E7E05D81B}"/>
              </a:ext>
            </a:extLst>
          </p:cNvPr>
          <p:cNvSpPr txBox="1"/>
          <p:nvPr/>
        </p:nvSpPr>
        <p:spPr>
          <a:xfrm>
            <a:off x="14464146" y="9393383"/>
            <a:ext cx="3449781" cy="507831"/>
          </a:xfrm>
          <a:prstGeom prst="rect">
            <a:avLst/>
          </a:prstGeom>
          <a:noFill/>
        </p:spPr>
        <p:txBody>
          <a:bodyPr wrap="square" rtlCol="0">
            <a:spAutoFit/>
          </a:bodyPr>
          <a:lstStyle/>
          <a:p>
            <a:pPr algn="r" defTabSz="1371600"/>
            <a:r>
              <a:rPr lang="en-US" sz="2700" i="1" dirty="0">
                <a:solidFill>
                  <a:srgbClr val="40B6AD"/>
                </a:solidFill>
                <a:latin typeface="Arial" panose="020B0604020202020204" pitchFamily="34" charset="0"/>
                <a:cs typeface="Arial" panose="020B0604020202020204" pitchFamily="34" charset="0"/>
              </a:rPr>
              <a:t>#RDDS2026</a:t>
            </a:r>
          </a:p>
        </p:txBody>
      </p:sp>
      <p:pic>
        <p:nvPicPr>
          <p:cNvPr id="17" name="Picture 16">
            <a:extLst>
              <a:ext uri="{FF2B5EF4-FFF2-40B4-BE49-F238E27FC236}">
                <a16:creationId xmlns:a16="http://schemas.microsoft.com/office/drawing/2014/main" id="{4DC76ED1-75CF-BD5E-2040-4F00678ADF4B}"/>
              </a:ext>
            </a:extLst>
          </p:cNvPr>
          <p:cNvPicPr>
            <a:picLocks noChangeAspect="1"/>
          </p:cNvPicPr>
          <p:nvPr/>
        </p:nvPicPr>
        <p:blipFill>
          <a:blip r:embed="rId9"/>
          <a:stretch>
            <a:fillRect/>
          </a:stretch>
        </p:blipFill>
        <p:spPr>
          <a:xfrm>
            <a:off x="1074588" y="4254668"/>
            <a:ext cx="2286198" cy="2736683"/>
          </a:xfrm>
          <a:prstGeom prst="rect">
            <a:avLst/>
          </a:prstGeom>
        </p:spPr>
      </p:pic>
      <p:pic>
        <p:nvPicPr>
          <p:cNvPr id="19" name="Picture 18">
            <a:extLst>
              <a:ext uri="{FF2B5EF4-FFF2-40B4-BE49-F238E27FC236}">
                <a16:creationId xmlns:a16="http://schemas.microsoft.com/office/drawing/2014/main" id="{DA4FDEFA-8851-4097-0DFA-C60A1A0E184E}"/>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534578" y="7634662"/>
            <a:ext cx="5642891" cy="1974365"/>
          </a:xfrm>
          <a:prstGeom prst="rect">
            <a:avLst/>
          </a:prstGeom>
        </p:spPr>
      </p:pic>
    </p:spTree>
    <p:extLst>
      <p:ext uri="{BB962C8B-B14F-4D97-AF65-F5344CB8AC3E}">
        <p14:creationId xmlns:p14="http://schemas.microsoft.com/office/powerpoint/2010/main" val="20325982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96BAFB-506C-E79A-D281-32443564E35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F352933D-E2F2-2391-E2C2-3761B686E8A5}"/>
              </a:ext>
            </a:extLst>
          </p:cNvPr>
          <p:cNvSpPr/>
          <p:nvPr/>
        </p:nvSpPr>
        <p:spPr>
          <a:xfrm>
            <a:off x="1" y="0"/>
            <a:ext cx="7356764" cy="10287000"/>
          </a:xfrm>
          <a:prstGeom prst="rect">
            <a:avLst/>
          </a:prstGeom>
          <a:solidFill>
            <a:srgbClr val="0F566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1371600"/>
            <a:endParaRPr lang="en-US" sz="2700" dirty="0">
              <a:solidFill>
                <a:prstClr val="white"/>
              </a:solidFill>
              <a:latin typeface="Aptos" panose="02110004020202020204"/>
            </a:endParaRPr>
          </a:p>
        </p:txBody>
      </p:sp>
      <p:cxnSp>
        <p:nvCxnSpPr>
          <p:cNvPr id="10" name="Straight Arrow Connector 9">
            <a:extLst>
              <a:ext uri="{FF2B5EF4-FFF2-40B4-BE49-F238E27FC236}">
                <a16:creationId xmlns:a16="http://schemas.microsoft.com/office/drawing/2014/main" id="{EED08B89-6B70-0624-E5E2-0F8874F30E11}"/>
              </a:ext>
            </a:extLst>
          </p:cNvPr>
          <p:cNvCxnSpPr>
            <a:cxnSpLocks/>
          </p:cNvCxnSpPr>
          <p:nvPr/>
        </p:nvCxnSpPr>
        <p:spPr>
          <a:xfrm>
            <a:off x="1502599" y="3204572"/>
            <a:ext cx="4351565" cy="0"/>
          </a:xfrm>
          <a:prstGeom prst="straightConnector1">
            <a:avLst/>
          </a:prstGeom>
          <a:ln w="25400">
            <a:solidFill>
              <a:srgbClr val="40B6AD"/>
            </a:solidFill>
            <a:headEnd type="oval"/>
            <a:tailEnd type="oval"/>
          </a:ln>
        </p:spPr>
        <p:style>
          <a:lnRef idx="2">
            <a:schemeClr val="accent1"/>
          </a:lnRef>
          <a:fillRef idx="0">
            <a:schemeClr val="accent1"/>
          </a:fillRef>
          <a:effectRef idx="1">
            <a:schemeClr val="accent1"/>
          </a:effectRef>
          <a:fontRef idx="minor">
            <a:schemeClr val="tx1"/>
          </a:fontRef>
        </p:style>
      </p:cxnSp>
      <p:pic>
        <p:nvPicPr>
          <p:cNvPr id="11" name="Picture 10" descr="A black background with blue text&#10;&#10;AI-generated content may be incorrect.">
            <a:extLst>
              <a:ext uri="{FF2B5EF4-FFF2-40B4-BE49-F238E27FC236}">
                <a16:creationId xmlns:a16="http://schemas.microsoft.com/office/drawing/2014/main" id="{2096F7E0-C872-2FD7-73BA-F08BF3AEE140}"/>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5488054" y="95030"/>
            <a:ext cx="2425874" cy="1181384"/>
          </a:xfrm>
          <a:prstGeom prst="rect">
            <a:avLst/>
          </a:prstGeom>
        </p:spPr>
      </p:pic>
      <p:sp>
        <p:nvSpPr>
          <p:cNvPr id="2" name="Title 1">
            <a:extLst>
              <a:ext uri="{FF2B5EF4-FFF2-40B4-BE49-F238E27FC236}">
                <a16:creationId xmlns:a16="http://schemas.microsoft.com/office/drawing/2014/main" id="{4873BE95-F143-4333-AE54-391F1E6F3315}"/>
              </a:ext>
            </a:extLst>
          </p:cNvPr>
          <p:cNvSpPr>
            <a:spLocks noGrp="1"/>
          </p:cNvSpPr>
          <p:nvPr>
            <p:ph type="title"/>
          </p:nvPr>
        </p:nvSpPr>
        <p:spPr>
          <a:xfrm>
            <a:off x="1" y="1408968"/>
            <a:ext cx="7356764" cy="1607646"/>
          </a:xfrm>
        </p:spPr>
        <p:txBody>
          <a:bodyPr>
            <a:normAutofit fontScale="90000"/>
          </a:bodyPr>
          <a:lstStyle/>
          <a:p>
            <a:pPr algn="ctr">
              <a:lnSpc>
                <a:spcPct val="115000"/>
              </a:lnSpc>
              <a:spcBef>
                <a:spcPts val="0"/>
              </a:spcBef>
              <a:buClr>
                <a:schemeClr val="lt1"/>
              </a:buClr>
              <a:buSzPts val="2100"/>
            </a:pPr>
            <a:r>
              <a:rPr lang="en-US" b="1" dirty="0">
                <a:solidFill>
                  <a:schemeClr val="lt1"/>
                </a:solidFill>
                <a:latin typeface="Open Sans" panose="020B0606030504020204" pitchFamily="34" charset="0"/>
                <a:ea typeface="Open Sans" panose="020B0606030504020204" pitchFamily="34" charset="0"/>
                <a:cs typeface="Open Sans" panose="020B0606030504020204" pitchFamily="34" charset="0"/>
                <a:sym typeface="Arial"/>
              </a:rPr>
              <a:t>What Is </a:t>
            </a:r>
            <a:br>
              <a:rPr lang="en-US" b="1" dirty="0">
                <a:solidFill>
                  <a:schemeClr val="lt1"/>
                </a:solidFill>
                <a:latin typeface="Open Sans" panose="020B0606030504020204" pitchFamily="34" charset="0"/>
                <a:ea typeface="Open Sans" panose="020B0606030504020204" pitchFamily="34" charset="0"/>
                <a:cs typeface="Open Sans" panose="020B0606030504020204" pitchFamily="34" charset="0"/>
                <a:sym typeface="Arial"/>
              </a:rPr>
            </a:br>
            <a:r>
              <a:rPr lang="en-US" b="1" dirty="0">
                <a:solidFill>
                  <a:schemeClr val="lt1"/>
                </a:solidFill>
                <a:latin typeface="Open Sans" panose="020B0606030504020204" pitchFamily="34" charset="0"/>
                <a:ea typeface="Open Sans" panose="020B0606030504020204" pitchFamily="34" charset="0"/>
                <a:cs typeface="Open Sans" panose="020B0606030504020204" pitchFamily="34" charset="0"/>
                <a:sym typeface="Arial"/>
              </a:rPr>
              <a:t>RARE-X?</a:t>
            </a:r>
            <a:endParaRPr lang="en-US" sz="6300" b="1"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8" name="Title 1">
            <a:extLst>
              <a:ext uri="{FF2B5EF4-FFF2-40B4-BE49-F238E27FC236}">
                <a16:creationId xmlns:a16="http://schemas.microsoft.com/office/drawing/2014/main" id="{1257A145-581A-BD9A-5F3B-E41E44849081}"/>
              </a:ext>
            </a:extLst>
          </p:cNvPr>
          <p:cNvSpPr txBox="1">
            <a:spLocks/>
          </p:cNvSpPr>
          <p:nvPr/>
        </p:nvSpPr>
        <p:spPr>
          <a:xfrm>
            <a:off x="1" y="5143500"/>
            <a:ext cx="7356764" cy="1607646"/>
          </a:xfrm>
          <a:prstGeom prst="rect">
            <a:avLst/>
          </a:prstGeom>
        </p:spPr>
        <p:txBody>
          <a:bodyPr vert="horz" lIns="137160" tIns="68580" rIns="137160" bIns="6858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defTabSz="1371600">
              <a:lnSpc>
                <a:spcPct val="130000"/>
              </a:lnSpc>
              <a:spcBef>
                <a:spcPts val="1001"/>
              </a:spcBef>
              <a:buClr>
                <a:srgbClr val="025467"/>
              </a:buClr>
              <a:buSzPts val="1800"/>
              <a:defRPr/>
            </a:pPr>
            <a:r>
              <a:rPr lang="en-US" sz="3600" kern="0" dirty="0">
                <a:solidFill>
                  <a:prstClr val="white"/>
                </a:solidFill>
                <a:latin typeface="Open Sans"/>
                <a:ea typeface="Open Sans"/>
                <a:cs typeface="Open Sans"/>
                <a:sym typeface="Open Sans"/>
              </a:rPr>
              <a:t>RARE-X, </a:t>
            </a:r>
            <a:r>
              <a:rPr lang="en-US" sz="3600" i="1" kern="0" dirty="0">
                <a:solidFill>
                  <a:prstClr val="white"/>
                </a:solidFill>
                <a:latin typeface="Open Sans"/>
                <a:ea typeface="Open Sans"/>
                <a:cs typeface="Open Sans"/>
                <a:sym typeface="Open Sans"/>
              </a:rPr>
              <a:t>a program of Global Genes</a:t>
            </a:r>
            <a:r>
              <a:rPr lang="en-US" sz="3600" kern="0" dirty="0">
                <a:solidFill>
                  <a:prstClr val="white"/>
                </a:solidFill>
                <a:latin typeface="Open Sans"/>
                <a:ea typeface="Open Sans"/>
                <a:cs typeface="Open Sans"/>
                <a:sym typeface="Open Sans"/>
              </a:rPr>
              <a:t>, launched in </a:t>
            </a:r>
            <a:r>
              <a:rPr lang="en-US" sz="3600" b="1" kern="0" dirty="0">
                <a:solidFill>
                  <a:srgbClr val="DDB052"/>
                </a:solidFill>
                <a:latin typeface="Open Sans"/>
                <a:ea typeface="Open Sans"/>
                <a:cs typeface="Open Sans"/>
                <a:sym typeface="Open Sans"/>
              </a:rPr>
              <a:t>April 2021 </a:t>
            </a:r>
            <a:br>
              <a:rPr lang="en-US" sz="3600" kern="0" dirty="0">
                <a:solidFill>
                  <a:srgbClr val="FFFFFF"/>
                </a:solidFill>
                <a:latin typeface="Open Sans"/>
                <a:ea typeface="Open Sans"/>
                <a:cs typeface="Open Sans"/>
                <a:sym typeface="Open Sans"/>
              </a:rPr>
            </a:br>
            <a:r>
              <a:rPr lang="en-US" sz="3600" kern="0" dirty="0">
                <a:solidFill>
                  <a:srgbClr val="FFFFFF"/>
                </a:solidFill>
                <a:latin typeface="Open Sans"/>
                <a:ea typeface="Open Sans"/>
                <a:cs typeface="Open Sans"/>
                <a:sym typeface="Open Sans"/>
              </a:rPr>
              <a:t>to </a:t>
            </a:r>
            <a:r>
              <a:rPr lang="en-US" sz="3600" b="1" kern="0" dirty="0">
                <a:solidFill>
                  <a:srgbClr val="DDB052"/>
                </a:solidFill>
                <a:latin typeface="Open Sans"/>
                <a:ea typeface="Open Sans"/>
                <a:cs typeface="Open Sans"/>
                <a:sym typeface="Open Sans"/>
              </a:rPr>
              <a:t>accelerate</a:t>
            </a:r>
            <a:r>
              <a:rPr lang="en-US" sz="3600" kern="0" dirty="0">
                <a:solidFill>
                  <a:srgbClr val="FFFFFF"/>
                </a:solidFill>
                <a:latin typeface="Open Sans"/>
                <a:ea typeface="Open Sans"/>
                <a:cs typeface="Open Sans"/>
                <a:sym typeface="Open Sans"/>
              </a:rPr>
              <a:t> </a:t>
            </a:r>
            <a:r>
              <a:rPr lang="en-US" sz="3600" kern="0" dirty="0">
                <a:solidFill>
                  <a:prstClr val="white"/>
                </a:solidFill>
                <a:latin typeface="Open Sans"/>
                <a:ea typeface="Open Sans"/>
                <a:cs typeface="Open Sans"/>
                <a:sym typeface="Open Sans"/>
              </a:rPr>
              <a:t>rare disease research &amp; treatments by</a:t>
            </a:r>
            <a:r>
              <a:rPr lang="en-US" sz="3600" b="1" kern="0" dirty="0">
                <a:solidFill>
                  <a:prstClr val="white"/>
                </a:solidFill>
                <a:latin typeface="Open Sans"/>
                <a:ea typeface="Open Sans"/>
                <a:cs typeface="Open Sans"/>
                <a:sym typeface="Open Sans"/>
              </a:rPr>
              <a:t> </a:t>
            </a:r>
            <a:r>
              <a:rPr lang="en-US" sz="3600" b="1" kern="0" dirty="0">
                <a:solidFill>
                  <a:srgbClr val="DDB052"/>
                </a:solidFill>
                <a:latin typeface="Open Sans"/>
                <a:ea typeface="Open Sans"/>
                <a:cs typeface="Open Sans"/>
                <a:sym typeface="Open Sans"/>
              </a:rPr>
              <a:t>removing barriers</a:t>
            </a:r>
            <a:r>
              <a:rPr lang="en-US" sz="3600" kern="0" dirty="0">
                <a:solidFill>
                  <a:srgbClr val="DDB052"/>
                </a:solidFill>
                <a:latin typeface="Open Sans"/>
                <a:ea typeface="Open Sans"/>
                <a:cs typeface="Open Sans"/>
                <a:sym typeface="Open Sans"/>
              </a:rPr>
              <a:t> </a:t>
            </a:r>
            <a:r>
              <a:rPr lang="en-US" sz="3600" kern="0" dirty="0">
                <a:solidFill>
                  <a:prstClr val="white"/>
                </a:solidFill>
                <a:latin typeface="Open Sans"/>
                <a:ea typeface="Open Sans"/>
                <a:cs typeface="Open Sans"/>
                <a:sym typeface="Open Sans"/>
              </a:rPr>
              <a:t>for data collection &amp; sharing</a:t>
            </a:r>
          </a:p>
        </p:txBody>
      </p:sp>
      <p:sp>
        <p:nvSpPr>
          <p:cNvPr id="9" name="TextBox 8">
            <a:extLst>
              <a:ext uri="{FF2B5EF4-FFF2-40B4-BE49-F238E27FC236}">
                <a16:creationId xmlns:a16="http://schemas.microsoft.com/office/drawing/2014/main" id="{E541AA85-8F3E-F9B4-644D-637500B815EA}"/>
              </a:ext>
            </a:extLst>
          </p:cNvPr>
          <p:cNvSpPr txBox="1"/>
          <p:nvPr/>
        </p:nvSpPr>
        <p:spPr>
          <a:xfrm>
            <a:off x="14464146" y="9393383"/>
            <a:ext cx="3449781" cy="507831"/>
          </a:xfrm>
          <a:prstGeom prst="rect">
            <a:avLst/>
          </a:prstGeom>
          <a:noFill/>
        </p:spPr>
        <p:txBody>
          <a:bodyPr wrap="square" rtlCol="0">
            <a:spAutoFit/>
          </a:bodyPr>
          <a:lstStyle/>
          <a:p>
            <a:pPr algn="r" defTabSz="1371600"/>
            <a:r>
              <a:rPr lang="en-US" sz="2700" i="1" dirty="0">
                <a:solidFill>
                  <a:srgbClr val="40B6AD"/>
                </a:solidFill>
                <a:latin typeface="Arial" panose="020B0604020202020204" pitchFamily="34" charset="0"/>
                <a:cs typeface="Arial" panose="020B0604020202020204" pitchFamily="34" charset="0"/>
              </a:rPr>
              <a:t>#RDDS2026</a:t>
            </a:r>
          </a:p>
        </p:txBody>
      </p:sp>
      <p:sp>
        <p:nvSpPr>
          <p:cNvPr id="12" name="Google Shape;873;p4">
            <a:extLst>
              <a:ext uri="{FF2B5EF4-FFF2-40B4-BE49-F238E27FC236}">
                <a16:creationId xmlns:a16="http://schemas.microsoft.com/office/drawing/2014/main" id="{BE66C01D-1B33-4D6D-553F-A63734921AFF}"/>
              </a:ext>
            </a:extLst>
          </p:cNvPr>
          <p:cNvSpPr txBox="1"/>
          <p:nvPr/>
        </p:nvSpPr>
        <p:spPr>
          <a:xfrm>
            <a:off x="6847200" y="1083278"/>
            <a:ext cx="11440800" cy="787050"/>
          </a:xfrm>
          <a:prstGeom prst="rect">
            <a:avLst/>
          </a:prstGeom>
          <a:noFill/>
          <a:ln>
            <a:noFill/>
          </a:ln>
        </p:spPr>
        <p:txBody>
          <a:bodyPr spcFirstLastPara="1" wrap="square" lIns="0" tIns="0" rIns="0" bIns="0" anchor="t" anchorCtr="0">
            <a:noAutofit/>
          </a:bodyPr>
          <a:lstStyle/>
          <a:p>
            <a:pPr algn="ctr" defTabSz="1371600">
              <a:lnSpc>
                <a:spcPct val="115000"/>
              </a:lnSpc>
            </a:pPr>
            <a:r>
              <a:rPr lang="en-US" sz="4001" b="1" dirty="0">
                <a:solidFill>
                  <a:srgbClr val="0F5669"/>
                </a:solidFill>
                <a:latin typeface="Open Sans"/>
                <a:ea typeface="Open Sans"/>
                <a:cs typeface="Open Sans"/>
                <a:sym typeface="Open Sans"/>
              </a:rPr>
              <a:t>A Collaborative Data Collection Platform</a:t>
            </a:r>
            <a:br>
              <a:rPr lang="en-US" sz="4001" dirty="0">
                <a:solidFill>
                  <a:srgbClr val="025467"/>
                </a:solidFill>
                <a:latin typeface="Open Sans"/>
                <a:ea typeface="Open Sans"/>
                <a:cs typeface="Open Sans"/>
                <a:sym typeface="Open Sans"/>
              </a:rPr>
            </a:br>
            <a:endParaRPr sz="4001" dirty="0">
              <a:solidFill>
                <a:srgbClr val="025467"/>
              </a:solidFill>
              <a:latin typeface="Open Sans"/>
              <a:ea typeface="Open Sans"/>
              <a:cs typeface="Open Sans"/>
              <a:sym typeface="Open Sans"/>
            </a:endParaRPr>
          </a:p>
        </p:txBody>
      </p:sp>
      <p:sp>
        <p:nvSpPr>
          <p:cNvPr id="14" name="Google Shape;874;p4">
            <a:extLst>
              <a:ext uri="{FF2B5EF4-FFF2-40B4-BE49-F238E27FC236}">
                <a16:creationId xmlns:a16="http://schemas.microsoft.com/office/drawing/2014/main" id="{62C5A60C-0D8A-177B-544E-FCD5E684974F}"/>
              </a:ext>
            </a:extLst>
          </p:cNvPr>
          <p:cNvSpPr txBox="1"/>
          <p:nvPr/>
        </p:nvSpPr>
        <p:spPr>
          <a:xfrm>
            <a:off x="7922916" y="1792873"/>
            <a:ext cx="7068606" cy="3306752"/>
          </a:xfrm>
          <a:prstGeom prst="rect">
            <a:avLst/>
          </a:prstGeom>
          <a:noFill/>
          <a:ln>
            <a:noFill/>
          </a:ln>
        </p:spPr>
        <p:txBody>
          <a:bodyPr spcFirstLastPara="1" wrap="square" lIns="0" tIns="0" rIns="0" bIns="0" anchor="t" anchorCtr="0">
            <a:noAutofit/>
          </a:bodyPr>
          <a:lstStyle/>
          <a:p>
            <a:pPr marL="152396" defTabSz="1371600">
              <a:spcBef>
                <a:spcPts val="2599"/>
              </a:spcBef>
            </a:pPr>
            <a:r>
              <a:rPr lang="en-US" sz="2400" dirty="0">
                <a:solidFill>
                  <a:srgbClr val="24365B"/>
                </a:solidFill>
                <a:latin typeface="Open Sans" panose="020B0606030504020204" pitchFamily="34" charset="0"/>
                <a:ea typeface="Open Sans" panose="020B0606030504020204" pitchFamily="34" charset="0"/>
                <a:cs typeface="Open Sans" panose="020B0606030504020204" pitchFamily="34" charset="0"/>
                <a:sym typeface="Open Sans"/>
              </a:rPr>
              <a:t>Symptom-based</a:t>
            </a:r>
            <a:endParaRPr sz="2400"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a:p>
            <a:pPr marL="152396" defTabSz="1371600">
              <a:spcBef>
                <a:spcPts val="2599"/>
              </a:spcBef>
            </a:pPr>
            <a:r>
              <a:rPr lang="en-US" sz="2400" dirty="0">
                <a:solidFill>
                  <a:srgbClr val="24365B"/>
                </a:solidFill>
                <a:latin typeface="Open Sans" panose="020B0606030504020204" pitchFamily="34" charset="0"/>
                <a:ea typeface="Open Sans" panose="020B0606030504020204" pitchFamily="34" charset="0"/>
                <a:cs typeface="Open Sans" panose="020B0606030504020204" pitchFamily="34" charset="0"/>
                <a:sym typeface="Open Sans"/>
              </a:rPr>
              <a:t>Standardized Surveys &amp; Branching Logic</a:t>
            </a:r>
            <a:endParaRPr sz="2400"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a:p>
            <a:pPr marL="152396" defTabSz="1371600">
              <a:spcBef>
                <a:spcPts val="2599"/>
              </a:spcBef>
            </a:pPr>
            <a:r>
              <a:rPr lang="en-US" sz="2400" dirty="0">
                <a:solidFill>
                  <a:srgbClr val="24365B"/>
                </a:solidFill>
                <a:latin typeface="Open Sans" panose="020B0606030504020204" pitchFamily="34" charset="0"/>
                <a:ea typeface="Open Sans" panose="020B0606030504020204" pitchFamily="34" charset="0"/>
                <a:cs typeface="Open Sans" panose="020B0606030504020204" pitchFamily="34" charset="0"/>
                <a:sym typeface="Open Sans"/>
              </a:rPr>
              <a:t>Captures Patient Experience</a:t>
            </a:r>
            <a:endParaRPr sz="2400"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a:p>
            <a:pPr marL="152396" defTabSz="1371600">
              <a:spcBef>
                <a:spcPts val="2599"/>
              </a:spcBef>
            </a:pPr>
            <a:r>
              <a:rPr lang="en-US" sz="2400" dirty="0">
                <a:solidFill>
                  <a:srgbClr val="24365B"/>
                </a:solidFill>
                <a:latin typeface="Open Sans" panose="020B0606030504020204" pitchFamily="34" charset="0"/>
                <a:ea typeface="Open Sans" panose="020B0606030504020204" pitchFamily="34" charset="0"/>
                <a:cs typeface="Open Sans" panose="020B0606030504020204" pitchFamily="34" charset="0"/>
                <a:sym typeface="Open Sans"/>
              </a:rPr>
              <a:t>Enables Cross-Disease Research</a:t>
            </a:r>
            <a:endParaRPr sz="2400"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16" name="Google Shape;878;p4" descr="A line art of icons&#10;&#10;AI-generated content may be incorrect.">
            <a:extLst>
              <a:ext uri="{FF2B5EF4-FFF2-40B4-BE49-F238E27FC236}">
                <a16:creationId xmlns:a16="http://schemas.microsoft.com/office/drawing/2014/main" id="{DD08C68A-A1A7-E87C-46A9-1EBEF0C33281}"/>
              </a:ext>
            </a:extLst>
          </p:cNvPr>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441214" y="3413459"/>
            <a:ext cx="550088" cy="535602"/>
          </a:xfrm>
          <a:prstGeom prst="rect">
            <a:avLst/>
          </a:prstGeom>
          <a:noFill/>
          <a:ln>
            <a:noFill/>
          </a:ln>
        </p:spPr>
      </p:pic>
      <p:pic>
        <p:nvPicPr>
          <p:cNvPr id="18" name="Google Shape;880;p4" descr="A line art of icons&#10;&#10;AI-generated content may be incorrect.">
            <a:extLst>
              <a:ext uri="{FF2B5EF4-FFF2-40B4-BE49-F238E27FC236}">
                <a16:creationId xmlns:a16="http://schemas.microsoft.com/office/drawing/2014/main" id="{CFB7BC38-1C86-D181-D503-D46B733B4EDF}"/>
              </a:ext>
            </a:extLst>
          </p:cNvPr>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441214" y="2016495"/>
            <a:ext cx="550088" cy="538050"/>
          </a:xfrm>
          <a:prstGeom prst="rect">
            <a:avLst/>
          </a:prstGeom>
          <a:noFill/>
          <a:ln>
            <a:noFill/>
          </a:ln>
        </p:spPr>
      </p:pic>
      <p:pic>
        <p:nvPicPr>
          <p:cNvPr id="20" name="Google Shape;882;p4">
            <a:extLst>
              <a:ext uri="{FF2B5EF4-FFF2-40B4-BE49-F238E27FC236}">
                <a16:creationId xmlns:a16="http://schemas.microsoft.com/office/drawing/2014/main" id="{5158C36D-CEC7-80E9-B760-6538083C77FA}"/>
              </a:ext>
            </a:extLst>
          </p:cNvPr>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13944599" y="2683833"/>
            <a:ext cx="3781862" cy="1624527"/>
          </a:xfrm>
          <a:prstGeom prst="rect">
            <a:avLst/>
          </a:prstGeom>
          <a:noFill/>
          <a:ln w="9525" cap="flat" cmpd="sng">
            <a:solidFill>
              <a:schemeClr val="dk1"/>
            </a:solidFill>
            <a:prstDash val="solid"/>
            <a:round/>
            <a:headEnd type="none" w="sm" len="sm"/>
            <a:tailEnd type="none" w="sm" len="sm"/>
          </a:ln>
        </p:spPr>
      </p:pic>
      <p:pic>
        <p:nvPicPr>
          <p:cNvPr id="22" name="Google Shape;883;p4">
            <a:extLst>
              <a:ext uri="{FF2B5EF4-FFF2-40B4-BE49-F238E27FC236}">
                <a16:creationId xmlns:a16="http://schemas.microsoft.com/office/drawing/2014/main" id="{9F96FFA7-61C0-4497-85A6-2A3B41A8603B}"/>
              </a:ext>
            </a:extLst>
          </p:cNvPr>
          <p:cNvPicPr preferRelativeResize="0"/>
          <p:nvPr/>
        </p:nvPicPr>
        <p:blipFill rotWithShape="1">
          <a:blip r:embed="rId6">
            <a:alphaModFix/>
          </a:blip>
          <a:srcRect/>
          <a:stretch/>
        </p:blipFill>
        <p:spPr>
          <a:xfrm>
            <a:off x="7618116" y="5187377"/>
            <a:ext cx="8783316" cy="4340369"/>
          </a:xfrm>
          <a:prstGeom prst="rect">
            <a:avLst/>
          </a:prstGeom>
          <a:noFill/>
          <a:ln>
            <a:noFill/>
          </a:ln>
        </p:spPr>
      </p:pic>
      <p:pic>
        <p:nvPicPr>
          <p:cNvPr id="24" name="Picture 23">
            <a:extLst>
              <a:ext uri="{FF2B5EF4-FFF2-40B4-BE49-F238E27FC236}">
                <a16:creationId xmlns:a16="http://schemas.microsoft.com/office/drawing/2014/main" id="{BF2E4884-2CF3-45FF-E0A3-5C86E911563C}"/>
              </a:ext>
            </a:extLst>
          </p:cNvPr>
          <p:cNvPicPr>
            <a:picLocks noChangeAspect="1"/>
          </p:cNvPicPr>
          <p:nvPr/>
        </p:nvPicPr>
        <p:blipFill>
          <a:blip r:embed="rId7"/>
          <a:stretch>
            <a:fillRect/>
          </a:stretch>
        </p:blipFill>
        <p:spPr>
          <a:xfrm>
            <a:off x="7450428" y="2683834"/>
            <a:ext cx="548688" cy="539543"/>
          </a:xfrm>
          <a:prstGeom prst="rect">
            <a:avLst/>
          </a:prstGeom>
        </p:spPr>
      </p:pic>
      <p:pic>
        <p:nvPicPr>
          <p:cNvPr id="26" name="Picture 25">
            <a:extLst>
              <a:ext uri="{FF2B5EF4-FFF2-40B4-BE49-F238E27FC236}">
                <a16:creationId xmlns:a16="http://schemas.microsoft.com/office/drawing/2014/main" id="{5F2B2402-E18E-6650-3F99-6FF8A51D7F45}"/>
              </a:ext>
            </a:extLst>
          </p:cNvPr>
          <p:cNvPicPr>
            <a:picLocks noChangeAspect="1"/>
          </p:cNvPicPr>
          <p:nvPr/>
        </p:nvPicPr>
        <p:blipFill>
          <a:blip r:embed="rId8"/>
          <a:stretch>
            <a:fillRect/>
          </a:stretch>
        </p:blipFill>
        <p:spPr>
          <a:xfrm>
            <a:off x="7441214" y="4119113"/>
            <a:ext cx="548688" cy="539543"/>
          </a:xfrm>
          <a:prstGeom prst="rect">
            <a:avLst/>
          </a:prstGeom>
        </p:spPr>
      </p:pic>
    </p:spTree>
    <p:extLst>
      <p:ext uri="{BB962C8B-B14F-4D97-AF65-F5344CB8AC3E}">
        <p14:creationId xmlns:p14="http://schemas.microsoft.com/office/powerpoint/2010/main" val="20677921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B15E8D-59BA-1FC2-36D4-4C915B66814C}"/>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524FAA10-A76B-B161-264D-2365E15731E2}"/>
              </a:ext>
            </a:extLst>
          </p:cNvPr>
          <p:cNvPicPr>
            <a:picLocks noChangeAspect="1"/>
          </p:cNvPicPr>
          <p:nvPr/>
        </p:nvPicPr>
        <p:blipFill>
          <a:blip r:embed="rId2"/>
          <a:stretch>
            <a:fillRect/>
          </a:stretch>
        </p:blipFill>
        <p:spPr>
          <a:xfrm>
            <a:off x="659914" y="1687447"/>
            <a:ext cx="17082473" cy="7882811"/>
          </a:xfrm>
          <a:prstGeom prst="rect">
            <a:avLst/>
          </a:prstGeom>
        </p:spPr>
      </p:pic>
      <p:pic>
        <p:nvPicPr>
          <p:cNvPr id="8" name="Picture 7" descr="A black background with blue text&#10;&#10;AI-generated content may be incorrect.">
            <a:extLst>
              <a:ext uri="{FF2B5EF4-FFF2-40B4-BE49-F238E27FC236}">
                <a16:creationId xmlns:a16="http://schemas.microsoft.com/office/drawing/2014/main" id="{5AD76AB6-3022-FFD1-A2C8-EECC8EBB7E2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5679760" y="304439"/>
            <a:ext cx="2425874" cy="1181384"/>
          </a:xfrm>
          <a:prstGeom prst="rect">
            <a:avLst/>
          </a:prstGeom>
        </p:spPr>
      </p:pic>
      <p:sp>
        <p:nvSpPr>
          <p:cNvPr id="13" name="Title 1">
            <a:extLst>
              <a:ext uri="{FF2B5EF4-FFF2-40B4-BE49-F238E27FC236}">
                <a16:creationId xmlns:a16="http://schemas.microsoft.com/office/drawing/2014/main" id="{AE96D0BB-4113-B3F9-7FA5-19C9BA26DB13}"/>
              </a:ext>
            </a:extLst>
          </p:cNvPr>
          <p:cNvSpPr>
            <a:spLocks noGrp="1"/>
          </p:cNvSpPr>
          <p:nvPr>
            <p:ph type="title"/>
          </p:nvPr>
        </p:nvSpPr>
        <p:spPr>
          <a:xfrm>
            <a:off x="852053" y="175050"/>
            <a:ext cx="15534410" cy="1607646"/>
          </a:xfrm>
        </p:spPr>
        <p:txBody>
          <a:bodyPr>
            <a:normAutofit/>
          </a:bodyPr>
          <a:lstStyle/>
          <a:p>
            <a:r>
              <a:rPr lang="en-US" sz="6000" dirty="0">
                <a:solidFill>
                  <a:srgbClr val="0F5669"/>
                </a:solidFill>
                <a:latin typeface="Arial" panose="020B0604020202020204" pitchFamily="34" charset="0"/>
                <a:cs typeface="Arial" panose="020B0604020202020204" pitchFamily="34" charset="0"/>
              </a:rPr>
              <a:t>RARE-X Data Collection Platform</a:t>
            </a:r>
          </a:p>
        </p:txBody>
      </p:sp>
      <p:cxnSp>
        <p:nvCxnSpPr>
          <p:cNvPr id="15" name="Straight Arrow Connector 14">
            <a:extLst>
              <a:ext uri="{FF2B5EF4-FFF2-40B4-BE49-F238E27FC236}">
                <a16:creationId xmlns:a16="http://schemas.microsoft.com/office/drawing/2014/main" id="{386B286F-D32E-A1EA-C0B8-A2DBFBE78865}"/>
              </a:ext>
            </a:extLst>
          </p:cNvPr>
          <p:cNvCxnSpPr/>
          <p:nvPr/>
        </p:nvCxnSpPr>
        <p:spPr>
          <a:xfrm>
            <a:off x="1022018" y="1615209"/>
            <a:ext cx="12074237" cy="0"/>
          </a:xfrm>
          <a:prstGeom prst="straightConnector1">
            <a:avLst/>
          </a:prstGeom>
          <a:ln w="25400">
            <a:solidFill>
              <a:srgbClr val="40B6AD"/>
            </a:solidFill>
            <a:headEnd type="oval"/>
            <a:tailEnd type="ova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578053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338F8C-8D97-C069-33B3-6B5C6086C70E}"/>
            </a:ext>
          </a:extLst>
        </p:cNvPr>
        <p:cNvGrpSpPr/>
        <p:nvPr/>
      </p:nvGrpSpPr>
      <p:grpSpPr>
        <a:xfrm>
          <a:off x="0" y="0"/>
          <a:ext cx="0" cy="0"/>
          <a:chOff x="0" y="0"/>
          <a:chExt cx="0" cy="0"/>
        </a:xfrm>
      </p:grpSpPr>
      <p:pic>
        <p:nvPicPr>
          <p:cNvPr id="8" name="Picture 7" descr="A black background with blue text&#10;&#10;AI-generated content may be incorrect.">
            <a:extLst>
              <a:ext uri="{FF2B5EF4-FFF2-40B4-BE49-F238E27FC236}">
                <a16:creationId xmlns:a16="http://schemas.microsoft.com/office/drawing/2014/main" id="{9D31E311-89C5-5DCF-5BE6-245275216E0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5679760" y="304439"/>
            <a:ext cx="2425874" cy="1181384"/>
          </a:xfrm>
          <a:prstGeom prst="rect">
            <a:avLst/>
          </a:prstGeom>
        </p:spPr>
      </p:pic>
      <p:sp>
        <p:nvSpPr>
          <p:cNvPr id="13" name="Title 1">
            <a:extLst>
              <a:ext uri="{FF2B5EF4-FFF2-40B4-BE49-F238E27FC236}">
                <a16:creationId xmlns:a16="http://schemas.microsoft.com/office/drawing/2014/main" id="{10555A53-8D83-9124-3831-197587E45173}"/>
              </a:ext>
            </a:extLst>
          </p:cNvPr>
          <p:cNvSpPr>
            <a:spLocks noGrp="1"/>
          </p:cNvSpPr>
          <p:nvPr>
            <p:ph type="title"/>
          </p:nvPr>
        </p:nvSpPr>
        <p:spPr>
          <a:xfrm>
            <a:off x="852053" y="175050"/>
            <a:ext cx="15534410" cy="1607646"/>
          </a:xfrm>
        </p:spPr>
        <p:txBody>
          <a:bodyPr>
            <a:normAutofit/>
          </a:bodyPr>
          <a:lstStyle/>
          <a:p>
            <a:r>
              <a:rPr lang="en-US" sz="4200" b="1" dirty="0">
                <a:solidFill>
                  <a:schemeClr val="accent2">
                    <a:lumMod val="50000"/>
                  </a:schemeClr>
                </a:solidFill>
                <a:latin typeface="Arial" panose="020B0604020202020204" pitchFamily="34" charset="0"/>
                <a:ea typeface="Open Sans" panose="020B0606030504020204" pitchFamily="34" charset="0"/>
                <a:cs typeface="Arial" panose="020B0604020202020204" pitchFamily="34" charset="0"/>
              </a:rPr>
              <a:t>Methods: </a:t>
            </a:r>
            <a:r>
              <a:rPr lang="en-US" sz="4200" dirty="0">
                <a:solidFill>
                  <a:srgbClr val="0F5669"/>
                </a:solidFill>
                <a:latin typeface="Arial" panose="020B0604020202020204" pitchFamily="34" charset="0"/>
                <a:ea typeface="Open Sans" panose="020B0606030504020204" pitchFamily="34" charset="0"/>
                <a:cs typeface="Arial" panose="020B0604020202020204" pitchFamily="34" charset="0"/>
              </a:rPr>
              <a:t>Large Language Models (LLMs) &amp;</a:t>
            </a:r>
            <a:br>
              <a:rPr lang="en-US" sz="4200" dirty="0">
                <a:solidFill>
                  <a:srgbClr val="0F5669"/>
                </a:solidFill>
                <a:latin typeface="Arial" panose="020B0604020202020204" pitchFamily="34" charset="0"/>
                <a:ea typeface="Open Sans" panose="020B0606030504020204" pitchFamily="34" charset="0"/>
                <a:cs typeface="Arial" panose="020B0604020202020204" pitchFamily="34" charset="0"/>
              </a:rPr>
            </a:br>
            <a:r>
              <a:rPr lang="en-US" sz="4200" dirty="0">
                <a:solidFill>
                  <a:srgbClr val="0F5669"/>
                </a:solidFill>
                <a:latin typeface="Arial" panose="020B0604020202020204" pitchFamily="34" charset="0"/>
                <a:ea typeface="Open Sans" panose="020B0606030504020204" pitchFamily="34" charset="0"/>
                <a:cs typeface="Arial" panose="020B0604020202020204" pitchFamily="34" charset="0"/>
              </a:rPr>
              <a:t>Condition Specific Retrieval-Augmented Generation (RAG)</a:t>
            </a:r>
          </a:p>
        </p:txBody>
      </p:sp>
      <p:cxnSp>
        <p:nvCxnSpPr>
          <p:cNvPr id="15" name="Straight Arrow Connector 14">
            <a:extLst>
              <a:ext uri="{FF2B5EF4-FFF2-40B4-BE49-F238E27FC236}">
                <a16:creationId xmlns:a16="http://schemas.microsoft.com/office/drawing/2014/main" id="{7E644BFE-1B39-5E73-7A1C-81F5F05D918F}"/>
              </a:ext>
            </a:extLst>
          </p:cNvPr>
          <p:cNvCxnSpPr/>
          <p:nvPr/>
        </p:nvCxnSpPr>
        <p:spPr>
          <a:xfrm>
            <a:off x="1022018" y="1615209"/>
            <a:ext cx="12074237" cy="0"/>
          </a:xfrm>
          <a:prstGeom prst="straightConnector1">
            <a:avLst/>
          </a:prstGeom>
          <a:ln w="25400">
            <a:solidFill>
              <a:srgbClr val="40B6AD"/>
            </a:solidFill>
            <a:headEnd type="oval"/>
            <a:tailEnd type="oval"/>
          </a:ln>
        </p:spPr>
        <p:style>
          <a:lnRef idx="2">
            <a:schemeClr val="accent1"/>
          </a:lnRef>
          <a:fillRef idx="0">
            <a:schemeClr val="accent1"/>
          </a:fillRef>
          <a:effectRef idx="1">
            <a:schemeClr val="accent1"/>
          </a:effectRef>
          <a:fontRef idx="minor">
            <a:schemeClr val="tx1"/>
          </a:fontRef>
        </p:style>
      </p:cxnSp>
      <p:sp>
        <p:nvSpPr>
          <p:cNvPr id="16" name="Google Shape;930;g3fa28a5b42c_0_19520">
            <a:extLst>
              <a:ext uri="{FF2B5EF4-FFF2-40B4-BE49-F238E27FC236}">
                <a16:creationId xmlns:a16="http://schemas.microsoft.com/office/drawing/2014/main" id="{ED89123B-42FB-CE53-1B72-0F1F20FF3A48}"/>
              </a:ext>
            </a:extLst>
          </p:cNvPr>
          <p:cNvSpPr/>
          <p:nvPr/>
        </p:nvSpPr>
        <p:spPr>
          <a:xfrm>
            <a:off x="11417618" y="2143125"/>
            <a:ext cx="6289200" cy="6715350"/>
          </a:xfrm>
          <a:prstGeom prst="roundRect">
            <a:avLst>
              <a:gd name="adj" fmla="val 2926"/>
            </a:avLst>
          </a:prstGeom>
          <a:solidFill>
            <a:srgbClr val="CFE2F3"/>
          </a:solidFill>
          <a:ln w="14300" cap="flat" cmpd="sng">
            <a:solidFill>
              <a:srgbClr val="E2E8F0"/>
            </a:solidFill>
            <a:prstDash val="solid"/>
            <a:round/>
            <a:headEnd type="none" w="sm" len="sm"/>
            <a:tailEnd type="none" w="sm" len="sm"/>
          </a:ln>
        </p:spPr>
        <p:txBody>
          <a:bodyPr spcFirstLastPara="1" wrap="square" lIns="0" tIns="0" rIns="0" bIns="0" anchor="ctr" anchorCtr="0">
            <a:noAutofit/>
          </a:bodyPr>
          <a:lstStyle/>
          <a:p>
            <a:pPr defTabSz="1371600"/>
            <a:endParaRPr sz="2700">
              <a:solidFill>
                <a:prstClr val="black"/>
              </a:solidFill>
              <a:latin typeface="Aptos" panose="02110004020202020204"/>
            </a:endParaRPr>
          </a:p>
        </p:txBody>
      </p:sp>
      <p:sp>
        <p:nvSpPr>
          <p:cNvPr id="18" name="Google Shape;932;g3fa28a5b42c_0_19520">
            <a:extLst>
              <a:ext uri="{FF2B5EF4-FFF2-40B4-BE49-F238E27FC236}">
                <a16:creationId xmlns:a16="http://schemas.microsoft.com/office/drawing/2014/main" id="{69419220-441D-4F6E-057A-7B29D385D8B1}"/>
              </a:ext>
            </a:extLst>
          </p:cNvPr>
          <p:cNvSpPr txBox="1"/>
          <p:nvPr/>
        </p:nvSpPr>
        <p:spPr>
          <a:xfrm>
            <a:off x="11948964" y="2428875"/>
            <a:ext cx="5642550" cy="6143850"/>
          </a:xfrm>
          <a:prstGeom prst="rect">
            <a:avLst/>
          </a:prstGeom>
          <a:solidFill>
            <a:srgbClr val="CFE2F3"/>
          </a:solidFill>
          <a:ln>
            <a:noFill/>
          </a:ln>
        </p:spPr>
        <p:txBody>
          <a:bodyPr spcFirstLastPara="1" wrap="square" lIns="0" tIns="0" rIns="0" bIns="0" anchor="t" anchorCtr="0">
            <a:noAutofit/>
          </a:bodyPr>
          <a:lstStyle/>
          <a:p>
            <a:pPr defTabSz="1371600"/>
            <a:r>
              <a:rPr lang="en-US" sz="3600" b="1" dirty="0">
                <a:solidFill>
                  <a:srgbClr val="1D4ED8"/>
                </a:solidFill>
                <a:latin typeface="Arial" panose="020B0604020202020204" pitchFamily="34" charset="0"/>
                <a:ea typeface="Open Sans" panose="020B0606030504020204" pitchFamily="34" charset="0"/>
                <a:cs typeface="Arial" panose="020B0604020202020204" pitchFamily="34" charset="0"/>
                <a:sym typeface="Open Sans ExtraBold"/>
              </a:rPr>
              <a:t>PubMed</a:t>
            </a:r>
            <a:endParaRPr sz="3600" b="1" dirty="0">
              <a:solidFill>
                <a:srgbClr val="1D4ED8"/>
              </a:solidFill>
              <a:latin typeface="Arial" panose="020B0604020202020204" pitchFamily="34" charset="0"/>
              <a:ea typeface="Open Sans" panose="020B0606030504020204" pitchFamily="34" charset="0"/>
              <a:cs typeface="Arial" panose="020B0604020202020204" pitchFamily="34" charset="0"/>
              <a:sym typeface="Open Sans ExtraBold"/>
            </a:endParaRPr>
          </a:p>
          <a:p>
            <a:pPr defTabSz="1371600">
              <a:spcBef>
                <a:spcPts val="1800"/>
              </a:spcBef>
            </a:pPr>
            <a:r>
              <a:rPr lang="en-US" sz="2400" b="1" dirty="0">
                <a:solidFill>
                  <a:srgbClr val="1E293B"/>
                </a:solidFill>
                <a:latin typeface="Arial" panose="020B0604020202020204" pitchFamily="34" charset="0"/>
                <a:ea typeface="Open Sans"/>
                <a:cs typeface="Arial" panose="020B0604020202020204" pitchFamily="34" charset="0"/>
                <a:sym typeface="Open Sans"/>
              </a:rPr>
              <a:t>Curate Literature &amp; Draft Questions</a:t>
            </a:r>
            <a:endParaRPr sz="2400" b="1" dirty="0">
              <a:solidFill>
                <a:srgbClr val="1E293B"/>
              </a:solidFill>
              <a:latin typeface="Arial" panose="020B0604020202020204" pitchFamily="34" charset="0"/>
              <a:ea typeface="Open Sans"/>
              <a:cs typeface="Arial" panose="020B0604020202020204" pitchFamily="34" charset="0"/>
              <a:sym typeface="Open Sans"/>
            </a:endParaRPr>
          </a:p>
          <a:p>
            <a:pPr defTabSz="1371600">
              <a:spcBef>
                <a:spcPts val="450"/>
              </a:spcBef>
            </a:pPr>
            <a:r>
              <a:rPr lang="en-US" sz="2400" dirty="0">
                <a:solidFill>
                  <a:srgbClr val="475569"/>
                </a:solidFill>
                <a:latin typeface="Arial" panose="020B0604020202020204" pitchFamily="34" charset="0"/>
                <a:ea typeface="Open Sans"/>
                <a:cs typeface="Arial" panose="020B0604020202020204" pitchFamily="34" charset="0"/>
                <a:sym typeface="Open Sans"/>
              </a:rPr>
              <a:t>Select condition-specific publications and develop research questions for testing and validation.</a:t>
            </a:r>
            <a:endParaRPr sz="2400" dirty="0">
              <a:solidFill>
                <a:srgbClr val="475569"/>
              </a:solidFill>
              <a:latin typeface="Arial" panose="020B0604020202020204" pitchFamily="34" charset="0"/>
              <a:ea typeface="Open Sans"/>
              <a:cs typeface="Arial" panose="020B0604020202020204" pitchFamily="34" charset="0"/>
              <a:sym typeface="Open Sans"/>
            </a:endParaRPr>
          </a:p>
          <a:p>
            <a:pPr defTabSz="1371600">
              <a:spcBef>
                <a:spcPts val="2250"/>
              </a:spcBef>
            </a:pPr>
            <a:r>
              <a:rPr lang="en-US" sz="2400" b="1" dirty="0">
                <a:solidFill>
                  <a:srgbClr val="1E293B"/>
                </a:solidFill>
                <a:latin typeface="Arial" panose="020B0604020202020204" pitchFamily="34" charset="0"/>
                <a:ea typeface="Open Sans"/>
                <a:cs typeface="Arial" panose="020B0604020202020204" pitchFamily="34" charset="0"/>
                <a:sym typeface="Open Sans"/>
              </a:rPr>
              <a:t>Develop Analytical Workflow</a:t>
            </a:r>
            <a:endParaRPr sz="2400" b="1" dirty="0">
              <a:solidFill>
                <a:srgbClr val="1E293B"/>
              </a:solidFill>
              <a:latin typeface="Arial" panose="020B0604020202020204" pitchFamily="34" charset="0"/>
              <a:ea typeface="Open Sans"/>
              <a:cs typeface="Arial" panose="020B0604020202020204" pitchFamily="34" charset="0"/>
              <a:sym typeface="Open Sans"/>
            </a:endParaRPr>
          </a:p>
          <a:p>
            <a:pPr defTabSz="1371600">
              <a:spcBef>
                <a:spcPts val="450"/>
              </a:spcBef>
            </a:pPr>
            <a:r>
              <a:rPr lang="en-US" sz="2400" dirty="0">
                <a:solidFill>
                  <a:srgbClr val="475569"/>
                </a:solidFill>
                <a:latin typeface="Arial" panose="020B0604020202020204" pitchFamily="34" charset="0"/>
                <a:ea typeface="Open Sans"/>
                <a:cs typeface="Arial" panose="020B0604020202020204" pitchFamily="34" charset="0"/>
                <a:sym typeface="Open Sans"/>
              </a:rPr>
              <a:t>Create structured prompts and process to guide LLM analysis for each research question.</a:t>
            </a:r>
            <a:endParaRPr sz="2400" dirty="0">
              <a:solidFill>
                <a:srgbClr val="475569"/>
              </a:solidFill>
              <a:latin typeface="Arial" panose="020B0604020202020204" pitchFamily="34" charset="0"/>
              <a:ea typeface="Open Sans"/>
              <a:cs typeface="Arial" panose="020B0604020202020204" pitchFamily="34" charset="0"/>
              <a:sym typeface="Open Sans"/>
            </a:endParaRPr>
          </a:p>
          <a:p>
            <a:pPr defTabSz="1371600">
              <a:spcBef>
                <a:spcPts val="2250"/>
              </a:spcBef>
            </a:pPr>
            <a:r>
              <a:rPr lang="en-US" sz="2400" b="1" dirty="0">
                <a:solidFill>
                  <a:srgbClr val="1E293B"/>
                </a:solidFill>
                <a:latin typeface="Arial" panose="020B0604020202020204" pitchFamily="34" charset="0"/>
                <a:ea typeface="Open Sans"/>
                <a:cs typeface="Arial" panose="020B0604020202020204" pitchFamily="34" charset="0"/>
                <a:sym typeface="Open Sans"/>
              </a:rPr>
              <a:t>Define Evaluation Criteria</a:t>
            </a:r>
            <a:endParaRPr sz="2400" b="1" dirty="0">
              <a:solidFill>
                <a:srgbClr val="1E293B"/>
              </a:solidFill>
              <a:latin typeface="Arial" panose="020B0604020202020204" pitchFamily="34" charset="0"/>
              <a:ea typeface="Open Sans"/>
              <a:cs typeface="Arial" panose="020B0604020202020204" pitchFamily="34" charset="0"/>
              <a:sym typeface="Open Sans"/>
            </a:endParaRPr>
          </a:p>
          <a:p>
            <a:pPr defTabSz="1371600">
              <a:spcBef>
                <a:spcPts val="450"/>
              </a:spcBef>
            </a:pPr>
            <a:r>
              <a:rPr lang="en-US" sz="2400" dirty="0">
                <a:solidFill>
                  <a:srgbClr val="475569"/>
                </a:solidFill>
                <a:latin typeface="Arial" panose="020B0604020202020204" pitchFamily="34" charset="0"/>
                <a:ea typeface="Open Sans"/>
                <a:cs typeface="Arial" panose="020B0604020202020204" pitchFamily="34" charset="0"/>
                <a:sym typeface="Open Sans"/>
              </a:rPr>
              <a:t>Establish criteria for assessing the relevance, accuracy, and clarity of the responses.</a:t>
            </a:r>
            <a:endParaRPr sz="2400" dirty="0">
              <a:solidFill>
                <a:srgbClr val="475569"/>
              </a:solidFill>
              <a:latin typeface="Arial" panose="020B0604020202020204" pitchFamily="34" charset="0"/>
              <a:ea typeface="Open Sans"/>
              <a:cs typeface="Arial" panose="020B0604020202020204" pitchFamily="34" charset="0"/>
              <a:sym typeface="Open Sans"/>
            </a:endParaRPr>
          </a:p>
        </p:txBody>
      </p:sp>
      <p:sp>
        <p:nvSpPr>
          <p:cNvPr id="22" name="Google Shape;930;g3fa28a5b42c_0_19520">
            <a:extLst>
              <a:ext uri="{FF2B5EF4-FFF2-40B4-BE49-F238E27FC236}">
                <a16:creationId xmlns:a16="http://schemas.microsoft.com/office/drawing/2014/main" id="{90EADDC3-D5AB-6BA0-353E-5DF4F4A5EE1D}"/>
              </a:ext>
            </a:extLst>
          </p:cNvPr>
          <p:cNvSpPr/>
          <p:nvPr/>
        </p:nvSpPr>
        <p:spPr>
          <a:xfrm>
            <a:off x="1022018" y="2143125"/>
            <a:ext cx="6289200" cy="6715350"/>
          </a:xfrm>
          <a:prstGeom prst="roundRect">
            <a:avLst>
              <a:gd name="adj" fmla="val 2926"/>
            </a:avLst>
          </a:prstGeom>
          <a:solidFill>
            <a:schemeClr val="accent3">
              <a:lumMod val="20000"/>
              <a:lumOff val="80000"/>
            </a:schemeClr>
          </a:solidFill>
          <a:ln w="14300" cap="flat" cmpd="sng">
            <a:solidFill>
              <a:srgbClr val="E2E8F0"/>
            </a:solidFill>
            <a:prstDash val="solid"/>
            <a:round/>
            <a:headEnd type="none" w="sm" len="sm"/>
            <a:tailEnd type="none" w="sm" len="sm"/>
          </a:ln>
        </p:spPr>
        <p:txBody>
          <a:bodyPr spcFirstLastPara="1" wrap="square" lIns="0" tIns="0" rIns="0" bIns="0" anchor="ctr" anchorCtr="0">
            <a:noAutofit/>
          </a:bodyPr>
          <a:lstStyle/>
          <a:p>
            <a:pPr defTabSz="1371600"/>
            <a:endParaRPr sz="2700">
              <a:solidFill>
                <a:prstClr val="black"/>
              </a:solidFill>
              <a:latin typeface="Aptos" panose="02110004020202020204"/>
            </a:endParaRPr>
          </a:p>
        </p:txBody>
      </p:sp>
      <p:sp>
        <p:nvSpPr>
          <p:cNvPr id="24" name="Google Shape;928;g3fa28a5b42c_0_19520">
            <a:extLst>
              <a:ext uri="{FF2B5EF4-FFF2-40B4-BE49-F238E27FC236}">
                <a16:creationId xmlns:a16="http://schemas.microsoft.com/office/drawing/2014/main" id="{AC7100EA-2788-8916-1D5B-31CC1F70CF7E}"/>
              </a:ext>
            </a:extLst>
          </p:cNvPr>
          <p:cNvSpPr txBox="1"/>
          <p:nvPr/>
        </p:nvSpPr>
        <p:spPr>
          <a:xfrm>
            <a:off x="1306925" y="2438400"/>
            <a:ext cx="5719385" cy="6143850"/>
          </a:xfrm>
          <a:prstGeom prst="rect">
            <a:avLst/>
          </a:prstGeom>
          <a:solidFill>
            <a:schemeClr val="accent3">
              <a:lumMod val="20000"/>
              <a:lumOff val="80000"/>
            </a:schemeClr>
          </a:solidFill>
          <a:ln>
            <a:noFill/>
          </a:ln>
        </p:spPr>
        <p:txBody>
          <a:bodyPr spcFirstLastPara="1" wrap="square" lIns="0" tIns="0" rIns="0" bIns="0" anchor="t" anchorCtr="0">
            <a:noAutofit/>
          </a:bodyPr>
          <a:lstStyle/>
          <a:p>
            <a:pPr defTabSz="1371600"/>
            <a:r>
              <a:rPr lang="en-US" sz="3600" b="1" dirty="0">
                <a:solidFill>
                  <a:srgbClr val="0F766E"/>
                </a:solidFill>
                <a:latin typeface="Arial" panose="020B0604020202020204" pitchFamily="34" charset="0"/>
                <a:ea typeface="Open Sans" panose="020B0606030504020204" pitchFamily="34" charset="0"/>
                <a:cs typeface="Arial" panose="020B0604020202020204" pitchFamily="34" charset="0"/>
                <a:sym typeface="Open Sans ExtraBold"/>
              </a:rPr>
              <a:t>RARE-X</a:t>
            </a:r>
            <a:endParaRPr sz="3600" b="1" dirty="0">
              <a:solidFill>
                <a:srgbClr val="0F766E"/>
              </a:solidFill>
              <a:latin typeface="Arial" panose="020B0604020202020204" pitchFamily="34" charset="0"/>
              <a:ea typeface="Open Sans" panose="020B0606030504020204" pitchFamily="34" charset="0"/>
              <a:cs typeface="Arial" panose="020B0604020202020204" pitchFamily="34" charset="0"/>
              <a:sym typeface="Open Sans ExtraBold"/>
            </a:endParaRPr>
          </a:p>
          <a:p>
            <a:pPr defTabSz="1371600">
              <a:spcBef>
                <a:spcPts val="1800"/>
              </a:spcBef>
            </a:pPr>
            <a:r>
              <a:rPr lang="en-US" sz="2400" b="1" dirty="0">
                <a:solidFill>
                  <a:prstClr val="black"/>
                </a:solidFill>
                <a:latin typeface="Arial" panose="020B0604020202020204" pitchFamily="34" charset="0"/>
                <a:ea typeface="Open Sans"/>
                <a:cs typeface="Arial" panose="020B0604020202020204" pitchFamily="34" charset="0"/>
                <a:sym typeface="Open Sans"/>
              </a:rPr>
              <a:t>Map Data &amp; Survey Logic</a:t>
            </a:r>
            <a:endParaRPr sz="2400" b="1" dirty="0">
              <a:solidFill>
                <a:prstClr val="black"/>
              </a:solidFill>
              <a:latin typeface="Arial" panose="020B0604020202020204" pitchFamily="34" charset="0"/>
              <a:ea typeface="Open Sans"/>
              <a:cs typeface="Arial" panose="020B0604020202020204" pitchFamily="34" charset="0"/>
              <a:sym typeface="Open Sans"/>
            </a:endParaRPr>
          </a:p>
          <a:p>
            <a:pPr defTabSz="1371600">
              <a:spcBef>
                <a:spcPts val="450"/>
              </a:spcBef>
            </a:pPr>
            <a:r>
              <a:rPr lang="en-US" sz="2400" dirty="0">
                <a:solidFill>
                  <a:prstClr val="black"/>
                </a:solidFill>
                <a:latin typeface="Arial" panose="020B0604020202020204" pitchFamily="34" charset="0"/>
                <a:ea typeface="Open Sans"/>
                <a:cs typeface="Arial" panose="020B0604020202020204" pitchFamily="34" charset="0"/>
                <a:sym typeface="Open Sans"/>
              </a:rPr>
              <a:t>Align the data dictionary &amp; survey branching logic with the collected responses (PRO data).</a:t>
            </a:r>
            <a:endParaRPr sz="2400" dirty="0">
              <a:solidFill>
                <a:prstClr val="black"/>
              </a:solidFill>
              <a:latin typeface="Arial" panose="020B0604020202020204" pitchFamily="34" charset="0"/>
              <a:ea typeface="Open Sans"/>
              <a:cs typeface="Arial" panose="020B0604020202020204" pitchFamily="34" charset="0"/>
              <a:sym typeface="Open Sans"/>
            </a:endParaRPr>
          </a:p>
          <a:p>
            <a:pPr defTabSz="1371600">
              <a:spcBef>
                <a:spcPts val="2250"/>
              </a:spcBef>
            </a:pPr>
            <a:r>
              <a:rPr lang="en-US" sz="2400" b="1" dirty="0">
                <a:solidFill>
                  <a:prstClr val="black"/>
                </a:solidFill>
                <a:latin typeface="Arial" panose="020B0604020202020204" pitchFamily="34" charset="0"/>
                <a:ea typeface="Open Sans"/>
                <a:cs typeface="Arial" panose="020B0604020202020204" pitchFamily="34" charset="0"/>
                <a:sym typeface="Open Sans"/>
              </a:rPr>
              <a:t>Define Research Queries</a:t>
            </a:r>
            <a:endParaRPr sz="2400" b="1" dirty="0">
              <a:solidFill>
                <a:prstClr val="black"/>
              </a:solidFill>
              <a:latin typeface="Arial" panose="020B0604020202020204" pitchFamily="34" charset="0"/>
              <a:ea typeface="Open Sans"/>
              <a:cs typeface="Arial" panose="020B0604020202020204" pitchFamily="34" charset="0"/>
              <a:sym typeface="Open Sans"/>
            </a:endParaRPr>
          </a:p>
          <a:p>
            <a:pPr defTabSz="1371600">
              <a:spcBef>
                <a:spcPts val="450"/>
              </a:spcBef>
            </a:pPr>
            <a:r>
              <a:rPr lang="en-US" sz="2400" dirty="0">
                <a:solidFill>
                  <a:prstClr val="black"/>
                </a:solidFill>
                <a:latin typeface="Arial" panose="020B0604020202020204" pitchFamily="34" charset="0"/>
                <a:ea typeface="Open Sans"/>
                <a:cs typeface="Arial" panose="020B0604020202020204" pitchFamily="34" charset="0"/>
                <a:sym typeface="Open Sans"/>
              </a:rPr>
              <a:t>Identify research questions that require structured data retrieval and analysis.</a:t>
            </a:r>
            <a:endParaRPr sz="2400" dirty="0">
              <a:solidFill>
                <a:prstClr val="black"/>
              </a:solidFill>
              <a:latin typeface="Arial" panose="020B0604020202020204" pitchFamily="34" charset="0"/>
              <a:ea typeface="Open Sans"/>
              <a:cs typeface="Arial" panose="020B0604020202020204" pitchFamily="34" charset="0"/>
              <a:sym typeface="Open Sans"/>
            </a:endParaRPr>
          </a:p>
          <a:p>
            <a:pPr defTabSz="1371600">
              <a:spcBef>
                <a:spcPts val="2250"/>
              </a:spcBef>
            </a:pPr>
            <a:r>
              <a:rPr lang="en-US" sz="2400" b="1" dirty="0">
                <a:solidFill>
                  <a:prstClr val="black"/>
                </a:solidFill>
                <a:latin typeface="Arial" panose="020B0604020202020204" pitchFamily="34" charset="0"/>
                <a:ea typeface="Open Sans"/>
                <a:cs typeface="Arial" panose="020B0604020202020204" pitchFamily="34" charset="0"/>
                <a:sym typeface="Open Sans"/>
              </a:rPr>
              <a:t>Develop a Query Protocol</a:t>
            </a:r>
            <a:endParaRPr sz="2400" b="1" dirty="0">
              <a:solidFill>
                <a:prstClr val="black"/>
              </a:solidFill>
              <a:latin typeface="Arial" panose="020B0604020202020204" pitchFamily="34" charset="0"/>
              <a:ea typeface="Open Sans"/>
              <a:cs typeface="Arial" panose="020B0604020202020204" pitchFamily="34" charset="0"/>
              <a:sym typeface="Open Sans"/>
            </a:endParaRPr>
          </a:p>
          <a:p>
            <a:pPr defTabSz="1371600">
              <a:spcBef>
                <a:spcPts val="450"/>
              </a:spcBef>
            </a:pPr>
            <a:r>
              <a:rPr lang="en-US" sz="2400" dirty="0">
                <a:solidFill>
                  <a:prstClr val="black"/>
                </a:solidFill>
                <a:latin typeface="Arial" panose="020B0604020202020204" pitchFamily="34" charset="0"/>
                <a:ea typeface="Open Sans"/>
                <a:cs typeface="Arial" panose="020B0604020202020204" pitchFamily="34" charset="0"/>
                <a:sym typeface="Open Sans"/>
              </a:rPr>
              <a:t>Create a standardized workflow for retrieving, linking, and analyzing relevant data.</a:t>
            </a:r>
            <a:endParaRPr sz="2400" dirty="0">
              <a:solidFill>
                <a:prstClr val="black"/>
              </a:solidFill>
              <a:latin typeface="Arial" panose="020B0604020202020204" pitchFamily="34" charset="0"/>
              <a:ea typeface="Open Sans"/>
              <a:cs typeface="Arial" panose="020B0604020202020204" pitchFamily="34" charset="0"/>
              <a:sym typeface="Open Sans"/>
            </a:endParaRPr>
          </a:p>
        </p:txBody>
      </p:sp>
      <p:grpSp>
        <p:nvGrpSpPr>
          <p:cNvPr id="27" name="Google Shape;935;g3fa28a5b42c_0_19520">
            <a:extLst>
              <a:ext uri="{FF2B5EF4-FFF2-40B4-BE49-F238E27FC236}">
                <a16:creationId xmlns:a16="http://schemas.microsoft.com/office/drawing/2014/main" id="{C1377AA8-EA50-E4F9-C774-B5BEA588ECF8}"/>
              </a:ext>
            </a:extLst>
          </p:cNvPr>
          <p:cNvGrpSpPr/>
          <p:nvPr/>
        </p:nvGrpSpPr>
        <p:grpSpPr>
          <a:xfrm>
            <a:off x="6636464" y="3022605"/>
            <a:ext cx="5429138" cy="200250"/>
            <a:chOff x="4048125" y="2647950"/>
            <a:chExt cx="3619425" cy="133500"/>
          </a:xfrm>
        </p:grpSpPr>
        <p:sp>
          <p:nvSpPr>
            <p:cNvPr id="28" name="Google Shape;936;g3fa28a5b42c_0_19520">
              <a:extLst>
                <a:ext uri="{FF2B5EF4-FFF2-40B4-BE49-F238E27FC236}">
                  <a16:creationId xmlns:a16="http://schemas.microsoft.com/office/drawing/2014/main" id="{28094922-5B11-6D09-4684-B7643C0FA3F9}"/>
                </a:ext>
              </a:extLst>
            </p:cNvPr>
            <p:cNvSpPr/>
            <p:nvPr/>
          </p:nvSpPr>
          <p:spPr>
            <a:xfrm>
              <a:off x="4048125" y="2647950"/>
              <a:ext cx="523800" cy="133500"/>
            </a:xfrm>
            <a:custGeom>
              <a:avLst/>
              <a:gdLst/>
              <a:ahLst/>
              <a:cxnLst/>
              <a:rect l="l" t="t" r="r" b="b"/>
              <a:pathLst>
                <a:path w="120000" h="120000" extrusionOk="0">
                  <a:moveTo>
                    <a:pt x="0" y="60000"/>
                  </a:moveTo>
                  <a:lnTo>
                    <a:pt x="120000" y="60000"/>
                  </a:lnTo>
                  <a:moveTo>
                    <a:pt x="98182" y="0"/>
                  </a:moveTo>
                  <a:lnTo>
                    <a:pt x="120000" y="60000"/>
                  </a:lnTo>
                  <a:lnTo>
                    <a:pt x="98182" y="120000"/>
                  </a:lnTo>
                </a:path>
              </a:pathLst>
            </a:custGeom>
            <a:solidFill>
              <a:srgbClr val="000000">
                <a:alpha val="0"/>
              </a:srgbClr>
            </a:solidFill>
            <a:ln w="38100" cap="rnd" cmpd="sng">
              <a:solidFill>
                <a:srgbClr val="0F766E"/>
              </a:solidFill>
              <a:prstDash val="solid"/>
              <a:round/>
              <a:headEnd type="none" w="sm" len="sm"/>
              <a:tailEnd type="none" w="sm" len="sm"/>
            </a:ln>
          </p:spPr>
          <p:txBody>
            <a:bodyPr spcFirstLastPara="1" wrap="square" lIns="0" tIns="0" rIns="0" bIns="0" anchor="ctr" anchorCtr="0">
              <a:noAutofit/>
            </a:bodyPr>
            <a:lstStyle/>
            <a:p>
              <a:pPr defTabSz="1371600"/>
              <a:endParaRPr sz="2700">
                <a:solidFill>
                  <a:prstClr val="black"/>
                </a:solidFill>
                <a:latin typeface="Aptos" panose="02110004020202020204"/>
              </a:endParaRPr>
            </a:p>
          </p:txBody>
        </p:sp>
        <p:sp>
          <p:nvSpPr>
            <p:cNvPr id="29" name="Google Shape;937;g3fa28a5b42c_0_19520">
              <a:extLst>
                <a:ext uri="{FF2B5EF4-FFF2-40B4-BE49-F238E27FC236}">
                  <a16:creationId xmlns:a16="http://schemas.microsoft.com/office/drawing/2014/main" id="{9D1D9449-656B-D6A4-D04A-4F73A8BFDC16}"/>
                </a:ext>
              </a:extLst>
            </p:cNvPr>
            <p:cNvSpPr/>
            <p:nvPr/>
          </p:nvSpPr>
          <p:spPr>
            <a:xfrm>
              <a:off x="7143750" y="2647950"/>
              <a:ext cx="523800" cy="133500"/>
            </a:xfrm>
            <a:custGeom>
              <a:avLst/>
              <a:gdLst/>
              <a:ahLst/>
              <a:cxnLst/>
              <a:rect l="l" t="t" r="r" b="b"/>
              <a:pathLst>
                <a:path w="120000" h="120000" extrusionOk="0">
                  <a:moveTo>
                    <a:pt x="120000" y="60000"/>
                  </a:moveTo>
                  <a:lnTo>
                    <a:pt x="0" y="60000"/>
                  </a:lnTo>
                  <a:moveTo>
                    <a:pt x="21818" y="0"/>
                  </a:moveTo>
                  <a:lnTo>
                    <a:pt x="0" y="60000"/>
                  </a:lnTo>
                  <a:lnTo>
                    <a:pt x="21818" y="120000"/>
                  </a:lnTo>
                </a:path>
              </a:pathLst>
            </a:custGeom>
            <a:solidFill>
              <a:srgbClr val="000000">
                <a:alpha val="0"/>
              </a:srgbClr>
            </a:solidFill>
            <a:ln w="38100" cap="rnd" cmpd="sng">
              <a:solidFill>
                <a:srgbClr val="1D4ED8"/>
              </a:solidFill>
              <a:prstDash val="solid"/>
              <a:round/>
              <a:headEnd type="none" w="sm" len="sm"/>
              <a:tailEnd type="none" w="sm" len="sm"/>
            </a:ln>
          </p:spPr>
          <p:txBody>
            <a:bodyPr spcFirstLastPara="1" wrap="square" lIns="0" tIns="0" rIns="0" bIns="0" anchor="ctr" anchorCtr="0">
              <a:noAutofit/>
            </a:bodyPr>
            <a:lstStyle/>
            <a:p>
              <a:pPr defTabSz="1371600"/>
              <a:endParaRPr sz="2700">
                <a:solidFill>
                  <a:prstClr val="black"/>
                </a:solidFill>
                <a:latin typeface="Aptos" panose="02110004020202020204"/>
              </a:endParaRPr>
            </a:p>
          </p:txBody>
        </p:sp>
      </p:grpSp>
      <p:sp>
        <p:nvSpPr>
          <p:cNvPr id="31" name="Google Shape;947;g3fa28a5b42c_0_19520">
            <a:extLst>
              <a:ext uri="{FF2B5EF4-FFF2-40B4-BE49-F238E27FC236}">
                <a16:creationId xmlns:a16="http://schemas.microsoft.com/office/drawing/2014/main" id="{DF1BABCE-D68D-86CC-D823-810256F25C09}"/>
              </a:ext>
            </a:extLst>
          </p:cNvPr>
          <p:cNvSpPr txBox="1"/>
          <p:nvPr/>
        </p:nvSpPr>
        <p:spPr>
          <a:xfrm>
            <a:off x="7417932" y="4489848"/>
            <a:ext cx="3866850" cy="2177250"/>
          </a:xfrm>
          <a:prstGeom prst="rect">
            <a:avLst/>
          </a:prstGeom>
          <a:solidFill>
            <a:srgbClr val="DDB052"/>
          </a:solidFill>
          <a:ln>
            <a:noFill/>
          </a:ln>
        </p:spPr>
        <p:txBody>
          <a:bodyPr spcFirstLastPara="1" wrap="square" lIns="0" tIns="0" rIns="0" bIns="0" anchor="t" anchorCtr="0">
            <a:noAutofit/>
          </a:bodyPr>
          <a:lstStyle/>
          <a:p>
            <a:pPr marL="152396" algn="ctr" defTabSz="1371600">
              <a:spcBef>
                <a:spcPts val="2599"/>
              </a:spcBef>
            </a:pPr>
            <a:r>
              <a:rPr lang="en-US" sz="3600" b="1" dirty="0">
                <a:solidFill>
                  <a:srgbClr val="24365B"/>
                </a:solidFill>
                <a:latin typeface="Arial" panose="020B0604020202020204" pitchFamily="34" charset="0"/>
                <a:ea typeface="Open Sans"/>
                <a:cs typeface="Arial" panose="020B0604020202020204" pitchFamily="34" charset="0"/>
                <a:sym typeface="Open Sans"/>
              </a:rPr>
              <a:t>Current Phase:</a:t>
            </a:r>
            <a:endParaRPr sz="3600" b="1" dirty="0">
              <a:solidFill>
                <a:srgbClr val="24365B"/>
              </a:solidFill>
              <a:latin typeface="Arial" panose="020B0604020202020204" pitchFamily="34" charset="0"/>
              <a:ea typeface="Open Sans"/>
              <a:cs typeface="Arial" panose="020B0604020202020204" pitchFamily="34" charset="0"/>
              <a:sym typeface="Open Sans"/>
            </a:endParaRPr>
          </a:p>
          <a:p>
            <a:pPr marL="152396" algn="ctr" defTabSz="1371600">
              <a:spcBef>
                <a:spcPts val="2599"/>
              </a:spcBef>
            </a:pPr>
            <a:r>
              <a:rPr lang="en-US" sz="2750" dirty="0">
                <a:solidFill>
                  <a:srgbClr val="24365B"/>
                </a:solidFill>
                <a:latin typeface="Arial" panose="020B0604020202020204" pitchFamily="34" charset="0"/>
                <a:ea typeface="Open Sans"/>
                <a:cs typeface="Arial" panose="020B0604020202020204" pitchFamily="34" charset="0"/>
                <a:sym typeface="Open Sans"/>
              </a:rPr>
              <a:t>Testing, Refinement, &amp; Stakeholder Feedback</a:t>
            </a:r>
            <a:endParaRPr sz="2750" dirty="0">
              <a:solidFill>
                <a:srgbClr val="24365B"/>
              </a:solidFill>
              <a:latin typeface="Arial" panose="020B0604020202020204" pitchFamily="34" charset="0"/>
              <a:ea typeface="Open Sans"/>
              <a:cs typeface="Arial" panose="020B0604020202020204" pitchFamily="34" charset="0"/>
              <a:sym typeface="Open Sans"/>
            </a:endParaRPr>
          </a:p>
        </p:txBody>
      </p:sp>
      <p:sp>
        <p:nvSpPr>
          <p:cNvPr id="33" name="Google Shape;946;g3fa28a5b42c_0_19520">
            <a:extLst>
              <a:ext uri="{FF2B5EF4-FFF2-40B4-BE49-F238E27FC236}">
                <a16:creationId xmlns:a16="http://schemas.microsoft.com/office/drawing/2014/main" id="{3CFFD154-1914-EB3A-5115-F47EF7D00AED}"/>
              </a:ext>
            </a:extLst>
          </p:cNvPr>
          <p:cNvSpPr txBox="1"/>
          <p:nvPr/>
        </p:nvSpPr>
        <p:spPr>
          <a:xfrm>
            <a:off x="6063204" y="8827200"/>
            <a:ext cx="7033050" cy="850200"/>
          </a:xfrm>
          <a:prstGeom prst="rect">
            <a:avLst/>
          </a:prstGeom>
          <a:noFill/>
          <a:ln>
            <a:noFill/>
          </a:ln>
        </p:spPr>
        <p:txBody>
          <a:bodyPr spcFirstLastPara="1" wrap="square" lIns="0" tIns="0" rIns="0" bIns="0" anchor="t" anchorCtr="0">
            <a:noAutofit/>
          </a:bodyPr>
          <a:lstStyle/>
          <a:p>
            <a:pPr marL="152396" defTabSz="1371600">
              <a:spcBef>
                <a:spcPts val="2599"/>
              </a:spcBef>
            </a:pPr>
            <a:r>
              <a:rPr lang="en-US" sz="2750" i="1" dirty="0">
                <a:solidFill>
                  <a:srgbClr val="0F5669"/>
                </a:solidFill>
                <a:latin typeface="Arial" panose="020B0604020202020204" pitchFamily="34" charset="0"/>
                <a:ea typeface="Open Sans"/>
                <a:cs typeface="Arial" panose="020B0604020202020204" pitchFamily="34" charset="0"/>
                <a:sym typeface="Open Sans"/>
              </a:rPr>
              <a:t>Supported by funding from CZI (Biohub)</a:t>
            </a:r>
            <a:endParaRPr sz="1650" i="1" dirty="0">
              <a:solidFill>
                <a:srgbClr val="0F5669"/>
              </a:solidFill>
              <a:latin typeface="Arial" panose="020B0604020202020204" pitchFamily="34" charset="0"/>
              <a:cs typeface="Arial" panose="020B0604020202020204" pitchFamily="34" charset="0"/>
            </a:endParaRPr>
          </a:p>
        </p:txBody>
      </p:sp>
      <p:pic>
        <p:nvPicPr>
          <p:cNvPr id="35" name="Picture 34">
            <a:extLst>
              <a:ext uri="{FF2B5EF4-FFF2-40B4-BE49-F238E27FC236}">
                <a16:creationId xmlns:a16="http://schemas.microsoft.com/office/drawing/2014/main" id="{A6709C11-4775-33BD-0415-07C440DD6E48}"/>
              </a:ext>
            </a:extLst>
          </p:cNvPr>
          <p:cNvPicPr>
            <a:picLocks noChangeAspect="1"/>
          </p:cNvPicPr>
          <p:nvPr/>
        </p:nvPicPr>
        <p:blipFill>
          <a:blip r:embed="rId3"/>
          <a:stretch>
            <a:fillRect/>
          </a:stretch>
        </p:blipFill>
        <p:spPr>
          <a:xfrm>
            <a:off x="13322146" y="8877946"/>
            <a:ext cx="2357615" cy="1104617"/>
          </a:xfrm>
          <a:prstGeom prst="rect">
            <a:avLst/>
          </a:prstGeom>
        </p:spPr>
      </p:pic>
      <p:sp>
        <p:nvSpPr>
          <p:cNvPr id="37" name="Google Shape;947;g3fa28a5b42c_0_19520">
            <a:extLst>
              <a:ext uri="{FF2B5EF4-FFF2-40B4-BE49-F238E27FC236}">
                <a16:creationId xmlns:a16="http://schemas.microsoft.com/office/drawing/2014/main" id="{E4C8D31A-C6D8-7489-F64B-02B21C7CA51A}"/>
              </a:ext>
            </a:extLst>
          </p:cNvPr>
          <p:cNvSpPr txBox="1"/>
          <p:nvPr/>
        </p:nvSpPr>
        <p:spPr>
          <a:xfrm>
            <a:off x="7285095" y="2039073"/>
            <a:ext cx="3866850" cy="2177250"/>
          </a:xfrm>
          <a:prstGeom prst="rect">
            <a:avLst/>
          </a:prstGeom>
          <a:noFill/>
          <a:ln>
            <a:noFill/>
          </a:ln>
        </p:spPr>
        <p:txBody>
          <a:bodyPr spcFirstLastPara="1" wrap="square" lIns="0" tIns="0" rIns="0" bIns="0" anchor="t" anchorCtr="0">
            <a:noAutofit/>
          </a:bodyPr>
          <a:lstStyle/>
          <a:p>
            <a:pPr marL="152396" algn="ctr" defTabSz="1371600">
              <a:spcBef>
                <a:spcPts val="2599"/>
              </a:spcBef>
            </a:pPr>
            <a:r>
              <a:rPr lang="en-US" sz="3600" b="1" dirty="0">
                <a:solidFill>
                  <a:srgbClr val="24365B"/>
                </a:solidFill>
                <a:latin typeface="Arial" panose="020B0604020202020204" pitchFamily="34" charset="0"/>
                <a:ea typeface="Open Sans"/>
                <a:cs typeface="Arial" panose="020B0604020202020204" pitchFamily="34" charset="0"/>
                <a:sym typeface="Open Sans"/>
              </a:rPr>
              <a:t>Aligning</a:t>
            </a:r>
          </a:p>
          <a:p>
            <a:pPr marL="152396" algn="ctr" defTabSz="1371600"/>
            <a:r>
              <a:rPr lang="en-US" sz="2400" dirty="0">
                <a:solidFill>
                  <a:srgbClr val="24365B"/>
                </a:solidFill>
                <a:latin typeface="Arial" panose="020B0604020202020204" pitchFamily="34" charset="0"/>
                <a:ea typeface="Open Sans"/>
                <a:cs typeface="Arial" panose="020B0604020202020204" pitchFamily="34" charset="0"/>
                <a:sym typeface="Open Sans"/>
              </a:rPr>
              <a:t>1. Survey Questions</a:t>
            </a:r>
          </a:p>
          <a:p>
            <a:pPr marL="152396" algn="ctr" defTabSz="1371600"/>
            <a:r>
              <a:rPr lang="en-US" sz="2400" dirty="0">
                <a:solidFill>
                  <a:srgbClr val="24365B"/>
                </a:solidFill>
                <a:latin typeface="Arial" panose="020B0604020202020204" pitchFamily="34" charset="0"/>
                <a:ea typeface="Open Sans"/>
                <a:cs typeface="Arial" panose="020B0604020202020204" pitchFamily="34" charset="0"/>
                <a:sym typeface="Open Sans"/>
              </a:rPr>
              <a:t>2. RARE-X Data</a:t>
            </a:r>
          </a:p>
          <a:p>
            <a:pPr marL="152396" algn="ctr" defTabSz="1371600"/>
            <a:r>
              <a:rPr lang="en-US" sz="2400" dirty="0">
                <a:solidFill>
                  <a:srgbClr val="24365B"/>
                </a:solidFill>
                <a:latin typeface="Arial" panose="020B0604020202020204" pitchFamily="34" charset="0"/>
                <a:ea typeface="Open Sans"/>
                <a:cs typeface="Arial" panose="020B0604020202020204" pitchFamily="34" charset="0"/>
                <a:sym typeface="Open Sans"/>
              </a:rPr>
              <a:t>3. Publications</a:t>
            </a:r>
            <a:endParaRPr sz="2400" dirty="0">
              <a:solidFill>
                <a:srgbClr val="24365B"/>
              </a:solidFill>
              <a:latin typeface="Arial" panose="020B0604020202020204" pitchFamily="34" charset="0"/>
              <a:ea typeface="Open Sans"/>
              <a:cs typeface="Arial" panose="020B0604020202020204" pitchFamily="34" charset="0"/>
              <a:sym typeface="Open Sans"/>
            </a:endParaRPr>
          </a:p>
        </p:txBody>
      </p:sp>
    </p:spTree>
    <p:extLst>
      <p:ext uri="{BB962C8B-B14F-4D97-AF65-F5344CB8AC3E}">
        <p14:creationId xmlns:p14="http://schemas.microsoft.com/office/powerpoint/2010/main" val="32473312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80"/>
        <p:cNvGrpSpPr/>
        <p:nvPr/>
      </p:nvGrpSpPr>
      <p:grpSpPr>
        <a:xfrm>
          <a:off x="0" y="0"/>
          <a:ext cx="0" cy="0"/>
          <a:chOff x="0" y="0"/>
          <a:chExt cx="0" cy="0"/>
        </a:xfrm>
      </p:grpSpPr>
      <p:pic>
        <p:nvPicPr>
          <p:cNvPr id="381" name="Google Shape;381;g3fa5399d1c7_0_141"/>
          <p:cNvPicPr preferRelativeResize="0"/>
          <p:nvPr/>
        </p:nvPicPr>
        <p:blipFill rotWithShape="1">
          <a:blip r:embed="rId3">
            <a:alphaModFix/>
          </a:blip>
          <a:srcRect/>
          <a:stretch/>
        </p:blipFill>
        <p:spPr>
          <a:xfrm>
            <a:off x="0" y="0"/>
            <a:ext cx="18288000" cy="10287000"/>
          </a:xfrm>
          <a:prstGeom prst="rect">
            <a:avLst/>
          </a:prstGeom>
          <a:noFill/>
          <a:ln>
            <a:noFill/>
          </a:ln>
        </p:spPr>
      </p:pic>
      <p:pic>
        <p:nvPicPr>
          <p:cNvPr id="382" name="Google Shape;382;g3fa5399d1c7_0_141"/>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5679817" y="304439"/>
            <a:ext cx="2425950" cy="1181250"/>
          </a:xfrm>
          <a:prstGeom prst="rect">
            <a:avLst/>
          </a:prstGeom>
          <a:noFill/>
          <a:ln>
            <a:noFill/>
          </a:ln>
        </p:spPr>
      </p:pic>
      <p:sp>
        <p:nvSpPr>
          <p:cNvPr id="383" name="Google Shape;383;g3fa5399d1c7_0_141"/>
          <p:cNvSpPr txBox="1"/>
          <p:nvPr/>
        </p:nvSpPr>
        <p:spPr>
          <a:xfrm>
            <a:off x="852053" y="175050"/>
            <a:ext cx="15534450" cy="1607850"/>
          </a:xfrm>
          <a:prstGeom prst="rect">
            <a:avLst/>
          </a:prstGeom>
          <a:noFill/>
          <a:ln>
            <a:noFill/>
          </a:ln>
        </p:spPr>
        <p:txBody>
          <a:bodyPr spcFirstLastPara="1" wrap="square" lIns="0" tIns="0" rIns="0" bIns="0" anchor="ctr" anchorCtr="0">
            <a:noAutofit/>
          </a:bodyPr>
          <a:lstStyle/>
          <a:p>
            <a:pPr defTabSz="1371600"/>
            <a:r>
              <a:rPr lang="en-US" sz="4800" dirty="0">
                <a:solidFill>
                  <a:srgbClr val="0F5669"/>
                </a:solidFill>
                <a:latin typeface="Arial"/>
                <a:ea typeface="Arial"/>
                <a:cs typeface="Arial"/>
                <a:sym typeface="Arial"/>
              </a:rPr>
              <a:t>Key Challenges &amp; Methodological Approaches</a:t>
            </a:r>
            <a:endParaRPr sz="4800" dirty="0">
              <a:solidFill>
                <a:srgbClr val="0F5669"/>
              </a:solidFill>
              <a:latin typeface="Arial"/>
              <a:ea typeface="Arial"/>
              <a:cs typeface="Arial"/>
              <a:sym typeface="Arial"/>
            </a:endParaRPr>
          </a:p>
        </p:txBody>
      </p:sp>
      <p:grpSp>
        <p:nvGrpSpPr>
          <p:cNvPr id="384" name="Google Shape;384;g3fa5399d1c7_0_141"/>
          <p:cNvGrpSpPr/>
          <p:nvPr/>
        </p:nvGrpSpPr>
        <p:grpSpPr>
          <a:xfrm>
            <a:off x="1041067" y="1552530"/>
            <a:ext cx="12036344" cy="125550"/>
            <a:chOff x="12699" y="-41781"/>
            <a:chExt cx="8024229" cy="83700"/>
          </a:xfrm>
        </p:grpSpPr>
        <p:sp>
          <p:nvSpPr>
            <p:cNvPr id="385" name="Google Shape;385;g3fa5399d1c7_0_141"/>
            <p:cNvSpPr/>
            <p:nvPr/>
          </p:nvSpPr>
          <p:spPr>
            <a:xfrm>
              <a:off x="96255" y="0"/>
              <a:ext cx="7857000" cy="0"/>
            </a:xfrm>
            <a:custGeom>
              <a:avLst/>
              <a:gdLst/>
              <a:ahLst/>
              <a:cxnLst/>
              <a:rect l="l" t="t" r="r" b="b"/>
              <a:pathLst>
                <a:path w="120000" h="120000" extrusionOk="0">
                  <a:moveTo>
                    <a:pt x="0" y="0"/>
                  </a:moveTo>
                  <a:lnTo>
                    <a:pt x="120000" y="0"/>
                  </a:lnTo>
                </a:path>
              </a:pathLst>
            </a:custGeom>
            <a:solidFill>
              <a:srgbClr val="000000">
                <a:alpha val="0"/>
              </a:srgbClr>
            </a:solidFill>
            <a:ln w="25400" cap="flat" cmpd="sng">
              <a:solidFill>
                <a:srgbClr val="40B6AD"/>
              </a:solidFill>
              <a:prstDash val="solid"/>
              <a:round/>
              <a:headEnd type="none" w="sm" len="sm"/>
              <a:tailEnd type="none" w="sm" len="sm"/>
            </a:ln>
          </p:spPr>
          <p:txBody>
            <a:bodyPr spcFirstLastPara="1" wrap="square" lIns="0" tIns="0" rIns="0" bIns="0" anchor="ctr" anchorCtr="0">
              <a:noAutofit/>
            </a:bodyPr>
            <a:lstStyle/>
            <a:p>
              <a:pPr defTabSz="1371600"/>
              <a:endParaRPr sz="2700">
                <a:solidFill>
                  <a:prstClr val="black"/>
                </a:solidFill>
                <a:latin typeface="Aptos" panose="02110004020202020204"/>
              </a:endParaRPr>
            </a:p>
          </p:txBody>
        </p:sp>
        <p:sp>
          <p:nvSpPr>
            <p:cNvPr id="386" name="Google Shape;386;g3fa5399d1c7_0_141"/>
            <p:cNvSpPr/>
            <p:nvPr/>
          </p:nvSpPr>
          <p:spPr>
            <a:xfrm>
              <a:off x="12699" y="-41781"/>
              <a:ext cx="83700" cy="83700"/>
            </a:xfrm>
            <a:prstGeom prst="ellipse">
              <a:avLst/>
            </a:prstGeom>
            <a:solidFill>
              <a:srgbClr val="40B6AD"/>
            </a:solidFill>
            <a:ln w="25400" cap="flat" cmpd="sng">
              <a:solidFill>
                <a:srgbClr val="40B6AD"/>
              </a:solidFill>
              <a:prstDash val="solid"/>
              <a:round/>
              <a:headEnd type="none" w="sm" len="sm"/>
              <a:tailEnd type="none" w="sm" len="sm"/>
            </a:ln>
          </p:spPr>
          <p:txBody>
            <a:bodyPr spcFirstLastPara="1" wrap="square" lIns="0" tIns="0" rIns="0" bIns="0" anchor="ctr" anchorCtr="0">
              <a:noAutofit/>
            </a:bodyPr>
            <a:lstStyle/>
            <a:p>
              <a:pPr defTabSz="1371600"/>
              <a:endParaRPr sz="2700">
                <a:solidFill>
                  <a:prstClr val="black"/>
                </a:solidFill>
                <a:latin typeface="Aptos" panose="02110004020202020204"/>
              </a:endParaRPr>
            </a:p>
          </p:txBody>
        </p:sp>
        <p:sp>
          <p:nvSpPr>
            <p:cNvPr id="387" name="Google Shape;387;g3fa5399d1c7_0_141"/>
            <p:cNvSpPr/>
            <p:nvPr/>
          </p:nvSpPr>
          <p:spPr>
            <a:xfrm>
              <a:off x="7953228" y="-41781"/>
              <a:ext cx="83700" cy="83700"/>
            </a:xfrm>
            <a:prstGeom prst="ellipse">
              <a:avLst/>
            </a:prstGeom>
            <a:solidFill>
              <a:srgbClr val="40B6AD"/>
            </a:solidFill>
            <a:ln w="25400" cap="flat" cmpd="sng">
              <a:solidFill>
                <a:srgbClr val="40B6AD"/>
              </a:solidFill>
              <a:prstDash val="solid"/>
              <a:round/>
              <a:headEnd type="none" w="sm" len="sm"/>
              <a:tailEnd type="none" w="sm" len="sm"/>
            </a:ln>
          </p:spPr>
          <p:txBody>
            <a:bodyPr spcFirstLastPara="1" wrap="square" lIns="0" tIns="0" rIns="0" bIns="0" anchor="ctr" anchorCtr="0">
              <a:noAutofit/>
            </a:bodyPr>
            <a:lstStyle/>
            <a:p>
              <a:pPr defTabSz="1371600"/>
              <a:endParaRPr sz="2700">
                <a:solidFill>
                  <a:prstClr val="black"/>
                </a:solidFill>
                <a:latin typeface="Aptos" panose="02110004020202020204"/>
              </a:endParaRPr>
            </a:p>
          </p:txBody>
        </p:sp>
      </p:grpSp>
      <p:grpSp>
        <p:nvGrpSpPr>
          <p:cNvPr id="388" name="Google Shape;388;g3fa5399d1c7_0_141"/>
          <p:cNvGrpSpPr/>
          <p:nvPr/>
        </p:nvGrpSpPr>
        <p:grpSpPr>
          <a:xfrm>
            <a:off x="1022013" y="2286000"/>
            <a:ext cx="5143500" cy="6143850"/>
            <a:chOff x="0" y="0"/>
            <a:chExt cx="3429000" cy="4095900"/>
          </a:xfrm>
        </p:grpSpPr>
        <p:sp>
          <p:nvSpPr>
            <p:cNvPr id="389" name="Google Shape;389;g3fa5399d1c7_0_141"/>
            <p:cNvSpPr/>
            <p:nvPr/>
          </p:nvSpPr>
          <p:spPr>
            <a:xfrm>
              <a:off x="0" y="0"/>
              <a:ext cx="3429000" cy="4095900"/>
            </a:xfrm>
            <a:prstGeom prst="roundRect">
              <a:avLst>
                <a:gd name="adj" fmla="val 4444"/>
              </a:avLst>
            </a:prstGeom>
            <a:solidFill>
              <a:srgbClr val="073763"/>
            </a:solidFill>
            <a:ln>
              <a:noFill/>
            </a:ln>
          </p:spPr>
          <p:txBody>
            <a:bodyPr spcFirstLastPara="1" wrap="square" lIns="0" tIns="0" rIns="0" bIns="0" anchor="ctr" anchorCtr="0">
              <a:noAutofit/>
            </a:bodyPr>
            <a:lstStyle/>
            <a:p>
              <a:pPr defTabSz="1371600"/>
              <a:endParaRPr sz="2700">
                <a:solidFill>
                  <a:prstClr val="black"/>
                </a:solidFill>
                <a:latin typeface="Aptos" panose="02110004020202020204"/>
              </a:endParaRPr>
            </a:p>
          </p:txBody>
        </p:sp>
        <p:sp>
          <p:nvSpPr>
            <p:cNvPr id="390" name="Google Shape;390;g3fa5399d1c7_0_141"/>
            <p:cNvSpPr txBox="1"/>
            <p:nvPr/>
          </p:nvSpPr>
          <p:spPr>
            <a:xfrm>
              <a:off x="228600" y="198120"/>
              <a:ext cx="2971800" cy="3638700"/>
            </a:xfrm>
            <a:prstGeom prst="rect">
              <a:avLst/>
            </a:prstGeom>
            <a:noFill/>
            <a:ln>
              <a:noFill/>
            </a:ln>
          </p:spPr>
          <p:txBody>
            <a:bodyPr spcFirstLastPara="1" wrap="square" lIns="0" tIns="0" rIns="0" bIns="0" anchor="t" anchorCtr="0">
              <a:noAutofit/>
            </a:bodyPr>
            <a:lstStyle/>
            <a:p>
              <a:pPr marL="685800" indent="-685800" defTabSz="1371600">
                <a:buFontTx/>
                <a:buAutoNum type="arabicPeriod"/>
              </a:pPr>
              <a:r>
                <a:rPr lang="en-US" sz="3000" b="1" dirty="0">
                  <a:solidFill>
                    <a:srgbClr val="E97132"/>
                  </a:solidFill>
                  <a:latin typeface="Arial"/>
                  <a:ea typeface="Arial"/>
                  <a:cs typeface="Arial"/>
                  <a:sym typeface="Arial"/>
                </a:rPr>
                <a:t>Privacy Risks </a:t>
              </a:r>
            </a:p>
            <a:p>
              <a:pPr defTabSz="1371600"/>
              <a:endParaRPr lang="en-US" sz="3000" b="1" dirty="0">
                <a:solidFill>
                  <a:srgbClr val="E97132"/>
                </a:solidFill>
                <a:latin typeface="Arial"/>
                <a:ea typeface="Arial"/>
                <a:cs typeface="Arial"/>
                <a:sym typeface="Arial"/>
              </a:endParaRPr>
            </a:p>
            <a:p>
              <a:pPr defTabSz="1371600"/>
              <a:r>
                <a:rPr lang="en-US" sz="1725" b="1" dirty="0">
                  <a:solidFill>
                    <a:srgbClr val="DDB052"/>
                  </a:solidFill>
                  <a:latin typeface="Arial"/>
                  <a:ea typeface="Arial"/>
                  <a:cs typeface="Arial"/>
                  <a:sym typeface="Arial"/>
                </a:rPr>
                <a:t>CHALLENGE:</a:t>
              </a:r>
              <a:r>
                <a:rPr lang="en-US" sz="1725" dirty="0">
                  <a:solidFill>
                    <a:srgbClr val="FFFFFF"/>
                  </a:solidFill>
                  <a:latin typeface="Arial"/>
                  <a:ea typeface="Arial"/>
                  <a:cs typeface="Arial"/>
                  <a:sym typeface="Arial"/>
                </a:rPr>
                <a:t> De-identified PRO data may still carry risks of re-identification or unintended inference, particularly when individual-level data are transferred to external AI or cloud-based systems.</a:t>
              </a:r>
            </a:p>
            <a:p>
              <a:pPr defTabSz="1371600">
                <a:spcBef>
                  <a:spcPts val="900"/>
                </a:spcBef>
              </a:pPr>
              <a:endParaRPr lang="en-US" sz="1725" b="1" dirty="0">
                <a:solidFill>
                  <a:srgbClr val="DDB052"/>
                </a:solidFill>
                <a:latin typeface="Arial"/>
                <a:ea typeface="Arial"/>
                <a:cs typeface="Arial"/>
                <a:sym typeface="Arial"/>
              </a:endParaRPr>
            </a:p>
            <a:p>
              <a:pPr defTabSz="1371600">
                <a:spcBef>
                  <a:spcPts val="900"/>
                </a:spcBef>
              </a:pPr>
              <a:r>
                <a:rPr lang="en-US" sz="1725" b="1" dirty="0">
                  <a:solidFill>
                    <a:srgbClr val="DDB052"/>
                  </a:solidFill>
                  <a:latin typeface="Arial"/>
                  <a:ea typeface="Arial"/>
                  <a:cs typeface="Arial"/>
                  <a:sym typeface="Arial"/>
                </a:rPr>
                <a:t>APPROACH:</a:t>
              </a:r>
              <a:endParaRPr sz="1725" dirty="0">
                <a:solidFill>
                  <a:srgbClr val="FFFFFF"/>
                </a:solidFill>
                <a:latin typeface="Arial"/>
                <a:ea typeface="Arial"/>
                <a:cs typeface="Arial"/>
                <a:sym typeface="Arial"/>
              </a:endParaRPr>
            </a:p>
            <a:p>
              <a:pPr marL="685800" indent="-452438" defTabSz="1371600">
                <a:spcBef>
                  <a:spcPts val="900"/>
                </a:spcBef>
                <a:buClr>
                  <a:srgbClr val="FFFFFF"/>
                </a:buClr>
                <a:buSzPts val="1150"/>
                <a:buFont typeface="Arial"/>
                <a:buChar char="●"/>
              </a:pPr>
              <a:r>
                <a:rPr lang="en-US" sz="1725" dirty="0">
                  <a:solidFill>
                    <a:srgbClr val="FFFFFF"/>
                  </a:solidFill>
                  <a:latin typeface="Arial"/>
                  <a:ea typeface="Arial"/>
                  <a:cs typeface="Arial"/>
                  <a:sym typeface="Arial"/>
                </a:rPr>
                <a:t>Begin with </a:t>
              </a:r>
              <a:r>
                <a:rPr lang="en-US" sz="1725" b="1" dirty="0">
                  <a:solidFill>
                    <a:srgbClr val="FFC000"/>
                  </a:solidFill>
                  <a:latin typeface="Arial"/>
                  <a:ea typeface="Arial"/>
                  <a:cs typeface="Arial"/>
                  <a:sym typeface="Arial"/>
                </a:rPr>
                <a:t>aggregate-level data</a:t>
              </a:r>
              <a:endParaRPr sz="1725" dirty="0">
                <a:solidFill>
                  <a:srgbClr val="FFFFFF"/>
                </a:solidFill>
                <a:latin typeface="Arial"/>
                <a:ea typeface="Arial"/>
                <a:cs typeface="Arial"/>
                <a:sym typeface="Arial"/>
              </a:endParaRPr>
            </a:p>
            <a:p>
              <a:pPr marL="685800" indent="-452438" defTabSz="1371600">
                <a:spcBef>
                  <a:spcPts val="675"/>
                </a:spcBef>
                <a:buClr>
                  <a:srgbClr val="FFFFFF"/>
                </a:buClr>
                <a:buSzPts val="1150"/>
                <a:buFont typeface="Arial"/>
                <a:buChar char="●"/>
              </a:pPr>
              <a:r>
                <a:rPr lang="en-US" sz="1725" dirty="0">
                  <a:solidFill>
                    <a:srgbClr val="FFFFFF"/>
                  </a:solidFill>
                  <a:latin typeface="Arial"/>
                  <a:ea typeface="Arial"/>
                  <a:cs typeface="Arial"/>
                  <a:sym typeface="Arial"/>
                </a:rPr>
                <a:t>Conduct initial analyses locally and assess security requirements before cloud deployment</a:t>
              </a:r>
            </a:p>
            <a:p>
              <a:pPr marL="685800" indent="-452438" defTabSz="1371600">
                <a:spcBef>
                  <a:spcPts val="675"/>
                </a:spcBef>
                <a:buClr>
                  <a:srgbClr val="FFFFFF"/>
                </a:buClr>
                <a:buSzPts val="1150"/>
                <a:buFont typeface="Arial"/>
                <a:buChar char="●"/>
              </a:pPr>
              <a:r>
                <a:rPr lang="en-US" sz="1725" dirty="0">
                  <a:solidFill>
                    <a:srgbClr val="FFFFFF"/>
                  </a:solidFill>
                  <a:latin typeface="Arial"/>
                  <a:ea typeface="Arial"/>
                  <a:cs typeface="Arial"/>
                  <a:sym typeface="Arial"/>
                </a:rPr>
                <a:t>Maintain human oversight and appropriate access controls</a:t>
              </a:r>
              <a:endParaRPr sz="1725" dirty="0">
                <a:solidFill>
                  <a:srgbClr val="FFFFFF"/>
                </a:solidFill>
                <a:latin typeface="Arial"/>
                <a:ea typeface="Arial"/>
                <a:cs typeface="Arial"/>
                <a:sym typeface="Arial"/>
              </a:endParaRPr>
            </a:p>
            <a:p>
              <a:pPr marL="685800" indent="-452438" defTabSz="1371600">
                <a:spcBef>
                  <a:spcPts val="675"/>
                </a:spcBef>
                <a:spcAft>
                  <a:spcPts val="675"/>
                </a:spcAft>
                <a:buClr>
                  <a:srgbClr val="FFFFFF"/>
                </a:buClr>
                <a:buSzPts val="1150"/>
                <a:buFont typeface="Arial"/>
                <a:buChar char="●"/>
              </a:pPr>
              <a:r>
                <a:rPr lang="en-US" sz="1725" b="1" dirty="0">
                  <a:solidFill>
                    <a:srgbClr val="FFC000"/>
                  </a:solidFill>
                  <a:latin typeface="Arial"/>
                  <a:ea typeface="Arial"/>
                  <a:cs typeface="Arial"/>
                  <a:sym typeface="Arial"/>
                </a:rPr>
                <a:t>Engage stakeholders &amp; build trust </a:t>
              </a:r>
              <a:r>
                <a:rPr lang="en-US" sz="1725" dirty="0">
                  <a:solidFill>
                    <a:srgbClr val="FFFFFF"/>
                  </a:solidFill>
                  <a:latin typeface="Arial"/>
                  <a:ea typeface="Arial"/>
                  <a:cs typeface="Arial"/>
                  <a:sym typeface="Arial"/>
                </a:rPr>
                <a:t>before considering individual-level analysis</a:t>
              </a:r>
              <a:endParaRPr sz="1725" dirty="0">
                <a:solidFill>
                  <a:srgbClr val="FFFFFF"/>
                </a:solidFill>
                <a:latin typeface="Arial"/>
                <a:ea typeface="Arial"/>
                <a:cs typeface="Arial"/>
                <a:sym typeface="Arial"/>
              </a:endParaRPr>
            </a:p>
          </p:txBody>
        </p:sp>
      </p:grpSp>
      <p:grpSp>
        <p:nvGrpSpPr>
          <p:cNvPr id="391" name="Google Shape;391;g3fa5399d1c7_0_141"/>
          <p:cNvGrpSpPr/>
          <p:nvPr/>
        </p:nvGrpSpPr>
        <p:grpSpPr>
          <a:xfrm>
            <a:off x="6572250" y="2286000"/>
            <a:ext cx="5143500" cy="6143850"/>
            <a:chOff x="0" y="0"/>
            <a:chExt cx="3429000" cy="4095900"/>
          </a:xfrm>
        </p:grpSpPr>
        <p:sp>
          <p:nvSpPr>
            <p:cNvPr id="392" name="Google Shape;392;g3fa5399d1c7_0_141"/>
            <p:cNvSpPr/>
            <p:nvPr/>
          </p:nvSpPr>
          <p:spPr>
            <a:xfrm>
              <a:off x="0" y="0"/>
              <a:ext cx="3429000" cy="4095900"/>
            </a:xfrm>
            <a:prstGeom prst="roundRect">
              <a:avLst>
                <a:gd name="adj" fmla="val 4444"/>
              </a:avLst>
            </a:prstGeom>
            <a:solidFill>
              <a:srgbClr val="0F5669"/>
            </a:solidFill>
            <a:ln>
              <a:noFill/>
            </a:ln>
          </p:spPr>
          <p:txBody>
            <a:bodyPr spcFirstLastPara="1" wrap="square" lIns="0" tIns="0" rIns="0" bIns="0" anchor="ctr" anchorCtr="0">
              <a:noAutofit/>
            </a:bodyPr>
            <a:lstStyle/>
            <a:p>
              <a:pPr defTabSz="1371600"/>
              <a:endParaRPr sz="2700">
                <a:solidFill>
                  <a:prstClr val="black"/>
                </a:solidFill>
                <a:latin typeface="Aptos" panose="02110004020202020204"/>
              </a:endParaRPr>
            </a:p>
          </p:txBody>
        </p:sp>
        <p:sp>
          <p:nvSpPr>
            <p:cNvPr id="393" name="Google Shape;393;g3fa5399d1c7_0_141"/>
            <p:cNvSpPr txBox="1"/>
            <p:nvPr/>
          </p:nvSpPr>
          <p:spPr>
            <a:xfrm>
              <a:off x="228600" y="187960"/>
              <a:ext cx="2971800" cy="3638700"/>
            </a:xfrm>
            <a:prstGeom prst="rect">
              <a:avLst/>
            </a:prstGeom>
            <a:noFill/>
            <a:ln>
              <a:noFill/>
            </a:ln>
          </p:spPr>
          <p:txBody>
            <a:bodyPr spcFirstLastPara="1" wrap="square" lIns="0" tIns="0" rIns="0" bIns="0" anchor="t" anchorCtr="0">
              <a:noAutofit/>
            </a:bodyPr>
            <a:lstStyle/>
            <a:p>
              <a:pPr defTabSz="1371600"/>
              <a:r>
                <a:rPr lang="en-US" sz="3000" b="1" dirty="0">
                  <a:solidFill>
                    <a:srgbClr val="E97132"/>
                  </a:solidFill>
                  <a:latin typeface="Arial"/>
                  <a:ea typeface="Arial"/>
                  <a:cs typeface="Arial"/>
                  <a:sym typeface="Arial"/>
                </a:rPr>
                <a:t>2. Ontology Mapping</a:t>
              </a:r>
              <a:endParaRPr sz="3000" b="1" dirty="0">
                <a:solidFill>
                  <a:srgbClr val="E97132"/>
                </a:solidFill>
                <a:latin typeface="Arial"/>
                <a:ea typeface="Arial"/>
                <a:cs typeface="Arial"/>
                <a:sym typeface="Arial"/>
              </a:endParaRPr>
            </a:p>
            <a:p>
              <a:pPr defTabSz="1371600">
                <a:spcBef>
                  <a:spcPts val="900"/>
                </a:spcBef>
              </a:pPr>
              <a:endParaRPr lang="en-US" sz="1725" b="1" dirty="0">
                <a:solidFill>
                  <a:srgbClr val="DDB052"/>
                </a:solidFill>
                <a:latin typeface="Arial"/>
                <a:ea typeface="Arial"/>
                <a:cs typeface="Arial"/>
                <a:sym typeface="Arial"/>
              </a:endParaRPr>
            </a:p>
            <a:p>
              <a:pPr defTabSz="1371600">
                <a:spcBef>
                  <a:spcPts val="900"/>
                </a:spcBef>
              </a:pPr>
              <a:r>
                <a:rPr lang="en-US" sz="1725" b="1" dirty="0">
                  <a:solidFill>
                    <a:srgbClr val="DDB052"/>
                  </a:solidFill>
                  <a:latin typeface="Arial"/>
                  <a:ea typeface="Arial"/>
                  <a:cs typeface="Arial"/>
                  <a:sym typeface="Arial"/>
                </a:rPr>
                <a:t>CHALLENGE:</a:t>
              </a:r>
              <a:r>
                <a:rPr lang="en-US" sz="1725" dirty="0">
                  <a:solidFill>
                    <a:srgbClr val="FFFFFF"/>
                  </a:solidFill>
                  <a:latin typeface="Arial"/>
                  <a:ea typeface="Arial"/>
                  <a:cs typeface="Arial"/>
                  <a:sym typeface="Arial"/>
                </a:rPr>
                <a:t> Survey responses may not align directly with Human Phenotype Ontology (HPO) concepts, and available phenotype annotations for rare diseases are incomplete.</a:t>
              </a:r>
            </a:p>
            <a:p>
              <a:pPr defTabSz="1371600">
                <a:spcBef>
                  <a:spcPts val="900"/>
                </a:spcBef>
              </a:pPr>
              <a:endParaRPr lang="en-US" sz="1725" b="1" dirty="0">
                <a:solidFill>
                  <a:srgbClr val="DDB052"/>
                </a:solidFill>
                <a:latin typeface="Arial"/>
                <a:ea typeface="Arial"/>
                <a:cs typeface="Arial"/>
                <a:sym typeface="Arial"/>
              </a:endParaRPr>
            </a:p>
            <a:p>
              <a:pPr defTabSz="1371600">
                <a:spcBef>
                  <a:spcPts val="900"/>
                </a:spcBef>
              </a:pPr>
              <a:r>
                <a:rPr lang="en-US" sz="1725" b="1" dirty="0">
                  <a:solidFill>
                    <a:srgbClr val="DDB052"/>
                  </a:solidFill>
                  <a:latin typeface="Arial"/>
                  <a:ea typeface="Arial"/>
                  <a:cs typeface="Arial"/>
                  <a:sym typeface="Arial"/>
                </a:rPr>
                <a:t>APPROACH:</a:t>
              </a:r>
              <a:endParaRPr sz="1725" dirty="0">
                <a:solidFill>
                  <a:srgbClr val="FFFFFF"/>
                </a:solidFill>
                <a:latin typeface="Arial"/>
                <a:ea typeface="Arial"/>
                <a:cs typeface="Arial"/>
                <a:sym typeface="Arial"/>
              </a:endParaRPr>
            </a:p>
            <a:p>
              <a:pPr marL="685800" indent="-452438" defTabSz="1371600">
                <a:spcBef>
                  <a:spcPts val="900"/>
                </a:spcBef>
                <a:buClr>
                  <a:srgbClr val="FFFFFF"/>
                </a:buClr>
                <a:buSzPts val="1150"/>
                <a:buFont typeface="Arial"/>
                <a:buChar char="●"/>
              </a:pPr>
              <a:r>
                <a:rPr lang="en-US" sz="1725" dirty="0">
                  <a:solidFill>
                    <a:srgbClr val="FFFFFF"/>
                  </a:solidFill>
                  <a:latin typeface="Arial"/>
                  <a:ea typeface="Arial"/>
                  <a:cs typeface="Arial"/>
                  <a:sym typeface="Arial"/>
                </a:rPr>
                <a:t>Develop </a:t>
              </a:r>
              <a:r>
                <a:rPr lang="en-US" sz="1725" b="1" dirty="0">
                  <a:solidFill>
                    <a:srgbClr val="FFC000"/>
                  </a:solidFill>
                  <a:latin typeface="Arial"/>
                  <a:ea typeface="Arial"/>
                  <a:cs typeface="Arial"/>
                  <a:sym typeface="Arial"/>
                </a:rPr>
                <a:t>semantic-similarity methods </a:t>
              </a:r>
              <a:r>
                <a:rPr lang="en-US" sz="1725" dirty="0">
                  <a:solidFill>
                    <a:srgbClr val="FFFFFF"/>
                  </a:solidFill>
                  <a:latin typeface="Arial"/>
                  <a:ea typeface="Arial"/>
                  <a:cs typeface="Arial"/>
                  <a:sym typeface="Arial"/>
                </a:rPr>
                <a:t>in collaboration with the Critical Path Institute (C-Path)</a:t>
              </a:r>
              <a:endParaRPr sz="1725" dirty="0">
                <a:solidFill>
                  <a:srgbClr val="FFFFFF"/>
                </a:solidFill>
                <a:latin typeface="Arial"/>
                <a:ea typeface="Arial"/>
                <a:cs typeface="Arial"/>
                <a:sym typeface="Arial"/>
              </a:endParaRPr>
            </a:p>
            <a:p>
              <a:pPr marL="685800" indent="-452438" defTabSz="1371600">
                <a:spcBef>
                  <a:spcPts val="675"/>
                </a:spcBef>
                <a:spcAft>
                  <a:spcPts val="675"/>
                </a:spcAft>
                <a:buClr>
                  <a:srgbClr val="FFFFFF"/>
                </a:buClr>
                <a:buSzPts val="1150"/>
                <a:buFont typeface="Arial"/>
                <a:buChar char="●"/>
              </a:pPr>
              <a:r>
                <a:rPr lang="en-US" sz="1725" dirty="0">
                  <a:solidFill>
                    <a:srgbClr val="FFFFFF"/>
                  </a:solidFill>
                  <a:latin typeface="Arial"/>
                  <a:ea typeface="Arial"/>
                  <a:cs typeface="Arial"/>
                  <a:sym typeface="Arial"/>
                </a:rPr>
                <a:t>Pilot the methods using PRO datasets from three rare diseases</a:t>
              </a:r>
            </a:p>
            <a:p>
              <a:pPr marL="685800" indent="-452438" defTabSz="1371600">
                <a:spcBef>
                  <a:spcPts val="675"/>
                </a:spcBef>
                <a:spcAft>
                  <a:spcPts val="675"/>
                </a:spcAft>
                <a:buClr>
                  <a:srgbClr val="FFFFFF"/>
                </a:buClr>
                <a:buSzPts val="1150"/>
                <a:buFont typeface="Arial"/>
                <a:buChar char="●"/>
              </a:pPr>
              <a:r>
                <a:rPr lang="en-US" sz="1725" dirty="0">
                  <a:solidFill>
                    <a:srgbClr val="FFFFFF"/>
                  </a:solidFill>
                  <a:latin typeface="Arial"/>
                  <a:ea typeface="Arial"/>
                  <a:cs typeface="Arial"/>
                  <a:sym typeface="Arial"/>
                </a:rPr>
                <a:t>Evaluate mapping performance and identify areas requiring expert review</a:t>
              </a:r>
              <a:endParaRPr sz="1725" dirty="0">
                <a:solidFill>
                  <a:srgbClr val="FFFFFF"/>
                </a:solidFill>
                <a:latin typeface="Arial"/>
                <a:ea typeface="Arial"/>
                <a:cs typeface="Arial"/>
                <a:sym typeface="Arial"/>
              </a:endParaRPr>
            </a:p>
          </p:txBody>
        </p:sp>
      </p:grpSp>
      <p:grpSp>
        <p:nvGrpSpPr>
          <p:cNvPr id="394" name="Google Shape;394;g3fa5399d1c7_0_141"/>
          <p:cNvGrpSpPr/>
          <p:nvPr/>
        </p:nvGrpSpPr>
        <p:grpSpPr>
          <a:xfrm>
            <a:off x="12122487" y="2286000"/>
            <a:ext cx="5143500" cy="6143850"/>
            <a:chOff x="0" y="0"/>
            <a:chExt cx="3429000" cy="4095900"/>
          </a:xfrm>
        </p:grpSpPr>
        <p:sp>
          <p:nvSpPr>
            <p:cNvPr id="395" name="Google Shape;395;g3fa5399d1c7_0_141"/>
            <p:cNvSpPr/>
            <p:nvPr/>
          </p:nvSpPr>
          <p:spPr>
            <a:xfrm>
              <a:off x="0" y="0"/>
              <a:ext cx="3429000" cy="4095900"/>
            </a:xfrm>
            <a:prstGeom prst="roundRect">
              <a:avLst>
                <a:gd name="adj" fmla="val 4444"/>
              </a:avLst>
            </a:prstGeom>
            <a:solidFill>
              <a:srgbClr val="073763"/>
            </a:solidFill>
            <a:ln>
              <a:noFill/>
            </a:ln>
          </p:spPr>
          <p:txBody>
            <a:bodyPr spcFirstLastPara="1" wrap="square" lIns="0" tIns="0" rIns="0" bIns="0" anchor="ctr" anchorCtr="0">
              <a:noAutofit/>
            </a:bodyPr>
            <a:lstStyle/>
            <a:p>
              <a:pPr defTabSz="1371600"/>
              <a:endParaRPr sz="2700">
                <a:solidFill>
                  <a:prstClr val="black"/>
                </a:solidFill>
                <a:latin typeface="Aptos" panose="02110004020202020204"/>
              </a:endParaRPr>
            </a:p>
          </p:txBody>
        </p:sp>
        <p:sp>
          <p:nvSpPr>
            <p:cNvPr id="396" name="Google Shape;396;g3fa5399d1c7_0_141"/>
            <p:cNvSpPr txBox="1"/>
            <p:nvPr/>
          </p:nvSpPr>
          <p:spPr>
            <a:xfrm>
              <a:off x="228600" y="198120"/>
              <a:ext cx="2971800" cy="3638700"/>
            </a:xfrm>
            <a:prstGeom prst="rect">
              <a:avLst/>
            </a:prstGeom>
            <a:noFill/>
            <a:ln>
              <a:noFill/>
            </a:ln>
          </p:spPr>
          <p:txBody>
            <a:bodyPr spcFirstLastPara="1" wrap="square" lIns="0" tIns="0" rIns="0" bIns="0" anchor="t" anchorCtr="0">
              <a:noAutofit/>
            </a:bodyPr>
            <a:lstStyle/>
            <a:p>
              <a:pPr defTabSz="1371600"/>
              <a:r>
                <a:rPr lang="en-US" sz="3000" b="1" dirty="0">
                  <a:solidFill>
                    <a:srgbClr val="E97132"/>
                  </a:solidFill>
                  <a:latin typeface="Arial"/>
                  <a:ea typeface="Arial"/>
                  <a:cs typeface="Arial"/>
                  <a:sym typeface="Arial"/>
                </a:rPr>
                <a:t>3. Model Hallucinations</a:t>
              </a:r>
              <a:endParaRPr sz="3000" b="1" dirty="0">
                <a:solidFill>
                  <a:srgbClr val="E97132"/>
                </a:solidFill>
                <a:latin typeface="Arial"/>
                <a:ea typeface="Arial"/>
                <a:cs typeface="Arial"/>
                <a:sym typeface="Arial"/>
              </a:endParaRPr>
            </a:p>
            <a:p>
              <a:pPr defTabSz="1371600">
                <a:spcBef>
                  <a:spcPts val="900"/>
                </a:spcBef>
              </a:pPr>
              <a:endParaRPr lang="en-US" sz="1725" b="1" dirty="0">
                <a:solidFill>
                  <a:srgbClr val="DDB052"/>
                </a:solidFill>
                <a:latin typeface="Arial"/>
                <a:ea typeface="Arial"/>
                <a:cs typeface="Arial"/>
                <a:sym typeface="Arial"/>
              </a:endParaRPr>
            </a:p>
            <a:p>
              <a:pPr defTabSz="1371600">
                <a:spcBef>
                  <a:spcPts val="900"/>
                </a:spcBef>
              </a:pPr>
              <a:r>
                <a:rPr lang="en-US" sz="1725" b="1" dirty="0">
                  <a:solidFill>
                    <a:srgbClr val="DDB052"/>
                  </a:solidFill>
                  <a:latin typeface="Arial"/>
                  <a:ea typeface="Arial"/>
                  <a:cs typeface="Arial"/>
                  <a:sym typeface="Arial"/>
                </a:rPr>
                <a:t>CHALLENGE:</a:t>
              </a:r>
              <a:r>
                <a:rPr lang="en-US" sz="1725" dirty="0">
                  <a:solidFill>
                    <a:srgbClr val="FFFFFF"/>
                  </a:solidFill>
                  <a:latin typeface="Arial"/>
                  <a:ea typeface="Arial"/>
                  <a:cs typeface="Arial"/>
                  <a:sym typeface="Arial"/>
                </a:rPr>
                <a:t> LLMs may generate phenotype associations that are not supported by evidence. This risk may be greater in rare diseases because data and published literature are often limited.</a:t>
              </a:r>
              <a:endParaRPr lang="en-US" sz="1725" b="1" dirty="0">
                <a:solidFill>
                  <a:srgbClr val="DDB052"/>
                </a:solidFill>
                <a:latin typeface="Arial"/>
                <a:ea typeface="Arial"/>
                <a:cs typeface="Arial"/>
                <a:sym typeface="Arial"/>
              </a:endParaRPr>
            </a:p>
            <a:p>
              <a:pPr defTabSz="1371600">
                <a:spcBef>
                  <a:spcPts val="900"/>
                </a:spcBef>
              </a:pPr>
              <a:endParaRPr lang="en-US" sz="1725" b="1" dirty="0">
                <a:solidFill>
                  <a:srgbClr val="DDB052"/>
                </a:solidFill>
                <a:latin typeface="Arial"/>
                <a:ea typeface="Arial"/>
                <a:cs typeface="Arial"/>
                <a:sym typeface="Arial"/>
              </a:endParaRPr>
            </a:p>
            <a:p>
              <a:pPr defTabSz="1371600">
                <a:spcBef>
                  <a:spcPts val="900"/>
                </a:spcBef>
              </a:pPr>
              <a:r>
                <a:rPr lang="en-US" sz="1725" b="1" dirty="0">
                  <a:solidFill>
                    <a:srgbClr val="DDB052"/>
                  </a:solidFill>
                  <a:latin typeface="Arial"/>
                  <a:ea typeface="Arial"/>
                  <a:cs typeface="Arial"/>
                  <a:sym typeface="Arial"/>
                </a:rPr>
                <a:t>APPROACH:</a:t>
              </a:r>
              <a:endParaRPr sz="1725" dirty="0">
                <a:solidFill>
                  <a:srgbClr val="FFFFFF"/>
                </a:solidFill>
                <a:latin typeface="Arial"/>
                <a:ea typeface="Arial"/>
                <a:cs typeface="Arial"/>
                <a:sym typeface="Arial"/>
              </a:endParaRPr>
            </a:p>
            <a:p>
              <a:pPr marL="685800" indent="-452438" defTabSz="1371600">
                <a:spcBef>
                  <a:spcPts val="900"/>
                </a:spcBef>
                <a:buClr>
                  <a:srgbClr val="FFFFFF"/>
                </a:buClr>
                <a:buSzPts val="1150"/>
                <a:buFont typeface="Arial"/>
                <a:buChar char="●"/>
              </a:pPr>
              <a:r>
                <a:rPr lang="en-US" sz="1725" dirty="0">
                  <a:solidFill>
                    <a:srgbClr val="FFFFFF"/>
                  </a:solidFill>
                  <a:latin typeface="Arial"/>
                  <a:ea typeface="Arial"/>
                  <a:cs typeface="Arial"/>
                  <a:sym typeface="Arial"/>
                </a:rPr>
                <a:t>Build disease-specific knowledge bases using </a:t>
              </a:r>
              <a:r>
                <a:rPr lang="en-US" sz="1725" b="1" dirty="0">
                  <a:solidFill>
                    <a:srgbClr val="FFC000"/>
                  </a:solidFill>
                  <a:latin typeface="Arial"/>
                  <a:ea typeface="Arial"/>
                  <a:cs typeface="Arial"/>
                  <a:sym typeface="Arial"/>
                </a:rPr>
                <a:t>expert-curated literature</a:t>
              </a:r>
              <a:endParaRPr sz="1725" b="1" dirty="0">
                <a:solidFill>
                  <a:srgbClr val="FFC000"/>
                </a:solidFill>
                <a:latin typeface="Arial"/>
                <a:ea typeface="Arial"/>
                <a:cs typeface="Arial"/>
                <a:sym typeface="Arial"/>
              </a:endParaRPr>
            </a:p>
            <a:p>
              <a:pPr marL="685800" indent="-452438" defTabSz="1371600">
                <a:spcBef>
                  <a:spcPts val="675"/>
                </a:spcBef>
                <a:buClr>
                  <a:srgbClr val="FFFFFF"/>
                </a:buClr>
                <a:buSzPts val="1150"/>
                <a:buFont typeface="Arial"/>
                <a:buChar char="●"/>
              </a:pPr>
              <a:r>
                <a:rPr lang="en-US" sz="1725" dirty="0">
                  <a:solidFill>
                    <a:srgbClr val="FFFFFF"/>
                  </a:solidFill>
                  <a:latin typeface="Arial"/>
                  <a:ea typeface="Arial"/>
                  <a:cs typeface="Arial"/>
                  <a:sym typeface="Arial"/>
                </a:rPr>
                <a:t>Implement Retrieval-Augmented Generation (</a:t>
              </a:r>
              <a:r>
                <a:rPr lang="en-US" sz="1725" b="1" dirty="0">
                  <a:solidFill>
                    <a:srgbClr val="FFC000"/>
                  </a:solidFill>
                  <a:latin typeface="Arial"/>
                  <a:ea typeface="Arial"/>
                  <a:cs typeface="Arial"/>
                  <a:sym typeface="Arial"/>
                </a:rPr>
                <a:t>RAG</a:t>
              </a:r>
              <a:r>
                <a:rPr lang="en-US" sz="1725" dirty="0">
                  <a:solidFill>
                    <a:srgbClr val="FFFFFF"/>
                  </a:solidFill>
                  <a:latin typeface="Arial"/>
                  <a:ea typeface="Arial"/>
                  <a:cs typeface="Arial"/>
                  <a:sym typeface="Arial"/>
                </a:rPr>
                <a:t>) to ground outputs in verifiable facts</a:t>
              </a:r>
              <a:endParaRPr sz="1725" dirty="0">
                <a:solidFill>
                  <a:srgbClr val="FFFFFF"/>
                </a:solidFill>
                <a:latin typeface="Arial"/>
                <a:ea typeface="Arial"/>
                <a:cs typeface="Arial"/>
                <a:sym typeface="Arial"/>
              </a:endParaRPr>
            </a:p>
            <a:p>
              <a:pPr marL="685800" indent="-452438" defTabSz="1371600">
                <a:spcBef>
                  <a:spcPts val="675"/>
                </a:spcBef>
                <a:spcAft>
                  <a:spcPts val="675"/>
                </a:spcAft>
                <a:buClr>
                  <a:srgbClr val="FFFFFF"/>
                </a:buClr>
                <a:buSzPts val="1150"/>
                <a:buFont typeface="Arial"/>
                <a:buChar char="●"/>
              </a:pPr>
              <a:r>
                <a:rPr lang="en-US" sz="1725" dirty="0">
                  <a:solidFill>
                    <a:srgbClr val="FFFFFF"/>
                  </a:solidFill>
                  <a:latin typeface="Arial"/>
                  <a:ea typeface="Arial"/>
                  <a:cs typeface="Arial"/>
                  <a:sym typeface="Arial"/>
                </a:rPr>
                <a:t>Include source references and human review to assess generated outputs</a:t>
              </a:r>
              <a:endParaRPr sz="1725" dirty="0">
                <a:solidFill>
                  <a:srgbClr val="FFFFFF"/>
                </a:solidFill>
                <a:latin typeface="Arial"/>
                <a:ea typeface="Arial"/>
                <a:cs typeface="Arial"/>
                <a:sym typeface="Arial"/>
              </a:endParaRPr>
            </a:p>
          </p:txBody>
        </p:sp>
      </p:grpSp>
      <p:pic>
        <p:nvPicPr>
          <p:cNvPr id="5" name="Picture 4" descr="A close-up of a black background&#10;&#10;AI-generated content may be incorrect.">
            <a:extLst>
              <a:ext uri="{FF2B5EF4-FFF2-40B4-BE49-F238E27FC236}">
                <a16:creationId xmlns:a16="http://schemas.microsoft.com/office/drawing/2014/main" id="{5F1B12F3-C27F-215B-24E5-4C4D2205AAD9}"/>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0" y="8664027"/>
            <a:ext cx="5919732" cy="1607646"/>
          </a:xfrm>
          <a:prstGeom prst="rect">
            <a:avLst/>
          </a:prstGeom>
        </p:spPr>
      </p:pic>
      <p:pic>
        <p:nvPicPr>
          <p:cNvPr id="7" name="Picture 6">
            <a:extLst>
              <a:ext uri="{FF2B5EF4-FFF2-40B4-BE49-F238E27FC236}">
                <a16:creationId xmlns:a16="http://schemas.microsoft.com/office/drawing/2014/main" id="{DBB208A0-F551-D5BE-882F-612D63AC957C}"/>
              </a:ext>
            </a:extLst>
          </p:cNvPr>
          <p:cNvPicPr>
            <a:picLocks noChangeAspect="1"/>
          </p:cNvPicPr>
          <p:nvPr/>
        </p:nvPicPr>
        <p:blipFill>
          <a:blip r:embed="rId6"/>
          <a:stretch>
            <a:fillRect/>
          </a:stretch>
        </p:blipFill>
        <p:spPr>
          <a:xfrm>
            <a:off x="7701191" y="8402881"/>
            <a:ext cx="2811953" cy="1060139"/>
          </a:xfrm>
          <a:prstGeom prst="rect">
            <a:avLst/>
          </a:prstGeom>
        </p:spPr>
      </p:pic>
      <p:sp>
        <p:nvSpPr>
          <p:cNvPr id="9" name="Google Shape;965;p21">
            <a:extLst>
              <a:ext uri="{FF2B5EF4-FFF2-40B4-BE49-F238E27FC236}">
                <a16:creationId xmlns:a16="http://schemas.microsoft.com/office/drawing/2014/main" id="{8B838661-E41B-F89C-001C-64D64AB99580}"/>
              </a:ext>
            </a:extLst>
          </p:cNvPr>
          <p:cNvSpPr txBox="1"/>
          <p:nvPr/>
        </p:nvSpPr>
        <p:spPr>
          <a:xfrm>
            <a:off x="6916950" y="9425876"/>
            <a:ext cx="4455900" cy="569454"/>
          </a:xfrm>
          <a:prstGeom prst="rect">
            <a:avLst/>
          </a:prstGeom>
          <a:solidFill>
            <a:srgbClr val="F8EEDA"/>
          </a:solidFill>
          <a:ln>
            <a:noFill/>
          </a:ln>
        </p:spPr>
        <p:txBody>
          <a:bodyPr spcFirstLastPara="1" wrap="square" lIns="137138" tIns="68550" rIns="137138" bIns="68550" anchor="t" anchorCtr="0">
            <a:spAutoFit/>
          </a:bodyPr>
          <a:lstStyle/>
          <a:p>
            <a:pPr defTabSz="1371600"/>
            <a:r>
              <a:rPr lang="en-US" sz="2801" i="1" dirty="0">
                <a:solidFill>
                  <a:srgbClr val="002060"/>
                </a:solidFill>
                <a:latin typeface="Open Sans"/>
                <a:ea typeface="Open Sans"/>
                <a:cs typeface="Open Sans"/>
                <a:sym typeface="Open Sans"/>
              </a:rPr>
              <a:t>manuscript in preparation</a:t>
            </a:r>
            <a:endParaRPr sz="2700" dirty="0">
              <a:solidFill>
                <a:prstClr val="black"/>
              </a:solidFill>
              <a:latin typeface="Aptos" panose="02110004020202020204"/>
            </a:endParaRPr>
          </a:p>
        </p:txBody>
      </p:sp>
    </p:spTree>
    <p:extLst>
      <p:ext uri="{BB962C8B-B14F-4D97-AF65-F5344CB8AC3E}">
        <p14:creationId xmlns:p14="http://schemas.microsoft.com/office/powerpoint/2010/main" val="40715440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59647B-80FC-E4D9-5917-365051186FE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4AF114F-4A22-9DAC-488B-7F46E7842AC8}"/>
              </a:ext>
            </a:extLst>
          </p:cNvPr>
          <p:cNvSpPr>
            <a:spLocks noGrp="1"/>
          </p:cNvSpPr>
          <p:nvPr>
            <p:ph type="title"/>
          </p:nvPr>
        </p:nvSpPr>
        <p:spPr>
          <a:xfrm>
            <a:off x="852053" y="175050"/>
            <a:ext cx="15534410" cy="1607646"/>
          </a:xfrm>
        </p:spPr>
        <p:txBody>
          <a:bodyPr>
            <a:normAutofit/>
          </a:bodyPr>
          <a:lstStyle/>
          <a:p>
            <a:r>
              <a:rPr lang="en-US" sz="4800" dirty="0">
                <a:solidFill>
                  <a:srgbClr val="0F5669"/>
                </a:solidFill>
                <a:latin typeface="Arial" panose="020B0604020202020204" pitchFamily="34" charset="0"/>
                <a:cs typeface="Arial" panose="020B0604020202020204" pitchFamily="34" charset="0"/>
              </a:rPr>
              <a:t>RARE-X Current Aggregate Data Report Format</a:t>
            </a:r>
          </a:p>
        </p:txBody>
      </p:sp>
      <p:grpSp>
        <p:nvGrpSpPr>
          <p:cNvPr id="5" name="Group 4">
            <a:extLst>
              <a:ext uri="{FF2B5EF4-FFF2-40B4-BE49-F238E27FC236}">
                <a16:creationId xmlns:a16="http://schemas.microsoft.com/office/drawing/2014/main" id="{55155D42-035B-711C-DE80-45F0F2D30CA7}"/>
              </a:ext>
            </a:extLst>
          </p:cNvPr>
          <p:cNvGrpSpPr>
            <a:grpSpLocks noChangeAspect="1"/>
          </p:cNvGrpSpPr>
          <p:nvPr/>
        </p:nvGrpSpPr>
        <p:grpSpPr>
          <a:xfrm>
            <a:off x="5919732" y="8968128"/>
            <a:ext cx="12207240" cy="1143822"/>
            <a:chOff x="483761" y="4337812"/>
            <a:chExt cx="9368161" cy="876354"/>
          </a:xfrm>
        </p:grpSpPr>
        <p:pic>
          <p:nvPicPr>
            <p:cNvPr id="6" name="Picture 5">
              <a:extLst>
                <a:ext uri="{FF2B5EF4-FFF2-40B4-BE49-F238E27FC236}">
                  <a16:creationId xmlns:a16="http://schemas.microsoft.com/office/drawing/2014/main" id="{CA98B5E2-3195-41DA-CBD0-3210BA1706CE}"/>
                </a:ext>
              </a:extLst>
            </p:cNvPr>
            <p:cNvPicPr>
              <a:picLocks noChangeAspect="1"/>
            </p:cNvPicPr>
            <p:nvPr/>
          </p:nvPicPr>
          <p:blipFill>
            <a:blip r:embed="rId2"/>
            <a:stretch>
              <a:fillRect/>
            </a:stretch>
          </p:blipFill>
          <p:spPr>
            <a:xfrm>
              <a:off x="5234209" y="4337812"/>
              <a:ext cx="4617713" cy="876354"/>
            </a:xfrm>
            <a:prstGeom prst="rect">
              <a:avLst/>
            </a:prstGeom>
          </p:spPr>
        </p:pic>
        <p:pic>
          <p:nvPicPr>
            <p:cNvPr id="7" name="Picture 6">
              <a:extLst>
                <a:ext uri="{FF2B5EF4-FFF2-40B4-BE49-F238E27FC236}">
                  <a16:creationId xmlns:a16="http://schemas.microsoft.com/office/drawing/2014/main" id="{F05AD3B2-A856-7A4D-5545-586AEBBD83A5}"/>
                </a:ext>
              </a:extLst>
            </p:cNvPr>
            <p:cNvPicPr>
              <a:picLocks noChangeAspect="1"/>
            </p:cNvPicPr>
            <p:nvPr/>
          </p:nvPicPr>
          <p:blipFill>
            <a:blip r:embed="rId2"/>
            <a:stretch>
              <a:fillRect/>
            </a:stretch>
          </p:blipFill>
          <p:spPr>
            <a:xfrm>
              <a:off x="483761" y="4337812"/>
              <a:ext cx="4617713" cy="876354"/>
            </a:xfrm>
            <a:prstGeom prst="rect">
              <a:avLst/>
            </a:prstGeom>
          </p:spPr>
        </p:pic>
      </p:grpSp>
      <p:pic>
        <p:nvPicPr>
          <p:cNvPr id="8" name="Picture 7" descr="A close-up of a black background&#10;&#10;AI-generated content may be incorrect.">
            <a:extLst>
              <a:ext uri="{FF2B5EF4-FFF2-40B4-BE49-F238E27FC236}">
                <a16:creationId xmlns:a16="http://schemas.microsoft.com/office/drawing/2014/main" id="{5912FB0A-77E4-6EDD-8FB8-BF3965A80E6F}"/>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0" y="8664027"/>
            <a:ext cx="5919732" cy="1607646"/>
          </a:xfrm>
          <a:prstGeom prst="rect">
            <a:avLst/>
          </a:prstGeom>
        </p:spPr>
      </p:pic>
      <p:cxnSp>
        <p:nvCxnSpPr>
          <p:cNvPr id="10" name="Straight Arrow Connector 9">
            <a:extLst>
              <a:ext uri="{FF2B5EF4-FFF2-40B4-BE49-F238E27FC236}">
                <a16:creationId xmlns:a16="http://schemas.microsoft.com/office/drawing/2014/main" id="{DD9304D4-2B1F-4977-DD44-A28CEFD0F5DA}"/>
              </a:ext>
            </a:extLst>
          </p:cNvPr>
          <p:cNvCxnSpPr/>
          <p:nvPr/>
        </p:nvCxnSpPr>
        <p:spPr>
          <a:xfrm>
            <a:off x="1022018" y="1615209"/>
            <a:ext cx="12074237" cy="0"/>
          </a:xfrm>
          <a:prstGeom prst="straightConnector1">
            <a:avLst/>
          </a:prstGeom>
          <a:ln w="25400">
            <a:solidFill>
              <a:srgbClr val="40B6AD"/>
            </a:solidFill>
            <a:headEnd type="oval"/>
            <a:tailEnd type="oval"/>
          </a:ln>
        </p:spPr>
        <p:style>
          <a:lnRef idx="2">
            <a:schemeClr val="accent1"/>
          </a:lnRef>
          <a:fillRef idx="0">
            <a:schemeClr val="accent1"/>
          </a:fillRef>
          <a:effectRef idx="1">
            <a:schemeClr val="accent1"/>
          </a:effectRef>
          <a:fontRef idx="minor">
            <a:schemeClr val="tx1"/>
          </a:fontRef>
        </p:style>
      </p:cxnSp>
      <p:pic>
        <p:nvPicPr>
          <p:cNvPr id="11" name="Picture 10" descr="A black background with blue text&#10;&#10;AI-generated content may be incorrect.">
            <a:extLst>
              <a:ext uri="{FF2B5EF4-FFF2-40B4-BE49-F238E27FC236}">
                <a16:creationId xmlns:a16="http://schemas.microsoft.com/office/drawing/2014/main" id="{D9D2B1D1-C543-82E4-8A06-238F69C4905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5679760" y="304439"/>
            <a:ext cx="2425874" cy="1181384"/>
          </a:xfrm>
          <a:prstGeom prst="rect">
            <a:avLst/>
          </a:prstGeom>
        </p:spPr>
      </p:pic>
      <p:pic>
        <p:nvPicPr>
          <p:cNvPr id="4" name="Picture 3">
            <a:extLst>
              <a:ext uri="{FF2B5EF4-FFF2-40B4-BE49-F238E27FC236}">
                <a16:creationId xmlns:a16="http://schemas.microsoft.com/office/drawing/2014/main" id="{F29AD387-8B9C-57A9-66F2-55308E86800E}"/>
              </a:ext>
            </a:extLst>
          </p:cNvPr>
          <p:cNvPicPr>
            <a:picLocks noChangeAspect="1"/>
          </p:cNvPicPr>
          <p:nvPr/>
        </p:nvPicPr>
        <p:blipFill>
          <a:blip r:embed="rId5"/>
          <a:stretch>
            <a:fillRect/>
          </a:stretch>
        </p:blipFill>
        <p:spPr>
          <a:xfrm>
            <a:off x="11709792" y="1912085"/>
            <a:ext cx="4943370" cy="6871101"/>
          </a:xfrm>
          <a:prstGeom prst="rect">
            <a:avLst/>
          </a:prstGeom>
        </p:spPr>
      </p:pic>
      <p:pic>
        <p:nvPicPr>
          <p:cNvPr id="12" name="Picture 11">
            <a:extLst>
              <a:ext uri="{FF2B5EF4-FFF2-40B4-BE49-F238E27FC236}">
                <a16:creationId xmlns:a16="http://schemas.microsoft.com/office/drawing/2014/main" id="{02C3CD5C-3E1F-3F08-72B6-D58061F73A42}"/>
              </a:ext>
            </a:extLst>
          </p:cNvPr>
          <p:cNvPicPr>
            <a:picLocks noChangeAspect="1"/>
          </p:cNvPicPr>
          <p:nvPr/>
        </p:nvPicPr>
        <p:blipFill>
          <a:blip r:embed="rId6"/>
          <a:stretch>
            <a:fillRect/>
          </a:stretch>
        </p:blipFill>
        <p:spPr>
          <a:xfrm>
            <a:off x="3589665" y="4641974"/>
            <a:ext cx="4660134" cy="4022054"/>
          </a:xfrm>
          <a:prstGeom prst="rect">
            <a:avLst/>
          </a:prstGeom>
        </p:spPr>
      </p:pic>
      <p:sp>
        <p:nvSpPr>
          <p:cNvPr id="13" name="Google Shape;980;g3fa2f0b6c79_0_385">
            <a:extLst>
              <a:ext uri="{FF2B5EF4-FFF2-40B4-BE49-F238E27FC236}">
                <a16:creationId xmlns:a16="http://schemas.microsoft.com/office/drawing/2014/main" id="{76D402C3-3D27-55DA-F552-6F92FECD9B71}"/>
              </a:ext>
            </a:extLst>
          </p:cNvPr>
          <p:cNvSpPr/>
          <p:nvPr/>
        </p:nvSpPr>
        <p:spPr>
          <a:xfrm>
            <a:off x="1008786" y="1804799"/>
            <a:ext cx="10434306" cy="2837171"/>
          </a:xfrm>
          <a:prstGeom prst="roundRect">
            <a:avLst>
              <a:gd name="adj" fmla="val 16667"/>
            </a:avLst>
          </a:prstGeom>
          <a:solidFill>
            <a:srgbClr val="FEFFDC"/>
          </a:solidFill>
          <a:ln w="25400" cap="flat" cmpd="sng">
            <a:solidFill>
              <a:srgbClr val="193342"/>
            </a:solidFill>
            <a:prstDash val="solid"/>
            <a:round/>
            <a:headEnd type="none" w="sm" len="sm"/>
            <a:tailEnd type="none" w="sm" len="sm"/>
          </a:ln>
        </p:spPr>
        <p:txBody>
          <a:bodyPr spcFirstLastPara="1" wrap="square" lIns="137138" tIns="68550" rIns="137138" bIns="68550" anchor="ctr" anchorCtr="0">
            <a:noAutofit/>
          </a:bodyPr>
          <a:lstStyle/>
          <a:p>
            <a:pPr marL="200025" defTabSz="1371600">
              <a:buClr>
                <a:srgbClr val="000000"/>
              </a:buClr>
              <a:buSzPts val="1500"/>
              <a:defRPr/>
            </a:pPr>
            <a:r>
              <a:rPr lang="en-US" sz="3600" b="1" kern="0" dirty="0">
                <a:solidFill>
                  <a:srgbClr val="E97132">
                    <a:lumMod val="50000"/>
                  </a:srgbClr>
                </a:solidFill>
                <a:latin typeface="Arial" panose="020B0604020202020204" pitchFamily="34" charset="0"/>
                <a:ea typeface="Open Sans"/>
                <a:cs typeface="Arial" panose="020B0604020202020204" pitchFamily="34" charset="0"/>
                <a:sym typeface="Open Sans"/>
              </a:rPr>
              <a:t>Value:</a:t>
            </a:r>
            <a:r>
              <a:rPr lang="en-US" sz="3600" kern="0" dirty="0">
                <a:solidFill>
                  <a:srgbClr val="E97132">
                    <a:lumMod val="50000"/>
                  </a:srgbClr>
                </a:solidFill>
                <a:latin typeface="Arial" panose="020B0604020202020204" pitchFamily="34" charset="0"/>
                <a:ea typeface="Open Sans"/>
                <a:cs typeface="Arial" panose="020B0604020202020204" pitchFamily="34" charset="0"/>
                <a:sym typeface="Open Sans"/>
              </a:rPr>
              <a:t> </a:t>
            </a:r>
            <a:r>
              <a:rPr lang="en-US" sz="2700" kern="0" dirty="0">
                <a:solidFill>
                  <a:srgbClr val="0F5669"/>
                </a:solidFill>
                <a:latin typeface="Arial" panose="020B0604020202020204" pitchFamily="34" charset="0"/>
                <a:ea typeface="Open Sans"/>
                <a:cs typeface="Arial" panose="020B0604020202020204" pitchFamily="34" charset="0"/>
                <a:sym typeface="Open Sans"/>
              </a:rPr>
              <a:t>Descriptive community insights for PAGs</a:t>
            </a:r>
            <a:endParaRPr sz="2700" kern="0" dirty="0">
              <a:solidFill>
                <a:srgbClr val="0F5669"/>
              </a:solidFill>
              <a:latin typeface="Arial" panose="020B0604020202020204" pitchFamily="34" charset="0"/>
              <a:ea typeface="Open Sans"/>
              <a:cs typeface="Arial" panose="020B0604020202020204" pitchFamily="34" charset="0"/>
              <a:sym typeface="Open Sans"/>
            </a:endParaRPr>
          </a:p>
          <a:p>
            <a:pPr marL="200025" defTabSz="1371600">
              <a:lnSpc>
                <a:spcPct val="115000"/>
              </a:lnSpc>
              <a:buClr>
                <a:srgbClr val="000000"/>
              </a:buClr>
              <a:buSzPts val="1500"/>
              <a:defRPr/>
            </a:pPr>
            <a:r>
              <a:rPr lang="en-US" sz="3600" b="1" kern="0" dirty="0">
                <a:solidFill>
                  <a:srgbClr val="E97132">
                    <a:lumMod val="50000"/>
                  </a:srgbClr>
                </a:solidFill>
                <a:latin typeface="Arial" panose="020B0604020202020204" pitchFamily="34" charset="0"/>
                <a:ea typeface="Open Sans"/>
                <a:cs typeface="Arial" panose="020B0604020202020204" pitchFamily="34" charset="0"/>
                <a:sym typeface="Open Sans"/>
              </a:rPr>
              <a:t>Gaps:</a:t>
            </a:r>
            <a:r>
              <a:rPr lang="en-US" sz="3600" kern="0" dirty="0">
                <a:solidFill>
                  <a:srgbClr val="E97132">
                    <a:lumMod val="50000"/>
                  </a:srgbClr>
                </a:solidFill>
                <a:latin typeface="Arial" panose="020B0604020202020204" pitchFamily="34" charset="0"/>
                <a:ea typeface="Open Sans"/>
                <a:cs typeface="Arial" panose="020B0604020202020204" pitchFamily="34" charset="0"/>
                <a:sym typeface="Open Sans"/>
              </a:rPr>
              <a:t> </a:t>
            </a:r>
            <a:r>
              <a:rPr lang="en-US" sz="2700" kern="0" dirty="0">
                <a:solidFill>
                  <a:srgbClr val="0F5669"/>
                </a:solidFill>
                <a:latin typeface="Arial" panose="020B0604020202020204" pitchFamily="34" charset="0"/>
                <a:ea typeface="Open Sans"/>
                <a:cs typeface="Arial" panose="020B0604020202020204" pitchFamily="34" charset="0"/>
                <a:sym typeface="Open Sans"/>
              </a:rPr>
              <a:t>No integration with published literature and phenotype relationships</a:t>
            </a:r>
            <a:endParaRPr sz="2700" kern="0" dirty="0">
              <a:solidFill>
                <a:srgbClr val="0F5669"/>
              </a:solidFill>
              <a:latin typeface="Arial" panose="020B0604020202020204" pitchFamily="34" charset="0"/>
              <a:ea typeface="Open Sans"/>
              <a:cs typeface="Arial" panose="020B0604020202020204" pitchFamily="34" charset="0"/>
              <a:sym typeface="Open Sans"/>
            </a:endParaRPr>
          </a:p>
          <a:p>
            <a:pPr marL="200025" defTabSz="1371600">
              <a:lnSpc>
                <a:spcPct val="115000"/>
              </a:lnSpc>
              <a:buClr>
                <a:srgbClr val="000000"/>
              </a:buClr>
              <a:buSzPts val="1500"/>
              <a:defRPr/>
            </a:pPr>
            <a:r>
              <a:rPr lang="en-US" sz="3600" b="1" kern="0" dirty="0">
                <a:solidFill>
                  <a:srgbClr val="E97132">
                    <a:lumMod val="50000"/>
                  </a:srgbClr>
                </a:solidFill>
                <a:latin typeface="Arial" panose="020B0604020202020204" pitchFamily="34" charset="0"/>
                <a:ea typeface="Open Sans"/>
                <a:cs typeface="Arial" panose="020B0604020202020204" pitchFamily="34" charset="0"/>
                <a:sym typeface="Open Sans"/>
              </a:rPr>
              <a:t>Opportunity:</a:t>
            </a:r>
            <a:r>
              <a:rPr lang="en-US" sz="3600" kern="0" dirty="0">
                <a:solidFill>
                  <a:srgbClr val="E97132">
                    <a:lumMod val="50000"/>
                  </a:srgbClr>
                </a:solidFill>
                <a:latin typeface="Arial" panose="020B0604020202020204" pitchFamily="34" charset="0"/>
                <a:ea typeface="Open Sans"/>
                <a:cs typeface="Arial" panose="020B0604020202020204" pitchFamily="34" charset="0"/>
                <a:sym typeface="Open Sans"/>
              </a:rPr>
              <a:t> </a:t>
            </a:r>
            <a:r>
              <a:rPr lang="en-US" sz="2700" kern="0" dirty="0">
                <a:solidFill>
                  <a:srgbClr val="0F5669"/>
                </a:solidFill>
                <a:latin typeface="Arial" panose="020B0604020202020204" pitchFamily="34" charset="0"/>
                <a:ea typeface="Open Sans"/>
                <a:cs typeface="Arial" panose="020B0604020202020204" pitchFamily="34" charset="0"/>
                <a:sym typeface="Open Sans"/>
              </a:rPr>
              <a:t>AI-supported synthesis of survey data, HPO terms, and curated literature to support scientific interpretation</a:t>
            </a:r>
            <a:endParaRPr sz="2700" i="1" kern="0" dirty="0">
              <a:solidFill>
                <a:srgbClr val="0F5669"/>
              </a:solidFill>
              <a:latin typeface="Arial" panose="020B0604020202020204" pitchFamily="34" charset="0"/>
              <a:ea typeface="Open Sans"/>
              <a:cs typeface="Arial" panose="020B0604020202020204" pitchFamily="34" charset="0"/>
              <a:sym typeface="Open Sans"/>
            </a:endParaRPr>
          </a:p>
        </p:txBody>
      </p:sp>
    </p:spTree>
    <p:extLst>
      <p:ext uri="{BB962C8B-B14F-4D97-AF65-F5344CB8AC3E}">
        <p14:creationId xmlns:p14="http://schemas.microsoft.com/office/powerpoint/2010/main" val="20918393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199A4E-9014-E8D6-AA2F-18B62F26C11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C55ED3E-7D56-4C21-3327-CED8F416AB5E}"/>
              </a:ext>
            </a:extLst>
          </p:cNvPr>
          <p:cNvSpPr>
            <a:spLocks noGrp="1"/>
          </p:cNvSpPr>
          <p:nvPr>
            <p:ph type="title"/>
          </p:nvPr>
        </p:nvSpPr>
        <p:spPr>
          <a:xfrm>
            <a:off x="852053" y="175050"/>
            <a:ext cx="15534410" cy="1607646"/>
          </a:xfrm>
        </p:spPr>
        <p:txBody>
          <a:bodyPr>
            <a:normAutofit/>
          </a:bodyPr>
          <a:lstStyle/>
          <a:p>
            <a:r>
              <a:rPr lang="en-US" sz="4800" b="1" dirty="0">
                <a:solidFill>
                  <a:srgbClr val="0F5669"/>
                </a:solidFill>
                <a:latin typeface="Arial" panose="020B0604020202020204" pitchFamily="34" charset="0"/>
                <a:cs typeface="Arial" panose="020B0604020202020204" pitchFamily="34" charset="0"/>
              </a:rPr>
              <a:t>Approach: </a:t>
            </a:r>
            <a:r>
              <a:rPr lang="en-US" sz="4800" dirty="0">
                <a:solidFill>
                  <a:srgbClr val="0F5669"/>
                </a:solidFill>
                <a:latin typeface="Arial" panose="020B0604020202020204" pitchFamily="34" charset="0"/>
                <a:cs typeface="Arial" panose="020B0604020202020204" pitchFamily="34" charset="0"/>
              </a:rPr>
              <a:t>Standard Questions &amp; Curated Data</a:t>
            </a:r>
          </a:p>
        </p:txBody>
      </p:sp>
      <p:cxnSp>
        <p:nvCxnSpPr>
          <p:cNvPr id="10" name="Straight Arrow Connector 9">
            <a:extLst>
              <a:ext uri="{FF2B5EF4-FFF2-40B4-BE49-F238E27FC236}">
                <a16:creationId xmlns:a16="http://schemas.microsoft.com/office/drawing/2014/main" id="{41002575-55D7-D38E-E566-C2E7AE963A68}"/>
              </a:ext>
            </a:extLst>
          </p:cNvPr>
          <p:cNvCxnSpPr/>
          <p:nvPr/>
        </p:nvCxnSpPr>
        <p:spPr>
          <a:xfrm>
            <a:off x="1022018" y="1615209"/>
            <a:ext cx="12074237" cy="0"/>
          </a:xfrm>
          <a:prstGeom prst="straightConnector1">
            <a:avLst/>
          </a:prstGeom>
          <a:ln w="25400">
            <a:solidFill>
              <a:srgbClr val="40B6AD"/>
            </a:solidFill>
            <a:headEnd type="oval"/>
            <a:tailEnd type="oval"/>
          </a:ln>
        </p:spPr>
        <p:style>
          <a:lnRef idx="2">
            <a:schemeClr val="accent1"/>
          </a:lnRef>
          <a:fillRef idx="0">
            <a:schemeClr val="accent1"/>
          </a:fillRef>
          <a:effectRef idx="1">
            <a:schemeClr val="accent1"/>
          </a:effectRef>
          <a:fontRef idx="minor">
            <a:schemeClr val="tx1"/>
          </a:fontRef>
        </p:style>
      </p:cxnSp>
      <p:pic>
        <p:nvPicPr>
          <p:cNvPr id="11" name="Picture 10" descr="A black background with blue text&#10;&#10;AI-generated content may be incorrect.">
            <a:extLst>
              <a:ext uri="{FF2B5EF4-FFF2-40B4-BE49-F238E27FC236}">
                <a16:creationId xmlns:a16="http://schemas.microsoft.com/office/drawing/2014/main" id="{3C62E255-A9EE-36D0-ABC4-CC736FE09B7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5679760" y="304439"/>
            <a:ext cx="2425874" cy="1181384"/>
          </a:xfrm>
          <a:prstGeom prst="rect">
            <a:avLst/>
          </a:prstGeom>
        </p:spPr>
      </p:pic>
      <p:sp>
        <p:nvSpPr>
          <p:cNvPr id="9" name="Google Shape;991;g326e3c2f4fb_1_4">
            <a:extLst>
              <a:ext uri="{FF2B5EF4-FFF2-40B4-BE49-F238E27FC236}">
                <a16:creationId xmlns:a16="http://schemas.microsoft.com/office/drawing/2014/main" id="{697F611A-DF08-28E0-6B72-1F1B225E82B7}"/>
              </a:ext>
            </a:extLst>
          </p:cNvPr>
          <p:cNvSpPr txBox="1"/>
          <p:nvPr/>
        </p:nvSpPr>
        <p:spPr>
          <a:xfrm>
            <a:off x="952500" y="2525647"/>
            <a:ext cx="7858350" cy="7185428"/>
          </a:xfrm>
          <a:prstGeom prst="rect">
            <a:avLst/>
          </a:prstGeom>
          <a:solidFill>
            <a:srgbClr val="073763"/>
          </a:solidFill>
          <a:ln>
            <a:noFill/>
          </a:ln>
        </p:spPr>
        <p:txBody>
          <a:bodyPr spcFirstLastPara="1" wrap="square" lIns="428625" tIns="428625" rIns="428625" bIns="428625" anchor="t" anchorCtr="0">
            <a:noAutofit/>
          </a:bodyPr>
          <a:lstStyle/>
          <a:p>
            <a:pPr defTabSz="1371600"/>
            <a:r>
              <a:rPr lang="en-US" sz="3300" b="1" dirty="0">
                <a:solidFill>
                  <a:srgbClr val="DDB052"/>
                </a:solidFill>
                <a:latin typeface="Arial" panose="020B0604020202020204" pitchFamily="34" charset="0"/>
                <a:ea typeface="Open Sans"/>
                <a:cs typeface="Arial" panose="020B0604020202020204" pitchFamily="34" charset="0"/>
                <a:sym typeface="Open Sans"/>
              </a:rPr>
              <a:t>Common Patient Questions</a:t>
            </a:r>
            <a:endParaRPr sz="3300" b="1" dirty="0">
              <a:solidFill>
                <a:srgbClr val="DDB052"/>
              </a:solidFill>
              <a:latin typeface="Arial" panose="020B0604020202020204" pitchFamily="34" charset="0"/>
              <a:ea typeface="Open Sans"/>
              <a:cs typeface="Arial" panose="020B0604020202020204" pitchFamily="34" charset="0"/>
              <a:sym typeface="Open Sans"/>
            </a:endParaRPr>
          </a:p>
          <a:p>
            <a:pPr defTabSz="1371600">
              <a:spcBef>
                <a:spcPts val="675"/>
              </a:spcBef>
            </a:pPr>
            <a:r>
              <a:rPr lang="en-US" sz="1950" dirty="0">
                <a:solidFill>
                  <a:srgbClr val="DDB052"/>
                </a:solidFill>
                <a:latin typeface="Arial" panose="020B0604020202020204" pitchFamily="34" charset="0"/>
                <a:ea typeface="Open Sans"/>
                <a:cs typeface="Arial" panose="020B0604020202020204" pitchFamily="34" charset="0"/>
                <a:sym typeface="Open Sans"/>
              </a:rPr>
              <a:t>Predefined queries based on common questions about patient symptoms, allowing the selected data sources to be analyzed without requiring users to write technical code.</a:t>
            </a:r>
            <a:endParaRPr sz="1950" dirty="0">
              <a:solidFill>
                <a:srgbClr val="DDB052"/>
              </a:solidFill>
              <a:latin typeface="Arial" panose="020B0604020202020204" pitchFamily="34" charset="0"/>
              <a:ea typeface="Open Sans"/>
              <a:cs typeface="Arial" panose="020B0604020202020204" pitchFamily="34" charset="0"/>
              <a:sym typeface="Open Sans"/>
            </a:endParaRPr>
          </a:p>
          <a:p>
            <a:pPr defTabSz="1371600">
              <a:spcBef>
                <a:spcPts val="2025"/>
              </a:spcBef>
            </a:pPr>
            <a:r>
              <a:rPr lang="en-US" sz="2400" b="1" dirty="0">
                <a:solidFill>
                  <a:prstClr val="white"/>
                </a:solidFill>
                <a:latin typeface="Arial" panose="020B0604020202020204" pitchFamily="34" charset="0"/>
                <a:ea typeface="Open Sans"/>
                <a:cs typeface="Arial" panose="020B0604020202020204" pitchFamily="34" charset="0"/>
                <a:sym typeface="Open Sans"/>
              </a:rPr>
              <a:t>1. Domain Percentage</a:t>
            </a:r>
            <a:endParaRPr sz="2400" b="1" dirty="0">
              <a:solidFill>
                <a:prstClr val="white"/>
              </a:solidFill>
              <a:latin typeface="Arial" panose="020B0604020202020204" pitchFamily="34" charset="0"/>
              <a:ea typeface="Open Sans"/>
              <a:cs typeface="Arial" panose="020B0604020202020204" pitchFamily="34" charset="0"/>
              <a:sym typeface="Open Sans"/>
            </a:endParaRPr>
          </a:p>
          <a:p>
            <a:pPr defTabSz="1371600">
              <a:spcBef>
                <a:spcPts val="450"/>
              </a:spcBef>
            </a:pPr>
            <a:r>
              <a:rPr lang="en-US" dirty="0">
                <a:solidFill>
                  <a:prstClr val="white"/>
                </a:solidFill>
                <a:latin typeface="Arial" panose="020B0604020202020204" pitchFamily="34" charset="0"/>
                <a:ea typeface="Open Sans"/>
                <a:cs typeface="Arial" panose="020B0604020202020204" pitchFamily="34" charset="0"/>
                <a:sym typeface="Open Sans"/>
              </a:rPr>
              <a:t>What percentage of patients with {</a:t>
            </a:r>
            <a:r>
              <a:rPr lang="en-US" b="1" i="1" dirty="0">
                <a:solidFill>
                  <a:prstClr val="white"/>
                </a:solidFill>
                <a:latin typeface="Arial" panose="020B0604020202020204" pitchFamily="34" charset="0"/>
                <a:ea typeface="Open Sans"/>
                <a:cs typeface="Arial" panose="020B0604020202020204" pitchFamily="34" charset="0"/>
                <a:sym typeface="Open Sans"/>
              </a:rPr>
              <a:t>disease</a:t>
            </a:r>
            <a:r>
              <a:rPr lang="en-US" dirty="0">
                <a:solidFill>
                  <a:prstClr val="white"/>
                </a:solidFill>
                <a:latin typeface="Arial" panose="020B0604020202020204" pitchFamily="34" charset="0"/>
                <a:ea typeface="Open Sans"/>
                <a:cs typeface="Arial" panose="020B0604020202020204" pitchFamily="34" charset="0"/>
                <a:sym typeface="Open Sans"/>
              </a:rPr>
              <a:t>} have symptoms related to {</a:t>
            </a:r>
            <a:r>
              <a:rPr lang="en-US" b="1" i="1" dirty="0">
                <a:solidFill>
                  <a:prstClr val="white"/>
                </a:solidFill>
                <a:latin typeface="Arial" panose="020B0604020202020204" pitchFamily="34" charset="0"/>
                <a:ea typeface="Open Sans"/>
                <a:cs typeface="Arial" panose="020B0604020202020204" pitchFamily="34" charset="0"/>
                <a:sym typeface="Open Sans"/>
              </a:rPr>
              <a:t>domain</a:t>
            </a:r>
            <a:r>
              <a:rPr lang="en-US" dirty="0">
                <a:solidFill>
                  <a:prstClr val="white"/>
                </a:solidFill>
                <a:latin typeface="Arial" panose="020B0604020202020204" pitchFamily="34" charset="0"/>
                <a:ea typeface="Open Sans"/>
                <a:cs typeface="Arial" panose="020B0604020202020204" pitchFamily="34" charset="0"/>
                <a:sym typeface="Open Sans"/>
              </a:rPr>
              <a:t>}? (e.g., sleep, vision, or behavior).</a:t>
            </a:r>
            <a:endParaRPr dirty="0">
              <a:solidFill>
                <a:prstClr val="white"/>
              </a:solidFill>
              <a:latin typeface="Arial" panose="020B0604020202020204" pitchFamily="34" charset="0"/>
              <a:ea typeface="Open Sans"/>
              <a:cs typeface="Arial" panose="020B0604020202020204" pitchFamily="34" charset="0"/>
              <a:sym typeface="Open Sans"/>
            </a:endParaRPr>
          </a:p>
          <a:p>
            <a:pPr defTabSz="1371600">
              <a:spcBef>
                <a:spcPts val="1688"/>
              </a:spcBef>
            </a:pPr>
            <a:r>
              <a:rPr lang="en-US" sz="2400" b="1" dirty="0">
                <a:solidFill>
                  <a:prstClr val="white"/>
                </a:solidFill>
                <a:latin typeface="Arial" panose="020B0604020202020204" pitchFamily="34" charset="0"/>
                <a:ea typeface="Open Sans"/>
                <a:cs typeface="Arial" panose="020B0604020202020204" pitchFamily="34" charset="0"/>
                <a:sym typeface="Open Sans"/>
              </a:rPr>
              <a:t>2. Common Domains</a:t>
            </a:r>
            <a:endParaRPr sz="2400" b="1" dirty="0">
              <a:solidFill>
                <a:prstClr val="white"/>
              </a:solidFill>
              <a:latin typeface="Arial" panose="020B0604020202020204" pitchFamily="34" charset="0"/>
              <a:ea typeface="Open Sans"/>
              <a:cs typeface="Arial" panose="020B0604020202020204" pitchFamily="34" charset="0"/>
              <a:sym typeface="Open Sans"/>
            </a:endParaRPr>
          </a:p>
          <a:p>
            <a:pPr defTabSz="1371600">
              <a:spcBef>
                <a:spcPts val="450"/>
              </a:spcBef>
            </a:pPr>
            <a:r>
              <a:rPr lang="en-US" dirty="0">
                <a:solidFill>
                  <a:prstClr val="white"/>
                </a:solidFill>
                <a:latin typeface="Arial" panose="020B0604020202020204" pitchFamily="34" charset="0"/>
                <a:ea typeface="Open Sans"/>
                <a:cs typeface="Arial" panose="020B0604020202020204" pitchFamily="34" charset="0"/>
                <a:sym typeface="Open Sans"/>
              </a:rPr>
              <a:t>What domains are most commonly affected in {</a:t>
            </a:r>
            <a:r>
              <a:rPr lang="en-US" b="1" i="1" dirty="0">
                <a:solidFill>
                  <a:prstClr val="white"/>
                </a:solidFill>
                <a:latin typeface="Arial" panose="020B0604020202020204" pitchFamily="34" charset="0"/>
                <a:ea typeface="Open Sans"/>
                <a:cs typeface="Arial" panose="020B0604020202020204" pitchFamily="34" charset="0"/>
                <a:sym typeface="Open Sans"/>
              </a:rPr>
              <a:t>disease</a:t>
            </a:r>
            <a:r>
              <a:rPr lang="en-US" dirty="0">
                <a:solidFill>
                  <a:prstClr val="white"/>
                </a:solidFill>
                <a:latin typeface="Arial" panose="020B0604020202020204" pitchFamily="34" charset="0"/>
                <a:ea typeface="Open Sans"/>
                <a:cs typeface="Arial" panose="020B0604020202020204" pitchFamily="34" charset="0"/>
                <a:sym typeface="Open Sans"/>
              </a:rPr>
              <a:t>} based on evidence from {</a:t>
            </a:r>
            <a:r>
              <a:rPr lang="en-US" b="1" i="1" dirty="0">
                <a:solidFill>
                  <a:prstClr val="white"/>
                </a:solidFill>
                <a:latin typeface="Arial" panose="020B0604020202020204" pitchFamily="34" charset="0"/>
                <a:ea typeface="Open Sans"/>
                <a:cs typeface="Arial" panose="020B0604020202020204" pitchFamily="34" charset="0"/>
                <a:sym typeface="Open Sans"/>
              </a:rPr>
              <a:t>data source</a:t>
            </a:r>
            <a:r>
              <a:rPr lang="en-US" dirty="0">
                <a:solidFill>
                  <a:prstClr val="white"/>
                </a:solidFill>
                <a:latin typeface="Arial" panose="020B0604020202020204" pitchFamily="34" charset="0"/>
                <a:ea typeface="Open Sans"/>
                <a:cs typeface="Arial" panose="020B0604020202020204" pitchFamily="34" charset="0"/>
                <a:sym typeface="Open Sans"/>
              </a:rPr>
              <a:t>}?</a:t>
            </a:r>
            <a:endParaRPr dirty="0">
              <a:solidFill>
                <a:prstClr val="white"/>
              </a:solidFill>
              <a:latin typeface="Arial" panose="020B0604020202020204" pitchFamily="34" charset="0"/>
              <a:ea typeface="Open Sans"/>
              <a:cs typeface="Arial" panose="020B0604020202020204" pitchFamily="34" charset="0"/>
              <a:sym typeface="Open Sans"/>
            </a:endParaRPr>
          </a:p>
          <a:p>
            <a:pPr defTabSz="1371600">
              <a:spcBef>
                <a:spcPts val="1688"/>
              </a:spcBef>
            </a:pPr>
            <a:r>
              <a:rPr lang="en-US" sz="2400" b="1" dirty="0">
                <a:solidFill>
                  <a:prstClr val="white"/>
                </a:solidFill>
                <a:latin typeface="Arial" panose="020B0604020202020204" pitchFamily="34" charset="0"/>
                <a:ea typeface="Open Sans"/>
                <a:cs typeface="Arial" panose="020B0604020202020204" pitchFamily="34" charset="0"/>
                <a:sym typeface="Open Sans"/>
              </a:rPr>
              <a:t>3. Common Symptoms</a:t>
            </a:r>
            <a:endParaRPr sz="2400" b="1" dirty="0">
              <a:solidFill>
                <a:prstClr val="white"/>
              </a:solidFill>
              <a:latin typeface="Arial" panose="020B0604020202020204" pitchFamily="34" charset="0"/>
              <a:ea typeface="Open Sans"/>
              <a:cs typeface="Arial" panose="020B0604020202020204" pitchFamily="34" charset="0"/>
              <a:sym typeface="Open Sans"/>
            </a:endParaRPr>
          </a:p>
          <a:p>
            <a:pPr defTabSz="1371600">
              <a:spcBef>
                <a:spcPts val="450"/>
              </a:spcBef>
            </a:pPr>
            <a:r>
              <a:rPr lang="en-US" dirty="0">
                <a:solidFill>
                  <a:prstClr val="white"/>
                </a:solidFill>
                <a:latin typeface="Arial" panose="020B0604020202020204" pitchFamily="34" charset="0"/>
                <a:ea typeface="Open Sans"/>
                <a:cs typeface="Arial" panose="020B0604020202020204" pitchFamily="34" charset="0"/>
                <a:sym typeface="Open Sans"/>
              </a:rPr>
              <a:t>What {</a:t>
            </a:r>
            <a:r>
              <a:rPr lang="en-US" b="1" i="1" dirty="0">
                <a:solidFill>
                  <a:prstClr val="white"/>
                </a:solidFill>
                <a:latin typeface="Arial" panose="020B0604020202020204" pitchFamily="34" charset="0"/>
                <a:ea typeface="Open Sans"/>
                <a:cs typeface="Arial" panose="020B0604020202020204" pitchFamily="34" charset="0"/>
                <a:sym typeface="Open Sans"/>
              </a:rPr>
              <a:t>domain</a:t>
            </a:r>
            <a:r>
              <a:rPr lang="en-US" dirty="0">
                <a:solidFill>
                  <a:prstClr val="white"/>
                </a:solidFill>
                <a:latin typeface="Arial" panose="020B0604020202020204" pitchFamily="34" charset="0"/>
                <a:ea typeface="Open Sans"/>
                <a:cs typeface="Arial" panose="020B0604020202020204" pitchFamily="34" charset="0"/>
                <a:sym typeface="Open Sans"/>
              </a:rPr>
              <a:t>} phenotypes are most commonly associated with {</a:t>
            </a:r>
            <a:r>
              <a:rPr lang="en-US" b="1" i="1" dirty="0">
                <a:solidFill>
                  <a:prstClr val="white"/>
                </a:solidFill>
                <a:latin typeface="Arial" panose="020B0604020202020204" pitchFamily="34" charset="0"/>
                <a:ea typeface="Open Sans"/>
                <a:cs typeface="Arial" panose="020B0604020202020204" pitchFamily="34" charset="0"/>
                <a:sym typeface="Open Sans"/>
              </a:rPr>
              <a:t>disease</a:t>
            </a:r>
            <a:r>
              <a:rPr lang="en-US" dirty="0">
                <a:solidFill>
                  <a:prstClr val="white"/>
                </a:solidFill>
                <a:latin typeface="Arial" panose="020B0604020202020204" pitchFamily="34" charset="0"/>
                <a:ea typeface="Open Sans"/>
                <a:cs typeface="Arial" panose="020B0604020202020204" pitchFamily="34" charset="0"/>
                <a:sym typeface="Open Sans"/>
              </a:rPr>
              <a:t>} based on evidence from {</a:t>
            </a:r>
            <a:r>
              <a:rPr lang="en-US" b="1" i="1" dirty="0">
                <a:solidFill>
                  <a:prstClr val="white"/>
                </a:solidFill>
                <a:latin typeface="Arial" panose="020B0604020202020204" pitchFamily="34" charset="0"/>
                <a:ea typeface="Open Sans"/>
                <a:cs typeface="Arial" panose="020B0604020202020204" pitchFamily="34" charset="0"/>
                <a:sym typeface="Open Sans"/>
              </a:rPr>
              <a:t>data source</a:t>
            </a:r>
            <a:r>
              <a:rPr lang="en-US" dirty="0">
                <a:solidFill>
                  <a:prstClr val="white"/>
                </a:solidFill>
                <a:latin typeface="Arial" panose="020B0604020202020204" pitchFamily="34" charset="0"/>
                <a:ea typeface="Open Sans"/>
                <a:cs typeface="Arial" panose="020B0604020202020204" pitchFamily="34" charset="0"/>
                <a:sym typeface="Open Sans"/>
              </a:rPr>
              <a:t>}?</a:t>
            </a:r>
            <a:endParaRPr dirty="0">
              <a:solidFill>
                <a:prstClr val="white"/>
              </a:solidFill>
              <a:latin typeface="Arial" panose="020B0604020202020204" pitchFamily="34" charset="0"/>
              <a:ea typeface="Open Sans"/>
              <a:cs typeface="Arial" panose="020B0604020202020204" pitchFamily="34" charset="0"/>
              <a:sym typeface="Open Sans"/>
            </a:endParaRPr>
          </a:p>
          <a:p>
            <a:pPr defTabSz="1371600">
              <a:spcBef>
                <a:spcPts val="1688"/>
              </a:spcBef>
            </a:pPr>
            <a:r>
              <a:rPr lang="en-US" sz="2400" b="1" i="1" dirty="0">
                <a:solidFill>
                  <a:srgbClr val="DDB052"/>
                </a:solidFill>
                <a:latin typeface="Arial" panose="020B0604020202020204" pitchFamily="34" charset="0"/>
                <a:ea typeface="Open Sans"/>
                <a:cs typeface="Arial" panose="020B0604020202020204" pitchFamily="34" charset="0"/>
                <a:sym typeface="Open Sans"/>
              </a:rPr>
              <a:t>Key Benefit: </a:t>
            </a:r>
            <a:endParaRPr sz="2400" b="1" i="1" dirty="0">
              <a:solidFill>
                <a:srgbClr val="DDB052"/>
              </a:solidFill>
              <a:latin typeface="Arial" panose="020B0604020202020204" pitchFamily="34" charset="0"/>
              <a:ea typeface="Open Sans"/>
              <a:cs typeface="Arial" panose="020B0604020202020204" pitchFamily="34" charset="0"/>
              <a:sym typeface="Open Sans"/>
            </a:endParaRPr>
          </a:p>
          <a:p>
            <a:pPr defTabSz="1371600"/>
            <a:r>
              <a:rPr lang="en-US" sz="2400" i="1" dirty="0">
                <a:solidFill>
                  <a:srgbClr val="DDB052"/>
                </a:solidFill>
                <a:latin typeface="Arial" panose="020B0604020202020204" pitchFamily="34" charset="0"/>
                <a:ea typeface="Open Sans SemiBold"/>
                <a:cs typeface="Arial" panose="020B0604020202020204" pitchFamily="34" charset="0"/>
                <a:sym typeface="Open Sans SemiBold"/>
              </a:rPr>
              <a:t>Predefined queries improve analytical reliability and reduce the risk of AI-generated errors (hallucination).</a:t>
            </a:r>
            <a:endParaRPr sz="2400" i="1" dirty="0">
              <a:solidFill>
                <a:srgbClr val="DDB052"/>
              </a:solidFill>
              <a:latin typeface="Arial" panose="020B0604020202020204" pitchFamily="34" charset="0"/>
              <a:ea typeface="Open Sans SemiBold"/>
              <a:cs typeface="Arial" panose="020B0604020202020204" pitchFamily="34" charset="0"/>
              <a:sym typeface="Open Sans SemiBold"/>
            </a:endParaRPr>
          </a:p>
        </p:txBody>
      </p:sp>
      <p:pic>
        <p:nvPicPr>
          <p:cNvPr id="13" name="Picture 12">
            <a:extLst>
              <a:ext uri="{FF2B5EF4-FFF2-40B4-BE49-F238E27FC236}">
                <a16:creationId xmlns:a16="http://schemas.microsoft.com/office/drawing/2014/main" id="{E333C93D-3406-76EC-BDD4-6829F6ABA5D3}"/>
              </a:ext>
            </a:extLst>
          </p:cNvPr>
          <p:cNvPicPr>
            <a:picLocks noChangeAspect="1"/>
          </p:cNvPicPr>
          <p:nvPr/>
        </p:nvPicPr>
        <p:blipFill>
          <a:blip r:embed="rId3"/>
          <a:stretch>
            <a:fillRect/>
          </a:stretch>
        </p:blipFill>
        <p:spPr>
          <a:xfrm>
            <a:off x="16230600" y="1485822"/>
            <a:ext cx="1875033" cy="8586960"/>
          </a:xfrm>
          <a:prstGeom prst="rect">
            <a:avLst/>
          </a:prstGeom>
        </p:spPr>
      </p:pic>
      <p:sp>
        <p:nvSpPr>
          <p:cNvPr id="15" name="Google Shape;994;g326e3c2f4fb_1_4">
            <a:extLst>
              <a:ext uri="{FF2B5EF4-FFF2-40B4-BE49-F238E27FC236}">
                <a16:creationId xmlns:a16="http://schemas.microsoft.com/office/drawing/2014/main" id="{D647EAB2-7A86-11D8-07E9-E2B32BAAF7BB}"/>
              </a:ext>
            </a:extLst>
          </p:cNvPr>
          <p:cNvSpPr txBox="1"/>
          <p:nvPr/>
        </p:nvSpPr>
        <p:spPr>
          <a:xfrm>
            <a:off x="8810850" y="2525647"/>
            <a:ext cx="7858350" cy="7185428"/>
          </a:xfrm>
          <a:prstGeom prst="rect">
            <a:avLst/>
          </a:prstGeom>
          <a:solidFill>
            <a:schemeClr val="bg1">
              <a:lumMod val="85000"/>
              <a:alpha val="0"/>
            </a:schemeClr>
          </a:solidFill>
          <a:ln>
            <a:solidFill>
              <a:schemeClr val="tx1"/>
            </a:solidFill>
          </a:ln>
        </p:spPr>
        <p:txBody>
          <a:bodyPr spcFirstLastPara="1" wrap="square" lIns="428625" tIns="428625" rIns="428625" bIns="428625" anchor="t" anchorCtr="0">
            <a:noAutofit/>
          </a:bodyPr>
          <a:lstStyle/>
          <a:p>
            <a:pPr defTabSz="1371600"/>
            <a:r>
              <a:rPr lang="en-US" sz="3300" b="1" dirty="0">
                <a:solidFill>
                  <a:srgbClr val="980000"/>
                </a:solidFill>
                <a:latin typeface="Arial" panose="020B0604020202020204" pitchFamily="34" charset="0"/>
                <a:ea typeface="Open Sans"/>
                <a:cs typeface="Arial" panose="020B0604020202020204" pitchFamily="34" charset="0"/>
                <a:sym typeface="Open Sans"/>
              </a:rPr>
              <a:t>Curated Scientific &amp; Patient Data</a:t>
            </a:r>
            <a:endParaRPr sz="3300" b="1" dirty="0">
              <a:solidFill>
                <a:srgbClr val="980000"/>
              </a:solidFill>
              <a:latin typeface="Arial" panose="020B0604020202020204" pitchFamily="34" charset="0"/>
              <a:ea typeface="Open Sans"/>
              <a:cs typeface="Arial" panose="020B0604020202020204" pitchFamily="34" charset="0"/>
              <a:sym typeface="Open Sans"/>
            </a:endParaRPr>
          </a:p>
          <a:p>
            <a:pPr defTabSz="1371600">
              <a:spcBef>
                <a:spcPts val="675"/>
              </a:spcBef>
            </a:pPr>
            <a:r>
              <a:rPr lang="en-US" sz="1950" dirty="0">
                <a:solidFill>
                  <a:srgbClr val="980000"/>
                </a:solidFill>
                <a:latin typeface="Arial" panose="020B0604020202020204" pitchFamily="34" charset="0"/>
                <a:ea typeface="Open Sans"/>
                <a:cs typeface="Arial" panose="020B0604020202020204" pitchFamily="34" charset="0"/>
                <a:sym typeface="Open Sans"/>
              </a:rPr>
              <a:t>Grounded in aggregate-level patient registry data and expert-validated literature sources.</a:t>
            </a:r>
            <a:endParaRPr sz="1950" b="1" dirty="0">
              <a:solidFill>
                <a:srgbClr val="980000"/>
              </a:solidFill>
              <a:latin typeface="Arial" panose="020B0604020202020204" pitchFamily="34" charset="0"/>
              <a:ea typeface="Open Sans"/>
              <a:cs typeface="Arial" panose="020B0604020202020204" pitchFamily="34" charset="0"/>
              <a:sym typeface="Open Sans"/>
            </a:endParaRPr>
          </a:p>
          <a:p>
            <a:pPr defTabSz="1371600">
              <a:spcBef>
                <a:spcPts val="2025"/>
              </a:spcBef>
            </a:pPr>
            <a:r>
              <a:rPr lang="en-US" sz="2400" b="1" dirty="0">
                <a:solidFill>
                  <a:srgbClr val="14532D"/>
                </a:solidFill>
                <a:latin typeface="Arial" panose="020B0604020202020204" pitchFamily="34" charset="0"/>
                <a:ea typeface="Open Sans"/>
                <a:cs typeface="Arial" panose="020B0604020202020204" pitchFamily="34" charset="0"/>
                <a:sym typeface="Open Sans"/>
              </a:rPr>
              <a:t>1. Patient-Reported Data (RARE-X)</a:t>
            </a:r>
            <a:endParaRPr sz="2400" b="1" dirty="0">
              <a:solidFill>
                <a:srgbClr val="14532D"/>
              </a:solidFill>
              <a:latin typeface="Arial" panose="020B0604020202020204" pitchFamily="34" charset="0"/>
              <a:ea typeface="Open Sans"/>
              <a:cs typeface="Arial" panose="020B0604020202020204" pitchFamily="34" charset="0"/>
              <a:sym typeface="Open Sans"/>
            </a:endParaRPr>
          </a:p>
          <a:p>
            <a:pPr defTabSz="1371600">
              <a:spcBef>
                <a:spcPts val="450"/>
              </a:spcBef>
            </a:pPr>
            <a:r>
              <a:rPr lang="en-US" dirty="0">
                <a:solidFill>
                  <a:srgbClr val="374151"/>
                </a:solidFill>
                <a:latin typeface="Arial" panose="020B0604020202020204" pitchFamily="34" charset="0"/>
                <a:ea typeface="Open Sans"/>
                <a:cs typeface="Arial" panose="020B0604020202020204" pitchFamily="34" charset="0"/>
                <a:sym typeface="Open Sans"/>
              </a:rPr>
              <a:t>De-identified symptom survey data provided by patients or their caregivers and analyzed at the aggregate level.</a:t>
            </a:r>
            <a:endParaRPr b="1" dirty="0">
              <a:solidFill>
                <a:srgbClr val="14532D"/>
              </a:solidFill>
              <a:latin typeface="Arial" panose="020B0604020202020204" pitchFamily="34" charset="0"/>
              <a:ea typeface="Open Sans"/>
              <a:cs typeface="Arial" panose="020B0604020202020204" pitchFamily="34" charset="0"/>
              <a:sym typeface="Open Sans"/>
            </a:endParaRPr>
          </a:p>
          <a:p>
            <a:pPr defTabSz="1371600">
              <a:spcBef>
                <a:spcPts val="1688"/>
              </a:spcBef>
            </a:pPr>
            <a:r>
              <a:rPr lang="en-US" sz="2400" b="1" dirty="0">
                <a:solidFill>
                  <a:srgbClr val="14532D"/>
                </a:solidFill>
                <a:latin typeface="Arial" panose="020B0604020202020204" pitchFamily="34" charset="0"/>
                <a:ea typeface="Open Sans"/>
                <a:cs typeface="Arial" panose="020B0604020202020204" pitchFamily="34" charset="0"/>
                <a:sym typeface="Open Sans"/>
              </a:rPr>
              <a:t>2. Manually Curated Literature</a:t>
            </a:r>
            <a:endParaRPr sz="2400" b="1" dirty="0">
              <a:solidFill>
                <a:srgbClr val="14532D"/>
              </a:solidFill>
              <a:latin typeface="Arial" panose="020B0604020202020204" pitchFamily="34" charset="0"/>
              <a:ea typeface="Open Sans"/>
              <a:cs typeface="Arial" panose="020B0604020202020204" pitchFamily="34" charset="0"/>
              <a:sym typeface="Open Sans"/>
            </a:endParaRPr>
          </a:p>
          <a:p>
            <a:pPr defTabSz="1371600">
              <a:spcBef>
                <a:spcPts val="450"/>
              </a:spcBef>
            </a:pPr>
            <a:r>
              <a:rPr lang="en-US" dirty="0">
                <a:solidFill>
                  <a:srgbClr val="374151"/>
                </a:solidFill>
                <a:latin typeface="Arial" panose="020B0604020202020204" pitchFamily="34" charset="0"/>
                <a:ea typeface="Open Sans"/>
                <a:cs typeface="Arial" panose="020B0604020202020204" pitchFamily="34" charset="0"/>
                <a:sym typeface="Open Sans"/>
              </a:rPr>
              <a:t>A selected set of PubMed publications related to specific rare diseases (e.g., </a:t>
            </a:r>
            <a:r>
              <a:rPr lang="en-US" b="1" dirty="0">
                <a:solidFill>
                  <a:srgbClr val="374151"/>
                </a:solidFill>
                <a:latin typeface="Arial" panose="020B0604020202020204" pitchFamily="34" charset="0"/>
                <a:ea typeface="Open Sans"/>
                <a:cs typeface="Arial" panose="020B0604020202020204" pitchFamily="34" charset="0"/>
                <a:sym typeface="Open Sans"/>
              </a:rPr>
              <a:t>KDM5C, CACNA1A, and FOXP1</a:t>
            </a:r>
            <a:r>
              <a:rPr lang="en-US" dirty="0">
                <a:solidFill>
                  <a:srgbClr val="374151"/>
                </a:solidFill>
                <a:latin typeface="Arial" panose="020B0604020202020204" pitchFamily="34" charset="0"/>
                <a:ea typeface="Open Sans"/>
                <a:cs typeface="Arial" panose="020B0604020202020204" pitchFamily="34" charset="0"/>
                <a:sym typeface="Open Sans"/>
              </a:rPr>
              <a:t>), manually curated by experts.</a:t>
            </a:r>
            <a:endParaRPr b="1" dirty="0">
              <a:solidFill>
                <a:srgbClr val="14532D"/>
              </a:solidFill>
              <a:latin typeface="Arial" panose="020B0604020202020204" pitchFamily="34" charset="0"/>
              <a:ea typeface="Open Sans"/>
              <a:cs typeface="Arial" panose="020B0604020202020204" pitchFamily="34" charset="0"/>
              <a:sym typeface="Open Sans"/>
            </a:endParaRPr>
          </a:p>
          <a:p>
            <a:pPr defTabSz="1371600">
              <a:spcBef>
                <a:spcPts val="1688"/>
              </a:spcBef>
            </a:pPr>
            <a:r>
              <a:rPr lang="en-US" sz="2400" b="1" dirty="0">
                <a:solidFill>
                  <a:srgbClr val="14532D"/>
                </a:solidFill>
                <a:latin typeface="Arial" panose="020B0604020202020204" pitchFamily="34" charset="0"/>
                <a:ea typeface="Open Sans"/>
                <a:cs typeface="Arial" panose="020B0604020202020204" pitchFamily="34" charset="0"/>
                <a:sym typeface="Open Sans"/>
              </a:rPr>
              <a:t>3. Standardized Clinical Terminology (HPO)</a:t>
            </a:r>
            <a:endParaRPr sz="2400" b="1" dirty="0">
              <a:solidFill>
                <a:srgbClr val="14532D"/>
              </a:solidFill>
              <a:latin typeface="Arial" panose="020B0604020202020204" pitchFamily="34" charset="0"/>
              <a:ea typeface="Open Sans"/>
              <a:cs typeface="Arial" panose="020B0604020202020204" pitchFamily="34" charset="0"/>
              <a:sym typeface="Open Sans"/>
            </a:endParaRPr>
          </a:p>
          <a:p>
            <a:pPr defTabSz="1371600">
              <a:spcBef>
                <a:spcPts val="450"/>
              </a:spcBef>
            </a:pPr>
            <a:r>
              <a:rPr lang="en-US" dirty="0">
                <a:solidFill>
                  <a:srgbClr val="374151"/>
                </a:solidFill>
                <a:latin typeface="Arial" panose="020B0604020202020204" pitchFamily="34" charset="0"/>
                <a:ea typeface="Open Sans"/>
                <a:cs typeface="Arial" panose="020B0604020202020204" pitchFamily="34" charset="0"/>
                <a:sym typeface="Open Sans"/>
              </a:rPr>
              <a:t>Standardized HPO terms used to describe phenotypic features associated with the same rare diseases.</a:t>
            </a:r>
            <a:endParaRPr b="1" dirty="0">
              <a:solidFill>
                <a:srgbClr val="14532D"/>
              </a:solidFill>
              <a:latin typeface="Arial" panose="020B0604020202020204" pitchFamily="34" charset="0"/>
              <a:ea typeface="Open Sans"/>
              <a:cs typeface="Arial" panose="020B0604020202020204" pitchFamily="34" charset="0"/>
              <a:sym typeface="Open Sans"/>
            </a:endParaRPr>
          </a:p>
          <a:p>
            <a:pPr defTabSz="1371600">
              <a:spcBef>
                <a:spcPts val="1688"/>
              </a:spcBef>
            </a:pPr>
            <a:r>
              <a:rPr lang="en-US" sz="2400" b="1" i="1" dirty="0">
                <a:solidFill>
                  <a:srgbClr val="980000"/>
                </a:solidFill>
                <a:latin typeface="Arial" panose="020B0604020202020204" pitchFamily="34" charset="0"/>
                <a:ea typeface="Open Sans"/>
                <a:cs typeface="Arial" panose="020B0604020202020204" pitchFamily="34" charset="0"/>
                <a:sym typeface="Open Sans"/>
              </a:rPr>
              <a:t>How It Works: </a:t>
            </a:r>
            <a:endParaRPr sz="2400" b="1" i="1" dirty="0">
              <a:solidFill>
                <a:srgbClr val="980000"/>
              </a:solidFill>
              <a:latin typeface="Arial" panose="020B0604020202020204" pitchFamily="34" charset="0"/>
              <a:ea typeface="Open Sans"/>
              <a:cs typeface="Arial" panose="020B0604020202020204" pitchFamily="34" charset="0"/>
              <a:sym typeface="Open Sans"/>
            </a:endParaRPr>
          </a:p>
          <a:p>
            <a:pPr defTabSz="1371600"/>
            <a:r>
              <a:rPr lang="en-US" sz="2400" i="1" dirty="0">
                <a:solidFill>
                  <a:srgbClr val="980000"/>
                </a:solidFill>
                <a:latin typeface="Arial" panose="020B0604020202020204" pitchFamily="34" charset="0"/>
                <a:ea typeface="Open Sans SemiBold"/>
                <a:cs typeface="Arial" panose="020B0604020202020204" pitchFamily="34" charset="0"/>
                <a:sym typeface="Open Sans SemiBold"/>
              </a:rPr>
              <a:t>Predefined query templates are used to analyze and integrate information from the selected data sources in a structured manner.</a:t>
            </a:r>
            <a:endParaRPr sz="2400" dirty="0">
              <a:solidFill>
                <a:srgbClr val="980000"/>
              </a:solidFill>
              <a:latin typeface="Arial" panose="020B0604020202020204" pitchFamily="34" charset="0"/>
              <a:ea typeface="Open Sans"/>
              <a:cs typeface="Arial" panose="020B0604020202020204" pitchFamily="34" charset="0"/>
              <a:sym typeface="Open Sans"/>
            </a:endParaRPr>
          </a:p>
        </p:txBody>
      </p:sp>
      <p:sp>
        <p:nvSpPr>
          <p:cNvPr id="22" name="Google Shape;994;g326e3c2f4fb_1_4">
            <a:extLst>
              <a:ext uri="{FF2B5EF4-FFF2-40B4-BE49-F238E27FC236}">
                <a16:creationId xmlns:a16="http://schemas.microsoft.com/office/drawing/2014/main" id="{E02CB276-573F-41B6-573A-B8E339805EE1}"/>
              </a:ext>
            </a:extLst>
          </p:cNvPr>
          <p:cNvSpPr txBox="1"/>
          <p:nvPr/>
        </p:nvSpPr>
        <p:spPr>
          <a:xfrm>
            <a:off x="3101688" y="1333505"/>
            <a:ext cx="13986162" cy="1181384"/>
          </a:xfrm>
          <a:prstGeom prst="rect">
            <a:avLst/>
          </a:prstGeom>
          <a:solidFill>
            <a:schemeClr val="bg1">
              <a:lumMod val="95000"/>
              <a:alpha val="0"/>
            </a:schemeClr>
          </a:solidFill>
          <a:ln>
            <a:noFill/>
          </a:ln>
        </p:spPr>
        <p:txBody>
          <a:bodyPr spcFirstLastPara="1" wrap="square" lIns="428625" tIns="428625" rIns="428625" bIns="428625" anchor="t" anchorCtr="0">
            <a:noAutofit/>
          </a:bodyPr>
          <a:lstStyle/>
          <a:p>
            <a:pPr defTabSz="1371600">
              <a:spcBef>
                <a:spcPts val="450"/>
              </a:spcBef>
            </a:pPr>
            <a:r>
              <a:rPr lang="en-US" sz="4200" dirty="0">
                <a:solidFill>
                  <a:srgbClr val="0F9ED5">
                    <a:lumMod val="50000"/>
                  </a:srgbClr>
                </a:solidFill>
                <a:latin typeface="Arial" panose="020B0604020202020204" pitchFamily="34" charset="0"/>
                <a:ea typeface="Open Sans SemiBold"/>
                <a:cs typeface="Arial" panose="020B0604020202020204" pitchFamily="34" charset="0"/>
                <a:sym typeface="Open Sans SemiBold"/>
              </a:rPr>
              <a:t>Queries</a:t>
            </a:r>
            <a:r>
              <a:rPr lang="en-US" sz="4200" dirty="0">
                <a:solidFill>
                  <a:srgbClr val="980000"/>
                </a:solidFill>
                <a:latin typeface="Arial" panose="020B0604020202020204" pitchFamily="34" charset="0"/>
                <a:ea typeface="Open Sans SemiBold"/>
                <a:cs typeface="Arial" panose="020B0604020202020204" pitchFamily="34" charset="0"/>
                <a:sym typeface="Open Sans SemiBold"/>
              </a:rPr>
              <a:t>				     Data Sources</a:t>
            </a:r>
            <a:endParaRPr sz="4200" dirty="0">
              <a:solidFill>
                <a:srgbClr val="980000"/>
              </a:solidFill>
              <a:latin typeface="Arial" panose="020B0604020202020204" pitchFamily="34" charset="0"/>
              <a:ea typeface="Open Sans"/>
              <a:cs typeface="Arial" panose="020B0604020202020204" pitchFamily="34" charset="0"/>
              <a:sym typeface="Open Sans"/>
            </a:endParaRPr>
          </a:p>
        </p:txBody>
      </p:sp>
    </p:spTree>
    <p:extLst>
      <p:ext uri="{BB962C8B-B14F-4D97-AF65-F5344CB8AC3E}">
        <p14:creationId xmlns:p14="http://schemas.microsoft.com/office/powerpoint/2010/main" val="92560603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C25A3D-3117-7045-DB19-1053E9D8A95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7440794-1ACD-1760-58EF-F2A8944A6EF5}"/>
              </a:ext>
            </a:extLst>
          </p:cNvPr>
          <p:cNvSpPr>
            <a:spLocks noGrp="1"/>
          </p:cNvSpPr>
          <p:nvPr>
            <p:ph type="title"/>
          </p:nvPr>
        </p:nvSpPr>
        <p:spPr>
          <a:xfrm>
            <a:off x="852053" y="175050"/>
            <a:ext cx="15534410" cy="1607646"/>
          </a:xfrm>
        </p:spPr>
        <p:txBody>
          <a:bodyPr>
            <a:normAutofit/>
          </a:bodyPr>
          <a:lstStyle/>
          <a:p>
            <a:r>
              <a:rPr lang="en-US" sz="4200" b="1" dirty="0">
                <a:solidFill>
                  <a:srgbClr val="0F5669"/>
                </a:solidFill>
                <a:latin typeface="Arial" panose="020B0604020202020204" pitchFamily="34" charset="0"/>
                <a:cs typeface="Arial" panose="020B0604020202020204" pitchFamily="34" charset="0"/>
              </a:rPr>
              <a:t>Proof-of-Concept: </a:t>
            </a:r>
            <a:br>
              <a:rPr lang="en-US" sz="4200" b="1" dirty="0">
                <a:solidFill>
                  <a:srgbClr val="0F5669"/>
                </a:solidFill>
                <a:latin typeface="Arial" panose="020B0604020202020204" pitchFamily="34" charset="0"/>
                <a:cs typeface="Arial" panose="020B0604020202020204" pitchFamily="34" charset="0"/>
              </a:rPr>
            </a:br>
            <a:r>
              <a:rPr lang="en-US" sz="4200" dirty="0">
                <a:solidFill>
                  <a:srgbClr val="0F5669"/>
                </a:solidFill>
                <a:latin typeface="Arial" panose="020B0604020202020204" pitchFamily="34" charset="0"/>
                <a:cs typeface="Arial" panose="020B0604020202020204" pitchFamily="34" charset="0"/>
              </a:rPr>
              <a:t>AI-Powered RARE-X Interactive Query Interface </a:t>
            </a:r>
          </a:p>
        </p:txBody>
      </p:sp>
      <p:grpSp>
        <p:nvGrpSpPr>
          <p:cNvPr id="5" name="Group 4">
            <a:extLst>
              <a:ext uri="{FF2B5EF4-FFF2-40B4-BE49-F238E27FC236}">
                <a16:creationId xmlns:a16="http://schemas.microsoft.com/office/drawing/2014/main" id="{9D20A273-A5F2-0270-9A4C-B801CE073575}"/>
              </a:ext>
            </a:extLst>
          </p:cNvPr>
          <p:cNvGrpSpPr>
            <a:grpSpLocks noChangeAspect="1"/>
          </p:cNvGrpSpPr>
          <p:nvPr/>
        </p:nvGrpSpPr>
        <p:grpSpPr>
          <a:xfrm>
            <a:off x="5919732" y="8968128"/>
            <a:ext cx="12207240" cy="1143822"/>
            <a:chOff x="483761" y="4337812"/>
            <a:chExt cx="9368161" cy="876354"/>
          </a:xfrm>
        </p:grpSpPr>
        <p:pic>
          <p:nvPicPr>
            <p:cNvPr id="6" name="Picture 5">
              <a:extLst>
                <a:ext uri="{FF2B5EF4-FFF2-40B4-BE49-F238E27FC236}">
                  <a16:creationId xmlns:a16="http://schemas.microsoft.com/office/drawing/2014/main" id="{612E17A6-A8D9-82BC-140C-5E5541D788B2}"/>
                </a:ext>
              </a:extLst>
            </p:cNvPr>
            <p:cNvPicPr>
              <a:picLocks noChangeAspect="1"/>
            </p:cNvPicPr>
            <p:nvPr/>
          </p:nvPicPr>
          <p:blipFill>
            <a:blip r:embed="rId2"/>
            <a:stretch>
              <a:fillRect/>
            </a:stretch>
          </p:blipFill>
          <p:spPr>
            <a:xfrm>
              <a:off x="5234209" y="4337812"/>
              <a:ext cx="4617713" cy="876354"/>
            </a:xfrm>
            <a:prstGeom prst="rect">
              <a:avLst/>
            </a:prstGeom>
          </p:spPr>
        </p:pic>
        <p:pic>
          <p:nvPicPr>
            <p:cNvPr id="7" name="Picture 6">
              <a:extLst>
                <a:ext uri="{FF2B5EF4-FFF2-40B4-BE49-F238E27FC236}">
                  <a16:creationId xmlns:a16="http://schemas.microsoft.com/office/drawing/2014/main" id="{1FCBF1C1-A112-8C1D-D52E-6254C0121AFC}"/>
                </a:ext>
              </a:extLst>
            </p:cNvPr>
            <p:cNvPicPr>
              <a:picLocks noChangeAspect="1"/>
            </p:cNvPicPr>
            <p:nvPr/>
          </p:nvPicPr>
          <p:blipFill>
            <a:blip r:embed="rId2"/>
            <a:stretch>
              <a:fillRect/>
            </a:stretch>
          </p:blipFill>
          <p:spPr>
            <a:xfrm>
              <a:off x="483761" y="4337812"/>
              <a:ext cx="4617713" cy="876354"/>
            </a:xfrm>
            <a:prstGeom prst="rect">
              <a:avLst/>
            </a:prstGeom>
          </p:spPr>
        </p:pic>
      </p:grpSp>
      <p:pic>
        <p:nvPicPr>
          <p:cNvPr id="8" name="Picture 7" descr="A close-up of a black background&#10;&#10;AI-generated content may be incorrect.">
            <a:extLst>
              <a:ext uri="{FF2B5EF4-FFF2-40B4-BE49-F238E27FC236}">
                <a16:creationId xmlns:a16="http://schemas.microsoft.com/office/drawing/2014/main" id="{309D4445-878C-3494-977F-CF95907E5D7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0" y="8664027"/>
            <a:ext cx="5919732" cy="1607646"/>
          </a:xfrm>
          <a:prstGeom prst="rect">
            <a:avLst/>
          </a:prstGeom>
        </p:spPr>
      </p:pic>
      <p:cxnSp>
        <p:nvCxnSpPr>
          <p:cNvPr id="10" name="Straight Arrow Connector 9">
            <a:extLst>
              <a:ext uri="{FF2B5EF4-FFF2-40B4-BE49-F238E27FC236}">
                <a16:creationId xmlns:a16="http://schemas.microsoft.com/office/drawing/2014/main" id="{8A3D2606-011D-CF5B-D9F7-AFEA82AB6751}"/>
              </a:ext>
            </a:extLst>
          </p:cNvPr>
          <p:cNvCxnSpPr/>
          <p:nvPr/>
        </p:nvCxnSpPr>
        <p:spPr>
          <a:xfrm>
            <a:off x="1022018" y="1615209"/>
            <a:ext cx="12074237" cy="0"/>
          </a:xfrm>
          <a:prstGeom prst="straightConnector1">
            <a:avLst/>
          </a:prstGeom>
          <a:ln w="25400">
            <a:solidFill>
              <a:srgbClr val="40B6AD"/>
            </a:solidFill>
            <a:headEnd type="oval"/>
            <a:tailEnd type="oval"/>
          </a:ln>
        </p:spPr>
        <p:style>
          <a:lnRef idx="2">
            <a:schemeClr val="accent1"/>
          </a:lnRef>
          <a:fillRef idx="0">
            <a:schemeClr val="accent1"/>
          </a:fillRef>
          <a:effectRef idx="1">
            <a:schemeClr val="accent1"/>
          </a:effectRef>
          <a:fontRef idx="minor">
            <a:schemeClr val="tx1"/>
          </a:fontRef>
        </p:style>
      </p:cxnSp>
      <p:pic>
        <p:nvPicPr>
          <p:cNvPr id="11" name="Picture 10" descr="A black background with blue text&#10;&#10;AI-generated content may be incorrect.">
            <a:extLst>
              <a:ext uri="{FF2B5EF4-FFF2-40B4-BE49-F238E27FC236}">
                <a16:creationId xmlns:a16="http://schemas.microsoft.com/office/drawing/2014/main" id="{66B46DF9-CD5A-80A0-3968-3FF9B017C44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5679760" y="304439"/>
            <a:ext cx="2425874" cy="1181384"/>
          </a:xfrm>
          <a:prstGeom prst="rect">
            <a:avLst/>
          </a:prstGeom>
        </p:spPr>
      </p:pic>
      <p:pic>
        <p:nvPicPr>
          <p:cNvPr id="4" name="Picture 3">
            <a:extLst>
              <a:ext uri="{FF2B5EF4-FFF2-40B4-BE49-F238E27FC236}">
                <a16:creationId xmlns:a16="http://schemas.microsoft.com/office/drawing/2014/main" id="{B96B3392-1DAE-14B7-749D-E8CA63CBDC53}"/>
              </a:ext>
            </a:extLst>
          </p:cNvPr>
          <p:cNvPicPr>
            <a:picLocks noChangeAspect="1"/>
          </p:cNvPicPr>
          <p:nvPr/>
        </p:nvPicPr>
        <p:blipFill>
          <a:blip r:embed="rId5"/>
          <a:stretch>
            <a:fillRect/>
          </a:stretch>
        </p:blipFill>
        <p:spPr>
          <a:xfrm>
            <a:off x="1022018" y="1782696"/>
            <a:ext cx="10260458" cy="3191532"/>
          </a:xfrm>
          <a:prstGeom prst="rect">
            <a:avLst/>
          </a:prstGeom>
        </p:spPr>
      </p:pic>
      <p:pic>
        <p:nvPicPr>
          <p:cNvPr id="12" name="Picture 11">
            <a:extLst>
              <a:ext uri="{FF2B5EF4-FFF2-40B4-BE49-F238E27FC236}">
                <a16:creationId xmlns:a16="http://schemas.microsoft.com/office/drawing/2014/main" id="{30574BF6-B41C-2A8F-CEE4-6CB0569A1C1F}"/>
              </a:ext>
            </a:extLst>
          </p:cNvPr>
          <p:cNvPicPr>
            <a:picLocks noChangeAspect="1"/>
          </p:cNvPicPr>
          <p:nvPr/>
        </p:nvPicPr>
        <p:blipFill>
          <a:blip r:embed="rId6"/>
          <a:stretch>
            <a:fillRect/>
          </a:stretch>
        </p:blipFill>
        <p:spPr>
          <a:xfrm>
            <a:off x="9867573" y="2086798"/>
            <a:ext cx="7544454" cy="3548180"/>
          </a:xfrm>
          <a:prstGeom prst="rect">
            <a:avLst/>
          </a:prstGeom>
        </p:spPr>
      </p:pic>
      <p:pic>
        <p:nvPicPr>
          <p:cNvPr id="14" name="Picture 13">
            <a:extLst>
              <a:ext uri="{FF2B5EF4-FFF2-40B4-BE49-F238E27FC236}">
                <a16:creationId xmlns:a16="http://schemas.microsoft.com/office/drawing/2014/main" id="{30B5531A-C3FD-43C7-BE87-922B8D10CCA1}"/>
              </a:ext>
            </a:extLst>
          </p:cNvPr>
          <p:cNvPicPr>
            <a:picLocks noChangeAspect="1"/>
          </p:cNvPicPr>
          <p:nvPr/>
        </p:nvPicPr>
        <p:blipFill>
          <a:blip r:embed="rId7"/>
          <a:stretch>
            <a:fillRect/>
          </a:stretch>
        </p:blipFill>
        <p:spPr>
          <a:xfrm>
            <a:off x="1022018" y="5401686"/>
            <a:ext cx="7206096" cy="3191532"/>
          </a:xfrm>
          <a:prstGeom prst="rect">
            <a:avLst/>
          </a:prstGeom>
        </p:spPr>
      </p:pic>
      <p:sp>
        <p:nvSpPr>
          <p:cNvPr id="15" name="TextBox 14">
            <a:extLst>
              <a:ext uri="{FF2B5EF4-FFF2-40B4-BE49-F238E27FC236}">
                <a16:creationId xmlns:a16="http://schemas.microsoft.com/office/drawing/2014/main" id="{67F953C6-7AA8-153B-A331-5C38E52E34DE}"/>
              </a:ext>
            </a:extLst>
          </p:cNvPr>
          <p:cNvSpPr txBox="1"/>
          <p:nvPr/>
        </p:nvSpPr>
        <p:spPr>
          <a:xfrm>
            <a:off x="8371853" y="6197177"/>
            <a:ext cx="9448802" cy="2015936"/>
          </a:xfrm>
          <a:prstGeom prst="rect">
            <a:avLst/>
          </a:prstGeom>
          <a:solidFill>
            <a:srgbClr val="0F5669"/>
          </a:solidFill>
        </p:spPr>
        <p:txBody>
          <a:bodyPr wrap="square" rtlCol="0">
            <a:spAutoFit/>
          </a:bodyPr>
          <a:lstStyle/>
          <a:p>
            <a:pPr defTabSz="1371600"/>
            <a:r>
              <a:rPr lang="en-US" sz="3600" b="1" dirty="0">
                <a:solidFill>
                  <a:srgbClr val="FFFFFF"/>
                </a:solidFill>
                <a:latin typeface="Arial" panose="020B0604020202020204" pitchFamily="34" charset="0"/>
                <a:ea typeface="Open Sans"/>
                <a:cs typeface="Arial" panose="020B0604020202020204" pitchFamily="34" charset="0"/>
                <a:sym typeface="Open Sans"/>
              </a:rPr>
              <a:t>Key Features</a:t>
            </a:r>
          </a:p>
          <a:p>
            <a:pPr defTabSz="1371600">
              <a:spcBef>
                <a:spcPts val="1350"/>
              </a:spcBef>
            </a:pPr>
            <a:r>
              <a:rPr lang="en-US" b="1" dirty="0">
                <a:solidFill>
                  <a:srgbClr val="FFC000"/>
                </a:solidFill>
                <a:latin typeface="Arial" panose="020B0604020202020204" pitchFamily="34" charset="0"/>
                <a:ea typeface="Open Sans"/>
                <a:cs typeface="Arial" panose="020B0604020202020204" pitchFamily="34" charset="0"/>
                <a:sym typeface="Open Sans"/>
              </a:rPr>
              <a:t>AI-Assisted Queries:</a:t>
            </a:r>
            <a:r>
              <a:rPr lang="en-US" dirty="0">
                <a:solidFill>
                  <a:srgbClr val="FFC000"/>
                </a:solidFill>
                <a:latin typeface="Arial" panose="020B0604020202020204" pitchFamily="34" charset="0"/>
                <a:ea typeface="Open Sans"/>
                <a:cs typeface="Arial" panose="020B0604020202020204" pitchFamily="34" charset="0"/>
                <a:sym typeface="Open Sans"/>
              </a:rPr>
              <a:t> </a:t>
            </a:r>
            <a:r>
              <a:rPr lang="en-US" dirty="0">
                <a:solidFill>
                  <a:srgbClr val="F2F2F2"/>
                </a:solidFill>
                <a:latin typeface="Arial" panose="020B0604020202020204" pitchFamily="34" charset="0"/>
                <a:ea typeface="Open Sans"/>
                <a:cs typeface="Arial" panose="020B0604020202020204" pitchFamily="34" charset="0"/>
                <a:sym typeface="Open Sans"/>
              </a:rPr>
              <a:t>Converts research questions into structured searches.</a:t>
            </a:r>
          </a:p>
          <a:p>
            <a:pPr defTabSz="1371600">
              <a:spcBef>
                <a:spcPts val="1350"/>
              </a:spcBef>
            </a:pPr>
            <a:r>
              <a:rPr lang="en-US" b="1" dirty="0">
                <a:solidFill>
                  <a:srgbClr val="FFC000"/>
                </a:solidFill>
                <a:latin typeface="Arial" panose="020B0604020202020204" pitchFamily="34" charset="0"/>
                <a:ea typeface="Open Sans"/>
                <a:cs typeface="Arial" panose="020B0604020202020204" pitchFamily="34" charset="0"/>
                <a:sym typeface="Open Sans"/>
              </a:rPr>
              <a:t>Multi-Domain Dropdowns:</a:t>
            </a:r>
            <a:r>
              <a:rPr lang="en-US" dirty="0">
                <a:solidFill>
                  <a:srgbClr val="F2F2F2"/>
                </a:solidFill>
                <a:latin typeface="Arial" panose="020B0604020202020204" pitchFamily="34" charset="0"/>
                <a:ea typeface="Open Sans"/>
                <a:cs typeface="Arial" panose="020B0604020202020204" pitchFamily="34" charset="0"/>
                <a:sym typeface="Open Sans"/>
              </a:rPr>
              <a:t> Filters by query template, disease, and symptom domain.</a:t>
            </a:r>
          </a:p>
          <a:p>
            <a:pPr defTabSz="1371600">
              <a:spcBef>
                <a:spcPts val="1350"/>
              </a:spcBef>
            </a:pPr>
            <a:r>
              <a:rPr lang="en-US" b="1" dirty="0">
                <a:solidFill>
                  <a:srgbClr val="FFC000"/>
                </a:solidFill>
                <a:latin typeface="Arial" panose="020B0604020202020204" pitchFamily="34" charset="0"/>
                <a:ea typeface="Open Sans"/>
                <a:cs typeface="Arial" panose="020B0604020202020204" pitchFamily="34" charset="0"/>
                <a:sym typeface="Open Sans"/>
              </a:rPr>
              <a:t>Evidence Synthesis:</a:t>
            </a:r>
            <a:r>
              <a:rPr lang="en-US" dirty="0">
                <a:solidFill>
                  <a:srgbClr val="F2F2F2"/>
                </a:solidFill>
                <a:latin typeface="Arial" panose="020B0604020202020204" pitchFamily="34" charset="0"/>
                <a:ea typeface="Open Sans"/>
                <a:cs typeface="Arial" panose="020B0604020202020204" pitchFamily="34" charset="0"/>
                <a:sym typeface="Open Sans"/>
              </a:rPr>
              <a:t> Summarizes relevant registry data and scientific literature.</a:t>
            </a:r>
          </a:p>
        </p:txBody>
      </p:sp>
      <p:sp>
        <p:nvSpPr>
          <p:cNvPr id="16" name="Arrow: Curved Right 15">
            <a:extLst>
              <a:ext uri="{FF2B5EF4-FFF2-40B4-BE49-F238E27FC236}">
                <a16:creationId xmlns:a16="http://schemas.microsoft.com/office/drawing/2014/main" id="{F066197F-C7DC-EF3E-88F8-6029929A7BBF}"/>
              </a:ext>
            </a:extLst>
          </p:cNvPr>
          <p:cNvSpPr/>
          <p:nvPr/>
        </p:nvSpPr>
        <p:spPr>
          <a:xfrm flipH="1">
            <a:off x="7455967" y="4228204"/>
            <a:ext cx="772148" cy="2042867"/>
          </a:xfrm>
          <a:prstGeom prst="curvedRightArrow">
            <a:avLst>
              <a:gd name="adj1" fmla="val 25000"/>
              <a:gd name="adj2" fmla="val 50000"/>
              <a:gd name="adj3" fmla="val 25000"/>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1371600"/>
            <a:endParaRPr lang="en-US" sz="2700">
              <a:solidFill>
                <a:prstClr val="black"/>
              </a:solidFill>
              <a:latin typeface="Aptos" panose="02110004020202020204"/>
            </a:endParaRPr>
          </a:p>
        </p:txBody>
      </p:sp>
    </p:spTree>
    <p:extLst>
      <p:ext uri="{BB962C8B-B14F-4D97-AF65-F5344CB8AC3E}">
        <p14:creationId xmlns:p14="http://schemas.microsoft.com/office/powerpoint/2010/main" val="283777267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B661CA-9454-1C45-6AE3-35743F187AD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BCE2763-94A0-1E19-9675-00FD7252529F}"/>
              </a:ext>
            </a:extLst>
          </p:cNvPr>
          <p:cNvSpPr>
            <a:spLocks noGrp="1"/>
          </p:cNvSpPr>
          <p:nvPr>
            <p:ph type="title"/>
          </p:nvPr>
        </p:nvSpPr>
        <p:spPr>
          <a:xfrm>
            <a:off x="852053" y="175050"/>
            <a:ext cx="15534410" cy="1607646"/>
          </a:xfrm>
        </p:spPr>
        <p:txBody>
          <a:bodyPr>
            <a:normAutofit/>
          </a:bodyPr>
          <a:lstStyle/>
          <a:p>
            <a:r>
              <a:rPr lang="en-US" sz="4800" dirty="0">
                <a:solidFill>
                  <a:srgbClr val="0F5669"/>
                </a:solidFill>
                <a:latin typeface="Arial" panose="020B0604020202020204" pitchFamily="34" charset="0"/>
                <a:cs typeface="Arial" panose="020B0604020202020204" pitchFamily="34" charset="0"/>
              </a:rPr>
              <a:t>AI-Powered RARE-X Output Components Overview</a:t>
            </a:r>
          </a:p>
        </p:txBody>
      </p:sp>
      <p:cxnSp>
        <p:nvCxnSpPr>
          <p:cNvPr id="10" name="Straight Arrow Connector 9">
            <a:extLst>
              <a:ext uri="{FF2B5EF4-FFF2-40B4-BE49-F238E27FC236}">
                <a16:creationId xmlns:a16="http://schemas.microsoft.com/office/drawing/2014/main" id="{2012C799-E0E2-2BAD-B8E7-9B9693D1EF65}"/>
              </a:ext>
            </a:extLst>
          </p:cNvPr>
          <p:cNvCxnSpPr/>
          <p:nvPr/>
        </p:nvCxnSpPr>
        <p:spPr>
          <a:xfrm>
            <a:off x="1022018" y="1615209"/>
            <a:ext cx="12074237" cy="0"/>
          </a:xfrm>
          <a:prstGeom prst="straightConnector1">
            <a:avLst/>
          </a:prstGeom>
          <a:ln w="25400">
            <a:solidFill>
              <a:srgbClr val="40B6AD"/>
            </a:solidFill>
            <a:headEnd type="oval"/>
            <a:tailEnd type="oval"/>
          </a:ln>
        </p:spPr>
        <p:style>
          <a:lnRef idx="2">
            <a:schemeClr val="accent1"/>
          </a:lnRef>
          <a:fillRef idx="0">
            <a:schemeClr val="accent1"/>
          </a:fillRef>
          <a:effectRef idx="1">
            <a:schemeClr val="accent1"/>
          </a:effectRef>
          <a:fontRef idx="minor">
            <a:schemeClr val="tx1"/>
          </a:fontRef>
        </p:style>
      </p:cxnSp>
      <p:pic>
        <p:nvPicPr>
          <p:cNvPr id="11" name="Picture 10" descr="A black background with blue text&#10;&#10;AI-generated content may be incorrect.">
            <a:extLst>
              <a:ext uri="{FF2B5EF4-FFF2-40B4-BE49-F238E27FC236}">
                <a16:creationId xmlns:a16="http://schemas.microsoft.com/office/drawing/2014/main" id="{6F04C5EB-8C24-4243-68DB-31344FF1462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5679760" y="304439"/>
            <a:ext cx="2425874" cy="1181384"/>
          </a:xfrm>
          <a:prstGeom prst="rect">
            <a:avLst/>
          </a:prstGeom>
        </p:spPr>
      </p:pic>
      <p:sp>
        <p:nvSpPr>
          <p:cNvPr id="4" name="TextBox 3">
            <a:extLst>
              <a:ext uri="{FF2B5EF4-FFF2-40B4-BE49-F238E27FC236}">
                <a16:creationId xmlns:a16="http://schemas.microsoft.com/office/drawing/2014/main" id="{88E0D76C-EA01-A906-0D53-12A6BAD31E58}"/>
              </a:ext>
            </a:extLst>
          </p:cNvPr>
          <p:cNvSpPr txBox="1"/>
          <p:nvPr/>
        </p:nvSpPr>
        <p:spPr>
          <a:xfrm>
            <a:off x="7933703" y="2003936"/>
            <a:ext cx="9448802" cy="6948056"/>
          </a:xfrm>
          <a:prstGeom prst="rect">
            <a:avLst/>
          </a:prstGeom>
          <a:solidFill>
            <a:srgbClr val="0F5669"/>
          </a:solidFill>
        </p:spPr>
        <p:txBody>
          <a:bodyPr wrap="square" rtlCol="0">
            <a:spAutoFit/>
          </a:bodyPr>
          <a:lstStyle/>
          <a:p>
            <a:pPr defTabSz="1371600"/>
            <a:r>
              <a:rPr lang="en-US" sz="4200" b="1" dirty="0">
                <a:solidFill>
                  <a:prstClr val="white"/>
                </a:solidFill>
                <a:latin typeface="Arial" panose="020B0604020202020204" pitchFamily="34" charset="0"/>
                <a:ea typeface="Open Sans"/>
                <a:cs typeface="Arial" panose="020B0604020202020204" pitchFamily="34" charset="0"/>
                <a:sym typeface="Open Sans"/>
              </a:rPr>
              <a:t>Key Output Components</a:t>
            </a:r>
          </a:p>
          <a:p>
            <a:pPr defTabSz="1371600">
              <a:spcBef>
                <a:spcPts val="2025"/>
              </a:spcBef>
            </a:pPr>
            <a:r>
              <a:rPr lang="en-US" sz="2400" b="1" dirty="0">
                <a:solidFill>
                  <a:srgbClr val="FFC000"/>
                </a:solidFill>
                <a:latin typeface="Arial" panose="020B0604020202020204" pitchFamily="34" charset="0"/>
                <a:ea typeface="Open Sans"/>
                <a:cs typeface="Arial" panose="020B0604020202020204" pitchFamily="34" charset="0"/>
                <a:sym typeface="Open Sans"/>
              </a:rPr>
              <a:t>1. RARE-X PRO Summary</a:t>
            </a:r>
          </a:p>
          <a:p>
            <a:pPr defTabSz="1371600">
              <a:spcBef>
                <a:spcPts val="450"/>
              </a:spcBef>
            </a:pPr>
            <a:r>
              <a:rPr lang="en-US" sz="2400" dirty="0">
                <a:solidFill>
                  <a:srgbClr val="F2F2F2"/>
                </a:solidFill>
                <a:latin typeface="Arial" panose="020B0604020202020204" pitchFamily="34" charset="0"/>
                <a:ea typeface="Open Sans"/>
                <a:cs typeface="Arial" panose="020B0604020202020204" pitchFamily="34" charset="0"/>
                <a:sym typeface="Open Sans"/>
              </a:rPr>
              <a:t>Displays patient-reported data (PRO) with visual charts tracking symptom prevalence (e.g., percentage of patients with specific symptoms).</a:t>
            </a:r>
          </a:p>
          <a:p>
            <a:pPr defTabSz="1371600">
              <a:spcBef>
                <a:spcPts val="1800"/>
              </a:spcBef>
            </a:pPr>
            <a:r>
              <a:rPr lang="en-US" sz="2400" b="1" dirty="0">
                <a:solidFill>
                  <a:srgbClr val="FFC000"/>
                </a:solidFill>
                <a:latin typeface="Arial" panose="020B0604020202020204" pitchFamily="34" charset="0"/>
                <a:ea typeface="Open Sans"/>
                <a:cs typeface="Arial" panose="020B0604020202020204" pitchFamily="34" charset="0"/>
                <a:sym typeface="Open Sans"/>
              </a:rPr>
              <a:t>2. Scientific Literature (PubMed)</a:t>
            </a:r>
          </a:p>
          <a:p>
            <a:pPr defTabSz="1371600">
              <a:spcBef>
                <a:spcPts val="450"/>
              </a:spcBef>
            </a:pPr>
            <a:r>
              <a:rPr lang="en-US" sz="2400" dirty="0">
                <a:solidFill>
                  <a:srgbClr val="F2F2F2"/>
                </a:solidFill>
                <a:latin typeface="Arial" panose="020B0604020202020204" pitchFamily="34" charset="0"/>
                <a:ea typeface="Open Sans"/>
                <a:cs typeface="Arial" panose="020B0604020202020204" pitchFamily="34" charset="0"/>
                <a:sym typeface="Open Sans"/>
              </a:rPr>
              <a:t>Synthesizes relevant published biomedical literature (PubMed ID), providing scientific context for interpreting and comparing PRO data.</a:t>
            </a:r>
          </a:p>
          <a:p>
            <a:pPr defTabSz="1371600">
              <a:spcBef>
                <a:spcPts val="450"/>
              </a:spcBef>
            </a:pPr>
            <a:r>
              <a:rPr lang="en-US" sz="2400" b="1" dirty="0">
                <a:solidFill>
                  <a:srgbClr val="FFC000"/>
                </a:solidFill>
                <a:latin typeface="Arial" panose="020B0604020202020204" pitchFamily="34" charset="0"/>
                <a:ea typeface="Open Sans"/>
                <a:cs typeface="Arial" panose="020B0604020202020204" pitchFamily="34" charset="0"/>
                <a:sym typeface="Open Sans"/>
              </a:rPr>
              <a:t>3. HPO Phenotype Annotation</a:t>
            </a:r>
          </a:p>
          <a:p>
            <a:pPr defTabSz="1371600">
              <a:spcBef>
                <a:spcPts val="450"/>
              </a:spcBef>
            </a:pPr>
            <a:r>
              <a:rPr lang="en-US" sz="2400" dirty="0">
                <a:solidFill>
                  <a:srgbClr val="F2F2F2"/>
                </a:solidFill>
                <a:latin typeface="Arial" panose="020B0604020202020204" pitchFamily="34" charset="0"/>
                <a:ea typeface="Open Sans"/>
                <a:cs typeface="Arial" panose="020B0604020202020204" pitchFamily="34" charset="0"/>
                <a:sym typeface="Open Sans"/>
              </a:rPr>
              <a:t>A detailed tabular breakdown mapping specific symptoms to structured Human Phenotype Ontology (HPO) terms, IDs, and clinical observation frequencies.</a:t>
            </a:r>
          </a:p>
          <a:p>
            <a:pPr defTabSz="1371600">
              <a:spcBef>
                <a:spcPts val="1800"/>
              </a:spcBef>
            </a:pPr>
            <a:r>
              <a:rPr lang="en-US" sz="2400" b="1" dirty="0">
                <a:solidFill>
                  <a:srgbClr val="FFC000"/>
                </a:solidFill>
                <a:latin typeface="Arial" panose="020B0604020202020204" pitchFamily="34" charset="0"/>
                <a:ea typeface="Open Sans"/>
                <a:cs typeface="Arial" panose="020B0604020202020204" pitchFamily="34" charset="0"/>
                <a:sym typeface="Open Sans"/>
              </a:rPr>
              <a:t>4. Synthesis</a:t>
            </a:r>
          </a:p>
          <a:p>
            <a:pPr defTabSz="1371600">
              <a:spcBef>
                <a:spcPts val="450"/>
              </a:spcBef>
            </a:pPr>
            <a:r>
              <a:rPr lang="en-US" sz="2400" dirty="0">
                <a:solidFill>
                  <a:srgbClr val="F2F2F2"/>
                </a:solidFill>
                <a:latin typeface="Arial" panose="020B0604020202020204" pitchFamily="34" charset="0"/>
                <a:ea typeface="Open Sans"/>
                <a:cs typeface="Arial" panose="020B0604020202020204" pitchFamily="34" charset="0"/>
                <a:sym typeface="Open Sans"/>
              </a:rPr>
              <a:t>Correlates the patient registry findings with the scientific literature to highlight key alignments, gaps, and areas requiring further research.</a:t>
            </a:r>
          </a:p>
        </p:txBody>
      </p:sp>
      <p:pic>
        <p:nvPicPr>
          <p:cNvPr id="12" name="Picture 11">
            <a:extLst>
              <a:ext uri="{FF2B5EF4-FFF2-40B4-BE49-F238E27FC236}">
                <a16:creationId xmlns:a16="http://schemas.microsoft.com/office/drawing/2014/main" id="{79B9C472-263F-296E-2D3B-AB0876E3227F}"/>
              </a:ext>
            </a:extLst>
          </p:cNvPr>
          <p:cNvPicPr>
            <a:picLocks noChangeAspect="1"/>
          </p:cNvPicPr>
          <p:nvPr/>
        </p:nvPicPr>
        <p:blipFill>
          <a:blip r:embed="rId3"/>
          <a:stretch>
            <a:fillRect/>
          </a:stretch>
        </p:blipFill>
        <p:spPr>
          <a:xfrm>
            <a:off x="1475727" y="1680452"/>
            <a:ext cx="6154446" cy="8431499"/>
          </a:xfrm>
          <a:prstGeom prst="rect">
            <a:avLst/>
          </a:prstGeom>
        </p:spPr>
      </p:pic>
    </p:spTree>
    <p:extLst>
      <p:ext uri="{BB962C8B-B14F-4D97-AF65-F5344CB8AC3E}">
        <p14:creationId xmlns:p14="http://schemas.microsoft.com/office/powerpoint/2010/main" val="1031453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ECE4C9-736C-65A1-69ED-BCE5C757D7C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03D8ADD-095D-A16D-24CD-40FBCB038098}"/>
              </a:ext>
            </a:extLst>
          </p:cNvPr>
          <p:cNvSpPr>
            <a:spLocks noGrp="1"/>
          </p:cNvSpPr>
          <p:nvPr>
            <p:ph type="title"/>
          </p:nvPr>
        </p:nvSpPr>
        <p:spPr>
          <a:xfrm>
            <a:off x="852053" y="175050"/>
            <a:ext cx="15534410" cy="1607646"/>
          </a:xfrm>
        </p:spPr>
        <p:txBody>
          <a:bodyPr>
            <a:normAutofit/>
          </a:bodyPr>
          <a:lstStyle/>
          <a:p>
            <a:r>
              <a:rPr lang="en-US" sz="4800" b="1" dirty="0">
                <a:solidFill>
                  <a:srgbClr val="0F5669"/>
                </a:solidFill>
                <a:latin typeface="Arial" panose="020B0604020202020204" pitchFamily="34" charset="0"/>
                <a:cs typeface="Arial" panose="020B0604020202020204" pitchFamily="34" charset="0"/>
              </a:rPr>
              <a:t>Human-in-the-Loop: </a:t>
            </a:r>
            <a:br>
              <a:rPr lang="en-US" sz="4800" b="1" dirty="0">
                <a:solidFill>
                  <a:srgbClr val="0F5669"/>
                </a:solidFill>
                <a:latin typeface="Arial" panose="020B0604020202020204" pitchFamily="34" charset="0"/>
                <a:cs typeface="Arial" panose="020B0604020202020204" pitchFamily="34" charset="0"/>
              </a:rPr>
            </a:br>
            <a:r>
              <a:rPr lang="en-US" sz="4800" dirty="0">
                <a:solidFill>
                  <a:srgbClr val="0F5669"/>
                </a:solidFill>
                <a:latin typeface="Arial" panose="020B0604020202020204" pitchFamily="34" charset="0"/>
                <a:cs typeface="Arial" panose="020B0604020202020204" pitchFamily="34" charset="0"/>
              </a:rPr>
              <a:t>Responsible AI &amp; Community Engagement</a:t>
            </a:r>
          </a:p>
        </p:txBody>
      </p:sp>
      <p:grpSp>
        <p:nvGrpSpPr>
          <p:cNvPr id="5" name="Group 4">
            <a:extLst>
              <a:ext uri="{FF2B5EF4-FFF2-40B4-BE49-F238E27FC236}">
                <a16:creationId xmlns:a16="http://schemas.microsoft.com/office/drawing/2014/main" id="{739D4BF9-FF9C-4B3C-65F3-2B1F85D2D9E5}"/>
              </a:ext>
            </a:extLst>
          </p:cNvPr>
          <p:cNvGrpSpPr>
            <a:grpSpLocks noChangeAspect="1"/>
          </p:cNvGrpSpPr>
          <p:nvPr/>
        </p:nvGrpSpPr>
        <p:grpSpPr>
          <a:xfrm>
            <a:off x="5919732" y="8968128"/>
            <a:ext cx="12207240" cy="1143822"/>
            <a:chOff x="483761" y="4337812"/>
            <a:chExt cx="9368161" cy="876354"/>
          </a:xfrm>
        </p:grpSpPr>
        <p:pic>
          <p:nvPicPr>
            <p:cNvPr id="6" name="Picture 5">
              <a:extLst>
                <a:ext uri="{FF2B5EF4-FFF2-40B4-BE49-F238E27FC236}">
                  <a16:creationId xmlns:a16="http://schemas.microsoft.com/office/drawing/2014/main" id="{F9CACB0A-3945-88EB-42E9-81F6964B582E}"/>
                </a:ext>
              </a:extLst>
            </p:cNvPr>
            <p:cNvPicPr>
              <a:picLocks noChangeAspect="1"/>
            </p:cNvPicPr>
            <p:nvPr/>
          </p:nvPicPr>
          <p:blipFill>
            <a:blip r:embed="rId2"/>
            <a:stretch>
              <a:fillRect/>
            </a:stretch>
          </p:blipFill>
          <p:spPr>
            <a:xfrm>
              <a:off x="5234209" y="4337812"/>
              <a:ext cx="4617713" cy="876354"/>
            </a:xfrm>
            <a:prstGeom prst="rect">
              <a:avLst/>
            </a:prstGeom>
          </p:spPr>
        </p:pic>
        <p:pic>
          <p:nvPicPr>
            <p:cNvPr id="7" name="Picture 6">
              <a:extLst>
                <a:ext uri="{FF2B5EF4-FFF2-40B4-BE49-F238E27FC236}">
                  <a16:creationId xmlns:a16="http://schemas.microsoft.com/office/drawing/2014/main" id="{1E82ACAB-BD11-44CB-C723-3F154F643CC2}"/>
                </a:ext>
              </a:extLst>
            </p:cNvPr>
            <p:cNvPicPr>
              <a:picLocks noChangeAspect="1"/>
            </p:cNvPicPr>
            <p:nvPr/>
          </p:nvPicPr>
          <p:blipFill>
            <a:blip r:embed="rId2"/>
            <a:stretch>
              <a:fillRect/>
            </a:stretch>
          </p:blipFill>
          <p:spPr>
            <a:xfrm>
              <a:off x="483761" y="4337812"/>
              <a:ext cx="4617713" cy="876354"/>
            </a:xfrm>
            <a:prstGeom prst="rect">
              <a:avLst/>
            </a:prstGeom>
          </p:spPr>
        </p:pic>
      </p:grpSp>
      <p:pic>
        <p:nvPicPr>
          <p:cNvPr id="8" name="Picture 7" descr="A close-up of a black background&#10;&#10;AI-generated content may be incorrect.">
            <a:extLst>
              <a:ext uri="{FF2B5EF4-FFF2-40B4-BE49-F238E27FC236}">
                <a16:creationId xmlns:a16="http://schemas.microsoft.com/office/drawing/2014/main" id="{3DE35AAF-6D38-68A3-ACCC-FC4C28220B6A}"/>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0" y="8664027"/>
            <a:ext cx="5919732" cy="1607646"/>
          </a:xfrm>
          <a:prstGeom prst="rect">
            <a:avLst/>
          </a:prstGeom>
        </p:spPr>
      </p:pic>
      <p:cxnSp>
        <p:nvCxnSpPr>
          <p:cNvPr id="10" name="Straight Arrow Connector 9">
            <a:extLst>
              <a:ext uri="{FF2B5EF4-FFF2-40B4-BE49-F238E27FC236}">
                <a16:creationId xmlns:a16="http://schemas.microsoft.com/office/drawing/2014/main" id="{AB2ED57A-0A30-741B-CC6B-9465D16F8FCE}"/>
              </a:ext>
            </a:extLst>
          </p:cNvPr>
          <p:cNvCxnSpPr/>
          <p:nvPr/>
        </p:nvCxnSpPr>
        <p:spPr>
          <a:xfrm>
            <a:off x="1022018" y="1615209"/>
            <a:ext cx="12074237" cy="0"/>
          </a:xfrm>
          <a:prstGeom prst="straightConnector1">
            <a:avLst/>
          </a:prstGeom>
          <a:ln w="25400">
            <a:solidFill>
              <a:srgbClr val="40B6AD"/>
            </a:solidFill>
            <a:headEnd type="oval"/>
            <a:tailEnd type="oval"/>
          </a:ln>
        </p:spPr>
        <p:style>
          <a:lnRef idx="2">
            <a:schemeClr val="accent1"/>
          </a:lnRef>
          <a:fillRef idx="0">
            <a:schemeClr val="accent1"/>
          </a:fillRef>
          <a:effectRef idx="1">
            <a:schemeClr val="accent1"/>
          </a:effectRef>
          <a:fontRef idx="minor">
            <a:schemeClr val="tx1"/>
          </a:fontRef>
        </p:style>
      </p:cxnSp>
      <p:pic>
        <p:nvPicPr>
          <p:cNvPr id="11" name="Picture 10" descr="A black background with blue text&#10;&#10;AI-generated content may be incorrect.">
            <a:extLst>
              <a:ext uri="{FF2B5EF4-FFF2-40B4-BE49-F238E27FC236}">
                <a16:creationId xmlns:a16="http://schemas.microsoft.com/office/drawing/2014/main" id="{E87A270A-5363-2E6E-D3ED-7CC2EEB7F90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5679760" y="304439"/>
            <a:ext cx="2425874" cy="1181384"/>
          </a:xfrm>
          <a:prstGeom prst="rect">
            <a:avLst/>
          </a:prstGeom>
        </p:spPr>
      </p:pic>
      <p:grpSp>
        <p:nvGrpSpPr>
          <p:cNvPr id="3" name="Google Shape;1041;g3fa28a5b42c_0_7561">
            <a:extLst>
              <a:ext uri="{FF2B5EF4-FFF2-40B4-BE49-F238E27FC236}">
                <a16:creationId xmlns:a16="http://schemas.microsoft.com/office/drawing/2014/main" id="{501D5195-1011-671F-4348-8722B76F00DB}"/>
              </a:ext>
            </a:extLst>
          </p:cNvPr>
          <p:cNvGrpSpPr/>
          <p:nvPr/>
        </p:nvGrpSpPr>
        <p:grpSpPr>
          <a:xfrm>
            <a:off x="1028700" y="3571875"/>
            <a:ext cx="5143500" cy="4857750"/>
            <a:chOff x="0" y="0"/>
            <a:chExt cx="3429000" cy="3238500"/>
          </a:xfrm>
        </p:grpSpPr>
        <p:sp>
          <p:nvSpPr>
            <p:cNvPr id="4" name="Google Shape;1042;g3fa28a5b42c_0_7561">
              <a:extLst>
                <a:ext uri="{FF2B5EF4-FFF2-40B4-BE49-F238E27FC236}">
                  <a16:creationId xmlns:a16="http://schemas.microsoft.com/office/drawing/2014/main" id="{3D835FED-4EBD-A957-6366-4B1E6192FE37}"/>
                </a:ext>
              </a:extLst>
            </p:cNvPr>
            <p:cNvSpPr/>
            <p:nvPr/>
          </p:nvSpPr>
          <p:spPr>
            <a:xfrm>
              <a:off x="0" y="0"/>
              <a:ext cx="3429000" cy="3238500"/>
            </a:xfrm>
            <a:prstGeom prst="roundRect">
              <a:avLst>
                <a:gd name="adj" fmla="val 4705"/>
              </a:avLst>
            </a:prstGeom>
            <a:solidFill>
              <a:srgbClr val="FFFFFF"/>
            </a:solidFill>
            <a:ln w="19050" cap="flat" cmpd="sng">
              <a:solidFill>
                <a:srgbClr val="E2E8F0"/>
              </a:solidFill>
              <a:prstDash val="solid"/>
              <a:round/>
              <a:headEnd type="none" w="sm" len="sm"/>
              <a:tailEnd type="none" w="sm" len="sm"/>
            </a:ln>
          </p:spPr>
          <p:txBody>
            <a:bodyPr spcFirstLastPara="1" wrap="square" lIns="0" tIns="0" rIns="0" bIns="0" anchor="ctr" anchorCtr="0">
              <a:noAutofit/>
            </a:bodyPr>
            <a:lstStyle/>
            <a:p>
              <a:pPr defTabSz="1371600"/>
              <a:endParaRPr sz="2700">
                <a:solidFill>
                  <a:prstClr val="black"/>
                </a:solidFill>
                <a:latin typeface="Aptos" panose="02110004020202020204"/>
              </a:endParaRPr>
            </a:p>
          </p:txBody>
        </p:sp>
        <p:pic>
          <p:nvPicPr>
            <p:cNvPr id="9" name="Google Shape;1043;g3fa28a5b42c_0_7561">
              <a:extLst>
                <a:ext uri="{FF2B5EF4-FFF2-40B4-BE49-F238E27FC236}">
                  <a16:creationId xmlns:a16="http://schemas.microsoft.com/office/drawing/2014/main" id="{D675F36A-C5F6-345A-907A-37F63F0B7748}"/>
                </a:ext>
              </a:extLst>
            </p:cNvPr>
            <p:cNvPicPr preferRelativeResize="0"/>
            <p:nvPr/>
          </p:nvPicPr>
          <p:blipFill rotWithShape="1">
            <a:blip r:embed="rId5">
              <a:alphaModFix/>
            </a:blip>
            <a:srcRect/>
            <a:stretch/>
          </p:blipFill>
          <p:spPr>
            <a:xfrm>
              <a:off x="0" y="0"/>
              <a:ext cx="3429000" cy="571500"/>
            </a:xfrm>
            <a:prstGeom prst="rect">
              <a:avLst/>
            </a:prstGeom>
            <a:noFill/>
            <a:ln>
              <a:noFill/>
            </a:ln>
          </p:spPr>
        </p:pic>
        <p:sp>
          <p:nvSpPr>
            <p:cNvPr id="12" name="Google Shape;1044;g3fa28a5b42c_0_7561">
              <a:extLst>
                <a:ext uri="{FF2B5EF4-FFF2-40B4-BE49-F238E27FC236}">
                  <a16:creationId xmlns:a16="http://schemas.microsoft.com/office/drawing/2014/main" id="{7EBFF99B-593B-2122-A50D-0B05AAA842D7}"/>
                </a:ext>
              </a:extLst>
            </p:cNvPr>
            <p:cNvSpPr/>
            <p:nvPr/>
          </p:nvSpPr>
          <p:spPr>
            <a:xfrm>
              <a:off x="1371600" y="228600"/>
              <a:ext cx="685800" cy="685800"/>
            </a:xfrm>
            <a:prstGeom prst="ellipse">
              <a:avLst/>
            </a:prstGeom>
            <a:solidFill>
              <a:srgbClr val="25355B"/>
            </a:solidFill>
            <a:ln>
              <a:noFill/>
            </a:ln>
          </p:spPr>
          <p:txBody>
            <a:bodyPr spcFirstLastPara="1" wrap="square" lIns="0" tIns="0" rIns="0" bIns="0" anchor="ctr" anchorCtr="0">
              <a:noAutofit/>
            </a:bodyPr>
            <a:lstStyle/>
            <a:p>
              <a:pPr defTabSz="1371600"/>
              <a:endParaRPr sz="2700">
                <a:solidFill>
                  <a:prstClr val="black"/>
                </a:solidFill>
                <a:latin typeface="Aptos" panose="02110004020202020204"/>
              </a:endParaRPr>
            </a:p>
          </p:txBody>
        </p:sp>
        <p:sp>
          <p:nvSpPr>
            <p:cNvPr id="13" name="Google Shape;1045;g3fa28a5b42c_0_7561">
              <a:extLst>
                <a:ext uri="{FF2B5EF4-FFF2-40B4-BE49-F238E27FC236}">
                  <a16:creationId xmlns:a16="http://schemas.microsoft.com/office/drawing/2014/main" id="{09DFF0A7-260B-07FE-F040-73623832E666}"/>
                </a:ext>
              </a:extLst>
            </p:cNvPr>
            <p:cNvSpPr/>
            <p:nvPr/>
          </p:nvSpPr>
          <p:spPr>
            <a:xfrm>
              <a:off x="1409700" y="266700"/>
              <a:ext cx="609600" cy="609600"/>
            </a:xfrm>
            <a:prstGeom prst="ellipse">
              <a:avLst/>
            </a:prstGeom>
            <a:solidFill>
              <a:srgbClr val="3D799E"/>
            </a:solidFill>
            <a:ln w="28575" cap="flat" cmpd="sng">
              <a:solidFill>
                <a:srgbClr val="FFFFFF"/>
              </a:solidFill>
              <a:prstDash val="solid"/>
              <a:round/>
              <a:headEnd type="none" w="sm" len="sm"/>
              <a:tailEnd type="none" w="sm" len="sm"/>
            </a:ln>
          </p:spPr>
          <p:txBody>
            <a:bodyPr spcFirstLastPara="1" wrap="square" lIns="0" tIns="0" rIns="0" bIns="0" anchor="ctr" anchorCtr="0">
              <a:noAutofit/>
            </a:bodyPr>
            <a:lstStyle/>
            <a:p>
              <a:pPr defTabSz="1371600"/>
              <a:endParaRPr sz="2700">
                <a:solidFill>
                  <a:prstClr val="black"/>
                </a:solidFill>
                <a:latin typeface="Aptos" panose="02110004020202020204"/>
              </a:endParaRPr>
            </a:p>
          </p:txBody>
        </p:sp>
        <p:sp>
          <p:nvSpPr>
            <p:cNvPr id="14" name="Google Shape;1046;g3fa28a5b42c_0_7561">
              <a:extLst>
                <a:ext uri="{FF2B5EF4-FFF2-40B4-BE49-F238E27FC236}">
                  <a16:creationId xmlns:a16="http://schemas.microsoft.com/office/drawing/2014/main" id="{F8CEE48D-ACEF-A33B-8932-1BCFE2B5B089}"/>
                </a:ext>
              </a:extLst>
            </p:cNvPr>
            <p:cNvSpPr txBox="1"/>
            <p:nvPr/>
          </p:nvSpPr>
          <p:spPr>
            <a:xfrm>
              <a:off x="1238250" y="266700"/>
              <a:ext cx="952500" cy="609600"/>
            </a:xfrm>
            <a:prstGeom prst="rect">
              <a:avLst/>
            </a:prstGeom>
            <a:noFill/>
            <a:ln>
              <a:noFill/>
            </a:ln>
          </p:spPr>
          <p:txBody>
            <a:bodyPr spcFirstLastPara="1" wrap="square" lIns="0" tIns="0" rIns="0" bIns="0" anchor="ctr" anchorCtr="0">
              <a:noAutofit/>
            </a:bodyPr>
            <a:lstStyle/>
            <a:p>
              <a:pPr algn="ctr" defTabSz="1371600"/>
              <a:r>
                <a:rPr lang="en-US" sz="3600" dirty="0">
                  <a:solidFill>
                    <a:srgbClr val="FFFFFF"/>
                  </a:solidFill>
                  <a:latin typeface="Open Sans ExtraBold"/>
                  <a:ea typeface="Open Sans ExtraBold"/>
                  <a:cs typeface="Open Sans ExtraBold"/>
                  <a:sym typeface="Open Sans ExtraBold"/>
                </a:rPr>
                <a:t>1</a:t>
              </a:r>
              <a:endParaRPr sz="3600" dirty="0">
                <a:solidFill>
                  <a:srgbClr val="FFFFFF"/>
                </a:solidFill>
                <a:latin typeface="Open Sans ExtraBold"/>
                <a:ea typeface="Open Sans ExtraBold"/>
                <a:cs typeface="Open Sans ExtraBold"/>
                <a:sym typeface="Open Sans ExtraBold"/>
              </a:endParaRPr>
            </a:p>
          </p:txBody>
        </p:sp>
        <p:sp>
          <p:nvSpPr>
            <p:cNvPr id="15" name="Google Shape;1047;g3fa28a5b42c_0_7561">
              <a:extLst>
                <a:ext uri="{FF2B5EF4-FFF2-40B4-BE49-F238E27FC236}">
                  <a16:creationId xmlns:a16="http://schemas.microsoft.com/office/drawing/2014/main" id="{8B0D7A6F-19F7-679C-B02F-F4B12C9CF831}"/>
                </a:ext>
              </a:extLst>
            </p:cNvPr>
            <p:cNvSpPr txBox="1"/>
            <p:nvPr/>
          </p:nvSpPr>
          <p:spPr>
            <a:xfrm>
              <a:off x="101000" y="1064600"/>
              <a:ext cx="3258300" cy="2031300"/>
            </a:xfrm>
            <a:prstGeom prst="rect">
              <a:avLst/>
            </a:prstGeom>
            <a:solidFill>
              <a:srgbClr val="000000">
                <a:alpha val="0"/>
              </a:srgbClr>
            </a:solidFill>
            <a:ln>
              <a:noFill/>
            </a:ln>
          </p:spPr>
          <p:txBody>
            <a:bodyPr spcFirstLastPara="1" wrap="square" lIns="0" tIns="0" rIns="0" bIns="0" anchor="t" anchorCtr="0">
              <a:noAutofit/>
            </a:bodyPr>
            <a:lstStyle/>
            <a:p>
              <a:pPr algn="ctr" defTabSz="1371600"/>
              <a:r>
                <a:rPr lang="en-US" sz="3600" b="1" dirty="0">
                  <a:solidFill>
                    <a:srgbClr val="25355B"/>
                  </a:solidFill>
                  <a:latin typeface="Arial" panose="020B0604020202020204" pitchFamily="34" charset="0"/>
                  <a:ea typeface="Open Sans"/>
                  <a:cs typeface="Arial" panose="020B0604020202020204" pitchFamily="34" charset="0"/>
                  <a:sym typeface="Open Sans"/>
                </a:rPr>
                <a:t>Integrate Data</a:t>
              </a:r>
              <a:endParaRPr sz="3600" b="1" dirty="0">
                <a:solidFill>
                  <a:srgbClr val="25355B"/>
                </a:solidFill>
                <a:latin typeface="Arial" panose="020B0604020202020204" pitchFamily="34" charset="0"/>
                <a:ea typeface="Open Sans"/>
                <a:cs typeface="Arial" panose="020B0604020202020204" pitchFamily="34" charset="0"/>
                <a:sym typeface="Open Sans"/>
              </a:endParaRPr>
            </a:p>
            <a:p>
              <a:pPr algn="ctr" defTabSz="1371600">
                <a:spcBef>
                  <a:spcPts val="1350"/>
                </a:spcBef>
                <a:spcAft>
                  <a:spcPts val="1350"/>
                </a:spcAft>
              </a:pPr>
              <a:r>
                <a:rPr lang="en-US" sz="2700" dirty="0">
                  <a:solidFill>
                    <a:srgbClr val="4A5568"/>
                  </a:solidFill>
                  <a:latin typeface="Arial" panose="020B0604020202020204" pitchFamily="34" charset="0"/>
                  <a:ea typeface="Open Sans"/>
                  <a:cs typeface="Arial" panose="020B0604020202020204" pitchFamily="34" charset="0"/>
                  <a:sym typeface="Open Sans"/>
                </a:rPr>
                <a:t>Combines aggregate-level PRO data with HPO terminology and curated scientific literature to examine disease features and potential patterns.</a:t>
              </a:r>
              <a:endParaRPr sz="2700" dirty="0">
                <a:solidFill>
                  <a:srgbClr val="4A5568"/>
                </a:solidFill>
                <a:latin typeface="Arial" panose="020B0604020202020204" pitchFamily="34" charset="0"/>
                <a:ea typeface="Open Sans"/>
                <a:cs typeface="Arial" panose="020B0604020202020204" pitchFamily="34" charset="0"/>
                <a:sym typeface="Open Sans"/>
              </a:endParaRPr>
            </a:p>
          </p:txBody>
        </p:sp>
      </p:grpSp>
      <p:grpSp>
        <p:nvGrpSpPr>
          <p:cNvPr id="16" name="Google Shape;1048;g3fa28a5b42c_0_7561">
            <a:extLst>
              <a:ext uri="{FF2B5EF4-FFF2-40B4-BE49-F238E27FC236}">
                <a16:creationId xmlns:a16="http://schemas.microsoft.com/office/drawing/2014/main" id="{142BDC5E-4EEC-FA2D-AF8F-633B6E8BD790}"/>
              </a:ext>
            </a:extLst>
          </p:cNvPr>
          <p:cNvGrpSpPr/>
          <p:nvPr/>
        </p:nvGrpSpPr>
        <p:grpSpPr>
          <a:xfrm>
            <a:off x="6572250" y="3571875"/>
            <a:ext cx="5143500" cy="4857750"/>
            <a:chOff x="0" y="0"/>
            <a:chExt cx="3429000" cy="3238500"/>
          </a:xfrm>
        </p:grpSpPr>
        <p:sp>
          <p:nvSpPr>
            <p:cNvPr id="17" name="Google Shape;1049;g3fa28a5b42c_0_7561">
              <a:extLst>
                <a:ext uri="{FF2B5EF4-FFF2-40B4-BE49-F238E27FC236}">
                  <a16:creationId xmlns:a16="http://schemas.microsoft.com/office/drawing/2014/main" id="{69E6AB21-E5F3-E12A-0392-B259165B37D4}"/>
                </a:ext>
              </a:extLst>
            </p:cNvPr>
            <p:cNvSpPr/>
            <p:nvPr/>
          </p:nvSpPr>
          <p:spPr>
            <a:xfrm>
              <a:off x="0" y="0"/>
              <a:ext cx="3429000" cy="3238500"/>
            </a:xfrm>
            <a:prstGeom prst="roundRect">
              <a:avLst>
                <a:gd name="adj" fmla="val 4705"/>
              </a:avLst>
            </a:prstGeom>
            <a:solidFill>
              <a:srgbClr val="FFFFFF"/>
            </a:solidFill>
            <a:ln w="19050" cap="flat" cmpd="sng">
              <a:solidFill>
                <a:srgbClr val="E2E8F0"/>
              </a:solidFill>
              <a:prstDash val="solid"/>
              <a:round/>
              <a:headEnd type="none" w="sm" len="sm"/>
              <a:tailEnd type="none" w="sm" len="sm"/>
            </a:ln>
          </p:spPr>
          <p:txBody>
            <a:bodyPr spcFirstLastPara="1" wrap="square" lIns="0" tIns="0" rIns="0" bIns="0" anchor="ctr" anchorCtr="0">
              <a:noAutofit/>
            </a:bodyPr>
            <a:lstStyle/>
            <a:p>
              <a:pPr defTabSz="1371600"/>
              <a:endParaRPr sz="2700">
                <a:solidFill>
                  <a:prstClr val="black"/>
                </a:solidFill>
                <a:latin typeface="Aptos" panose="02110004020202020204"/>
              </a:endParaRPr>
            </a:p>
          </p:txBody>
        </p:sp>
        <p:pic>
          <p:nvPicPr>
            <p:cNvPr id="18" name="Google Shape;1050;g3fa28a5b42c_0_7561">
              <a:extLst>
                <a:ext uri="{FF2B5EF4-FFF2-40B4-BE49-F238E27FC236}">
                  <a16:creationId xmlns:a16="http://schemas.microsoft.com/office/drawing/2014/main" id="{80A70A71-0CEC-D52C-4E33-4EE357E511D6}"/>
                </a:ext>
              </a:extLst>
            </p:cNvPr>
            <p:cNvPicPr preferRelativeResize="0"/>
            <p:nvPr/>
          </p:nvPicPr>
          <p:blipFill rotWithShape="1">
            <a:blip r:embed="rId6">
              <a:alphaModFix/>
            </a:blip>
            <a:srcRect/>
            <a:stretch/>
          </p:blipFill>
          <p:spPr>
            <a:xfrm>
              <a:off x="0" y="0"/>
              <a:ext cx="3429000" cy="571500"/>
            </a:xfrm>
            <a:prstGeom prst="rect">
              <a:avLst/>
            </a:prstGeom>
            <a:noFill/>
            <a:ln>
              <a:noFill/>
            </a:ln>
          </p:spPr>
        </p:pic>
        <p:sp>
          <p:nvSpPr>
            <p:cNvPr id="19" name="Google Shape;1051;g3fa28a5b42c_0_7561">
              <a:extLst>
                <a:ext uri="{FF2B5EF4-FFF2-40B4-BE49-F238E27FC236}">
                  <a16:creationId xmlns:a16="http://schemas.microsoft.com/office/drawing/2014/main" id="{14EB5241-C6DD-CDC4-2853-D923E47D5B5D}"/>
                </a:ext>
              </a:extLst>
            </p:cNvPr>
            <p:cNvSpPr/>
            <p:nvPr/>
          </p:nvSpPr>
          <p:spPr>
            <a:xfrm>
              <a:off x="1371600" y="228600"/>
              <a:ext cx="685800" cy="685800"/>
            </a:xfrm>
            <a:prstGeom prst="ellipse">
              <a:avLst/>
            </a:prstGeom>
            <a:solidFill>
              <a:srgbClr val="3D799E"/>
            </a:solidFill>
            <a:ln>
              <a:noFill/>
            </a:ln>
          </p:spPr>
          <p:txBody>
            <a:bodyPr spcFirstLastPara="1" wrap="square" lIns="0" tIns="0" rIns="0" bIns="0" anchor="ctr" anchorCtr="0">
              <a:noAutofit/>
            </a:bodyPr>
            <a:lstStyle/>
            <a:p>
              <a:pPr defTabSz="1371600"/>
              <a:endParaRPr sz="2700">
                <a:solidFill>
                  <a:prstClr val="black"/>
                </a:solidFill>
                <a:latin typeface="Aptos" panose="02110004020202020204"/>
              </a:endParaRPr>
            </a:p>
          </p:txBody>
        </p:sp>
        <p:sp>
          <p:nvSpPr>
            <p:cNvPr id="20" name="Google Shape;1052;g3fa28a5b42c_0_7561">
              <a:extLst>
                <a:ext uri="{FF2B5EF4-FFF2-40B4-BE49-F238E27FC236}">
                  <a16:creationId xmlns:a16="http://schemas.microsoft.com/office/drawing/2014/main" id="{E7599FF7-7426-EEED-62E5-DE4814BE3AD8}"/>
                </a:ext>
              </a:extLst>
            </p:cNvPr>
            <p:cNvSpPr/>
            <p:nvPr/>
          </p:nvSpPr>
          <p:spPr>
            <a:xfrm>
              <a:off x="1409700" y="266700"/>
              <a:ext cx="609600" cy="609600"/>
            </a:xfrm>
            <a:prstGeom prst="ellipse">
              <a:avLst/>
            </a:prstGeom>
            <a:solidFill>
              <a:srgbClr val="25355B"/>
            </a:solidFill>
            <a:ln w="28575" cap="flat" cmpd="sng">
              <a:solidFill>
                <a:srgbClr val="FFFFFF"/>
              </a:solidFill>
              <a:prstDash val="solid"/>
              <a:round/>
              <a:headEnd type="none" w="sm" len="sm"/>
              <a:tailEnd type="none" w="sm" len="sm"/>
            </a:ln>
          </p:spPr>
          <p:txBody>
            <a:bodyPr spcFirstLastPara="1" wrap="square" lIns="0" tIns="0" rIns="0" bIns="0" anchor="ctr" anchorCtr="0">
              <a:noAutofit/>
            </a:bodyPr>
            <a:lstStyle/>
            <a:p>
              <a:pPr defTabSz="1371600"/>
              <a:endParaRPr sz="2700">
                <a:solidFill>
                  <a:prstClr val="black"/>
                </a:solidFill>
                <a:latin typeface="Aptos" panose="02110004020202020204"/>
              </a:endParaRPr>
            </a:p>
          </p:txBody>
        </p:sp>
        <p:sp>
          <p:nvSpPr>
            <p:cNvPr id="21" name="Google Shape;1053;g3fa28a5b42c_0_7561">
              <a:extLst>
                <a:ext uri="{FF2B5EF4-FFF2-40B4-BE49-F238E27FC236}">
                  <a16:creationId xmlns:a16="http://schemas.microsoft.com/office/drawing/2014/main" id="{B33B505A-D3A3-35B3-7EF8-797B09450E54}"/>
                </a:ext>
              </a:extLst>
            </p:cNvPr>
            <p:cNvSpPr txBox="1"/>
            <p:nvPr/>
          </p:nvSpPr>
          <p:spPr>
            <a:xfrm>
              <a:off x="1238250" y="266700"/>
              <a:ext cx="952500" cy="609600"/>
            </a:xfrm>
            <a:prstGeom prst="rect">
              <a:avLst/>
            </a:prstGeom>
            <a:noFill/>
            <a:ln>
              <a:noFill/>
            </a:ln>
          </p:spPr>
          <p:txBody>
            <a:bodyPr spcFirstLastPara="1" wrap="square" lIns="0" tIns="0" rIns="0" bIns="0" anchor="ctr" anchorCtr="0">
              <a:noAutofit/>
            </a:bodyPr>
            <a:lstStyle/>
            <a:p>
              <a:pPr algn="ctr" defTabSz="1371600"/>
              <a:r>
                <a:rPr lang="en-US" sz="3600" dirty="0">
                  <a:solidFill>
                    <a:srgbClr val="FFFFFF"/>
                  </a:solidFill>
                  <a:latin typeface="Open Sans ExtraBold"/>
                  <a:ea typeface="Open Sans ExtraBold"/>
                  <a:cs typeface="Open Sans ExtraBold"/>
                  <a:sym typeface="Open Sans ExtraBold"/>
                </a:rPr>
                <a:t>2</a:t>
              </a:r>
              <a:endParaRPr sz="3600" dirty="0">
                <a:solidFill>
                  <a:srgbClr val="FFFFFF"/>
                </a:solidFill>
                <a:latin typeface="Open Sans ExtraBold"/>
                <a:ea typeface="Open Sans ExtraBold"/>
                <a:cs typeface="Open Sans ExtraBold"/>
                <a:sym typeface="Open Sans ExtraBold"/>
              </a:endParaRPr>
            </a:p>
          </p:txBody>
        </p:sp>
        <p:sp>
          <p:nvSpPr>
            <p:cNvPr id="22" name="Google Shape;1054;g3fa28a5b42c_0_7561">
              <a:extLst>
                <a:ext uri="{FF2B5EF4-FFF2-40B4-BE49-F238E27FC236}">
                  <a16:creationId xmlns:a16="http://schemas.microsoft.com/office/drawing/2014/main" id="{01760D2F-A568-CFE7-5C67-5DB0CB3092B7}"/>
                </a:ext>
              </a:extLst>
            </p:cNvPr>
            <p:cNvSpPr txBox="1"/>
            <p:nvPr/>
          </p:nvSpPr>
          <p:spPr>
            <a:xfrm>
              <a:off x="85375" y="1057425"/>
              <a:ext cx="3274800" cy="1809600"/>
            </a:xfrm>
            <a:prstGeom prst="rect">
              <a:avLst/>
            </a:prstGeom>
            <a:solidFill>
              <a:srgbClr val="000000">
                <a:alpha val="0"/>
              </a:srgbClr>
            </a:solidFill>
            <a:ln>
              <a:noFill/>
            </a:ln>
          </p:spPr>
          <p:txBody>
            <a:bodyPr spcFirstLastPara="1" wrap="square" lIns="0" tIns="0" rIns="0" bIns="0" anchor="t" anchorCtr="0">
              <a:noAutofit/>
            </a:bodyPr>
            <a:lstStyle/>
            <a:p>
              <a:pPr algn="ctr" defTabSz="1371600"/>
              <a:r>
                <a:rPr lang="en-US" sz="3600" b="1" dirty="0">
                  <a:solidFill>
                    <a:srgbClr val="3D799E"/>
                  </a:solidFill>
                  <a:latin typeface="Arial" panose="020B0604020202020204" pitchFamily="34" charset="0"/>
                  <a:ea typeface="Open Sans"/>
                  <a:cs typeface="Arial" panose="020B0604020202020204" pitchFamily="34" charset="0"/>
                  <a:sym typeface="Open Sans"/>
                </a:rPr>
                <a:t>Support Advocacy</a:t>
              </a:r>
              <a:endParaRPr sz="3600" b="1" dirty="0">
                <a:solidFill>
                  <a:srgbClr val="3D799E"/>
                </a:solidFill>
                <a:latin typeface="Arial" panose="020B0604020202020204" pitchFamily="34" charset="0"/>
                <a:ea typeface="Open Sans"/>
                <a:cs typeface="Arial" panose="020B0604020202020204" pitchFamily="34" charset="0"/>
                <a:sym typeface="Open Sans"/>
              </a:endParaRPr>
            </a:p>
            <a:p>
              <a:pPr algn="ctr" defTabSz="1371600">
                <a:spcBef>
                  <a:spcPts val="1350"/>
                </a:spcBef>
                <a:spcAft>
                  <a:spcPts val="1350"/>
                </a:spcAft>
              </a:pPr>
              <a:r>
                <a:rPr lang="en-US" sz="2700" dirty="0">
                  <a:solidFill>
                    <a:srgbClr val="4A5568"/>
                  </a:solidFill>
                  <a:latin typeface="Arial" panose="020B0604020202020204" pitchFamily="34" charset="0"/>
                  <a:ea typeface="Open Sans"/>
                  <a:cs typeface="Arial" panose="020B0604020202020204" pitchFamily="34" charset="0"/>
                  <a:sym typeface="Open Sans"/>
                </a:rPr>
                <a:t>Presents the findings in reports that may help community leaders understand their data and inform planning and research priorities</a:t>
              </a:r>
              <a:r>
                <a:rPr lang="en-US" sz="2700" dirty="0">
                  <a:solidFill>
                    <a:srgbClr val="4A5568"/>
                  </a:solidFill>
                  <a:latin typeface="Open Sans"/>
                  <a:ea typeface="Open Sans"/>
                  <a:cs typeface="Open Sans"/>
                  <a:sym typeface="Open Sans"/>
                </a:rPr>
                <a:t>.</a:t>
              </a:r>
              <a:endParaRPr sz="2700" dirty="0">
                <a:solidFill>
                  <a:srgbClr val="4A5568"/>
                </a:solidFill>
                <a:latin typeface="Open Sans"/>
                <a:ea typeface="Open Sans"/>
                <a:cs typeface="Open Sans"/>
                <a:sym typeface="Open Sans"/>
              </a:endParaRPr>
            </a:p>
          </p:txBody>
        </p:sp>
      </p:grpSp>
      <p:grpSp>
        <p:nvGrpSpPr>
          <p:cNvPr id="23" name="Google Shape;1055;g3fa28a5b42c_0_7561">
            <a:extLst>
              <a:ext uri="{FF2B5EF4-FFF2-40B4-BE49-F238E27FC236}">
                <a16:creationId xmlns:a16="http://schemas.microsoft.com/office/drawing/2014/main" id="{C748A436-FA71-708F-0CC5-E06B42F1DCD0}"/>
              </a:ext>
            </a:extLst>
          </p:cNvPr>
          <p:cNvGrpSpPr/>
          <p:nvPr/>
        </p:nvGrpSpPr>
        <p:grpSpPr>
          <a:xfrm>
            <a:off x="12230099" y="3571875"/>
            <a:ext cx="5143502" cy="4857750"/>
            <a:chOff x="-1" y="0"/>
            <a:chExt cx="3429001" cy="3238500"/>
          </a:xfrm>
        </p:grpSpPr>
        <p:sp>
          <p:nvSpPr>
            <p:cNvPr id="24" name="Google Shape;1056;g3fa28a5b42c_0_7561">
              <a:extLst>
                <a:ext uri="{FF2B5EF4-FFF2-40B4-BE49-F238E27FC236}">
                  <a16:creationId xmlns:a16="http://schemas.microsoft.com/office/drawing/2014/main" id="{AA859AB6-3963-1E00-D9F4-57CCA6A1A6FB}"/>
                </a:ext>
              </a:extLst>
            </p:cNvPr>
            <p:cNvSpPr/>
            <p:nvPr/>
          </p:nvSpPr>
          <p:spPr>
            <a:xfrm>
              <a:off x="0" y="0"/>
              <a:ext cx="3429000" cy="3238500"/>
            </a:xfrm>
            <a:prstGeom prst="roundRect">
              <a:avLst>
                <a:gd name="adj" fmla="val 4705"/>
              </a:avLst>
            </a:prstGeom>
            <a:solidFill>
              <a:srgbClr val="FFFFFF"/>
            </a:solidFill>
            <a:ln w="19050" cap="flat" cmpd="sng">
              <a:solidFill>
                <a:srgbClr val="E2E8F0"/>
              </a:solidFill>
              <a:prstDash val="solid"/>
              <a:round/>
              <a:headEnd type="none" w="sm" len="sm"/>
              <a:tailEnd type="none" w="sm" len="sm"/>
            </a:ln>
          </p:spPr>
          <p:txBody>
            <a:bodyPr spcFirstLastPara="1" wrap="square" lIns="0" tIns="0" rIns="0" bIns="0" anchor="ctr" anchorCtr="0">
              <a:noAutofit/>
            </a:bodyPr>
            <a:lstStyle/>
            <a:p>
              <a:pPr defTabSz="1371600"/>
              <a:endParaRPr sz="2700">
                <a:solidFill>
                  <a:prstClr val="black"/>
                </a:solidFill>
                <a:latin typeface="Aptos" panose="02110004020202020204"/>
              </a:endParaRPr>
            </a:p>
          </p:txBody>
        </p:sp>
        <p:pic>
          <p:nvPicPr>
            <p:cNvPr id="25" name="Google Shape;1057;g3fa28a5b42c_0_7561">
              <a:extLst>
                <a:ext uri="{FF2B5EF4-FFF2-40B4-BE49-F238E27FC236}">
                  <a16:creationId xmlns:a16="http://schemas.microsoft.com/office/drawing/2014/main" id="{F6B1423E-4058-35A2-4E21-4420123E6A52}"/>
                </a:ext>
              </a:extLst>
            </p:cNvPr>
            <p:cNvPicPr preferRelativeResize="0"/>
            <p:nvPr/>
          </p:nvPicPr>
          <p:blipFill rotWithShape="1">
            <a:blip r:embed="rId5">
              <a:alphaModFix/>
            </a:blip>
            <a:srcRect/>
            <a:stretch/>
          </p:blipFill>
          <p:spPr>
            <a:xfrm>
              <a:off x="0" y="0"/>
              <a:ext cx="3429000" cy="571500"/>
            </a:xfrm>
            <a:prstGeom prst="rect">
              <a:avLst/>
            </a:prstGeom>
            <a:noFill/>
            <a:ln>
              <a:noFill/>
            </a:ln>
          </p:spPr>
        </p:pic>
        <p:sp>
          <p:nvSpPr>
            <p:cNvPr id="26" name="Google Shape;1058;g3fa28a5b42c_0_7561">
              <a:extLst>
                <a:ext uri="{FF2B5EF4-FFF2-40B4-BE49-F238E27FC236}">
                  <a16:creationId xmlns:a16="http://schemas.microsoft.com/office/drawing/2014/main" id="{44D64A2C-542D-A5AB-BF60-2C687EBD69D8}"/>
                </a:ext>
              </a:extLst>
            </p:cNvPr>
            <p:cNvSpPr/>
            <p:nvPr/>
          </p:nvSpPr>
          <p:spPr>
            <a:xfrm>
              <a:off x="1371600" y="228600"/>
              <a:ext cx="685800" cy="685800"/>
            </a:xfrm>
            <a:prstGeom prst="ellipse">
              <a:avLst/>
            </a:prstGeom>
            <a:solidFill>
              <a:srgbClr val="25355B"/>
            </a:solidFill>
            <a:ln>
              <a:noFill/>
            </a:ln>
          </p:spPr>
          <p:txBody>
            <a:bodyPr spcFirstLastPara="1" wrap="square" lIns="0" tIns="0" rIns="0" bIns="0" anchor="ctr" anchorCtr="0">
              <a:noAutofit/>
            </a:bodyPr>
            <a:lstStyle/>
            <a:p>
              <a:pPr defTabSz="1371600"/>
              <a:endParaRPr sz="2700">
                <a:solidFill>
                  <a:prstClr val="black"/>
                </a:solidFill>
                <a:latin typeface="Aptos" panose="02110004020202020204"/>
              </a:endParaRPr>
            </a:p>
          </p:txBody>
        </p:sp>
        <p:sp>
          <p:nvSpPr>
            <p:cNvPr id="27" name="Google Shape;1059;g3fa28a5b42c_0_7561">
              <a:extLst>
                <a:ext uri="{FF2B5EF4-FFF2-40B4-BE49-F238E27FC236}">
                  <a16:creationId xmlns:a16="http://schemas.microsoft.com/office/drawing/2014/main" id="{9223B18F-D733-3873-28BB-9091F4E70D0D}"/>
                </a:ext>
              </a:extLst>
            </p:cNvPr>
            <p:cNvSpPr/>
            <p:nvPr/>
          </p:nvSpPr>
          <p:spPr>
            <a:xfrm>
              <a:off x="1409700" y="266700"/>
              <a:ext cx="609600" cy="609600"/>
            </a:xfrm>
            <a:prstGeom prst="ellipse">
              <a:avLst/>
            </a:prstGeom>
            <a:solidFill>
              <a:srgbClr val="3D799E"/>
            </a:solidFill>
            <a:ln w="28575" cap="flat" cmpd="sng">
              <a:solidFill>
                <a:srgbClr val="FFFFFF"/>
              </a:solidFill>
              <a:prstDash val="solid"/>
              <a:round/>
              <a:headEnd type="none" w="sm" len="sm"/>
              <a:tailEnd type="none" w="sm" len="sm"/>
            </a:ln>
          </p:spPr>
          <p:txBody>
            <a:bodyPr spcFirstLastPara="1" wrap="square" lIns="0" tIns="0" rIns="0" bIns="0" anchor="ctr" anchorCtr="0">
              <a:noAutofit/>
            </a:bodyPr>
            <a:lstStyle/>
            <a:p>
              <a:pPr defTabSz="1371600"/>
              <a:endParaRPr sz="2700">
                <a:solidFill>
                  <a:prstClr val="black"/>
                </a:solidFill>
                <a:latin typeface="Aptos" panose="02110004020202020204"/>
              </a:endParaRPr>
            </a:p>
          </p:txBody>
        </p:sp>
        <p:sp>
          <p:nvSpPr>
            <p:cNvPr id="28" name="Google Shape;1060;g3fa28a5b42c_0_7561">
              <a:extLst>
                <a:ext uri="{FF2B5EF4-FFF2-40B4-BE49-F238E27FC236}">
                  <a16:creationId xmlns:a16="http://schemas.microsoft.com/office/drawing/2014/main" id="{29DCE36D-6B5A-0BE7-F041-D4FECDB75C9C}"/>
                </a:ext>
              </a:extLst>
            </p:cNvPr>
            <p:cNvSpPr txBox="1"/>
            <p:nvPr/>
          </p:nvSpPr>
          <p:spPr>
            <a:xfrm>
              <a:off x="1238250" y="266700"/>
              <a:ext cx="952500" cy="609600"/>
            </a:xfrm>
            <a:prstGeom prst="rect">
              <a:avLst/>
            </a:prstGeom>
            <a:noFill/>
            <a:ln>
              <a:noFill/>
            </a:ln>
          </p:spPr>
          <p:txBody>
            <a:bodyPr spcFirstLastPara="1" wrap="square" lIns="0" tIns="0" rIns="0" bIns="0" anchor="ctr" anchorCtr="0">
              <a:noAutofit/>
            </a:bodyPr>
            <a:lstStyle/>
            <a:p>
              <a:pPr algn="ctr" defTabSz="1371600"/>
              <a:r>
                <a:rPr lang="en-US" sz="3600" dirty="0">
                  <a:solidFill>
                    <a:srgbClr val="FFFFFF"/>
                  </a:solidFill>
                  <a:latin typeface="Open Sans ExtraBold"/>
                  <a:ea typeface="Open Sans ExtraBold"/>
                  <a:cs typeface="Open Sans ExtraBold"/>
                  <a:sym typeface="Open Sans ExtraBold"/>
                </a:rPr>
                <a:t>3</a:t>
              </a:r>
              <a:endParaRPr sz="3600" dirty="0">
                <a:solidFill>
                  <a:srgbClr val="FFFFFF"/>
                </a:solidFill>
                <a:latin typeface="Open Sans ExtraBold"/>
                <a:ea typeface="Open Sans ExtraBold"/>
                <a:cs typeface="Open Sans ExtraBold"/>
                <a:sym typeface="Open Sans ExtraBold"/>
              </a:endParaRPr>
            </a:p>
          </p:txBody>
        </p:sp>
        <p:sp>
          <p:nvSpPr>
            <p:cNvPr id="29" name="Google Shape;1061;g3fa28a5b42c_0_7561">
              <a:extLst>
                <a:ext uri="{FF2B5EF4-FFF2-40B4-BE49-F238E27FC236}">
                  <a16:creationId xmlns:a16="http://schemas.microsoft.com/office/drawing/2014/main" id="{06CB0CB9-65D0-4AFD-E936-05D45B97DA28}"/>
                </a:ext>
              </a:extLst>
            </p:cNvPr>
            <p:cNvSpPr txBox="1"/>
            <p:nvPr/>
          </p:nvSpPr>
          <p:spPr>
            <a:xfrm>
              <a:off x="-1" y="1100175"/>
              <a:ext cx="3428999" cy="1976100"/>
            </a:xfrm>
            <a:prstGeom prst="rect">
              <a:avLst/>
            </a:prstGeom>
            <a:solidFill>
              <a:srgbClr val="000000">
                <a:alpha val="0"/>
              </a:srgbClr>
            </a:solidFill>
            <a:ln>
              <a:noFill/>
            </a:ln>
          </p:spPr>
          <p:txBody>
            <a:bodyPr spcFirstLastPara="1" wrap="square" lIns="0" tIns="0" rIns="0" bIns="0" anchor="t" anchorCtr="0">
              <a:noAutofit/>
            </a:bodyPr>
            <a:lstStyle/>
            <a:p>
              <a:pPr algn="ctr" defTabSz="1371600"/>
              <a:r>
                <a:rPr lang="en-US" sz="3600" b="1" dirty="0">
                  <a:solidFill>
                    <a:srgbClr val="25355B"/>
                  </a:solidFill>
                  <a:latin typeface="Arial" panose="020B0604020202020204" pitchFamily="34" charset="0"/>
                  <a:ea typeface="Open Sans"/>
                  <a:cs typeface="Arial" panose="020B0604020202020204" pitchFamily="34" charset="0"/>
                  <a:sym typeface="Open Sans"/>
                </a:rPr>
                <a:t>Facilitate Collaboration</a:t>
              </a:r>
              <a:endParaRPr sz="3600" b="1" dirty="0">
                <a:solidFill>
                  <a:srgbClr val="25355B"/>
                </a:solidFill>
                <a:latin typeface="Arial" panose="020B0604020202020204" pitchFamily="34" charset="0"/>
                <a:ea typeface="Open Sans"/>
                <a:cs typeface="Arial" panose="020B0604020202020204" pitchFamily="34" charset="0"/>
                <a:sym typeface="Open Sans"/>
              </a:endParaRPr>
            </a:p>
            <a:p>
              <a:pPr algn="ctr" defTabSz="1371600">
                <a:spcBef>
                  <a:spcPts val="1350"/>
                </a:spcBef>
                <a:spcAft>
                  <a:spcPts val="1350"/>
                </a:spcAft>
              </a:pPr>
              <a:r>
                <a:rPr lang="en-US" sz="2700" dirty="0">
                  <a:solidFill>
                    <a:srgbClr val="4A5568"/>
                  </a:solidFill>
                  <a:latin typeface="Arial" panose="020B0604020202020204" pitchFamily="34" charset="0"/>
                  <a:ea typeface="Open Sans"/>
                  <a:cs typeface="Arial" panose="020B0604020202020204" pitchFamily="34" charset="0"/>
                  <a:sym typeface="Open Sans"/>
                </a:rPr>
                <a:t>Provides a shared evidence base for discussions among PAGs, researchers, industry partners, and other data users.</a:t>
              </a:r>
              <a:endParaRPr sz="2700" dirty="0">
                <a:solidFill>
                  <a:srgbClr val="4A5568"/>
                </a:solidFill>
                <a:latin typeface="Arial" panose="020B0604020202020204" pitchFamily="34" charset="0"/>
                <a:ea typeface="Open Sans"/>
                <a:cs typeface="Arial" panose="020B0604020202020204" pitchFamily="34" charset="0"/>
                <a:sym typeface="Open Sans"/>
              </a:endParaRPr>
            </a:p>
          </p:txBody>
        </p:sp>
      </p:grpSp>
      <p:sp>
        <p:nvSpPr>
          <p:cNvPr id="31" name="Google Shape;1040;g3fa28a5b42c_0_7561">
            <a:extLst>
              <a:ext uri="{FF2B5EF4-FFF2-40B4-BE49-F238E27FC236}">
                <a16:creationId xmlns:a16="http://schemas.microsoft.com/office/drawing/2014/main" id="{6695F21A-D01A-C7D4-43CA-FFF64ACE39DF}"/>
              </a:ext>
            </a:extLst>
          </p:cNvPr>
          <p:cNvSpPr txBox="1"/>
          <p:nvPr/>
        </p:nvSpPr>
        <p:spPr>
          <a:xfrm>
            <a:off x="1022018" y="1765145"/>
            <a:ext cx="16351583" cy="1719000"/>
          </a:xfrm>
          <a:prstGeom prst="rect">
            <a:avLst/>
          </a:prstGeom>
          <a:solidFill>
            <a:srgbClr val="FEEFD3"/>
          </a:solidFill>
          <a:ln>
            <a:noFill/>
          </a:ln>
        </p:spPr>
        <p:txBody>
          <a:bodyPr spcFirstLastPara="1" wrap="square" lIns="0" tIns="0" rIns="0" bIns="0" anchor="t" anchorCtr="0">
            <a:noAutofit/>
          </a:bodyPr>
          <a:lstStyle/>
          <a:p>
            <a:pPr defTabSz="1371600"/>
            <a:r>
              <a:rPr lang="en-US" sz="2700" b="1" dirty="0">
                <a:solidFill>
                  <a:srgbClr val="0B5394"/>
                </a:solidFill>
                <a:latin typeface="Arial" panose="020B0604020202020204" pitchFamily="34" charset="0"/>
                <a:ea typeface="Open Sans"/>
                <a:cs typeface="Arial" panose="020B0604020202020204" pitchFamily="34" charset="0"/>
                <a:sym typeface="Open Sans"/>
              </a:rPr>
              <a:t>Supporting Patient Advocacy Groups (PAGs) Through Responsible and Transparent AI</a:t>
            </a:r>
            <a:endParaRPr sz="2700" b="1" dirty="0">
              <a:solidFill>
                <a:srgbClr val="0B5394"/>
              </a:solidFill>
              <a:latin typeface="Arial" panose="020B0604020202020204" pitchFamily="34" charset="0"/>
              <a:ea typeface="Open Sans"/>
              <a:cs typeface="Arial" panose="020B0604020202020204" pitchFamily="34" charset="0"/>
              <a:sym typeface="Open Sans"/>
            </a:endParaRPr>
          </a:p>
          <a:p>
            <a:pPr defTabSz="1371600">
              <a:spcBef>
                <a:spcPts val="675"/>
              </a:spcBef>
            </a:pPr>
            <a:r>
              <a:rPr lang="en-US" sz="2700" dirty="0">
                <a:solidFill>
                  <a:prstClr val="black"/>
                </a:solidFill>
                <a:latin typeface="Arial" panose="020B0604020202020204" pitchFamily="34" charset="0"/>
                <a:ea typeface="Open Sans"/>
                <a:cs typeface="Arial" panose="020B0604020202020204" pitchFamily="34" charset="0"/>
                <a:sym typeface="Open Sans"/>
              </a:rPr>
              <a:t>This proof-of-concept demonstrates how AI-supported analysis, using predefined data sources and curated condition-specific knowledge bases, may accelerate insight generation and improve the research readiness of PRO data.</a:t>
            </a:r>
            <a:endParaRPr sz="2700" dirty="0">
              <a:solidFill>
                <a:prstClr val="black"/>
              </a:solidFill>
              <a:latin typeface="Arial" panose="020B0604020202020204" pitchFamily="34" charset="0"/>
              <a:ea typeface="Open Sans"/>
              <a:cs typeface="Arial" panose="020B0604020202020204" pitchFamily="34" charset="0"/>
              <a:sym typeface="Open Sans"/>
            </a:endParaRPr>
          </a:p>
        </p:txBody>
      </p:sp>
    </p:spTree>
    <p:extLst>
      <p:ext uri="{BB962C8B-B14F-4D97-AF65-F5344CB8AC3E}">
        <p14:creationId xmlns:p14="http://schemas.microsoft.com/office/powerpoint/2010/main" val="198212452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0DA02C-249C-2705-A6EF-E8AB16301AE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51FF328-7492-E615-FFB3-2DEE26D379A1}"/>
              </a:ext>
            </a:extLst>
          </p:cNvPr>
          <p:cNvSpPr>
            <a:spLocks noGrp="1"/>
          </p:cNvSpPr>
          <p:nvPr>
            <p:ph type="title"/>
          </p:nvPr>
        </p:nvSpPr>
        <p:spPr>
          <a:xfrm>
            <a:off x="852053" y="175050"/>
            <a:ext cx="15534410" cy="1607646"/>
          </a:xfrm>
        </p:spPr>
        <p:txBody>
          <a:bodyPr>
            <a:normAutofit/>
          </a:bodyPr>
          <a:lstStyle/>
          <a:p>
            <a:r>
              <a:rPr lang="en-US" sz="6300" dirty="0">
                <a:solidFill>
                  <a:srgbClr val="0F5669"/>
                </a:solidFill>
                <a:latin typeface="Arial" panose="020B0604020202020204" pitchFamily="34" charset="0"/>
                <a:cs typeface="Arial" panose="020B0604020202020204" pitchFamily="34" charset="0"/>
              </a:rPr>
              <a:t>Acknowledgments</a:t>
            </a:r>
          </a:p>
        </p:txBody>
      </p:sp>
      <p:grpSp>
        <p:nvGrpSpPr>
          <p:cNvPr id="5" name="Group 4">
            <a:extLst>
              <a:ext uri="{FF2B5EF4-FFF2-40B4-BE49-F238E27FC236}">
                <a16:creationId xmlns:a16="http://schemas.microsoft.com/office/drawing/2014/main" id="{7A43A7E3-4D0D-4C6F-5579-EAE86C794683}"/>
              </a:ext>
            </a:extLst>
          </p:cNvPr>
          <p:cNvGrpSpPr>
            <a:grpSpLocks noChangeAspect="1"/>
          </p:cNvGrpSpPr>
          <p:nvPr/>
        </p:nvGrpSpPr>
        <p:grpSpPr>
          <a:xfrm>
            <a:off x="5919732" y="8968128"/>
            <a:ext cx="12207240" cy="1143822"/>
            <a:chOff x="483761" y="4337812"/>
            <a:chExt cx="9368161" cy="876354"/>
          </a:xfrm>
        </p:grpSpPr>
        <p:pic>
          <p:nvPicPr>
            <p:cNvPr id="6" name="Picture 5">
              <a:extLst>
                <a:ext uri="{FF2B5EF4-FFF2-40B4-BE49-F238E27FC236}">
                  <a16:creationId xmlns:a16="http://schemas.microsoft.com/office/drawing/2014/main" id="{26ACD4C1-F985-13E9-D54D-1C8B1F115C53}"/>
                </a:ext>
              </a:extLst>
            </p:cNvPr>
            <p:cNvPicPr>
              <a:picLocks noChangeAspect="1"/>
            </p:cNvPicPr>
            <p:nvPr/>
          </p:nvPicPr>
          <p:blipFill>
            <a:blip r:embed="rId3"/>
            <a:stretch>
              <a:fillRect/>
            </a:stretch>
          </p:blipFill>
          <p:spPr>
            <a:xfrm>
              <a:off x="5234209" y="4337812"/>
              <a:ext cx="4617713" cy="876354"/>
            </a:xfrm>
            <a:prstGeom prst="rect">
              <a:avLst/>
            </a:prstGeom>
          </p:spPr>
        </p:pic>
        <p:pic>
          <p:nvPicPr>
            <p:cNvPr id="7" name="Picture 6">
              <a:extLst>
                <a:ext uri="{FF2B5EF4-FFF2-40B4-BE49-F238E27FC236}">
                  <a16:creationId xmlns:a16="http://schemas.microsoft.com/office/drawing/2014/main" id="{547DEE81-DBE4-DC7A-20FF-37959DB7657B}"/>
                </a:ext>
              </a:extLst>
            </p:cNvPr>
            <p:cNvPicPr>
              <a:picLocks noChangeAspect="1"/>
            </p:cNvPicPr>
            <p:nvPr/>
          </p:nvPicPr>
          <p:blipFill>
            <a:blip r:embed="rId3"/>
            <a:stretch>
              <a:fillRect/>
            </a:stretch>
          </p:blipFill>
          <p:spPr>
            <a:xfrm>
              <a:off x="483761" y="4337812"/>
              <a:ext cx="4617713" cy="876354"/>
            </a:xfrm>
            <a:prstGeom prst="rect">
              <a:avLst/>
            </a:prstGeom>
          </p:spPr>
        </p:pic>
      </p:grpSp>
      <p:pic>
        <p:nvPicPr>
          <p:cNvPr id="8" name="Picture 7" descr="A close-up of a black background&#10;&#10;AI-generated content may be incorrect.">
            <a:extLst>
              <a:ext uri="{FF2B5EF4-FFF2-40B4-BE49-F238E27FC236}">
                <a16:creationId xmlns:a16="http://schemas.microsoft.com/office/drawing/2014/main" id="{40F5DC04-4C24-AA58-0DB8-F5D91DCFBEAA}"/>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0" y="8664027"/>
            <a:ext cx="5919732" cy="1607646"/>
          </a:xfrm>
          <a:prstGeom prst="rect">
            <a:avLst/>
          </a:prstGeom>
        </p:spPr>
      </p:pic>
      <p:cxnSp>
        <p:nvCxnSpPr>
          <p:cNvPr id="10" name="Straight Arrow Connector 9">
            <a:extLst>
              <a:ext uri="{FF2B5EF4-FFF2-40B4-BE49-F238E27FC236}">
                <a16:creationId xmlns:a16="http://schemas.microsoft.com/office/drawing/2014/main" id="{DFAF5D39-9ACD-9DFF-E49B-587DA53A6B92}"/>
              </a:ext>
            </a:extLst>
          </p:cNvPr>
          <p:cNvCxnSpPr/>
          <p:nvPr/>
        </p:nvCxnSpPr>
        <p:spPr>
          <a:xfrm>
            <a:off x="1022018" y="1615209"/>
            <a:ext cx="12074237" cy="0"/>
          </a:xfrm>
          <a:prstGeom prst="straightConnector1">
            <a:avLst/>
          </a:prstGeom>
          <a:ln w="25400">
            <a:solidFill>
              <a:srgbClr val="40B6AD"/>
            </a:solidFill>
            <a:headEnd type="oval"/>
            <a:tailEnd type="oval"/>
          </a:ln>
        </p:spPr>
        <p:style>
          <a:lnRef idx="2">
            <a:schemeClr val="accent1"/>
          </a:lnRef>
          <a:fillRef idx="0">
            <a:schemeClr val="accent1"/>
          </a:fillRef>
          <a:effectRef idx="1">
            <a:schemeClr val="accent1"/>
          </a:effectRef>
          <a:fontRef idx="minor">
            <a:schemeClr val="tx1"/>
          </a:fontRef>
        </p:style>
      </p:cxnSp>
      <p:pic>
        <p:nvPicPr>
          <p:cNvPr id="11" name="Picture 10" descr="A black background with blue text&#10;&#10;AI-generated content may be incorrect.">
            <a:extLst>
              <a:ext uri="{FF2B5EF4-FFF2-40B4-BE49-F238E27FC236}">
                <a16:creationId xmlns:a16="http://schemas.microsoft.com/office/drawing/2014/main" id="{2A60C901-89AA-81CB-4F7C-271BE8D410C9}"/>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5679760" y="304439"/>
            <a:ext cx="2425874" cy="1181384"/>
          </a:xfrm>
          <a:prstGeom prst="rect">
            <a:avLst/>
          </a:prstGeom>
        </p:spPr>
      </p:pic>
      <p:sp>
        <p:nvSpPr>
          <p:cNvPr id="14" name="Google Shape;1652;g32d597d82ed_0_2048">
            <a:extLst>
              <a:ext uri="{FF2B5EF4-FFF2-40B4-BE49-F238E27FC236}">
                <a16:creationId xmlns:a16="http://schemas.microsoft.com/office/drawing/2014/main" id="{6296D344-7A10-9060-8828-D93F71F8C055}"/>
              </a:ext>
            </a:extLst>
          </p:cNvPr>
          <p:cNvSpPr txBox="1"/>
          <p:nvPr/>
        </p:nvSpPr>
        <p:spPr>
          <a:xfrm>
            <a:off x="-114216" y="4493354"/>
            <a:ext cx="6561600" cy="984824"/>
          </a:xfrm>
          <a:prstGeom prst="rect">
            <a:avLst/>
          </a:prstGeom>
          <a:noFill/>
          <a:ln>
            <a:noFill/>
          </a:ln>
        </p:spPr>
        <p:txBody>
          <a:bodyPr spcFirstLastPara="1" wrap="square" lIns="182850" tIns="182850" rIns="182850" bIns="182850" anchor="t" anchorCtr="0">
            <a:spAutoFit/>
          </a:bodyPr>
          <a:lstStyle/>
          <a:p>
            <a:pPr algn="ctr" defTabSz="1371600">
              <a:buClr>
                <a:srgbClr val="000000"/>
              </a:buClr>
              <a:buSzPts val="1500"/>
            </a:pPr>
            <a:r>
              <a:rPr lang="en-US" sz="2000" kern="0" dirty="0">
                <a:solidFill>
                  <a:srgbClr val="5B8094"/>
                </a:solidFill>
                <a:latin typeface="Open Sans"/>
                <a:ea typeface="Open Sans"/>
                <a:cs typeface="Open Sans"/>
                <a:sym typeface="Open Sans"/>
              </a:rPr>
              <a:t>CEO</a:t>
            </a:r>
            <a:endParaRPr sz="2000" kern="0" dirty="0">
              <a:solidFill>
                <a:srgbClr val="5B8094"/>
              </a:solidFill>
              <a:latin typeface="Open Sans"/>
              <a:ea typeface="Open Sans"/>
              <a:cs typeface="Open Sans"/>
              <a:sym typeface="Open Sans"/>
            </a:endParaRPr>
          </a:p>
          <a:p>
            <a:pPr algn="ctr" defTabSz="1371600">
              <a:buClr>
                <a:srgbClr val="000000"/>
              </a:buClr>
              <a:buSzPts val="1500"/>
            </a:pPr>
            <a:r>
              <a:rPr lang="en-US" sz="2000" kern="0" dirty="0">
                <a:solidFill>
                  <a:srgbClr val="5B8094"/>
                </a:solidFill>
                <a:latin typeface="Open Sans"/>
                <a:ea typeface="Open Sans"/>
                <a:cs typeface="Open Sans"/>
                <a:sym typeface="Open Sans"/>
              </a:rPr>
              <a:t>Global Genes</a:t>
            </a:r>
            <a:endParaRPr sz="2000" kern="0" dirty="0">
              <a:solidFill>
                <a:srgbClr val="5B8094"/>
              </a:solidFill>
              <a:latin typeface="Open Sans"/>
              <a:ea typeface="Open Sans"/>
              <a:cs typeface="Open Sans"/>
              <a:sym typeface="Open Sans"/>
            </a:endParaRPr>
          </a:p>
        </p:txBody>
      </p:sp>
      <p:sp>
        <p:nvSpPr>
          <p:cNvPr id="15" name="Google Shape;1653;g32d597d82ed_0_2048">
            <a:extLst>
              <a:ext uri="{FF2B5EF4-FFF2-40B4-BE49-F238E27FC236}">
                <a16:creationId xmlns:a16="http://schemas.microsoft.com/office/drawing/2014/main" id="{7E6A2C05-97AA-6912-088B-0D74174BA7FA}"/>
              </a:ext>
            </a:extLst>
          </p:cNvPr>
          <p:cNvSpPr txBox="1"/>
          <p:nvPr/>
        </p:nvSpPr>
        <p:spPr>
          <a:xfrm>
            <a:off x="3742961" y="4436798"/>
            <a:ext cx="5976600" cy="984824"/>
          </a:xfrm>
          <a:prstGeom prst="rect">
            <a:avLst/>
          </a:prstGeom>
          <a:noFill/>
          <a:ln>
            <a:noFill/>
          </a:ln>
        </p:spPr>
        <p:txBody>
          <a:bodyPr spcFirstLastPara="1" wrap="square" lIns="182850" tIns="182850" rIns="182850" bIns="182850" anchor="t" anchorCtr="0">
            <a:spAutoFit/>
          </a:bodyPr>
          <a:lstStyle/>
          <a:p>
            <a:pPr algn="ctr" defTabSz="1371600">
              <a:buClr>
                <a:srgbClr val="000000"/>
              </a:buClr>
              <a:buSzPts val="1500"/>
            </a:pPr>
            <a:r>
              <a:rPr lang="en-US" sz="2000" kern="0" dirty="0">
                <a:solidFill>
                  <a:srgbClr val="5B8094"/>
                </a:solidFill>
                <a:latin typeface="Open Sans"/>
                <a:ea typeface="Open Sans"/>
                <a:cs typeface="Open Sans"/>
                <a:sym typeface="Open Sans"/>
              </a:rPr>
              <a:t>Senior Director</a:t>
            </a:r>
            <a:endParaRPr sz="2000" kern="0" dirty="0">
              <a:solidFill>
                <a:srgbClr val="5B8094"/>
              </a:solidFill>
              <a:latin typeface="Open Sans"/>
              <a:ea typeface="Open Sans"/>
              <a:cs typeface="Open Sans"/>
              <a:sym typeface="Open Sans"/>
            </a:endParaRPr>
          </a:p>
          <a:p>
            <a:pPr algn="ctr" defTabSz="1371600">
              <a:buClr>
                <a:srgbClr val="000000"/>
              </a:buClr>
              <a:buSzPts val="1500"/>
            </a:pPr>
            <a:r>
              <a:rPr lang="en-US" sz="2000" kern="0" dirty="0">
                <a:solidFill>
                  <a:srgbClr val="5B8094"/>
                </a:solidFill>
                <a:latin typeface="Open Sans"/>
                <a:ea typeface="Open Sans"/>
                <a:cs typeface="Open Sans"/>
                <a:sym typeface="Open Sans"/>
              </a:rPr>
              <a:t>RARE-X Research Program</a:t>
            </a:r>
            <a:endParaRPr sz="2000" kern="0" dirty="0">
              <a:solidFill>
                <a:srgbClr val="5B8094"/>
              </a:solidFill>
              <a:latin typeface="Open Sans"/>
              <a:ea typeface="Open Sans"/>
              <a:cs typeface="Open Sans"/>
              <a:sym typeface="Open Sans"/>
            </a:endParaRPr>
          </a:p>
        </p:txBody>
      </p:sp>
      <p:sp>
        <p:nvSpPr>
          <p:cNvPr id="16" name="Google Shape;1655;g32d597d82ed_0_2048">
            <a:extLst>
              <a:ext uri="{FF2B5EF4-FFF2-40B4-BE49-F238E27FC236}">
                <a16:creationId xmlns:a16="http://schemas.microsoft.com/office/drawing/2014/main" id="{9E5190BF-1DCA-B830-70B1-A2697A20ADB6}"/>
              </a:ext>
            </a:extLst>
          </p:cNvPr>
          <p:cNvSpPr txBox="1"/>
          <p:nvPr/>
        </p:nvSpPr>
        <p:spPr>
          <a:xfrm>
            <a:off x="-130850" y="4109104"/>
            <a:ext cx="6546600" cy="738603"/>
          </a:xfrm>
          <a:prstGeom prst="rect">
            <a:avLst/>
          </a:prstGeom>
          <a:noFill/>
          <a:ln>
            <a:noFill/>
          </a:ln>
        </p:spPr>
        <p:txBody>
          <a:bodyPr spcFirstLastPara="1" wrap="square" lIns="182850" tIns="182850" rIns="182850" bIns="182850" anchor="t" anchorCtr="0">
            <a:spAutoFit/>
          </a:bodyPr>
          <a:lstStyle/>
          <a:p>
            <a:pPr algn="ctr" defTabSz="1371600">
              <a:buClr>
                <a:srgbClr val="000000"/>
              </a:buClr>
              <a:buSzPts val="1600"/>
            </a:pPr>
            <a:r>
              <a:rPr lang="en-US" sz="2400" b="1" kern="0" dirty="0">
                <a:solidFill>
                  <a:srgbClr val="025467"/>
                </a:solidFill>
                <a:latin typeface="Open Sans"/>
                <a:ea typeface="Open Sans"/>
                <a:cs typeface="Open Sans"/>
                <a:sym typeface="Open Sans"/>
              </a:rPr>
              <a:t>Charlene Son Rigby</a:t>
            </a:r>
            <a:endParaRPr sz="2400" b="1" kern="0" dirty="0">
              <a:solidFill>
                <a:srgbClr val="025467"/>
              </a:solidFill>
              <a:latin typeface="Open Sans"/>
              <a:ea typeface="Open Sans"/>
              <a:cs typeface="Open Sans"/>
              <a:sym typeface="Open Sans"/>
            </a:endParaRPr>
          </a:p>
        </p:txBody>
      </p:sp>
      <p:sp>
        <p:nvSpPr>
          <p:cNvPr id="17" name="Google Shape;1656;g32d597d82ed_0_2048">
            <a:extLst>
              <a:ext uri="{FF2B5EF4-FFF2-40B4-BE49-F238E27FC236}">
                <a16:creationId xmlns:a16="http://schemas.microsoft.com/office/drawing/2014/main" id="{57911980-64D7-444C-1035-F3E12D3050BD}"/>
              </a:ext>
            </a:extLst>
          </p:cNvPr>
          <p:cNvSpPr txBox="1"/>
          <p:nvPr/>
        </p:nvSpPr>
        <p:spPr>
          <a:xfrm>
            <a:off x="3573786" y="4129838"/>
            <a:ext cx="6546600" cy="738603"/>
          </a:xfrm>
          <a:prstGeom prst="rect">
            <a:avLst/>
          </a:prstGeom>
          <a:noFill/>
          <a:ln>
            <a:noFill/>
          </a:ln>
        </p:spPr>
        <p:txBody>
          <a:bodyPr spcFirstLastPara="1" wrap="square" lIns="182850" tIns="182850" rIns="182850" bIns="182850" anchor="t" anchorCtr="0">
            <a:spAutoFit/>
          </a:bodyPr>
          <a:lstStyle/>
          <a:p>
            <a:pPr algn="ctr" defTabSz="1371600">
              <a:buClr>
                <a:srgbClr val="000000"/>
              </a:buClr>
              <a:buSzPts val="1600"/>
            </a:pPr>
            <a:r>
              <a:rPr lang="en-US" sz="2400" b="1" kern="0" dirty="0">
                <a:solidFill>
                  <a:srgbClr val="025467"/>
                </a:solidFill>
                <a:latin typeface="Open Sans"/>
                <a:ea typeface="Open Sans"/>
                <a:cs typeface="Open Sans"/>
                <a:sym typeface="Open Sans"/>
              </a:rPr>
              <a:t>Zohreh Talebizadeh, PhD</a:t>
            </a:r>
            <a:endParaRPr sz="2400" b="1" kern="0" dirty="0">
              <a:solidFill>
                <a:srgbClr val="025467"/>
              </a:solidFill>
              <a:latin typeface="Open Sans"/>
              <a:ea typeface="Open Sans"/>
              <a:cs typeface="Open Sans"/>
              <a:sym typeface="Open Sans"/>
            </a:endParaRPr>
          </a:p>
        </p:txBody>
      </p:sp>
      <p:sp>
        <p:nvSpPr>
          <p:cNvPr id="18" name="Google Shape;1658;g32d597d82ed_0_2048">
            <a:extLst>
              <a:ext uri="{FF2B5EF4-FFF2-40B4-BE49-F238E27FC236}">
                <a16:creationId xmlns:a16="http://schemas.microsoft.com/office/drawing/2014/main" id="{20B8E0D2-D52C-5FD0-9A1A-E7B57610B637}"/>
              </a:ext>
            </a:extLst>
          </p:cNvPr>
          <p:cNvSpPr txBox="1"/>
          <p:nvPr/>
        </p:nvSpPr>
        <p:spPr>
          <a:xfrm>
            <a:off x="7867128" y="8039466"/>
            <a:ext cx="6561600" cy="984824"/>
          </a:xfrm>
          <a:prstGeom prst="rect">
            <a:avLst/>
          </a:prstGeom>
          <a:noFill/>
          <a:ln>
            <a:noFill/>
          </a:ln>
        </p:spPr>
        <p:txBody>
          <a:bodyPr spcFirstLastPara="1" wrap="square" lIns="182850" tIns="182850" rIns="182850" bIns="182850" anchor="t" anchorCtr="0">
            <a:spAutoFit/>
          </a:bodyPr>
          <a:lstStyle/>
          <a:p>
            <a:pPr algn="ctr" defTabSz="1371600">
              <a:buClr>
                <a:srgbClr val="000000"/>
              </a:buClr>
              <a:buSzPts val="1500"/>
            </a:pPr>
            <a:r>
              <a:rPr lang="en-US" sz="2000" kern="0" dirty="0">
                <a:solidFill>
                  <a:srgbClr val="5B8094"/>
                </a:solidFill>
                <a:latin typeface="Open Sans"/>
                <a:ea typeface="Open Sans"/>
                <a:cs typeface="Open Sans"/>
                <a:sym typeface="Open Sans"/>
              </a:rPr>
              <a:t>Senior Research Fellow</a:t>
            </a:r>
          </a:p>
          <a:p>
            <a:pPr algn="ctr" defTabSz="1371600">
              <a:buClr>
                <a:srgbClr val="000000"/>
              </a:buClr>
              <a:buSzPts val="1500"/>
            </a:pPr>
            <a:r>
              <a:rPr lang="en-US" sz="2000" kern="0" dirty="0">
                <a:solidFill>
                  <a:srgbClr val="5B8094"/>
                </a:solidFill>
                <a:latin typeface="Open Sans"/>
                <a:ea typeface="Open Sans"/>
                <a:cs typeface="Open Sans"/>
                <a:sym typeface="Open Sans"/>
              </a:rPr>
              <a:t>(Consultant)</a:t>
            </a:r>
            <a:endParaRPr sz="2000" kern="0" dirty="0">
              <a:solidFill>
                <a:srgbClr val="5B8094"/>
              </a:solidFill>
              <a:latin typeface="Open Sans"/>
              <a:ea typeface="Open Sans"/>
              <a:cs typeface="Open Sans"/>
              <a:sym typeface="Open Sans"/>
            </a:endParaRPr>
          </a:p>
        </p:txBody>
      </p:sp>
      <p:sp>
        <p:nvSpPr>
          <p:cNvPr id="19" name="Google Shape;1659;g32d597d82ed_0_2048">
            <a:extLst>
              <a:ext uri="{FF2B5EF4-FFF2-40B4-BE49-F238E27FC236}">
                <a16:creationId xmlns:a16="http://schemas.microsoft.com/office/drawing/2014/main" id="{4599B079-FD46-E31B-1F39-D4E7291349E0}"/>
              </a:ext>
            </a:extLst>
          </p:cNvPr>
          <p:cNvSpPr txBox="1"/>
          <p:nvPr/>
        </p:nvSpPr>
        <p:spPr>
          <a:xfrm>
            <a:off x="7897656" y="7693940"/>
            <a:ext cx="6546600" cy="738603"/>
          </a:xfrm>
          <a:prstGeom prst="rect">
            <a:avLst/>
          </a:prstGeom>
          <a:noFill/>
          <a:ln>
            <a:noFill/>
          </a:ln>
        </p:spPr>
        <p:txBody>
          <a:bodyPr spcFirstLastPara="1" wrap="square" lIns="182850" tIns="182850" rIns="182850" bIns="182850" anchor="t" anchorCtr="0">
            <a:spAutoFit/>
          </a:bodyPr>
          <a:lstStyle/>
          <a:p>
            <a:pPr algn="ctr" defTabSz="1371600">
              <a:buClr>
                <a:srgbClr val="000000"/>
              </a:buClr>
              <a:buSzPts val="1600"/>
            </a:pPr>
            <a:r>
              <a:rPr lang="en-US" sz="2400" b="1" kern="0" dirty="0">
                <a:solidFill>
                  <a:srgbClr val="025467"/>
                </a:solidFill>
                <a:latin typeface="Open Sans"/>
                <a:ea typeface="Open Sans"/>
                <a:cs typeface="Open Sans"/>
                <a:sym typeface="Open Sans"/>
              </a:rPr>
              <a:t>Tudor Groza, PhD</a:t>
            </a:r>
            <a:endParaRPr sz="2400" b="1" kern="0" dirty="0">
              <a:solidFill>
                <a:srgbClr val="025467"/>
              </a:solidFill>
              <a:latin typeface="Open Sans"/>
              <a:ea typeface="Open Sans"/>
              <a:cs typeface="Open Sans"/>
              <a:sym typeface="Open Sans"/>
            </a:endParaRPr>
          </a:p>
        </p:txBody>
      </p:sp>
      <p:pic>
        <p:nvPicPr>
          <p:cNvPr id="20" name="Google Shape;1660;g32d597d82ed_0_2048">
            <a:extLst>
              <a:ext uri="{FF2B5EF4-FFF2-40B4-BE49-F238E27FC236}">
                <a16:creationId xmlns:a16="http://schemas.microsoft.com/office/drawing/2014/main" id="{8BD69368-9E73-1CE3-B1C8-55192BAA6DBD}"/>
              </a:ext>
            </a:extLst>
          </p:cNvPr>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5629391" y="1684988"/>
            <a:ext cx="2286794" cy="2511240"/>
          </a:xfrm>
          <a:prstGeom prst="rect">
            <a:avLst/>
          </a:prstGeom>
          <a:noFill/>
          <a:ln>
            <a:noFill/>
          </a:ln>
        </p:spPr>
      </p:pic>
      <p:pic>
        <p:nvPicPr>
          <p:cNvPr id="21" name="Google Shape;1661;g32d597d82ed_0_2048">
            <a:extLst>
              <a:ext uri="{FF2B5EF4-FFF2-40B4-BE49-F238E27FC236}">
                <a16:creationId xmlns:a16="http://schemas.microsoft.com/office/drawing/2014/main" id="{54B70A5F-9B8B-F77C-2C04-A954D0B8D579}"/>
              </a:ext>
            </a:extLst>
          </p:cNvPr>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2046671" y="1770155"/>
            <a:ext cx="2305565" cy="2355119"/>
          </a:xfrm>
          <a:prstGeom prst="rect">
            <a:avLst/>
          </a:prstGeom>
          <a:noFill/>
          <a:ln>
            <a:noFill/>
          </a:ln>
        </p:spPr>
      </p:pic>
      <p:pic>
        <p:nvPicPr>
          <p:cNvPr id="22" name="Google Shape;1663;g32d597d82ed_0_2048">
            <a:extLst>
              <a:ext uri="{FF2B5EF4-FFF2-40B4-BE49-F238E27FC236}">
                <a16:creationId xmlns:a16="http://schemas.microsoft.com/office/drawing/2014/main" id="{FD1BBCF7-0B78-8CD8-196C-8079941E5012}"/>
              </a:ext>
            </a:extLst>
          </p:cNvPr>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0120387" y="5478181"/>
            <a:ext cx="1971395" cy="2251250"/>
          </a:xfrm>
          <a:prstGeom prst="rect">
            <a:avLst/>
          </a:prstGeom>
          <a:noFill/>
          <a:ln>
            <a:noFill/>
          </a:ln>
        </p:spPr>
      </p:pic>
      <p:pic>
        <p:nvPicPr>
          <p:cNvPr id="23" name="Google Shape;1664;g32d597d82ed_0_2048">
            <a:extLst>
              <a:ext uri="{FF2B5EF4-FFF2-40B4-BE49-F238E27FC236}">
                <a16:creationId xmlns:a16="http://schemas.microsoft.com/office/drawing/2014/main" id="{52A79F29-3A67-CB8C-DD8D-25377C7A6761}"/>
              </a:ext>
            </a:extLst>
          </p:cNvPr>
          <p:cNvPicPr preferRelativeResize="0"/>
          <p:nvPr/>
        </p:nvPicPr>
        <p:blipFill rotWithShape="1">
          <a:blip r:embed="rId9" cstate="screen">
            <a:alphaModFix/>
            <a:extLst>
              <a:ext uri="{28A0092B-C50C-407E-A947-70E740481C1C}">
                <a14:useLocalDpi xmlns:a14="http://schemas.microsoft.com/office/drawing/2010/main"/>
              </a:ext>
            </a:extLst>
          </a:blip>
          <a:srcRect r="5863"/>
          <a:stretch/>
        </p:blipFill>
        <p:spPr>
          <a:xfrm>
            <a:off x="2021630" y="5393580"/>
            <a:ext cx="1967303" cy="2266836"/>
          </a:xfrm>
          <a:prstGeom prst="rect">
            <a:avLst/>
          </a:prstGeom>
          <a:noFill/>
          <a:ln>
            <a:noFill/>
          </a:ln>
        </p:spPr>
      </p:pic>
      <p:pic>
        <p:nvPicPr>
          <p:cNvPr id="24" name="Google Shape;1670;g32d597d82ed_0_2048">
            <a:extLst>
              <a:ext uri="{FF2B5EF4-FFF2-40B4-BE49-F238E27FC236}">
                <a16:creationId xmlns:a16="http://schemas.microsoft.com/office/drawing/2014/main" id="{9B11A262-B5F8-2B03-67E7-0654FD3E5B11}"/>
              </a:ext>
            </a:extLst>
          </p:cNvPr>
          <p:cNvPicPr preferRelativeResize="0"/>
          <p:nvPr/>
        </p:nvPicPr>
        <p:blipFill rotWithShape="1">
          <a:blip r:embed="rId10" cstate="screen">
            <a:alphaModFix/>
            <a:extLst>
              <a:ext uri="{28A0092B-C50C-407E-A947-70E740481C1C}">
                <a14:useLocalDpi xmlns:a14="http://schemas.microsoft.com/office/drawing/2010/main"/>
              </a:ext>
            </a:extLst>
          </a:blip>
          <a:srcRect/>
          <a:stretch/>
        </p:blipFill>
        <p:spPr>
          <a:xfrm>
            <a:off x="5715000" y="5570245"/>
            <a:ext cx="2178018" cy="2159186"/>
          </a:xfrm>
          <a:prstGeom prst="rect">
            <a:avLst/>
          </a:prstGeom>
          <a:noFill/>
          <a:ln>
            <a:noFill/>
          </a:ln>
        </p:spPr>
      </p:pic>
      <p:sp>
        <p:nvSpPr>
          <p:cNvPr id="25" name="Google Shape;1644;g32d597d82ed_0_2048">
            <a:extLst>
              <a:ext uri="{FF2B5EF4-FFF2-40B4-BE49-F238E27FC236}">
                <a16:creationId xmlns:a16="http://schemas.microsoft.com/office/drawing/2014/main" id="{F0399F7A-88EF-9E19-E191-F14F09C14B16}"/>
              </a:ext>
            </a:extLst>
          </p:cNvPr>
          <p:cNvSpPr txBox="1"/>
          <p:nvPr/>
        </p:nvSpPr>
        <p:spPr>
          <a:xfrm>
            <a:off x="258866" y="7992636"/>
            <a:ext cx="5919734" cy="984824"/>
          </a:xfrm>
          <a:prstGeom prst="rect">
            <a:avLst/>
          </a:prstGeom>
          <a:noFill/>
          <a:ln>
            <a:noFill/>
          </a:ln>
        </p:spPr>
        <p:txBody>
          <a:bodyPr spcFirstLastPara="1" wrap="square" lIns="182850" tIns="182850" rIns="182850" bIns="182850" anchor="t" anchorCtr="0">
            <a:spAutoFit/>
          </a:bodyPr>
          <a:lstStyle/>
          <a:p>
            <a:pPr algn="ctr" defTabSz="1371600">
              <a:buClr>
                <a:srgbClr val="000000"/>
              </a:buClr>
              <a:buSzPts val="1500"/>
            </a:pPr>
            <a:r>
              <a:rPr lang="en-US" sz="2000" kern="0" dirty="0">
                <a:solidFill>
                  <a:srgbClr val="5B8094"/>
                </a:solidFill>
                <a:latin typeface="Open Sans"/>
                <a:ea typeface="Open Sans"/>
                <a:cs typeface="Open Sans"/>
                <a:sym typeface="Open Sans"/>
              </a:rPr>
              <a:t>Manager </a:t>
            </a:r>
            <a:endParaRPr sz="2000" kern="0" dirty="0">
              <a:solidFill>
                <a:srgbClr val="5B8094"/>
              </a:solidFill>
              <a:latin typeface="Open Sans"/>
              <a:ea typeface="Open Sans"/>
              <a:cs typeface="Open Sans"/>
              <a:sym typeface="Open Sans"/>
            </a:endParaRPr>
          </a:p>
          <a:p>
            <a:pPr algn="ctr" defTabSz="1371600">
              <a:buClr>
                <a:srgbClr val="000000"/>
              </a:buClr>
              <a:buSzPts val="1500"/>
            </a:pPr>
            <a:r>
              <a:rPr lang="en-US" sz="2000" kern="0" dirty="0">
                <a:solidFill>
                  <a:srgbClr val="5B8094"/>
                </a:solidFill>
                <a:latin typeface="Open Sans"/>
                <a:ea typeface="Open Sans"/>
                <a:cs typeface="Open Sans"/>
                <a:sym typeface="Open Sans"/>
              </a:rPr>
              <a:t>Data Science &amp; Insights </a:t>
            </a:r>
            <a:endParaRPr sz="2000" kern="0" dirty="0">
              <a:solidFill>
                <a:srgbClr val="5B8094"/>
              </a:solidFill>
              <a:latin typeface="Open Sans"/>
              <a:ea typeface="Open Sans"/>
              <a:cs typeface="Open Sans"/>
              <a:sym typeface="Open Sans"/>
            </a:endParaRPr>
          </a:p>
        </p:txBody>
      </p:sp>
      <p:sp>
        <p:nvSpPr>
          <p:cNvPr id="26" name="Google Shape;1647;g32d597d82ed_0_2048">
            <a:extLst>
              <a:ext uri="{FF2B5EF4-FFF2-40B4-BE49-F238E27FC236}">
                <a16:creationId xmlns:a16="http://schemas.microsoft.com/office/drawing/2014/main" id="{28235401-9107-E93B-A224-176B2B7C0A7E}"/>
              </a:ext>
            </a:extLst>
          </p:cNvPr>
          <p:cNvSpPr txBox="1"/>
          <p:nvPr/>
        </p:nvSpPr>
        <p:spPr>
          <a:xfrm>
            <a:off x="-268019" y="7642385"/>
            <a:ext cx="6546600" cy="738603"/>
          </a:xfrm>
          <a:prstGeom prst="rect">
            <a:avLst/>
          </a:prstGeom>
          <a:noFill/>
          <a:ln>
            <a:noFill/>
          </a:ln>
        </p:spPr>
        <p:txBody>
          <a:bodyPr spcFirstLastPara="1" wrap="square" lIns="182850" tIns="182850" rIns="182850" bIns="182850" anchor="t" anchorCtr="0">
            <a:spAutoFit/>
          </a:bodyPr>
          <a:lstStyle/>
          <a:p>
            <a:pPr algn="ctr" defTabSz="1371600">
              <a:buClr>
                <a:srgbClr val="000000"/>
              </a:buClr>
              <a:buSzPts val="1600"/>
            </a:pPr>
            <a:r>
              <a:rPr lang="en-US" sz="2400" b="1" kern="0" dirty="0">
                <a:solidFill>
                  <a:srgbClr val="025467"/>
                </a:solidFill>
                <a:latin typeface="Open Sans"/>
                <a:ea typeface="Open Sans"/>
                <a:cs typeface="Open Sans"/>
                <a:sym typeface="Open Sans"/>
              </a:rPr>
              <a:t>Shankar </a:t>
            </a:r>
            <a:r>
              <a:rPr lang="en-US" sz="2400" b="1" kern="0" dirty="0" err="1">
                <a:solidFill>
                  <a:srgbClr val="025467"/>
                </a:solidFill>
                <a:latin typeface="Open Sans"/>
                <a:ea typeface="Open Sans"/>
                <a:cs typeface="Open Sans"/>
                <a:sym typeface="Open Sans"/>
              </a:rPr>
              <a:t>Ramkellawan</a:t>
            </a:r>
            <a:endParaRPr sz="2400" b="1" kern="0" dirty="0">
              <a:solidFill>
                <a:srgbClr val="025467"/>
              </a:solidFill>
              <a:latin typeface="Open Sans"/>
              <a:ea typeface="Open Sans"/>
              <a:cs typeface="Open Sans"/>
              <a:sym typeface="Open Sans"/>
            </a:endParaRPr>
          </a:p>
        </p:txBody>
      </p:sp>
      <p:sp>
        <p:nvSpPr>
          <p:cNvPr id="27" name="Google Shape;1650;g32d597d82ed_0_2048">
            <a:extLst>
              <a:ext uri="{FF2B5EF4-FFF2-40B4-BE49-F238E27FC236}">
                <a16:creationId xmlns:a16="http://schemas.microsoft.com/office/drawing/2014/main" id="{890CF453-7255-A810-C207-A4E58115212E}"/>
              </a:ext>
            </a:extLst>
          </p:cNvPr>
          <p:cNvSpPr txBox="1"/>
          <p:nvPr/>
        </p:nvSpPr>
        <p:spPr>
          <a:xfrm>
            <a:off x="3599606" y="8131525"/>
            <a:ext cx="6561600" cy="677048"/>
          </a:xfrm>
          <a:prstGeom prst="rect">
            <a:avLst/>
          </a:prstGeom>
          <a:noFill/>
          <a:ln>
            <a:noFill/>
          </a:ln>
        </p:spPr>
        <p:txBody>
          <a:bodyPr spcFirstLastPara="1" wrap="square" lIns="182850" tIns="182850" rIns="182850" bIns="182850" anchor="t" anchorCtr="0">
            <a:spAutoFit/>
          </a:bodyPr>
          <a:lstStyle/>
          <a:p>
            <a:pPr algn="ctr" defTabSz="1371600">
              <a:buClr>
                <a:srgbClr val="005467"/>
              </a:buClr>
              <a:buSzPts val="1500"/>
            </a:pPr>
            <a:r>
              <a:rPr lang="en-US" sz="2000" kern="0" dirty="0">
                <a:solidFill>
                  <a:srgbClr val="5B8094"/>
                </a:solidFill>
                <a:latin typeface="Open Sans"/>
                <a:ea typeface="Open Sans"/>
                <a:cs typeface="Open Sans"/>
                <a:sym typeface="Open Sans"/>
              </a:rPr>
              <a:t>Health Informatics Engineer</a:t>
            </a:r>
            <a:endParaRPr sz="2000" kern="0" dirty="0">
              <a:solidFill>
                <a:srgbClr val="5B8094"/>
              </a:solidFill>
              <a:latin typeface="Open Sans"/>
              <a:ea typeface="Open Sans"/>
              <a:cs typeface="Open Sans"/>
              <a:sym typeface="Open Sans"/>
            </a:endParaRPr>
          </a:p>
        </p:txBody>
      </p:sp>
      <p:sp>
        <p:nvSpPr>
          <p:cNvPr id="28" name="Google Shape;1651;g32d597d82ed_0_2048">
            <a:extLst>
              <a:ext uri="{FF2B5EF4-FFF2-40B4-BE49-F238E27FC236}">
                <a16:creationId xmlns:a16="http://schemas.microsoft.com/office/drawing/2014/main" id="{92F87070-E5B8-FB45-2CF2-5F28F19B3B96}"/>
              </a:ext>
            </a:extLst>
          </p:cNvPr>
          <p:cNvSpPr txBox="1"/>
          <p:nvPr/>
        </p:nvSpPr>
        <p:spPr>
          <a:xfrm>
            <a:off x="3762648" y="7683095"/>
            <a:ext cx="6546600" cy="738603"/>
          </a:xfrm>
          <a:prstGeom prst="rect">
            <a:avLst/>
          </a:prstGeom>
          <a:noFill/>
          <a:ln>
            <a:noFill/>
          </a:ln>
        </p:spPr>
        <p:txBody>
          <a:bodyPr spcFirstLastPara="1" wrap="square" lIns="182850" tIns="182850" rIns="182850" bIns="182850" anchor="t" anchorCtr="0">
            <a:spAutoFit/>
          </a:bodyPr>
          <a:lstStyle/>
          <a:p>
            <a:pPr algn="ctr" defTabSz="1371600">
              <a:buClr>
                <a:srgbClr val="000000"/>
              </a:buClr>
              <a:buSzPts val="1600"/>
            </a:pPr>
            <a:r>
              <a:rPr lang="en-US" sz="2400" b="1" kern="0" dirty="0">
                <a:solidFill>
                  <a:srgbClr val="025467"/>
                </a:solidFill>
                <a:latin typeface="Open Sans"/>
                <a:ea typeface="Open Sans"/>
                <a:cs typeface="Open Sans"/>
                <a:sym typeface="Open Sans"/>
              </a:rPr>
              <a:t>Alexander</a:t>
            </a:r>
            <a:r>
              <a:rPr lang="en-US" sz="2400" kern="0" dirty="0">
                <a:solidFill>
                  <a:srgbClr val="1D1C1D"/>
                </a:solidFill>
                <a:highlight>
                  <a:srgbClr val="FFFFFF"/>
                </a:highlight>
                <a:latin typeface="Arial"/>
                <a:cs typeface="Arial"/>
                <a:sym typeface="Arial"/>
              </a:rPr>
              <a:t> </a:t>
            </a:r>
            <a:r>
              <a:rPr lang="en-US" sz="2400" b="1" kern="0" dirty="0">
                <a:solidFill>
                  <a:srgbClr val="025467"/>
                </a:solidFill>
                <a:latin typeface="Open Sans"/>
                <a:ea typeface="Open Sans"/>
                <a:cs typeface="Open Sans"/>
                <a:sym typeface="Open Sans"/>
              </a:rPr>
              <a:t>Farnum, PhD</a:t>
            </a:r>
            <a:endParaRPr sz="2400" b="1" kern="0" dirty="0">
              <a:solidFill>
                <a:srgbClr val="025467"/>
              </a:solidFill>
              <a:latin typeface="Open Sans"/>
              <a:ea typeface="Open Sans"/>
              <a:cs typeface="Open Sans"/>
              <a:sym typeface="Open Sans"/>
            </a:endParaRPr>
          </a:p>
        </p:txBody>
      </p:sp>
      <p:sp>
        <p:nvSpPr>
          <p:cNvPr id="29" name="Google Shape;1653;g32d597d82ed_0_2048">
            <a:extLst>
              <a:ext uri="{FF2B5EF4-FFF2-40B4-BE49-F238E27FC236}">
                <a16:creationId xmlns:a16="http://schemas.microsoft.com/office/drawing/2014/main" id="{CFD6C87D-30E4-936C-CF1E-6B4CF19431D5}"/>
              </a:ext>
            </a:extLst>
          </p:cNvPr>
          <p:cNvSpPr txBox="1"/>
          <p:nvPr/>
        </p:nvSpPr>
        <p:spPr>
          <a:xfrm>
            <a:off x="8673252" y="4534084"/>
            <a:ext cx="5976600" cy="984824"/>
          </a:xfrm>
          <a:prstGeom prst="rect">
            <a:avLst/>
          </a:prstGeom>
          <a:noFill/>
          <a:ln>
            <a:noFill/>
          </a:ln>
        </p:spPr>
        <p:txBody>
          <a:bodyPr spcFirstLastPara="1" wrap="square" lIns="182850" tIns="182850" rIns="182850" bIns="182850" anchor="t" anchorCtr="0">
            <a:spAutoFit/>
          </a:bodyPr>
          <a:lstStyle/>
          <a:p>
            <a:pPr algn="ctr" defTabSz="1371600">
              <a:buClr>
                <a:srgbClr val="000000"/>
              </a:buClr>
              <a:buSzPts val="1500"/>
            </a:pPr>
            <a:r>
              <a:rPr lang="en-US" sz="2000" kern="0" dirty="0">
                <a:solidFill>
                  <a:srgbClr val="5B8094"/>
                </a:solidFill>
                <a:latin typeface="Open Sans"/>
                <a:ea typeface="Open Sans"/>
                <a:cs typeface="Open Sans"/>
                <a:sym typeface="Open Sans"/>
              </a:rPr>
              <a:t>Data Protection Officer</a:t>
            </a:r>
          </a:p>
          <a:p>
            <a:pPr algn="ctr" defTabSz="1371600">
              <a:buClr>
                <a:srgbClr val="000000"/>
              </a:buClr>
              <a:buSzPts val="1500"/>
            </a:pPr>
            <a:r>
              <a:rPr lang="en-US" sz="2000" kern="0" dirty="0">
                <a:solidFill>
                  <a:srgbClr val="5B8094"/>
                </a:solidFill>
                <a:latin typeface="Open Sans"/>
                <a:ea typeface="Open Sans"/>
                <a:cs typeface="Open Sans"/>
                <a:sym typeface="Open Sans"/>
              </a:rPr>
              <a:t>Chief Information Security Officer</a:t>
            </a:r>
            <a:endParaRPr sz="2000" kern="0" dirty="0">
              <a:solidFill>
                <a:srgbClr val="5B8094"/>
              </a:solidFill>
              <a:latin typeface="Open Sans"/>
              <a:ea typeface="Open Sans"/>
              <a:cs typeface="Open Sans"/>
              <a:sym typeface="Open Sans"/>
            </a:endParaRPr>
          </a:p>
        </p:txBody>
      </p:sp>
      <p:sp>
        <p:nvSpPr>
          <p:cNvPr id="30" name="Google Shape;1656;g32d597d82ed_0_2048">
            <a:extLst>
              <a:ext uri="{FF2B5EF4-FFF2-40B4-BE49-F238E27FC236}">
                <a16:creationId xmlns:a16="http://schemas.microsoft.com/office/drawing/2014/main" id="{57B492B5-75B5-4D46-FAEB-FA58E4A2CE8F}"/>
              </a:ext>
            </a:extLst>
          </p:cNvPr>
          <p:cNvSpPr txBox="1"/>
          <p:nvPr/>
        </p:nvSpPr>
        <p:spPr>
          <a:xfrm>
            <a:off x="8462712" y="4136546"/>
            <a:ext cx="6546600" cy="738603"/>
          </a:xfrm>
          <a:prstGeom prst="rect">
            <a:avLst/>
          </a:prstGeom>
          <a:noFill/>
          <a:ln>
            <a:noFill/>
          </a:ln>
        </p:spPr>
        <p:txBody>
          <a:bodyPr spcFirstLastPara="1" wrap="square" lIns="182850" tIns="182850" rIns="182850" bIns="182850" anchor="t" anchorCtr="0">
            <a:spAutoFit/>
          </a:bodyPr>
          <a:lstStyle/>
          <a:p>
            <a:pPr algn="ctr" defTabSz="1371600">
              <a:buClr>
                <a:srgbClr val="000000"/>
              </a:buClr>
              <a:buSzPts val="1600"/>
            </a:pPr>
            <a:r>
              <a:rPr lang="en-US" sz="2400" b="1" kern="0" dirty="0">
                <a:solidFill>
                  <a:srgbClr val="025467"/>
                </a:solidFill>
                <a:latin typeface="Open Sans"/>
                <a:ea typeface="Open Sans"/>
                <a:cs typeface="Open Sans"/>
                <a:sym typeface="Open Sans"/>
              </a:rPr>
              <a:t>Barry Weber, CIPP/US</a:t>
            </a:r>
            <a:endParaRPr sz="2400" b="1" kern="0" dirty="0">
              <a:solidFill>
                <a:srgbClr val="025467"/>
              </a:solidFill>
              <a:latin typeface="Open Sans"/>
              <a:ea typeface="Open Sans"/>
              <a:cs typeface="Open Sans"/>
              <a:sym typeface="Open Sans"/>
            </a:endParaRPr>
          </a:p>
        </p:txBody>
      </p:sp>
      <p:pic>
        <p:nvPicPr>
          <p:cNvPr id="31" name="Picture 30">
            <a:extLst>
              <a:ext uri="{FF2B5EF4-FFF2-40B4-BE49-F238E27FC236}">
                <a16:creationId xmlns:a16="http://schemas.microsoft.com/office/drawing/2014/main" id="{E8D9EB03-A2DC-182A-69E4-4AB10E18C1FB}"/>
              </a:ext>
            </a:extLst>
          </p:cNvPr>
          <p:cNvPicPr>
            <a:picLocks noChangeAspect="1"/>
          </p:cNvPicPr>
          <p:nvPr/>
        </p:nvPicPr>
        <p:blipFill>
          <a:blip r:embed="rId11"/>
          <a:stretch>
            <a:fillRect/>
          </a:stretch>
        </p:blipFill>
        <p:spPr>
          <a:xfrm>
            <a:off x="10017284" y="1684988"/>
            <a:ext cx="2440284" cy="2440284"/>
          </a:xfrm>
          <a:prstGeom prst="rect">
            <a:avLst/>
          </a:prstGeom>
        </p:spPr>
      </p:pic>
      <p:pic>
        <p:nvPicPr>
          <p:cNvPr id="32" name="Picture 31">
            <a:extLst>
              <a:ext uri="{FF2B5EF4-FFF2-40B4-BE49-F238E27FC236}">
                <a16:creationId xmlns:a16="http://schemas.microsoft.com/office/drawing/2014/main" id="{C78E1DF0-76E2-401D-3F1A-4E756CC7D099}"/>
              </a:ext>
            </a:extLst>
          </p:cNvPr>
          <p:cNvPicPr>
            <a:picLocks noChangeAspect="1"/>
          </p:cNvPicPr>
          <p:nvPr/>
        </p:nvPicPr>
        <p:blipFill>
          <a:blip r:embed="rId12"/>
          <a:stretch>
            <a:fillRect/>
          </a:stretch>
        </p:blipFill>
        <p:spPr>
          <a:xfrm>
            <a:off x="13978395" y="2578245"/>
            <a:ext cx="2440284" cy="1138800"/>
          </a:xfrm>
          <a:prstGeom prst="rect">
            <a:avLst/>
          </a:prstGeom>
        </p:spPr>
      </p:pic>
      <p:sp>
        <p:nvSpPr>
          <p:cNvPr id="33" name="TextBox 32">
            <a:extLst>
              <a:ext uri="{FF2B5EF4-FFF2-40B4-BE49-F238E27FC236}">
                <a16:creationId xmlns:a16="http://schemas.microsoft.com/office/drawing/2014/main" id="{191625FE-3770-E15A-DEAE-917D5F3B5FC0}"/>
              </a:ext>
            </a:extLst>
          </p:cNvPr>
          <p:cNvSpPr txBox="1"/>
          <p:nvPr/>
        </p:nvSpPr>
        <p:spPr>
          <a:xfrm>
            <a:off x="12985742" y="5696067"/>
            <a:ext cx="4265321" cy="2678426"/>
          </a:xfrm>
          <a:prstGeom prst="rect">
            <a:avLst/>
          </a:prstGeom>
          <a:solidFill>
            <a:srgbClr val="DDB052">
              <a:lumMod val="40000"/>
              <a:lumOff val="60000"/>
            </a:srgbClr>
          </a:solidFill>
        </p:spPr>
        <p:txBody>
          <a:bodyPr wrap="square" rtlCol="0">
            <a:spAutoFit/>
          </a:bodyPr>
          <a:lstStyle/>
          <a:p>
            <a:pPr algn="ctr" defTabSz="1371600">
              <a:buClr>
                <a:srgbClr val="000000"/>
              </a:buClr>
              <a:defRPr/>
            </a:pPr>
            <a:r>
              <a:rPr lang="en-US" sz="2801" kern="0" dirty="0">
                <a:solidFill>
                  <a:srgbClr val="000000"/>
                </a:solidFill>
                <a:latin typeface="Open Sans" panose="020B0606030504020204" pitchFamily="34" charset="0"/>
                <a:ea typeface="Open Sans" panose="020B0606030504020204" pitchFamily="34" charset="0"/>
                <a:cs typeface="Open Sans" panose="020B0606030504020204" pitchFamily="34" charset="0"/>
                <a:sym typeface="Arial"/>
              </a:rPr>
              <a:t>Special thanks to our patient advocacy partners, and the patients and families who make this work possible.</a:t>
            </a:r>
          </a:p>
        </p:txBody>
      </p:sp>
      <p:sp>
        <p:nvSpPr>
          <p:cNvPr id="34" name="TextBox 33">
            <a:extLst>
              <a:ext uri="{FF2B5EF4-FFF2-40B4-BE49-F238E27FC236}">
                <a16:creationId xmlns:a16="http://schemas.microsoft.com/office/drawing/2014/main" id="{BA801432-89F1-28E5-9555-85A2945D8C7B}"/>
              </a:ext>
            </a:extLst>
          </p:cNvPr>
          <p:cNvSpPr txBox="1"/>
          <p:nvPr/>
        </p:nvSpPr>
        <p:spPr>
          <a:xfrm>
            <a:off x="13440190" y="1803646"/>
            <a:ext cx="3131090" cy="646331"/>
          </a:xfrm>
          <a:prstGeom prst="rect">
            <a:avLst/>
          </a:prstGeom>
          <a:solidFill>
            <a:srgbClr val="4C7857">
              <a:lumMod val="20000"/>
              <a:lumOff val="80000"/>
            </a:srgbClr>
          </a:solidFill>
        </p:spPr>
        <p:txBody>
          <a:bodyPr wrap="square" rtlCol="0">
            <a:spAutoFit/>
          </a:bodyPr>
          <a:lstStyle/>
          <a:p>
            <a:pPr algn="ctr" defTabSz="1371600">
              <a:buClr>
                <a:srgbClr val="000000"/>
              </a:buClr>
              <a:defRPr/>
            </a:pPr>
            <a:r>
              <a:rPr lang="en-US" sz="3600" b="1" kern="0" dirty="0">
                <a:solidFill>
                  <a:srgbClr val="000000"/>
                </a:solidFill>
                <a:latin typeface="Open Sans" panose="020B0606030504020204" pitchFamily="34" charset="0"/>
                <a:ea typeface="Open Sans" panose="020B0606030504020204" pitchFamily="34" charset="0"/>
                <a:cs typeface="Open Sans" panose="020B0606030504020204" pitchFamily="34" charset="0"/>
                <a:sym typeface="Arial"/>
              </a:rPr>
              <a:t>Funding</a:t>
            </a:r>
          </a:p>
        </p:txBody>
      </p:sp>
    </p:spTree>
    <p:extLst>
      <p:ext uri="{BB962C8B-B14F-4D97-AF65-F5344CB8AC3E}">
        <p14:creationId xmlns:p14="http://schemas.microsoft.com/office/powerpoint/2010/main" val="33059590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TotalTime>
  <Words>4224</Words>
  <Application>Microsoft Office PowerPoint</Application>
  <PresentationFormat>Custom</PresentationFormat>
  <Paragraphs>417</Paragraphs>
  <Slides>33</Slides>
  <Notes>16</Notes>
  <HiddenSlides>0</HiddenSlides>
  <MMClips>0</MMClips>
  <ScaleCrop>false</ScaleCrop>
  <HeadingPairs>
    <vt:vector size="6" baseType="variant">
      <vt:variant>
        <vt:lpstr>Fonts Used</vt:lpstr>
      </vt:variant>
      <vt:variant>
        <vt:i4>23</vt:i4>
      </vt:variant>
      <vt:variant>
        <vt:lpstr>Theme</vt:lpstr>
      </vt:variant>
      <vt:variant>
        <vt:i4>2</vt:i4>
      </vt:variant>
      <vt:variant>
        <vt:lpstr>Slide Titles</vt:lpstr>
      </vt:variant>
      <vt:variant>
        <vt:i4>33</vt:i4>
      </vt:variant>
    </vt:vector>
  </HeadingPairs>
  <TitlesOfParts>
    <vt:vector size="58" baseType="lpstr">
      <vt:lpstr>Aptos</vt:lpstr>
      <vt:lpstr>Aptos Display</vt:lpstr>
      <vt:lpstr>Calibri (MS) Bold</vt:lpstr>
      <vt:lpstr>Calibri</vt:lpstr>
      <vt:lpstr>Inter Extra-Light</vt:lpstr>
      <vt:lpstr>Inter</vt:lpstr>
      <vt:lpstr>Roboto</vt:lpstr>
      <vt:lpstr>Inter Bold</vt:lpstr>
      <vt:lpstr>DM Sans</vt:lpstr>
      <vt:lpstr>Calibri (MS)</vt:lpstr>
      <vt:lpstr>Open Sans ExtraBold</vt:lpstr>
      <vt:lpstr>Barlow Medium</vt:lpstr>
      <vt:lpstr>Public Sans Medium</vt:lpstr>
      <vt:lpstr>Arial</vt:lpstr>
      <vt:lpstr>Public Sans</vt:lpstr>
      <vt:lpstr>Arial MT Pro Bold</vt:lpstr>
      <vt:lpstr>Arial MT Pro</vt:lpstr>
      <vt:lpstr>Open Sans</vt:lpstr>
      <vt:lpstr>Calibri (MS) Italics</vt:lpstr>
      <vt:lpstr>Arimo</vt:lpstr>
      <vt:lpstr>Calibri (MS) Bold Italics</vt:lpstr>
      <vt:lpstr>Amsterdam Four</vt:lpstr>
      <vt:lpstr>Arimo Bold</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Is  RARE-X?</vt:lpstr>
      <vt:lpstr>RARE-X Data Collection Platform</vt:lpstr>
      <vt:lpstr>Methods: Large Language Models (LLMs) &amp; Condition Specific Retrieval-Augmented Generation (RAG)</vt:lpstr>
      <vt:lpstr>PowerPoint Presentation</vt:lpstr>
      <vt:lpstr>RARE-X Current Aggregate Data Report Format</vt:lpstr>
      <vt:lpstr>Approach: Standard Questions &amp; Curated Data</vt:lpstr>
      <vt:lpstr>Proof-of-Concept:  AI-Powered RARE-X Interactive Query Interface </vt:lpstr>
      <vt:lpstr>AI-Powered RARE-X Output Components Overview</vt:lpstr>
      <vt:lpstr>Human-in-the-Loop:  Responsible AI &amp; Community Engagement</vt:lpstr>
      <vt:lpstr>Acknowledgments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AlphaRose_AI_Workshop_Rare_Disease_Families.pptx</dc:title>
  <dc:creator>Michele Whiteside</dc:creator>
  <cp:lastModifiedBy>Michele Whiteside</cp:lastModifiedBy>
  <cp:revision>5</cp:revision>
  <dcterms:created xsi:type="dcterms:W3CDTF">2006-08-16T00:00:00Z</dcterms:created>
  <dcterms:modified xsi:type="dcterms:W3CDTF">2026-09-23T20:21:37Z</dcterms:modified>
  <dc:identifier>DAHUV9MmNb0</dc:identifier>
</cp:coreProperties>
</file>